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
  </p:notesMasterIdLst>
  <p:sldIdLst>
    <p:sldId id="257" r:id="rId3"/>
    <p:sldId id="258" r:id="rId4"/>
    <p:sldId id="259" r:id="rId5"/>
    <p:sldId id="260" r:id="rId6"/>
    <p:sldId id="264" r:id="rId7"/>
    <p:sldId id="262" r:id="rId8"/>
    <p:sldId id="263"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1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8/29/2023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8/29/2023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8/29/2023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8/29/2023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8/29/2023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8/29/2023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8/29/2023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8/29/2023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8/29/2023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8/29/2023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8/29/2023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8/29/2023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8/29/2023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8/29/2023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8/29/2023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8/29/2023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8/29/2023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8/29/2023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2FFC5212-227D-4386-8215-57FF30950393}"/>
              </a:ext>
            </a:extLst>
          </p:cNvPr>
          <p:cNvSpPr txBox="1">
            <a:spLocks noChangeArrowheads="1"/>
          </p:cNvSpPr>
          <p:nvPr/>
        </p:nvSpPr>
        <p:spPr bwMode="auto">
          <a:xfrm>
            <a:off x="2641410" y="1139547"/>
            <a:ext cx="69091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spcBef>
                <a:spcPct val="50000"/>
              </a:spcBef>
            </a:pPr>
            <a:r>
              <a:rPr lang="en-US" altLang="en-US" sz="3200" b="1" dirty="0" err="1">
                <a:solidFill>
                  <a:srgbClr val="0000FF"/>
                </a:solidFill>
                <a:latin typeface="HP001 4 hàng" pitchFamily="34" charset="0"/>
              </a:rPr>
              <a:t>Thứ</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ngày</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tháng</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năm</a:t>
            </a:r>
            <a:r>
              <a:rPr lang="en-US" altLang="en-US" sz="3200" b="1" dirty="0">
                <a:solidFill>
                  <a:srgbClr val="0000FF"/>
                </a:solidFill>
                <a:latin typeface="HP001 4 hàng" pitchFamily="34" charset="0"/>
              </a:rPr>
              <a:t> 2023</a:t>
            </a:r>
          </a:p>
        </p:txBody>
      </p:sp>
      <p:sp>
        <p:nvSpPr>
          <p:cNvPr id="3" name="TextBox 2">
            <a:extLst>
              <a:ext uri="{FF2B5EF4-FFF2-40B4-BE49-F238E27FC236}">
                <a16:creationId xmlns:a16="http://schemas.microsoft.com/office/drawing/2014/main" id="{0EF1B384-2B2E-4E2E-96DD-06F63D26AFCA}"/>
              </a:ext>
            </a:extLst>
          </p:cNvPr>
          <p:cNvSpPr txBox="1"/>
          <p:nvPr/>
        </p:nvSpPr>
        <p:spPr>
          <a:xfrm>
            <a:off x="1928814" y="1579711"/>
            <a:ext cx="9329736" cy="3040641"/>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32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3200" b="1" u="sng"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10</a:t>
            </a:r>
            <a:r>
              <a:rPr lang="vi-VN" sz="32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ÔN TẬP CUỐI HỌC KÌ 1</a:t>
            </a:r>
          </a:p>
          <a:p>
            <a:pPr marL="180340" marR="0" algn="ctr">
              <a:lnSpc>
                <a:spcPct val="150000"/>
              </a:lnSpc>
              <a:spcBef>
                <a:spcPts val="0"/>
              </a:spcBef>
              <a:spcAft>
                <a:spcPts val="0"/>
              </a:spcAft>
              <a:tabLst>
                <a:tab pos="270510" algn="l"/>
              </a:tabLst>
            </a:pP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en-US" sz="4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iết</a:t>
            </a: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6)</a:t>
            </a:r>
            <a:endParaRPr lang="en-US" sz="4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553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A78D04-2E76-46D1-BB22-CBE0DC476521}"/>
              </a:ext>
            </a:extLst>
          </p:cNvPr>
          <p:cNvSpPr txBox="1"/>
          <p:nvPr/>
        </p:nvSpPr>
        <p:spPr>
          <a:xfrm>
            <a:off x="3371851" y="3148186"/>
            <a:ext cx="4057521" cy="523220"/>
          </a:xfrm>
          <a:prstGeom prst="rect">
            <a:avLst/>
          </a:prstGeom>
          <a:noFill/>
        </p:spPr>
        <p:txBody>
          <a:bodyPr wrap="none" rtlCol="0">
            <a:spAutoFit/>
          </a:bodyPr>
          <a:lstStyle/>
          <a:p>
            <a:pPr algn="l"/>
            <a:r>
              <a:rPr lang="en-US" sz="2800" b="1" dirty="0">
                <a:solidFill>
                  <a:schemeClr val="tx2">
                    <a:lumMod val="75000"/>
                  </a:schemeClr>
                </a:solidFill>
                <a:latin typeface="Times New Roman" panose="02020603050405020304" pitchFamily="18" charset="0"/>
                <a:cs typeface="Times New Roman" panose="02020603050405020304" pitchFamily="18" charset="0"/>
              </a:rPr>
              <a:t>HS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cả</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lớp</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hát</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bài</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hát</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A8721AF2-51E8-4EAD-BD61-ADE9592F21F1}"/>
              </a:ext>
            </a:extLst>
          </p:cNvPr>
          <p:cNvSpPr txBox="1"/>
          <p:nvPr/>
        </p:nvSpPr>
        <p:spPr>
          <a:xfrm>
            <a:off x="3504854" y="1153132"/>
            <a:ext cx="3667992" cy="1015663"/>
          </a:xfrm>
          <a:prstGeom prst="rect">
            <a:avLst/>
          </a:prstGeom>
          <a:solidFill>
            <a:schemeClr val="accent2">
              <a:lumMod val="40000"/>
              <a:lumOff val="60000"/>
            </a:schemeClr>
          </a:solidFill>
        </p:spPr>
        <p:txBody>
          <a:bodyPr wrap="none" rtlCol="0">
            <a:spAutoFit/>
          </a:bodyPr>
          <a:lstStyle/>
          <a:p>
            <a:pPr algn="l"/>
            <a:r>
              <a:rPr lang="en-US" sz="6000" b="1" dirty="0" err="1">
                <a:solidFill>
                  <a:srgbClr val="FF0000"/>
                </a:solidFill>
                <a:latin typeface="Times New Roman" panose="02020603050405020304" pitchFamily="18" charset="0"/>
                <a:cs typeface="Times New Roman" panose="02020603050405020304" pitchFamily="18" charset="0"/>
              </a:rPr>
              <a:t>Khởi</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động</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113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8BF0C8-0992-4566-AFC3-48B2976CF16A}"/>
              </a:ext>
            </a:extLst>
          </p:cNvPr>
          <p:cNvSpPr txBox="1"/>
          <p:nvPr/>
        </p:nvSpPr>
        <p:spPr>
          <a:xfrm>
            <a:off x="871538" y="0"/>
            <a:ext cx="1451038" cy="523220"/>
          </a:xfrm>
          <a:prstGeom prst="rect">
            <a:avLst/>
          </a:prstGeom>
          <a:noFill/>
        </p:spPr>
        <p:txBody>
          <a:bodyPr wrap="none" rtlCol="0">
            <a:spAutoFit/>
          </a:bodyPr>
          <a:lstStyle/>
          <a:p>
            <a:pPr algn="l"/>
            <a:r>
              <a:rPr lang="en-US" sz="2800" b="1" i="0" dirty="0" err="1">
                <a:solidFill>
                  <a:srgbClr val="000000"/>
                </a:solidFill>
                <a:effectLst/>
                <a:latin typeface="Times New Roman" panose="02020603050405020304" pitchFamily="18" charset="0"/>
                <a:cs typeface="Times New Roman" panose="02020603050405020304" pitchFamily="18" charset="0"/>
              </a:rPr>
              <a:t>Bài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đọc</a:t>
            </a:r>
            <a:r>
              <a:rPr lang="en-US" sz="2800" b="1" i="0" dirty="0">
                <a:solidFill>
                  <a:srgbClr val="000000"/>
                </a:solidFill>
                <a:effectLst/>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BF3BA1C-A50C-42B7-9124-A5008930F1D6}"/>
              </a:ext>
            </a:extLst>
          </p:cNvPr>
          <p:cNvSpPr txBox="1"/>
          <p:nvPr/>
        </p:nvSpPr>
        <p:spPr>
          <a:xfrm>
            <a:off x="600074" y="0"/>
            <a:ext cx="11172825" cy="5185522"/>
          </a:xfrm>
          <a:prstGeom prst="rect">
            <a:avLst/>
          </a:prstGeom>
          <a:noFill/>
          <a:ln>
            <a:solidFill>
              <a:schemeClr val="tx1"/>
            </a:solidFill>
          </a:ln>
        </p:spPr>
        <p:txBody>
          <a:bodyPr wrap="square">
            <a:spAutoFit/>
          </a:bodyPr>
          <a:lstStyle/>
          <a:p>
            <a:pPr algn="ctr" rtl="0">
              <a:lnSpc>
                <a:spcPct val="150000"/>
              </a:lnSpc>
            </a:pPr>
            <a:r>
              <a:rPr lang="vi-VN" sz="2800" b="1" i="0" dirty="0">
                <a:solidFill>
                  <a:schemeClr val="accent5">
                    <a:lumMod val="75000"/>
                  </a:schemeClr>
                </a:solidFill>
                <a:effectLst/>
                <a:latin typeface="Times New Roman" panose="02020603050405020304" pitchFamily="18" charset="0"/>
                <a:cs typeface="Times New Roman" panose="02020603050405020304" pitchFamily="18" charset="0"/>
              </a:rPr>
              <a:t>Cây chuối mẹ</a:t>
            </a:r>
          </a:p>
          <a:p>
            <a:pPr algn="just" rtl="0">
              <a:lnSpc>
                <a:spcPct val="150000"/>
              </a:lnSpc>
            </a:pPr>
            <a:r>
              <a:rPr lang="vi-VN" sz="2800" b="1" i="0" dirty="0">
                <a:solidFill>
                  <a:srgbClr val="000000"/>
                </a:solidFill>
                <a:effectLst/>
                <a:latin typeface="Times New Roman" panose="02020603050405020304" pitchFamily="18" charset="0"/>
                <a:cs typeface="Times New Roman" panose="02020603050405020304" pitchFamily="18" charset="0"/>
              </a:rPr>
              <a:t>     Mới ngày nào, nó chỉ là cây chuối con mang tàu lá nhỏ xanh lơ, dài như lưỡi mác, đâm thẳng lên trời. Hôm nay, nó đã là cây chuối to, đĩnh đạc, thân to bằng cột nhà. Các tàu lá ngả ra mọi phía như những cái quạt lớn, quạt mát cả góc vườn xanh thẫm. Sát xung quanh nó, dăm cây chuối bé xíu mọc lên từ bao giờ. Cổ nó mập tròn, rụt lại. Vài chiếc lá ngắn cũn cỡn, lấp ló hiện ra đánh động cho mọi người biết rằng hoa chuối ngoi lên ngọn rồi đấy. </a:t>
            </a:r>
          </a:p>
        </p:txBody>
      </p:sp>
    </p:spTree>
    <p:extLst>
      <p:ext uri="{BB962C8B-B14F-4D97-AF65-F5344CB8AC3E}">
        <p14:creationId xmlns:p14="http://schemas.microsoft.com/office/powerpoint/2010/main" val="336004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34869C-E969-44F4-801A-4ECDACFE332D}"/>
              </a:ext>
            </a:extLst>
          </p:cNvPr>
          <p:cNvSpPr txBox="1"/>
          <p:nvPr/>
        </p:nvSpPr>
        <p:spPr>
          <a:xfrm>
            <a:off x="800101" y="253604"/>
            <a:ext cx="10329862" cy="5831853"/>
          </a:xfrm>
          <a:prstGeom prst="rect">
            <a:avLst/>
          </a:prstGeom>
          <a:noFill/>
          <a:ln>
            <a:solidFill>
              <a:schemeClr val="tx1"/>
            </a:solidFill>
          </a:ln>
        </p:spPr>
        <p:txBody>
          <a:bodyPr wrap="square">
            <a:spAutoFit/>
          </a:bodyPr>
          <a:lstStyle/>
          <a:p>
            <a:pPr algn="just" rtl="0">
              <a:lnSpc>
                <a:spcPct val="150000"/>
              </a:lnSpc>
            </a:pPr>
            <a:r>
              <a:rPr lang="vi-VN" sz="2800" b="1" i="0" dirty="0">
                <a:solidFill>
                  <a:srgbClr val="000000"/>
                </a:solidFill>
                <a:effectLst/>
                <a:latin typeface="Times New Roman" panose="02020603050405020304" pitchFamily="18" charset="0"/>
                <a:cs typeface="Times New Roman" panose="02020603050405020304" pitchFamily="18" charset="0"/>
              </a:rPr>
              <a:t>Cái hoa thập thò, hoe hoe đỏ như một mầm lửa non. Hoa ngày càng to thêm, nặng thêm, khiến cây chuối nghiêng hẳn về một phía. Khi cây mẹ bận đơm hoa kết quả thì các cây con cứ lớn nhanh hơn hớn. </a:t>
            </a:r>
          </a:p>
          <a:p>
            <a:pPr algn="just" rtl="0">
              <a:lnSpc>
                <a:spcPct val="150000"/>
              </a:lnSpc>
            </a:pPr>
            <a:r>
              <a:rPr lang="vi-VN" sz="2800" b="1" i="0" dirty="0">
                <a:solidFill>
                  <a:srgbClr val="000000"/>
                </a:solidFill>
                <a:effectLst/>
                <a:latin typeface="Times New Roman" panose="02020603050405020304" pitchFamily="18" charset="0"/>
                <a:cs typeface="Times New Roman" panose="02020603050405020304" pitchFamily="18" charset="0"/>
              </a:rPr>
              <a:t>     Để làm buồng, ra nải, cây mẹ phải đưa hoa chúc xuôi sang một phía. Lẽ nào nó để cái hoa to, buồng quả lớn đè giập đứa con đứng sát nó? Không, cây chuối mẹ khẽ khàng ngả hoa sang cái khoảng trống không có đứa con nào. </a:t>
            </a:r>
            <a:endParaRPr lang="en-US" sz="2800" b="1" i="0" dirty="0">
              <a:solidFill>
                <a:srgbClr val="000000"/>
              </a:solidFill>
              <a:effectLst/>
              <a:latin typeface="Times New Roman" panose="02020603050405020304" pitchFamily="18" charset="0"/>
              <a:cs typeface="Times New Roman" panose="02020603050405020304" pitchFamily="18" charset="0"/>
            </a:endParaRPr>
          </a:p>
          <a:p>
            <a:pPr algn="just" rtl="0">
              <a:lnSpc>
                <a:spcPct val="150000"/>
              </a:lnSpc>
            </a:pPr>
            <a:r>
              <a:rPr lang="en-US" sz="2800" b="1" dirty="0">
                <a:solidFill>
                  <a:srgbClr val="000000"/>
                </a:solidFill>
                <a:latin typeface="Times New Roman" panose="02020603050405020304" pitchFamily="18" charset="0"/>
                <a:cs typeface="Times New Roman" panose="02020603050405020304" pitchFamily="18" charset="0"/>
              </a:rPr>
              <a:t>                                                                  Theo PHẠM ĐÌNH ÂN</a:t>
            </a:r>
            <a:endParaRPr lang="vi-VN" sz="28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56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F26577-D583-4E19-BA5D-FEC8B47DC355}"/>
              </a:ext>
            </a:extLst>
          </p:cNvPr>
          <p:cNvSpPr txBox="1"/>
          <p:nvPr/>
        </p:nvSpPr>
        <p:spPr>
          <a:xfrm>
            <a:off x="728662" y="373440"/>
            <a:ext cx="10229849" cy="2677656"/>
          </a:xfrm>
          <a:prstGeom prst="rect">
            <a:avLst/>
          </a:prstGeom>
          <a:noFill/>
        </p:spPr>
        <p:txBody>
          <a:bodyPr wrap="square">
            <a:spAutoFit/>
          </a:bodyPr>
          <a:lstStyle/>
          <a:p>
            <a:pPr algn="just" rtl="0"/>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1.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Tác</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giả</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tả</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cây</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chuối</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mẹ</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theo</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trình</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tự</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nào</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Tìm</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ý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đúng</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a:t>
            </a:r>
            <a:endParaRPr lang="en-US" sz="2800" b="0" i="0" dirty="0">
              <a:solidFill>
                <a:schemeClr val="accent5">
                  <a:lumMod val="75000"/>
                </a:schemeClr>
              </a:solidFill>
              <a:effectLst/>
              <a:latin typeface="Times New Roman" panose="02020603050405020304" pitchFamily="18" charset="0"/>
              <a:cs typeface="Times New Roman" panose="02020603050405020304" pitchFamily="18" charset="0"/>
            </a:endParaRPr>
          </a:p>
          <a:p>
            <a:pPr algn="just" rtl="0"/>
            <a:r>
              <a:rPr lang="en-US" sz="2800" b="1" i="0" dirty="0">
                <a:solidFill>
                  <a:srgbClr val="000000"/>
                </a:solidFill>
                <a:effectLst/>
                <a:latin typeface="Times New Roman" panose="02020603050405020304" pitchFamily="18" charset="0"/>
                <a:cs typeface="Times New Roman" panose="02020603050405020304" pitchFamily="18" charset="0"/>
              </a:rPr>
              <a:t>A. </a:t>
            </a:r>
            <a:r>
              <a:rPr lang="en-US" sz="2800" b="1" i="0" dirty="0" err="1">
                <a:solidFill>
                  <a:srgbClr val="000000"/>
                </a:solidFill>
                <a:effectLst/>
                <a:latin typeface="Times New Roman" panose="02020603050405020304" pitchFamily="18" charset="0"/>
                <a:cs typeface="Times New Roman" panose="02020603050405020304" pitchFamily="18" charset="0"/>
              </a:rPr>
              <a:t>Tả</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từng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bộ</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phận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của</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cây</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chuối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mẹ</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trong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một</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thời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điểm</a:t>
            </a:r>
            <a:r>
              <a:rPr lang="en-US" sz="2800" b="1" i="0" dirty="0">
                <a:solidFill>
                  <a:srgbClr val="000000"/>
                </a:solidFill>
                <a:effectLst/>
                <a:latin typeface="Times New Roman" panose="02020603050405020304" pitchFamily="18" charset="0"/>
                <a:cs typeface="Times New Roman" panose="02020603050405020304" pitchFamily="18" charset="0"/>
              </a:rPr>
              <a:t>.</a:t>
            </a:r>
          </a:p>
          <a:p>
            <a:pPr algn="just" rtl="0"/>
            <a:r>
              <a:rPr lang="en-US" sz="2800" b="1" i="0" dirty="0">
                <a:solidFill>
                  <a:srgbClr val="000000"/>
                </a:solidFill>
                <a:effectLst/>
                <a:latin typeface="Times New Roman" panose="02020603050405020304" pitchFamily="18" charset="0"/>
                <a:cs typeface="Times New Roman" panose="02020603050405020304" pitchFamily="18" charset="0"/>
              </a:rPr>
              <a:t>B. </a:t>
            </a:r>
            <a:r>
              <a:rPr lang="en-US" sz="2800" b="1" i="0" dirty="0" err="1">
                <a:solidFill>
                  <a:srgbClr val="000000"/>
                </a:solidFill>
                <a:effectLst/>
                <a:latin typeface="Times New Roman" panose="02020603050405020304" pitchFamily="18" charset="0"/>
                <a:cs typeface="Times New Roman" panose="02020603050405020304" pitchFamily="18" charset="0"/>
              </a:rPr>
              <a:t>Tả</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sự</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phát</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triển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của</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cây</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chuối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mẹ</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theo</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thời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gian</a:t>
            </a:r>
            <a:r>
              <a:rPr lang="en-US" sz="2800" b="1" i="0" dirty="0">
                <a:solidFill>
                  <a:srgbClr val="000000"/>
                </a:solidFill>
                <a:effectLst/>
                <a:latin typeface="Times New Roman" panose="02020603050405020304" pitchFamily="18" charset="0"/>
                <a:cs typeface="Times New Roman" panose="02020603050405020304" pitchFamily="18" charset="0"/>
              </a:rPr>
              <a:t>. </a:t>
            </a:r>
          </a:p>
          <a:p>
            <a:pPr algn="just" rtl="0"/>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C.</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Tả</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sự</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phát</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triển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của</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những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cây</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chuối</a:t>
            </a:r>
            <a:r>
              <a:rPr lang="en-US" sz="2800" b="1" i="0" dirty="0">
                <a:solidFill>
                  <a:srgbClr val="000000"/>
                </a:solidFill>
                <a:effectLst/>
                <a:latin typeface="Times New Roman" panose="02020603050405020304" pitchFamily="18" charset="0"/>
                <a:cs typeface="Times New Roman" panose="02020603050405020304" pitchFamily="18" charset="0"/>
              </a:rPr>
              <a:t> con </a:t>
            </a:r>
            <a:r>
              <a:rPr lang="en-US" sz="2800" b="1" i="0" dirty="0" err="1">
                <a:solidFill>
                  <a:srgbClr val="000000"/>
                </a:solidFill>
                <a:effectLst/>
                <a:latin typeface="Times New Roman" panose="02020603050405020304" pitchFamily="18" charset="0"/>
                <a:cs typeface="Times New Roman" panose="02020603050405020304" pitchFamily="18" charset="0"/>
              </a:rPr>
              <a:t>theo</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thời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gian</a:t>
            </a:r>
            <a:r>
              <a:rPr lang="en-US" sz="2800" b="1" i="0" dirty="0">
                <a:solidFill>
                  <a:srgbClr val="000000"/>
                </a:solidFill>
                <a:effectLst/>
                <a:latin typeface="Times New Roman" panose="02020603050405020304" pitchFamily="18" charset="0"/>
                <a:cs typeface="Times New Roman" panose="02020603050405020304" pitchFamily="18" charset="0"/>
              </a:rPr>
              <a:t>. </a:t>
            </a:r>
          </a:p>
          <a:p>
            <a:pPr algn="just" rtl="0"/>
            <a:r>
              <a:rPr lang="en-US" sz="2800" b="1" i="0" dirty="0">
                <a:solidFill>
                  <a:srgbClr val="000000"/>
                </a:solidFill>
                <a:effectLst/>
                <a:latin typeface="Times New Roman" panose="02020603050405020304" pitchFamily="18" charset="0"/>
                <a:cs typeface="Times New Roman" panose="02020603050405020304" pitchFamily="18" charset="0"/>
              </a:rPr>
              <a:t>D. </a:t>
            </a:r>
            <a:r>
              <a:rPr lang="en-US" sz="2800" b="1" i="0" dirty="0" err="1">
                <a:solidFill>
                  <a:srgbClr val="000000"/>
                </a:solidFill>
                <a:effectLst/>
                <a:latin typeface="Times New Roman" panose="02020603050405020304" pitchFamily="18" charset="0"/>
                <a:cs typeface="Times New Roman" panose="02020603050405020304" pitchFamily="18" charset="0"/>
              </a:rPr>
              <a:t>Tả</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cây</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chuối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mẹ</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nghiêng</a:t>
            </a:r>
            <a:r>
              <a:rPr lang="en-US" sz="2800" b="1" i="0" dirty="0">
                <a:solidFill>
                  <a:srgbClr val="000000"/>
                </a:solidFill>
                <a:effectLst/>
                <a:latin typeface="Times New Roman" panose="02020603050405020304" pitchFamily="18" charset="0"/>
                <a:cs typeface="Times New Roman" panose="02020603050405020304" pitchFamily="18" charset="0"/>
              </a:rPr>
              <a:t> sang </a:t>
            </a:r>
            <a:r>
              <a:rPr lang="en-US" sz="2800" b="1" i="0" dirty="0" err="1">
                <a:solidFill>
                  <a:srgbClr val="000000"/>
                </a:solidFill>
                <a:effectLst/>
                <a:latin typeface="Times New Roman" panose="02020603050405020304" pitchFamily="18" charset="0"/>
                <a:cs typeface="Times New Roman" panose="02020603050405020304" pitchFamily="18" charset="0"/>
              </a:rPr>
              <a:t>một</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phía</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để</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buồng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chuối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không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đè</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giập</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chuối</a:t>
            </a:r>
            <a:r>
              <a:rPr lang="en-US" sz="2800" b="1" i="0" dirty="0">
                <a:solidFill>
                  <a:srgbClr val="000000"/>
                </a:solidFill>
                <a:effectLst/>
                <a:latin typeface="Times New Roman" panose="02020603050405020304" pitchFamily="18" charset="0"/>
                <a:cs typeface="Times New Roman" panose="02020603050405020304" pitchFamily="18" charset="0"/>
              </a:rPr>
              <a:t> con.</a:t>
            </a:r>
          </a:p>
        </p:txBody>
      </p:sp>
      <p:sp>
        <p:nvSpPr>
          <p:cNvPr id="5" name="TextBox 4">
            <a:extLst>
              <a:ext uri="{FF2B5EF4-FFF2-40B4-BE49-F238E27FC236}">
                <a16:creationId xmlns:a16="http://schemas.microsoft.com/office/drawing/2014/main" id="{F35476A2-7FF1-474C-8248-25743914C9D3}"/>
              </a:ext>
            </a:extLst>
          </p:cNvPr>
          <p:cNvSpPr txBox="1"/>
          <p:nvPr/>
        </p:nvSpPr>
        <p:spPr>
          <a:xfrm>
            <a:off x="728662" y="3471862"/>
            <a:ext cx="9704784" cy="2677656"/>
          </a:xfrm>
          <a:prstGeom prst="rect">
            <a:avLst/>
          </a:prstGeom>
          <a:noFill/>
        </p:spPr>
        <p:txBody>
          <a:bodyPr wrap="square">
            <a:spAutoFit/>
          </a:bodyPr>
          <a:lstStyle/>
          <a:p>
            <a:pPr algn="just" rtl="0"/>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2. </a:t>
            </a:r>
            <a:r>
              <a:rPr lang="vi-VN" sz="2800" b="1" i="0" dirty="0">
                <a:solidFill>
                  <a:schemeClr val="accent5">
                    <a:lumMod val="75000"/>
                  </a:schemeClr>
                </a:solidFill>
                <a:effectLst/>
                <a:latin typeface="Times New Roman" panose="02020603050405020304" pitchFamily="18" charset="0"/>
                <a:cs typeface="Times New Roman" panose="02020603050405020304" pitchFamily="18" charset="0"/>
              </a:rPr>
              <a:t>Những đặc điểm nào cho thấy cây chuối đã trở thành một cây chuối mẹ? Tìm các ý đúng:</a:t>
            </a:r>
          </a:p>
          <a:p>
            <a:pPr algn="just" rtl="0"/>
            <a:r>
              <a:rPr lang="vi-VN" sz="2800" b="1" i="0" dirty="0">
                <a:solidFill>
                  <a:schemeClr val="accent5">
                    <a:lumMod val="75000"/>
                  </a:schemeClr>
                </a:solidFill>
                <a:effectLst/>
                <a:latin typeface="Times New Roman" panose="02020603050405020304" pitchFamily="18" charset="0"/>
                <a:cs typeface="Times New Roman" panose="02020603050405020304" pitchFamily="18" charset="0"/>
              </a:rPr>
              <a:t>A</a:t>
            </a:r>
            <a:r>
              <a:rPr lang="vi-VN" sz="2800" b="1" i="0" dirty="0">
                <a:solidFill>
                  <a:srgbClr val="000000"/>
                </a:solidFill>
                <a:effectLst/>
                <a:latin typeface="Times New Roman" panose="02020603050405020304" pitchFamily="18" charset="0"/>
                <a:cs typeface="Times New Roman" panose="02020603050405020304" pitchFamily="18" charset="0"/>
              </a:rPr>
              <a:t>. Thân cây to bằng cột nhà, tàu lá như những cái quạt lớn.</a:t>
            </a:r>
          </a:p>
          <a:p>
            <a:pPr algn="just" rtl="0"/>
            <a:r>
              <a:rPr lang="vi-VN" sz="2800" b="1" i="0" dirty="0">
                <a:solidFill>
                  <a:schemeClr val="accent5">
                    <a:lumMod val="75000"/>
                  </a:schemeClr>
                </a:solidFill>
                <a:effectLst/>
                <a:latin typeface="Times New Roman" panose="02020603050405020304" pitchFamily="18" charset="0"/>
                <a:cs typeface="Times New Roman" panose="02020603050405020304" pitchFamily="18" charset="0"/>
              </a:rPr>
              <a:t>B</a:t>
            </a:r>
            <a:r>
              <a:rPr lang="vi-VN" sz="2800" b="1" i="0" dirty="0">
                <a:solidFill>
                  <a:srgbClr val="000000"/>
                </a:solidFill>
                <a:effectLst/>
                <a:latin typeface="Times New Roman" panose="02020603050405020304" pitchFamily="18" charset="0"/>
                <a:cs typeface="Times New Roman" panose="02020603050405020304" pitchFamily="18" charset="0"/>
              </a:rPr>
              <a:t>. Xung quanh cây chuối ấy mọc lên dăm cây chuối bé.</a:t>
            </a:r>
          </a:p>
          <a:p>
            <a:pPr algn="just" rtl="0"/>
            <a:r>
              <a:rPr lang="vi-VN" sz="2800" b="1" i="0" dirty="0">
                <a:solidFill>
                  <a:schemeClr val="accent5">
                    <a:lumMod val="75000"/>
                  </a:schemeClr>
                </a:solidFill>
                <a:effectLst/>
                <a:latin typeface="Times New Roman" panose="02020603050405020304" pitchFamily="18" charset="0"/>
                <a:cs typeface="Times New Roman" panose="02020603050405020304" pitchFamily="18" charset="0"/>
              </a:rPr>
              <a:t>C. </a:t>
            </a:r>
            <a:r>
              <a:rPr lang="vi-VN" sz="2800" b="1" i="0" dirty="0">
                <a:solidFill>
                  <a:srgbClr val="000000"/>
                </a:solidFill>
                <a:effectLst/>
                <a:latin typeface="Times New Roman" panose="02020603050405020304" pitchFamily="18" charset="0"/>
                <a:cs typeface="Times New Roman" panose="02020603050405020304" pitchFamily="18" charset="0"/>
              </a:rPr>
              <a:t>Chuối đã ra hoa, hoa ngày càng to.</a:t>
            </a:r>
          </a:p>
          <a:p>
            <a:pPr algn="just" rtl="0"/>
            <a:r>
              <a:rPr lang="vi-VN" sz="2800" b="1" i="0" dirty="0">
                <a:solidFill>
                  <a:srgbClr val="000000"/>
                </a:solidFill>
                <a:effectLst/>
                <a:latin typeface="Times New Roman" panose="02020603050405020304" pitchFamily="18" charset="0"/>
                <a:cs typeface="Times New Roman" panose="02020603050405020304" pitchFamily="18" charset="0"/>
              </a:rPr>
              <a:t>D. Chuối đã làm buồng, ra nải.</a:t>
            </a:r>
          </a:p>
        </p:txBody>
      </p:sp>
      <p:sp>
        <p:nvSpPr>
          <p:cNvPr id="6" name="Oval 5">
            <a:extLst>
              <a:ext uri="{FF2B5EF4-FFF2-40B4-BE49-F238E27FC236}">
                <a16:creationId xmlns:a16="http://schemas.microsoft.com/office/drawing/2014/main" id="{402B868D-2428-4976-BA1D-0A1130676511}"/>
              </a:ext>
            </a:extLst>
          </p:cNvPr>
          <p:cNvSpPr/>
          <p:nvPr/>
        </p:nvSpPr>
        <p:spPr>
          <a:xfrm>
            <a:off x="628653" y="1697980"/>
            <a:ext cx="690564" cy="4714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F57C4D9-AC4F-4ADF-8095-16C8876F4FD7}"/>
              </a:ext>
            </a:extLst>
          </p:cNvPr>
          <p:cNvSpPr/>
          <p:nvPr/>
        </p:nvSpPr>
        <p:spPr>
          <a:xfrm>
            <a:off x="614365" y="4339202"/>
            <a:ext cx="690564" cy="4714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11091AA-BEBA-4D29-99BE-CAA95F14905C}"/>
              </a:ext>
            </a:extLst>
          </p:cNvPr>
          <p:cNvSpPr/>
          <p:nvPr/>
        </p:nvSpPr>
        <p:spPr>
          <a:xfrm>
            <a:off x="585789" y="4797249"/>
            <a:ext cx="690564" cy="4714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EF2DBBE-2D17-47FB-B460-13D68DD7DA45}"/>
              </a:ext>
            </a:extLst>
          </p:cNvPr>
          <p:cNvSpPr/>
          <p:nvPr/>
        </p:nvSpPr>
        <p:spPr>
          <a:xfrm>
            <a:off x="614364" y="5188904"/>
            <a:ext cx="690564" cy="4714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21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9C705E-184D-4CC9-A8B2-23A51B0C08E3}"/>
              </a:ext>
            </a:extLst>
          </p:cNvPr>
          <p:cNvSpPr txBox="1"/>
          <p:nvPr/>
        </p:nvSpPr>
        <p:spPr>
          <a:xfrm>
            <a:off x="818555" y="232886"/>
            <a:ext cx="10554890" cy="523220"/>
          </a:xfrm>
          <a:prstGeom prst="rect">
            <a:avLst/>
          </a:prstGeom>
          <a:noFill/>
        </p:spPr>
        <p:txBody>
          <a:bodyPr wrap="square">
            <a:spAutoFit/>
          </a:bodyPr>
          <a:lstStyle/>
          <a:p>
            <a:r>
              <a:rPr lang="en-US" sz="2800" b="1" dirty="0">
                <a:solidFill>
                  <a:schemeClr val="accent5">
                    <a:lumMod val="75000"/>
                  </a:schemeClr>
                </a:solidFill>
                <a:latin typeface="Times New Roman" panose="02020603050405020304" pitchFamily="18" charset="0"/>
                <a:cs typeface="Times New Roman" panose="02020603050405020304" pitchFamily="18" charset="0"/>
              </a:rPr>
              <a:t>3</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Tìm</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và</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viết</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lại</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các</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hình</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ảnh</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so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sánh</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trong</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bài</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đọc</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0B0D191-42FB-44A2-B2EC-7E8C80589940}"/>
              </a:ext>
            </a:extLst>
          </p:cNvPr>
          <p:cNvSpPr txBox="1"/>
          <p:nvPr/>
        </p:nvSpPr>
        <p:spPr>
          <a:xfrm>
            <a:off x="818555" y="898863"/>
            <a:ext cx="10554890" cy="1384995"/>
          </a:xfrm>
          <a:prstGeom prst="rect">
            <a:avLst/>
          </a:prstGeom>
          <a:noFill/>
        </p:spPr>
        <p:txBody>
          <a:bodyPr wrap="square">
            <a:spAutoFit/>
          </a:bodyPr>
          <a:lstStyle/>
          <a:p>
            <a:pPr algn="just"/>
            <a:r>
              <a:rPr lang="vi-VN" sz="2800" b="1" i="0" dirty="0">
                <a:solidFill>
                  <a:schemeClr val="tx1">
                    <a:lumMod val="50000"/>
                  </a:schemeClr>
                </a:solidFill>
                <a:effectLst/>
                <a:latin typeface="Times New Roman" panose="02020603050405020304" pitchFamily="18" charset="0"/>
                <a:cs typeface="Times New Roman" panose="02020603050405020304" pitchFamily="18" charset="0"/>
              </a:rPr>
              <a:t>Các hình ảnh so sánh trong bài đọc: dài như lưỡi mác, thân to bằng cái cột nhà, các tàu lá ngả ra mọi phía như cái quạt lớn, hoe hoe đỏ như một mầm lửa non </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A0211F4-884C-45C4-BB0B-8A78671F6006}"/>
              </a:ext>
            </a:extLst>
          </p:cNvPr>
          <p:cNvSpPr txBox="1"/>
          <p:nvPr/>
        </p:nvSpPr>
        <p:spPr>
          <a:xfrm>
            <a:off x="818555" y="2550445"/>
            <a:ext cx="10554890" cy="523220"/>
          </a:xfrm>
          <a:prstGeom prst="rect">
            <a:avLst/>
          </a:prstGeom>
          <a:noFill/>
        </p:spPr>
        <p:txBody>
          <a:bodyPr wrap="square">
            <a:spAutoFit/>
          </a:bodyPr>
          <a:lstStyle/>
          <a:p>
            <a:r>
              <a:rPr lang="en-US" sz="2800" b="1" dirty="0">
                <a:solidFill>
                  <a:schemeClr val="accent5">
                    <a:lumMod val="75000"/>
                  </a:schemeClr>
                </a:solidFill>
                <a:latin typeface="Times New Roman" panose="02020603050405020304" pitchFamily="18" charset="0"/>
                <a:cs typeface="Times New Roman" panose="02020603050405020304" pitchFamily="18" charset="0"/>
              </a:rPr>
              <a:t>4</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Tác</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giả</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bài</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đọc</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đã</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nhân</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hóa</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cây</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chuối</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mẹ</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bằng</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cách</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nào</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F657F97-A4B8-4EF6-BFF4-1CDD1537F075}"/>
              </a:ext>
            </a:extLst>
          </p:cNvPr>
          <p:cNvSpPr txBox="1"/>
          <p:nvPr/>
        </p:nvSpPr>
        <p:spPr>
          <a:xfrm>
            <a:off x="818555" y="3190473"/>
            <a:ext cx="10554890" cy="1384995"/>
          </a:xfrm>
          <a:prstGeom prst="rect">
            <a:avLst/>
          </a:prstGeom>
          <a:noFill/>
        </p:spPr>
        <p:txBody>
          <a:bodyPr wrap="square">
            <a:spAutoFit/>
          </a:bodyPr>
          <a:lstStyle/>
          <a:p>
            <a:pPr algn="just"/>
            <a:r>
              <a:rPr lang="vi-VN" sz="2800" b="1" i="0" dirty="0">
                <a:solidFill>
                  <a:schemeClr val="tx1">
                    <a:lumMod val="50000"/>
                  </a:schemeClr>
                </a:solidFill>
                <a:effectLst/>
                <a:latin typeface="Times New Roman" panose="02020603050405020304" pitchFamily="18" charset="0"/>
                <a:cs typeface="Times New Roman" panose="02020603050405020304" pitchFamily="18" charset="0"/>
              </a:rPr>
              <a:t>Tác giả bài đọc đã nhân hóa cây chuối mẹ bằng cách nhân hóa giống như con người, đưa hoa chúc xuôi sang một phía, khẽ khàng ngả hoa sang cái khoảng trống. </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572969F-B4F8-4594-8D0A-39B97FA2B303}"/>
              </a:ext>
            </a:extLst>
          </p:cNvPr>
          <p:cNvSpPr txBox="1"/>
          <p:nvPr/>
        </p:nvSpPr>
        <p:spPr>
          <a:xfrm>
            <a:off x="818555" y="4809084"/>
            <a:ext cx="10554890" cy="523220"/>
          </a:xfrm>
          <a:prstGeom prst="rect">
            <a:avLst/>
          </a:prstGeom>
          <a:noFill/>
        </p:spPr>
        <p:txBody>
          <a:bodyPr wrap="square">
            <a:spAutoFit/>
          </a:bodyPr>
          <a:lstStyle/>
          <a:p>
            <a:r>
              <a:rPr lang="en-US" sz="2800" b="1" dirty="0">
                <a:solidFill>
                  <a:schemeClr val="accent5">
                    <a:lumMod val="75000"/>
                  </a:schemeClr>
                </a:solidFill>
                <a:latin typeface="Times New Roman" panose="02020603050405020304" pitchFamily="18" charset="0"/>
                <a:cs typeface="Times New Roman" panose="02020603050405020304" pitchFamily="18" charset="0"/>
              </a:rPr>
              <a:t>5.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Biện</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pháp</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nhân</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hóa</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trong</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bài</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đọc</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có</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tác</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dụng</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gì</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55FC54E-4F59-44E5-AC96-9F85E16F2425}"/>
              </a:ext>
            </a:extLst>
          </p:cNvPr>
          <p:cNvSpPr txBox="1"/>
          <p:nvPr/>
        </p:nvSpPr>
        <p:spPr>
          <a:xfrm>
            <a:off x="818555" y="5482083"/>
            <a:ext cx="10554890" cy="954107"/>
          </a:xfrm>
          <a:prstGeom prst="rect">
            <a:avLst/>
          </a:prstGeom>
          <a:noFill/>
        </p:spPr>
        <p:txBody>
          <a:bodyPr wrap="square">
            <a:spAutoFit/>
          </a:bodyPr>
          <a:lstStyle/>
          <a:p>
            <a:pPr algn="just"/>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Biện</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pháp</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nhân</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hóa</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trong</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bài</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đọc</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có</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tác</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dụng</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làm</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sinh</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động</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thêm</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hình</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ảnh</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cây</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chuối</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66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92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412898"/>
      </p:ext>
    </p:extLst>
  </p:cSld>
  <p:clrMapOvr>
    <a:masterClrMapping/>
  </p:clrMapOvr>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22</TotalTime>
  <Words>568</Words>
  <PresentationFormat>Widescreen</PresentationFormat>
  <Paragraphs>28</Paragraphs>
  <Slides>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A3.OpenSansBold-San</vt:lpstr>
      <vt:lpstr>A3.OpenSans-San</vt:lpstr>
      <vt:lpstr>Arial</vt:lpstr>
      <vt:lpstr>Calibri</vt:lpstr>
      <vt:lpstr>Calibri Light</vt:lpstr>
      <vt:lpstr>HP001 4 hàng</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2023-08-29T09:09:43Z</dcterms:created>
  <dcterms:modified xsi:type="dcterms:W3CDTF">2023-08-29T09:32:02Z</dcterms:modified>
</cp:coreProperties>
</file>