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75" r:id="rId2"/>
    <p:sldId id="261" r:id="rId3"/>
    <p:sldId id="263" r:id="rId4"/>
    <p:sldId id="276" r:id="rId5"/>
    <p:sldId id="257" r:id="rId6"/>
    <p:sldId id="258" r:id="rId7"/>
    <p:sldId id="264" r:id="rId8"/>
    <p:sldId id="265" r:id="rId9"/>
    <p:sldId id="272" r:id="rId10"/>
    <p:sldId id="266" r:id="rId11"/>
    <p:sldId id="267" r:id="rId12"/>
    <p:sldId id="270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88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562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4976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323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44722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578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946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949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0501"/>
            <a:ext cx="10972800" cy="5826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174750"/>
            <a:ext cx="53848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727450"/>
            <a:ext cx="53848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41B3B0-0741-4247-8391-E3376198A4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0126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78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070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49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695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40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65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832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911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703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  <p:sldLayoutId id="214748371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3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0.png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39" y="1744056"/>
            <a:ext cx="8750012" cy="5189988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3930555" y="4329326"/>
            <a:ext cx="395785" cy="53294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306453" y="3814933"/>
            <a:ext cx="1784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Thước  thợ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47666" y="430254"/>
            <a:ext cx="5895833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 thước thợ ta có đo được chiều cao của cây bằng cách nào?</a:t>
            </a:r>
            <a:endParaRPr lang="en-US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69989" y="6162809"/>
            <a:ext cx="1136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Hình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7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3177" y="0"/>
            <a:ext cx="56602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 phát biểu bằng lời kết quả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400" baseline="300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b’.c</a:t>
            </a:r>
            <a:r>
              <a:rPr lang="en-US" altLang="en-US" sz="24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altLang="en-US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7636" y="565447"/>
            <a:ext cx="106006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u="sng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u="sng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Một số hệ thức  liên quan tới đường cao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Định lí 2: Trong một tam giác vuông, bình phương đường cao ứng với cạnh huyền bằng tích hai hình chiếu của hai cạnh góc vuông trên cạnh huyền.</a:t>
            </a:r>
            <a:endParaRPr lang="en-US" altLang="en-US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3691" y="1944981"/>
            <a:ext cx="4410075" cy="25622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02836987"/>
                  </p:ext>
                </p:extLst>
              </p:nvPr>
            </p:nvGraphicFramePr>
            <p:xfrm>
              <a:off x="501824" y="1944981"/>
              <a:ext cx="6943089" cy="236257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19713">
                      <a:extLst>
                        <a:ext uri="{9D8B030D-6E8A-4147-A177-3AD203B41FA5}">
                          <a16:colId xmlns:a16="http://schemas.microsoft.com/office/drawing/2014/main" val="2916879384"/>
                        </a:ext>
                      </a:extLst>
                    </a:gridCol>
                    <a:gridCol w="6223376">
                      <a:extLst>
                        <a:ext uri="{9D8B030D-6E8A-4147-A177-3AD203B41FA5}">
                          <a16:colId xmlns:a16="http://schemas.microsoft.com/office/drawing/2014/main" val="3272420342"/>
                        </a:ext>
                      </a:extLst>
                    </a:gridCol>
                  </a:tblGrid>
                  <a:tr h="991870">
                    <a:tc>
                      <a:txBody>
                        <a:bodyPr/>
                        <a:lstStyle/>
                        <a:p>
                          <a:r>
                            <a:rPr lang="en-US" sz="2400" smtClean="0">
                              <a:solidFill>
                                <a:srgbClr val="002060"/>
                              </a:solidFill>
                            </a:rPr>
                            <a:t>GT</a:t>
                          </a:r>
                          <a:endParaRPr lang="en-US" sz="240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US" sz="24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US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𝑨𝑩𝑪</m:t>
                              </m:r>
                              <m:r>
                                <a:rPr lang="en-US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𝒄</m:t>
                              </m:r>
                              <m:r>
                                <a:rPr lang="en-US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ó                      ;</m:t>
                              </m:r>
                              <m:r>
                                <a:rPr lang="en-US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𝑨𝑯</m:t>
                              </m:r>
                              <m:r>
                                <a:rPr lang="en-US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sz="2400" smtClean="0">
                              <a:solidFill>
                                <a:srgbClr val="002060"/>
                              </a:solidFill>
                            </a:rPr>
                            <a:t>⊥ BC tại</a:t>
                          </a:r>
                          <a:r>
                            <a:rPr lang="en-US" sz="2400" baseline="0" smtClean="0">
                              <a:solidFill>
                                <a:srgbClr val="002060"/>
                              </a:solidFill>
                            </a:rPr>
                            <a:t> H;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en-US" sz="2400" baseline="0" smtClean="0">
                              <a:solidFill>
                                <a:srgbClr val="002060"/>
                              </a:solidFill>
                            </a:rPr>
                            <a:t>BC = a; AC = b; AB = c;  BH = b’ ; CH = c’ ; AH = h</a:t>
                          </a:r>
                          <a:endParaRPr lang="en-US" sz="240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7429587"/>
                      </a:ext>
                    </a:extLst>
                  </a:tr>
                  <a:tr h="625215">
                    <a:tc>
                      <a:txBody>
                        <a:bodyPr/>
                        <a:lstStyle/>
                        <a:p>
                          <a:r>
                            <a:rPr lang="en-US" sz="2400" smtClean="0">
                              <a:solidFill>
                                <a:srgbClr val="002060"/>
                              </a:solidFill>
                            </a:rPr>
                            <a:t>KL</a:t>
                          </a:r>
                          <a:endParaRPr lang="en-US" sz="240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smtClean="0">
                              <a:solidFill>
                                <a:srgbClr val="002060"/>
                              </a:solidFill>
                            </a:rPr>
                            <a:t> h</a:t>
                          </a:r>
                          <a:r>
                            <a:rPr lang="en-US" sz="2400" baseline="30000" smtClean="0">
                              <a:solidFill>
                                <a:srgbClr val="002060"/>
                              </a:solidFill>
                            </a:rPr>
                            <a:t>2</a:t>
                          </a:r>
                          <a:r>
                            <a:rPr lang="en-US" sz="2400" baseline="0" smtClean="0">
                              <a:solidFill>
                                <a:srgbClr val="002060"/>
                              </a:solidFill>
                            </a:rPr>
                            <a:t> = b’.c’</a:t>
                          </a: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1709298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02836987"/>
                  </p:ext>
                </p:extLst>
              </p:nvPr>
            </p:nvGraphicFramePr>
            <p:xfrm>
              <a:off x="501824" y="1944981"/>
              <a:ext cx="6943089" cy="175723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19713">
                      <a:extLst>
                        <a:ext uri="{9D8B030D-6E8A-4147-A177-3AD203B41FA5}">
                          <a16:colId xmlns:a16="http://schemas.microsoft.com/office/drawing/2014/main" val="2916879384"/>
                        </a:ext>
                      </a:extLst>
                    </a:gridCol>
                    <a:gridCol w="6223376">
                      <a:extLst>
                        <a:ext uri="{9D8B030D-6E8A-4147-A177-3AD203B41FA5}">
                          <a16:colId xmlns:a16="http://schemas.microsoft.com/office/drawing/2014/main" val="3272420342"/>
                        </a:ext>
                      </a:extLst>
                    </a:gridCol>
                  </a:tblGrid>
                  <a:tr h="1132015">
                    <a:tc>
                      <a:txBody>
                        <a:bodyPr/>
                        <a:lstStyle/>
                        <a:p>
                          <a:r>
                            <a:rPr lang="en-US" sz="2400" smtClean="0">
                              <a:solidFill>
                                <a:srgbClr val="002060"/>
                              </a:solidFill>
                            </a:rPr>
                            <a:t>GT</a:t>
                          </a:r>
                          <a:endParaRPr lang="en-US" sz="240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1644" t="-4301" r="-391" b="-5645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7429587"/>
                      </a:ext>
                    </a:extLst>
                  </a:tr>
                  <a:tr h="625215">
                    <a:tc>
                      <a:txBody>
                        <a:bodyPr/>
                        <a:lstStyle/>
                        <a:p>
                          <a:r>
                            <a:rPr lang="en-US" sz="2400" smtClean="0">
                              <a:solidFill>
                                <a:srgbClr val="002060"/>
                              </a:solidFill>
                            </a:rPr>
                            <a:t>KL</a:t>
                          </a:r>
                          <a:endParaRPr lang="en-US" sz="240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smtClean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r>
                            <a:rPr lang="en-US" sz="2400" smtClean="0">
                              <a:solidFill>
                                <a:srgbClr val="002060"/>
                              </a:solidFill>
                            </a:rPr>
                            <a:t>h</a:t>
                          </a:r>
                          <a:r>
                            <a:rPr lang="en-US" sz="2400" baseline="30000" smtClean="0">
                              <a:solidFill>
                                <a:srgbClr val="002060"/>
                              </a:solidFill>
                            </a:rPr>
                            <a:t>2</a:t>
                          </a:r>
                          <a:r>
                            <a:rPr lang="en-US" sz="2400" baseline="0" smtClean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r>
                            <a:rPr lang="en-US" sz="2400" baseline="0" smtClean="0">
                              <a:solidFill>
                                <a:srgbClr val="002060"/>
                              </a:solidFill>
                            </a:rPr>
                            <a:t>= </a:t>
                          </a:r>
                          <a:r>
                            <a:rPr lang="en-US" sz="2400" baseline="0" smtClean="0">
                              <a:solidFill>
                                <a:srgbClr val="002060"/>
                              </a:solidFill>
                            </a:rPr>
                            <a:t>b’.c’</a:t>
                          </a:r>
                          <a:endParaRPr lang="en-US" sz="2400" baseline="0" smtClean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17092982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4325912"/>
              </p:ext>
            </p:extLst>
          </p:nvPr>
        </p:nvGraphicFramePr>
        <p:xfrm>
          <a:off x="2634134" y="2064047"/>
          <a:ext cx="1112719" cy="36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5" name="Equation" r:id="rId5" imgW="933399" imgH="304851" progId="Equation.DSMT4">
                  <p:embed/>
                </p:oleObj>
              </mc:Choice>
              <mc:Fallback>
                <p:oleObj name="Equation" r:id="rId5" imgW="933399" imgH="304851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34134" y="2064047"/>
                        <a:ext cx="1112719" cy="363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63177" y="4419578"/>
                <a:ext cx="5917929" cy="15942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?1 ( sgk – T66)  </a:t>
                </a:r>
              </a:p>
              <a:p>
                <a:r>
                  <a:rPr lang="en-US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Xét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𝐻𝐵𝐴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à 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𝐻𝐴𝐶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ó: 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𝐵𝐻𝐴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𝐶𝐻𝐴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=90° </m:t>
                    </m:r>
                  </m:oMath>
                </a14:m>
                <a:endParaRPr lang="en-US" sz="2400" b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𝐻𝐴𝐶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b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( vì cùng phụ với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en-US" sz="2400" b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r>
                  <a:rPr lang="en-US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 đó </a:t>
                </a:r>
                <a:endParaRPr lang="en-US"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177" y="4419578"/>
                <a:ext cx="5917929" cy="1594283"/>
              </a:xfrm>
              <a:prstGeom prst="rect">
                <a:avLst/>
              </a:prstGeom>
              <a:blipFill>
                <a:blip r:embed="rId7"/>
                <a:stretch>
                  <a:fillRect l="-1545" t="-3053" b="-7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6663190" y="5501660"/>
            <a:ext cx="3643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=&gt; HB.HC = AH.AH = AH</a:t>
            </a:r>
            <a:r>
              <a:rPr lang="en-US" sz="2400" baseline="30000" smtClean="0"/>
              <a:t>2</a:t>
            </a:r>
            <a:endParaRPr lang="en-US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841814" y="5388759"/>
                <a:ext cx="1993639" cy="7018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smtClean="0"/>
                  <a:t>=&gt;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𝐻𝐵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𝐻𝐴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𝐻𝐴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𝐻𝐶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80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1814" y="5388759"/>
                <a:ext cx="1993639" cy="701859"/>
              </a:xfrm>
              <a:prstGeom prst="rect">
                <a:avLst/>
              </a:prstGeom>
              <a:blipFill>
                <a:blip r:embed="rId8"/>
                <a:stretch>
                  <a:fillRect l="-6116" b="-1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379352" y="5508857"/>
                <a:ext cx="364310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smtClean="0"/>
                  <a:t>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𝐻𝐵𝐴</m:t>
                    </m:r>
                  </m:oMath>
                </a14:m>
                <a:r>
                  <a:rPr lang="en-US" sz="2400" smtClean="0"/>
                  <a:t>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𝐻𝐴𝐶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smtClean="0"/>
                  <a:t>( g.g)   </a:t>
                </a:r>
                <a:endParaRPr lang="en-US" sz="240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9352" y="5508857"/>
                <a:ext cx="3643107" cy="461665"/>
              </a:xfrm>
              <a:prstGeom prst="rect">
                <a:avLst/>
              </a:prstGeom>
              <a:blipFill>
                <a:blip r:embed="rId9"/>
                <a:stretch>
                  <a:fillRect t="-10667" r="-3679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/>
          <p:cNvPicPr/>
          <p:nvPr/>
        </p:nvPicPr>
        <p:blipFill>
          <a:blip r:embed="rId10"/>
          <a:stretch>
            <a:fillRect/>
          </a:stretch>
        </p:blipFill>
        <p:spPr>
          <a:xfrm>
            <a:off x="2424488" y="5577598"/>
            <a:ext cx="441334" cy="32418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836659" y="6013861"/>
            <a:ext cx="2353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=&gt; h</a:t>
            </a:r>
            <a:r>
              <a:rPr lang="en-US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b’.c’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865822" y="4419578"/>
            <a:ext cx="15840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C/m</a:t>
            </a:r>
            <a:r>
              <a:rPr lang="en-US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 lí</a:t>
            </a:r>
            <a:endParaRPr lang="en-US" sz="2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11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3" grpId="0"/>
      <p:bldP spid="14" grpId="0"/>
      <p:bldP spid="1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195" y="353537"/>
            <a:ext cx="51742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 THỰC TẾ</a:t>
            </a:r>
          </a:p>
          <a:p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Ví dụ 2</a:t>
            </a:r>
            <a:r>
              <a:rPr lang="en-US" sz="240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Hãy tính chiều cao của cây trong hình 2 biết người đó cách cây 2,25m. Khoảng cách từ mắt người đó đến mặt đất là 1,5m. </a:t>
            </a:r>
            <a:endParaRPr lang="en-US" sz="240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5195" y="735537"/>
            <a:ext cx="4258082" cy="540439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H="1" flipV="1">
            <a:off x="9684356" y="4256582"/>
            <a:ext cx="2019868" cy="4094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288643" y="4169641"/>
            <a:ext cx="436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B</a:t>
            </a:r>
            <a:endParaRPr lang="en-US" b="1"/>
          </a:p>
        </p:txBody>
      </p:sp>
      <p:sp>
        <p:nvSpPr>
          <p:cNvPr id="8" name="TextBox 7"/>
          <p:cNvSpPr txBox="1"/>
          <p:nvPr/>
        </p:nvSpPr>
        <p:spPr>
          <a:xfrm>
            <a:off x="10916940" y="5777842"/>
            <a:ext cx="436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E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11690576" y="4381933"/>
            <a:ext cx="13648" cy="141494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597790" y="5739819"/>
            <a:ext cx="10372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rgbClr val="FF0000"/>
                </a:solidFill>
              </a:rPr>
              <a:t>2,25 m</a:t>
            </a: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447231" y="4934294"/>
            <a:ext cx="9464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rgbClr val="FF0000"/>
                </a:solidFill>
              </a:rPr>
              <a:t>1,5 m</a:t>
            </a:r>
            <a:endParaRPr lang="en-US" sz="2000" b="1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77303" y="2448164"/>
                <a:ext cx="5977376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 chiều cao của cây: </a:t>
                </a:r>
              </a:p>
              <a:p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 = AB + BC</a:t>
                </a:r>
              </a:p>
              <a:p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 BC ta dựa vào hệ thức nào?</a:t>
                </a:r>
              </a:p>
              <a:p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Xét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𝐴𝐷𝐶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vuông tại D, đường cao DB</a:t>
                </a:r>
              </a:p>
              <a:p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Có: BD</a:t>
                </a:r>
                <a:r>
                  <a:rPr lang="en-US" sz="2400" baseline="300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AB. BC (Đlí 2)</a:t>
                </a:r>
              </a:p>
              <a:p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 BD = 2,25m; AB = 1,5 m</a:t>
                </a:r>
              </a:p>
              <a:p>
                <a:pPr marL="342900" indent="-342900">
                  <a:buFont typeface="Symbol" panose="05050102010706020507" pitchFamily="18" charset="2"/>
                  <a:buChar char="Þ"/>
                </a:pPr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(2,25)</a:t>
                </a:r>
                <a:r>
                  <a:rPr lang="en-US" sz="2400" baseline="300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1,5. BC</a:t>
                </a:r>
              </a:p>
              <a:p>
                <a:r>
                  <a:rPr lang="en-US"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BC = 5,0625 : 1,5 =3,375 (m)</a:t>
                </a:r>
              </a:p>
              <a:p>
                <a:pPr marL="342900" indent="-342900">
                  <a:buFont typeface="Symbol" panose="05050102010706020507" pitchFamily="18" charset="2"/>
                  <a:buChar char="Þ"/>
                </a:pPr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 = AB + BC </a:t>
                </a:r>
              </a:p>
              <a:p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1,5 + 3,375 = 4,875 (m)</a:t>
                </a:r>
              </a:p>
              <a:p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 cây cao 4,875 m.</a:t>
                </a:r>
                <a:endParaRPr lang="en-US"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303" y="2448164"/>
                <a:ext cx="5977376" cy="4154984"/>
              </a:xfrm>
              <a:prstGeom prst="rect">
                <a:avLst/>
              </a:prstGeom>
              <a:blipFill>
                <a:blip r:embed="rId3"/>
                <a:stretch>
                  <a:fillRect l="-1631" t="-1175" b="-24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9633947" y="4696012"/>
            <a:ext cx="9102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rgbClr val="FF0000"/>
                </a:solidFill>
              </a:rPr>
              <a:t>1,5 m</a:t>
            </a: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785307" y="3876943"/>
            <a:ext cx="10372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rgbClr val="FF0000"/>
                </a:solidFill>
              </a:rPr>
              <a:t>2,25 m</a:t>
            </a:r>
            <a:endParaRPr lang="en-US" sz="2000" b="1">
              <a:solidFill>
                <a:srgbClr val="FF0000"/>
              </a:solidFill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6595" y="809336"/>
            <a:ext cx="3758061" cy="54244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747708" y="809336"/>
            <a:ext cx="1136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Hình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80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1029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VẬN DỤNG:</a:t>
            </a:r>
          </a:p>
          <a:p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Bài 1: Cho hình vẽ </a:t>
            </a: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Tính: BC, BD, DC, AH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6862" y="2915705"/>
                <a:ext cx="11805138" cy="35716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</a:p>
              <a:p>
                <a:r>
                  <a:rPr lang="en-US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Xét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𝐴𝐵𝐶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𝑣𝑢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ô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𝑛𝑔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ạ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ó: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(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𝑇h𝑒𝑜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đị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𝑛h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𝑙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í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𝑃𝑖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𝑇𝑎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𝐺𝑜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sz="24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 AB = 6 cm; AC = 8 cm =&gt;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36 + 64 = 100</a:t>
                </a:r>
              </a:p>
              <a:p>
                <a:r>
                  <a:rPr lang="en-US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=&gt; BC = 10(cm) ( vì BC &gt; 0) </a:t>
                </a:r>
                <a:endParaRPr lang="en-US"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Xét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𝐴𝐵𝐶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𝑣𝑢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ô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𝑛𝑔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ạ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US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đường cao AD có: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𝐵𝐶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𝐵𝐷</m:t>
                    </m:r>
                  </m:oMath>
                </a14:m>
                <a:r>
                  <a:rPr lang="en-US" sz="2400" b="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(theo định lí 1)</a:t>
                </a:r>
              </a:p>
              <a:p>
                <a:r>
                  <a:rPr lang="en-US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  AB = 6cm; BC = 10cm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=10.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𝐵𝐷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𝐵𝐷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36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=3,6 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𝑐𝑚</m:t>
                        </m:r>
                      </m:e>
                    </m:d>
                  </m:oMath>
                </a14:m>
                <a:endParaRPr lang="en-US" sz="2400" b="0" i="1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b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có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𝐵𝐷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𝐷𝐶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𝐷𝐶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𝐵𝐷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=10 −3,6=6,4 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𝑐𝑚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sz="24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có: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𝐷𝐶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𝐵𝐷</m:t>
                    </m:r>
                  </m:oMath>
                </a14:m>
                <a:r>
                  <a:rPr lang="en-US" sz="24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(theo định lí </a:t>
                </a:r>
                <a:r>
                  <a:rPr lang="en-US" sz="24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2)</a:t>
                </a:r>
              </a:p>
              <a:p>
                <a:r>
                  <a:rPr lang="en-US" sz="24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 DB = 3,6 cm; DC = 6,4 cm =&gt;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3,6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6,4</m:t>
                    </m:r>
                  </m:oMath>
                </a14:m>
                <a:r>
                  <a:rPr lang="en-US" sz="24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23,04 =&gt; AD  = 4,8 (cm)</a:t>
                </a:r>
                <a:r>
                  <a:rPr lang="en-US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 vì </a:t>
                </a:r>
                <a:r>
                  <a:rPr lang="en-US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 </a:t>
                </a:r>
                <a:r>
                  <a:rPr lang="en-US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 0)</a:t>
                </a:r>
                <a:r>
                  <a:rPr lang="en-US" sz="24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862" y="2915705"/>
                <a:ext cx="11805138" cy="3571619"/>
              </a:xfrm>
              <a:prstGeom prst="rect">
                <a:avLst/>
              </a:prstGeom>
              <a:blipFill>
                <a:blip r:embed="rId2"/>
                <a:stretch>
                  <a:fillRect l="-774" t="-1365" b="-30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2566" y="54699"/>
            <a:ext cx="3400425" cy="16859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44062" y="1546942"/>
            <a:ext cx="8693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 giác ABC vuông tại A biết số đo mấy cạnh? Ta tính được số đo cạnh nào?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Explosion 1 11"/>
          <p:cNvSpPr/>
          <p:nvPr/>
        </p:nvSpPr>
        <p:spPr>
          <a:xfrm>
            <a:off x="7947661" y="-108350"/>
            <a:ext cx="4615375" cy="3052689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 giác ABC vuông tại A, đường cao AD. Ta tính BD dựa vào hệ thức nào?</a:t>
            </a:r>
          </a:p>
        </p:txBody>
      </p:sp>
      <p:sp>
        <p:nvSpPr>
          <p:cNvPr id="13" name="Explosion 2 12"/>
          <p:cNvSpPr/>
          <p:nvPr/>
        </p:nvSpPr>
        <p:spPr>
          <a:xfrm>
            <a:off x="8102991" y="342641"/>
            <a:ext cx="4473526" cy="1715376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tính AD dựa vào hệ thức nào?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470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12" grpId="0" animBg="1"/>
      <p:bldP spid="12" grpId="1" animBg="1"/>
      <p:bldP spid="13" grpId="0" animBg="1"/>
      <p:bldP spid="13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0623" y="2650738"/>
            <a:ext cx="97990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tam giác ABC vuông tại A, đường cao AH. Chứng minh rằng:  AB. AC =  BC.AH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88087" y="358560"/>
            <a:ext cx="54685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HỌC TẬP Ở NHÀ</a:t>
            </a:r>
          </a:p>
          <a:p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HọC thuộc định lí1,2</a:t>
            </a:r>
          </a:p>
          <a:p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BTVN: Bài 1 hình b, bài 2 hình 5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37752" y="4681208"/>
                <a:ext cx="8914617" cy="12833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tam giác ABC vuông tại A, đường cao AH. Chứng minh rằng: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𝐻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 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sSup>
                          <m:sSupPr>
                            <m:ctrlPr>
                              <a:rPr lang="en-US" sz="3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en-US" sz="3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32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752" y="4681208"/>
                <a:ext cx="8914617" cy="1283365"/>
              </a:xfrm>
              <a:prstGeom prst="rect">
                <a:avLst/>
              </a:prstGeom>
              <a:blipFill>
                <a:blip r:embed="rId2"/>
                <a:stretch>
                  <a:fillRect l="-1778" t="-6667" b="-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088588" y="2127518"/>
            <a:ext cx="2975213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dự án 3 – Tổ 3</a:t>
            </a:r>
            <a:endParaRPr lang="en-US" sz="280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88588" y="4059954"/>
            <a:ext cx="2838736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dự án 4 – Tổ 4</a:t>
            </a:r>
            <a:endParaRPr lang="en-US" sz="280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90445" y="1635832"/>
            <a:ext cx="3971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CHUẨN BỊ CHO TIẾT 2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8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3080" y="1011900"/>
            <a:ext cx="71514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tam giác ABC vuông tại A, đường cao AH. Chứng minh rằng:  AB</a:t>
            </a:r>
            <a:r>
              <a:rPr lang="en-US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= BC. BH; AC</a:t>
            </a:r>
            <a:r>
              <a:rPr lang="en-US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BC.CH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4275" y="150125"/>
            <a:ext cx="2156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9431" y="2650359"/>
            <a:ext cx="62643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tam giác ABC vuông tại A, đường cao AH. Chứng minh rằng:  AH</a:t>
            </a:r>
            <a:r>
              <a:rPr lang="en-US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BH. CH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0375" y="553856"/>
            <a:ext cx="322087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dự án 1 - Tổ 1( btvn)</a:t>
            </a:r>
            <a:endParaRPr lang="en-US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3080" y="2012174"/>
            <a:ext cx="3248169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dự án 2 – Tổ 2(btvn)</a:t>
            </a:r>
            <a:endParaRPr lang="en-US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74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3561" y="150125"/>
            <a:ext cx="4219575" cy="2190750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3"/>
          <a:stretch>
            <a:fillRect/>
          </a:stretch>
        </p:blipFill>
        <p:spPr>
          <a:xfrm>
            <a:off x="2219979" y="3783795"/>
            <a:ext cx="441334" cy="32418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76325" y="3593738"/>
                <a:ext cx="1993639" cy="7042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smtClean="0"/>
                  <a:t>=&gt;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𝐻𝐵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𝐵𝐶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𝐵𝐴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80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6325" y="3593738"/>
                <a:ext cx="1993639" cy="704295"/>
              </a:xfrm>
              <a:prstGeom prst="rect">
                <a:avLst/>
              </a:prstGeom>
              <a:blipFill>
                <a:blip r:embed="rId4"/>
                <a:stretch>
                  <a:fillRect l="-6422" b="-1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6379004" y="3750551"/>
            <a:ext cx="2887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=&gt; AB.AB = BC.BH</a:t>
            </a:r>
            <a:endParaRPr lang="en-US" sz="2400"/>
          </a:p>
        </p:txBody>
      </p:sp>
      <p:sp>
        <p:nvSpPr>
          <p:cNvPr id="12" name="TextBox 11"/>
          <p:cNvSpPr txBox="1"/>
          <p:nvPr/>
        </p:nvSpPr>
        <p:spPr>
          <a:xfrm>
            <a:off x="8941699" y="3750550"/>
            <a:ext cx="2621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=&gt; AB</a:t>
            </a:r>
            <a:r>
              <a:rPr lang="en-US" sz="2400" baseline="30000" smtClean="0"/>
              <a:t>2</a:t>
            </a:r>
            <a:r>
              <a:rPr lang="en-US" sz="2400" smtClean="0"/>
              <a:t> = BC . BH</a:t>
            </a:r>
            <a:endParaRPr lang="en-US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59557" y="4389661"/>
                <a:ext cx="487225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smtClean="0"/>
                  <a:t>* Tương tự: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en-US" sz="2400" smtClean="0"/>
                  <a:t>  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𝐻𝐴𝐶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smtClean="0"/>
                  <a:t>( g.g) </a:t>
                </a:r>
                <a:endParaRPr lang="en-US" sz="240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557" y="4389661"/>
                <a:ext cx="4872252" cy="461665"/>
              </a:xfrm>
              <a:prstGeom prst="rect">
                <a:avLst/>
              </a:prstGeom>
              <a:blipFill>
                <a:blip r:embed="rId5"/>
                <a:stretch>
                  <a:fillRect l="-2003" t="-13158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/>
          <p:cNvPicPr/>
          <p:nvPr/>
        </p:nvPicPr>
        <p:blipFill>
          <a:blip r:embed="rId3"/>
          <a:stretch>
            <a:fillRect/>
          </a:stretch>
        </p:blipFill>
        <p:spPr>
          <a:xfrm>
            <a:off x="3069680" y="4445399"/>
            <a:ext cx="441334" cy="32418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201321" y="4389661"/>
            <a:ext cx="2574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=&gt; AC</a:t>
            </a:r>
            <a:r>
              <a:rPr lang="en-US" sz="2400" baseline="30000" smtClean="0"/>
              <a:t>2</a:t>
            </a:r>
            <a:r>
              <a:rPr lang="en-US" sz="2400" smtClean="0"/>
              <a:t> = BC . CH</a:t>
            </a:r>
            <a:endParaRPr lang="en-US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77671" y="2620369"/>
                <a:ext cx="4285397" cy="1591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smtClean="0"/>
                  <a:t>1, Xét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à 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𝐻𝐵𝐴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ó: </m:t>
                    </m:r>
                  </m:oMath>
                </a14:m>
                <a:endParaRPr lang="en-US" sz="2400" b="0" i="1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𝐵𝐴𝐶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𝐵𝐻𝐴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=90° </m:t>
                      </m:r>
                    </m:oMath>
                  </m:oMathPara>
                </a14:m>
                <a:endParaRPr lang="en-US" sz="2400" b="0" smtClean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𝑐h𝑢𝑛𝑔</m:t>
                      </m:r>
                    </m:oMath>
                  </m:oMathPara>
                </a14:m>
                <a:endParaRPr lang="en-US" sz="2400" b="0" smtClean="0">
                  <a:ea typeface="Cambria Math" panose="02040503050406030204" pitchFamily="18" charset="0"/>
                </a:endParaRPr>
              </a:p>
              <a:p>
                <a:r>
                  <a:rPr lang="en-US" sz="2400" smtClean="0"/>
                  <a:t>Do đó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en-US" sz="2400" smtClean="0"/>
                  <a:t>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𝐻𝐵𝐴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smtClean="0"/>
                  <a:t>( g.g)  </a:t>
                </a:r>
                <a:endParaRPr lang="en-US" sz="240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71" y="2620369"/>
                <a:ext cx="4285397" cy="1591846"/>
              </a:xfrm>
              <a:prstGeom prst="rect">
                <a:avLst/>
              </a:prstGeom>
              <a:blipFill>
                <a:blip r:embed="rId6"/>
                <a:stretch>
                  <a:fillRect l="-2134" t="-3065" b="-76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518615" y="417379"/>
            <a:ext cx="2620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dự án 1(BTVN)</a:t>
            </a:r>
            <a:endParaRPr lang="en-US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77671" y="947785"/>
            <a:ext cx="71514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tam giác ABC vuông tại A, đường cao AH. Chứng minh rằng:  </a:t>
            </a:r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sz="2400" baseline="30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= BC. BH; AC</a:t>
            </a:r>
            <a:r>
              <a:rPr lang="en-US" sz="2400" baseline="30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BC.CH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280526" y="4268345"/>
                <a:ext cx="1993639" cy="7042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smtClean="0"/>
                  <a:t>=&gt;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𝐴𝐶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𝐻𝐶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𝐵𝐶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𝐴𝐶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80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0526" y="4268345"/>
                <a:ext cx="1993639" cy="704295"/>
              </a:xfrm>
              <a:prstGeom prst="rect">
                <a:avLst/>
              </a:prstGeom>
              <a:blipFill>
                <a:blip r:embed="rId7"/>
                <a:stretch>
                  <a:fillRect l="-6116" b="-94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988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7967" y="335472"/>
            <a:ext cx="4219575" cy="21907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3469" y="2227780"/>
                <a:ext cx="6191115" cy="8556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smtClean="0"/>
                  <a:t> Xét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𝐻𝐵𝐴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à 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𝐻𝐴𝐶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ó: 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𝐵𝐻𝐴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𝐶𝐻𝐴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=90° </m:t>
                    </m:r>
                  </m:oMath>
                </a14:m>
                <a:endParaRPr lang="en-US" sz="2400" b="0" smtClean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𝐻𝐴𝐶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b="0" smtClean="0">
                    <a:ea typeface="Cambria Math" panose="02040503050406030204" pitchFamily="18" charset="0"/>
                  </a:rPr>
                  <a:t>( vì cùng phụ với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en-US" sz="2400" b="0" smtClean="0">
                    <a:ea typeface="Cambria Math" panose="020405030504060302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469" y="2227780"/>
                <a:ext cx="6191115" cy="855619"/>
              </a:xfrm>
              <a:prstGeom prst="rect">
                <a:avLst/>
              </a:prstGeom>
              <a:blipFill>
                <a:blip r:embed="rId3"/>
                <a:stretch>
                  <a:fillRect l="-296" t="-4255" b="-14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40141" y="3086436"/>
                <a:ext cx="40806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smtClean="0"/>
                  <a:t> </a:t>
                </a:r>
                <a:r>
                  <a:rPr lang="en-US" sz="2400"/>
                  <a:t>Do đó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𝐻𝐵𝐴</m:t>
                    </m:r>
                  </m:oMath>
                </a14:m>
                <a:r>
                  <a:rPr lang="en-US" sz="2400" smtClean="0"/>
                  <a:t>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𝐻𝐴𝐶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smtClean="0"/>
                  <a:t>( g.g)   </a:t>
                </a:r>
                <a:endParaRPr lang="en-US" sz="240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141" y="3086436"/>
                <a:ext cx="4080680" cy="461665"/>
              </a:xfrm>
              <a:prstGeom prst="rect">
                <a:avLst/>
              </a:prstGeom>
              <a:blipFill>
                <a:blip r:embed="rId4"/>
                <a:stretch>
                  <a:fillRect t="-10526" r="-477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/>
          <p:cNvPicPr/>
          <p:nvPr/>
        </p:nvPicPr>
        <p:blipFill>
          <a:blip r:embed="rId5"/>
          <a:stretch>
            <a:fillRect/>
          </a:stretch>
        </p:blipFill>
        <p:spPr>
          <a:xfrm>
            <a:off x="2059814" y="3150134"/>
            <a:ext cx="441334" cy="324182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6296204" y="3150134"/>
            <a:ext cx="37348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=&gt; HB.HC = AH.AH = AH</a:t>
            </a:r>
            <a:r>
              <a:rPr lang="en-US" sz="2400" baseline="30000" smtClean="0"/>
              <a:t>2</a:t>
            </a:r>
            <a:endParaRPr lang="en-US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390360" y="3052858"/>
                <a:ext cx="1993639" cy="7018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smtClean="0"/>
                  <a:t>=&gt;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𝐻𝐵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𝐻𝐴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𝐻𝐴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𝐻𝐶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80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360" y="3052858"/>
                <a:ext cx="1993639" cy="701859"/>
              </a:xfrm>
              <a:prstGeom prst="rect">
                <a:avLst/>
              </a:prstGeom>
              <a:blipFill>
                <a:blip r:embed="rId6"/>
                <a:stretch>
                  <a:fillRect l="-6116" b="-1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177420" y="45828"/>
            <a:ext cx="45037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BT dự án 2 (BTVN)</a:t>
            </a:r>
            <a:endParaRPr lang="en-US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0262" y="472236"/>
            <a:ext cx="62643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tam giác ABC vuông tại A, đường cao AH. Chứng minh rằng:  </a:t>
            </a:r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</a:t>
            </a:r>
            <a:r>
              <a:rPr lang="en-US" sz="2400" baseline="30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BH. CH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0261" y="3946067"/>
            <a:ext cx="99673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Vây:  Tam giác ABC vuông tại A, đường cao AH. Ta chứng minh được </a:t>
            </a: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 AB</a:t>
            </a:r>
            <a:r>
              <a:rPr lang="en-US" sz="2400" baseline="30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= BC. BH; AC</a:t>
            </a:r>
            <a:r>
              <a:rPr lang="en-US" sz="2400" baseline="30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BC.CH</a:t>
            </a:r>
          </a:p>
          <a:p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2, AH</a:t>
            </a:r>
            <a:r>
              <a:rPr lang="en-US" sz="2400" baseline="30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BH. CH</a:t>
            </a:r>
          </a:p>
          <a:p>
            <a:r>
              <a:rPr lang="en-US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hệ thức trên gọi là hệ thức liên hệ cạnh và đường cao trong tam giác vuông</a:t>
            </a:r>
          </a:p>
          <a:p>
            <a:r>
              <a:rPr lang="en-US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Chương I</a:t>
            </a:r>
          </a:p>
        </p:txBody>
      </p:sp>
    </p:spTree>
    <p:extLst>
      <p:ext uri="{BB962C8B-B14F-4D97-AF65-F5344CB8AC3E}">
        <p14:creationId xmlns:p14="http://schemas.microsoft.com/office/powerpoint/2010/main" val="213961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490662" y="290513"/>
            <a:ext cx="9177338" cy="954107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24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2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20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16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16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16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16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16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 </a:t>
            </a:r>
            <a:r>
              <a:rPr lang="en-US" altLang="en-US" sz="28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I: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 THỨC LƯỢNG TRONG TAM GIÁC VUÔNG</a:t>
            </a:r>
            <a:endParaRPr lang="en-US" altLang="en-US" sz="28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5568289" y="1234142"/>
            <a:ext cx="304800" cy="685800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0662" y="1782764"/>
            <a:ext cx="8062771" cy="18415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1416549" y="1874839"/>
            <a:ext cx="304800" cy="685800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9326145" y="1919942"/>
            <a:ext cx="304800" cy="685800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7162800" y="1945957"/>
            <a:ext cx="304800" cy="685800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5347649" y="1963930"/>
            <a:ext cx="304800" cy="685800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3616289" y="1956436"/>
            <a:ext cx="304800" cy="685800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08760" y="2597133"/>
            <a:ext cx="1143000" cy="2743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 số hệ thức về cạnh và đường cao trong tam giác vuông.  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846311" y="2642236"/>
            <a:ext cx="1219200" cy="2743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Bảng lượng giác</a:t>
            </a:r>
          </a:p>
          <a:p>
            <a:pPr algn="ctr">
              <a:defRPr/>
            </a:pPr>
            <a:r>
              <a:rPr lang="en-US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(tham khảo)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696405" y="2597133"/>
            <a:ext cx="1219200" cy="2743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 số hệ thức  về cạnh và góc trong tam giác vuông 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539012" y="2597133"/>
            <a:ext cx="1690867" cy="2743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Ứng dụng thực tế các tỉ số lượng giác của góc nhọn TH ngoài trời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145977" y="2646747"/>
            <a:ext cx="1143000" cy="2743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Tỉ số lượng giác của góc nhọn.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114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5" grpId="0" animBg="1"/>
      <p:bldP spid="16" grpId="0" animBg="1"/>
      <p:bldP spid="17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49217" y="115367"/>
            <a:ext cx="9177338" cy="954107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24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2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20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16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16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16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16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16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1: Một số hệ thức về cạnh và đường cao trong tam giác vuông</a:t>
            </a:r>
            <a:endParaRPr lang="en-US" altLang="en-US" sz="28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4716" y="2565777"/>
            <a:ext cx="117643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 ước: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 giác ABC vuông tại A có BC = a; AB = c; AC = b; đường cao AH = h là đường cao ứng với cạnh huyền. BH = b’; CH = c’ lần lượt là hình chiếu của AB; AC trên BC. 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1708" y="3505959"/>
            <a:ext cx="5240964" cy="3044966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04715" y="1217461"/>
            <a:ext cx="1093185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b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Bài tập dự án 1,2: </a:t>
            </a:r>
            <a:r>
              <a:rPr kumimoji="0" lang="en-US" alt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 tam giác ABC vuông tại A, đường cao AH. C/m rằng: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</a:t>
            </a:r>
            <a:r>
              <a:rPr kumimoji="0" lang="en-US" altLang="en-US" sz="24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BC . BH   và AC</a:t>
            </a:r>
            <a:r>
              <a:rPr kumimoji="0" lang="en-US" altLang="en-US" sz="24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BC . CH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AH</a:t>
            </a:r>
            <a:r>
              <a:rPr kumimoji="0" lang="en-US" altLang="en-US" sz="24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BH . C H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4715" y="3653946"/>
            <a:ext cx="72879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 dựa vào kết quả bt dự án hãy viết kết quả đã chứng minh theo độ dài đã qui ước của bài toán trên.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6812" y="4484943"/>
            <a:ext cx="47721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c</a:t>
            </a:r>
            <a:r>
              <a:rPr lang="en-US" altLang="en-US" sz="3200" baseline="300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32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a.c’   </a:t>
            </a: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 b</a:t>
            </a:r>
            <a:r>
              <a:rPr lang="en-US" altLang="en-US" sz="3200" baseline="300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32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a.b’</a:t>
            </a:r>
            <a:endParaRPr lang="en-US" altLang="en-US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2,  </a:t>
            </a: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3200" baseline="300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32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b’.c’</a:t>
            </a:r>
            <a:endParaRPr lang="en-US" altLang="en-US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018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5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5243" y="2783169"/>
            <a:ext cx="4410075" cy="25622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84592" y="5678083"/>
            <a:ext cx="1961867" cy="646331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H là hình chiếu </a:t>
            </a:r>
          </a:p>
          <a:p>
            <a:r>
              <a:rPr lang="en-US" smtClean="0"/>
              <a:t>của A trên BC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641708" y="5361198"/>
            <a:ext cx="2355378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BH là hình chiếu của cạnh gv AB trên cạnh huyền BC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390261" y="5426125"/>
            <a:ext cx="2388359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CH là hình chiếu của cạnh gv AC trên cạnh huyền BC</a:t>
            </a: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717206" y="4490112"/>
            <a:ext cx="0" cy="81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152632" y="4750303"/>
            <a:ext cx="1363024" cy="54834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7138632" y="4750303"/>
            <a:ext cx="1417374" cy="691269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005585" y="1910384"/>
            <a:ext cx="4339418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AH là đường cao ứng với cạnh huyền BC</a:t>
            </a:r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4979963" y="2268503"/>
            <a:ext cx="2158669" cy="126998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698474" y="2724864"/>
            <a:ext cx="2388359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AC là cạnh góc vuông</a:t>
            </a:r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017892" y="2724864"/>
            <a:ext cx="2388359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AB là cạnh góc vuông</a:t>
            </a:r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947345" y="3169580"/>
            <a:ext cx="1460882" cy="73368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6646460" y="3162340"/>
            <a:ext cx="1447798" cy="95928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 flipV="1">
            <a:off x="5005552" y="4725106"/>
            <a:ext cx="688121" cy="952977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39013" y="671605"/>
            <a:ext cx="59804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US" altLang="en-US" sz="28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en-US" sz="2800" baseline="300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BC . BH   và AC</a:t>
            </a:r>
            <a:r>
              <a:rPr lang="en-US" altLang="en-US" sz="2800" baseline="300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BC . </a:t>
            </a:r>
            <a:r>
              <a:rPr lang="en-US" altLang="en-US" sz="28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   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2800" baseline="300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8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a.c’  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 b</a:t>
            </a:r>
            <a:r>
              <a:rPr lang="en-US" altLang="en-US" sz="2800" baseline="300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8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a.b’</a:t>
            </a: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48170" y="73521"/>
            <a:ext cx="6714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 phát biểu bằng lời kết quả trên.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30926" y="4752676"/>
            <a:ext cx="1773925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BC cạnh huyền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75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20" grpId="0" animBg="1"/>
      <p:bldP spid="25" grpId="0" animBg="1"/>
      <p:bldP spid="26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3179" y="57952"/>
            <a:ext cx="6106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 phát biểu bằng lời kết quả trên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8949" y="519617"/>
            <a:ext cx="102594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u="sng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Hệ thức giữa cạnh góc vuông và hình chiếu của nó trên cạnh huyền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2400" baseline="300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4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a.c’  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 b</a:t>
            </a:r>
            <a:r>
              <a:rPr lang="en-US" altLang="en-US" sz="2400" baseline="300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4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a.b’</a:t>
            </a:r>
            <a:endParaRPr lang="en-US" altLang="en-US" sz="240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Định lí 1: Trong một tam giác vuông bình phương mỗi cạnh góc vuông bằng tích cạnh huyền và hình chiếu của cạnh góc vuông đó trên cạnh huyền.</a:t>
            </a:r>
            <a:endParaRPr lang="en-US" altLang="en-US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5709" y="2013972"/>
            <a:ext cx="4410075" cy="25622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50666" y="5029620"/>
            <a:ext cx="4691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 vào kết quả trên tính b</a:t>
            </a:r>
            <a:r>
              <a:rPr lang="en-US" sz="2400" baseline="3000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c</a:t>
            </a:r>
            <a:r>
              <a:rPr lang="en-US" sz="2400" baseline="3000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?</a:t>
            </a:r>
            <a:endParaRPr lang="en-US" sz="240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18066" y="5353277"/>
            <a:ext cx="61651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có: b</a:t>
            </a:r>
            <a:r>
              <a:rPr lang="en-US" sz="2400" baseline="30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c</a:t>
            </a:r>
            <a:r>
              <a:rPr lang="en-US" sz="2400" baseline="30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a.b’ + a.c’ = a.(b’ + c’) = a</a:t>
            </a:r>
            <a:r>
              <a:rPr lang="en-US" sz="2400" baseline="30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en-US" sz="2400" baseline="30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vì b’ + c’ = a)</a:t>
            </a:r>
          </a:p>
          <a:p>
            <a:r>
              <a:rPr lang="en-US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Vậy: b</a:t>
            </a:r>
            <a:r>
              <a:rPr lang="en-US" sz="2400" baseline="30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c</a:t>
            </a:r>
            <a:r>
              <a:rPr lang="en-US" sz="2400" baseline="30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a</a:t>
            </a:r>
            <a:r>
              <a:rPr lang="en-US" sz="2400" baseline="30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là định lí nào?</a:t>
            </a:r>
          </a:p>
          <a:p>
            <a:r>
              <a:rPr lang="en-US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KL: Từ định lí 1 suy ra đước định lí Pi –Ta - Go</a:t>
            </a:r>
            <a:endParaRPr lang="en-US" sz="2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8949" y="4695262"/>
            <a:ext cx="7215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Ví dụ 1: Định lí Pi - Ta - Go là 1 hệ quả của định lí 1</a:t>
            </a:r>
            <a:endParaRPr lang="en-US" sz="240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31262093"/>
                  </p:ext>
                </p:extLst>
              </p:nvPr>
            </p:nvGraphicFramePr>
            <p:xfrm>
              <a:off x="368949" y="2481478"/>
              <a:ext cx="6943089" cy="23456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19713">
                      <a:extLst>
                        <a:ext uri="{9D8B030D-6E8A-4147-A177-3AD203B41FA5}">
                          <a16:colId xmlns:a16="http://schemas.microsoft.com/office/drawing/2014/main" val="2916879384"/>
                        </a:ext>
                      </a:extLst>
                    </a:gridCol>
                    <a:gridCol w="6223376">
                      <a:extLst>
                        <a:ext uri="{9D8B030D-6E8A-4147-A177-3AD203B41FA5}">
                          <a16:colId xmlns:a16="http://schemas.microsoft.com/office/drawing/2014/main" val="3272420342"/>
                        </a:ext>
                      </a:extLst>
                    </a:gridCol>
                  </a:tblGrid>
                  <a:tr h="1481587">
                    <a:tc>
                      <a:txBody>
                        <a:bodyPr/>
                        <a:lstStyle/>
                        <a:p>
                          <a:r>
                            <a:rPr lang="en-US" sz="2400" smtClean="0">
                              <a:solidFill>
                                <a:srgbClr val="002060"/>
                              </a:solidFill>
                            </a:rPr>
                            <a:t>GT</a:t>
                          </a:r>
                          <a:endParaRPr lang="en-US" sz="240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US" sz="24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US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𝑨𝑩𝑪</m:t>
                              </m:r>
                              <m:r>
                                <a:rPr lang="en-US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𝒄</m:t>
                              </m:r>
                              <m:r>
                                <a:rPr lang="en-US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ó                      ;</m:t>
                              </m:r>
                              <m:r>
                                <a:rPr lang="en-US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𝑨𝑯</m:t>
                              </m:r>
                              <m:r>
                                <a:rPr lang="en-US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sz="2400" smtClean="0">
                              <a:solidFill>
                                <a:srgbClr val="002060"/>
                              </a:solidFill>
                            </a:rPr>
                            <a:t>⊥ BC tại</a:t>
                          </a:r>
                          <a:r>
                            <a:rPr lang="en-US" sz="2400" baseline="0" smtClean="0">
                              <a:solidFill>
                                <a:srgbClr val="002060"/>
                              </a:solidFill>
                            </a:rPr>
                            <a:t> H;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en-US" sz="2400" baseline="0" smtClean="0">
                              <a:solidFill>
                                <a:srgbClr val="002060"/>
                              </a:solidFill>
                            </a:rPr>
                            <a:t>BC = a; AC = b; AB = c;  BH = b’ ; CH = c’ ; AH = h</a:t>
                          </a:r>
                          <a:endParaRPr lang="en-US" sz="240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7429587"/>
                      </a:ext>
                    </a:extLst>
                  </a:tr>
                  <a:tr h="608260">
                    <a:tc>
                      <a:txBody>
                        <a:bodyPr/>
                        <a:lstStyle/>
                        <a:p>
                          <a:r>
                            <a:rPr lang="en-US" sz="2400" smtClean="0">
                              <a:solidFill>
                                <a:srgbClr val="002060"/>
                              </a:solidFill>
                            </a:rPr>
                            <a:t>KL</a:t>
                          </a:r>
                          <a:endParaRPr lang="en-US" sz="240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smtClean="0">
                              <a:solidFill>
                                <a:srgbClr val="002060"/>
                              </a:solidFill>
                            </a:rPr>
                            <a:t> b</a:t>
                          </a:r>
                          <a:r>
                            <a:rPr lang="en-US" sz="2400" baseline="30000" smtClean="0">
                              <a:solidFill>
                                <a:srgbClr val="002060"/>
                              </a:solidFill>
                            </a:rPr>
                            <a:t>2</a:t>
                          </a:r>
                          <a:r>
                            <a:rPr lang="en-US" sz="2400" baseline="0" smtClean="0">
                              <a:solidFill>
                                <a:srgbClr val="002060"/>
                              </a:solidFill>
                            </a:rPr>
                            <a:t> = a.b’; c</a:t>
                          </a:r>
                          <a:r>
                            <a:rPr lang="en-US" sz="2400" baseline="30000" smtClean="0">
                              <a:solidFill>
                                <a:srgbClr val="002060"/>
                              </a:solidFill>
                            </a:rPr>
                            <a:t>2</a:t>
                          </a:r>
                          <a:r>
                            <a:rPr lang="en-US" sz="2400" baseline="0" smtClean="0">
                              <a:solidFill>
                                <a:srgbClr val="002060"/>
                              </a:solidFill>
                            </a:rPr>
                            <a:t>  = a.c’</a:t>
                          </a: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1709298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31262093"/>
                  </p:ext>
                </p:extLst>
              </p:nvPr>
            </p:nvGraphicFramePr>
            <p:xfrm>
              <a:off x="368949" y="2481478"/>
              <a:ext cx="6943089" cy="22784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19713">
                      <a:extLst>
                        <a:ext uri="{9D8B030D-6E8A-4147-A177-3AD203B41FA5}">
                          <a16:colId xmlns:a16="http://schemas.microsoft.com/office/drawing/2014/main" val="2916879384"/>
                        </a:ext>
                      </a:extLst>
                    </a:gridCol>
                    <a:gridCol w="6223376">
                      <a:extLst>
                        <a:ext uri="{9D8B030D-6E8A-4147-A177-3AD203B41FA5}">
                          <a16:colId xmlns:a16="http://schemas.microsoft.com/office/drawing/2014/main" val="3272420342"/>
                        </a:ext>
                      </a:extLst>
                    </a:gridCol>
                  </a:tblGrid>
                  <a:tr h="1670177">
                    <a:tc>
                      <a:txBody>
                        <a:bodyPr/>
                        <a:lstStyle/>
                        <a:p>
                          <a:r>
                            <a:rPr lang="en-US" sz="2400" smtClean="0">
                              <a:solidFill>
                                <a:srgbClr val="002060"/>
                              </a:solidFill>
                            </a:rPr>
                            <a:t>GT</a:t>
                          </a:r>
                          <a:endParaRPr lang="en-US" sz="240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1644" t="-2920" r="-391" b="-372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7429587"/>
                      </a:ext>
                    </a:extLst>
                  </a:tr>
                  <a:tr h="608260">
                    <a:tc>
                      <a:txBody>
                        <a:bodyPr/>
                        <a:lstStyle/>
                        <a:p>
                          <a:r>
                            <a:rPr lang="en-US" sz="2400" smtClean="0">
                              <a:solidFill>
                                <a:srgbClr val="002060"/>
                              </a:solidFill>
                            </a:rPr>
                            <a:t>KL</a:t>
                          </a:r>
                          <a:endParaRPr lang="en-US" sz="240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smtClean="0">
                              <a:solidFill>
                                <a:srgbClr val="002060"/>
                              </a:solidFill>
                            </a:rPr>
                            <a:t> b</a:t>
                          </a:r>
                          <a:r>
                            <a:rPr lang="en-US" sz="2400" baseline="30000" smtClean="0">
                              <a:solidFill>
                                <a:srgbClr val="002060"/>
                              </a:solidFill>
                            </a:rPr>
                            <a:t>2</a:t>
                          </a:r>
                          <a:r>
                            <a:rPr lang="en-US" sz="2400" baseline="0" smtClean="0">
                              <a:solidFill>
                                <a:srgbClr val="002060"/>
                              </a:solidFill>
                            </a:rPr>
                            <a:t> = a.b’; c</a:t>
                          </a:r>
                          <a:r>
                            <a:rPr lang="en-US" sz="2400" baseline="30000" smtClean="0">
                              <a:solidFill>
                                <a:srgbClr val="002060"/>
                              </a:solidFill>
                            </a:rPr>
                            <a:t>2</a:t>
                          </a:r>
                          <a:r>
                            <a:rPr lang="en-US" sz="2400" baseline="0" smtClean="0">
                              <a:solidFill>
                                <a:srgbClr val="002060"/>
                              </a:solidFill>
                            </a:rPr>
                            <a:t>  = a.c</a:t>
                          </a:r>
                          <a:r>
                            <a:rPr lang="en-US" sz="2400" baseline="0" smtClean="0">
                              <a:solidFill>
                                <a:srgbClr val="002060"/>
                              </a:solidFill>
                            </a:rPr>
                            <a:t>’</a:t>
                          </a:r>
                          <a:endParaRPr lang="en-US" sz="2400" baseline="0" smtClean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1709298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0" name="Rectangle 9"/>
          <p:cNvSpPr/>
          <p:nvPr/>
        </p:nvSpPr>
        <p:spPr>
          <a:xfrm>
            <a:off x="368949" y="2084465"/>
            <a:ext cx="31386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Định </a:t>
            </a:r>
            <a:r>
              <a:rPr lang="en-US" alt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lí1:( sgk – T65) </a:t>
            </a:r>
            <a:endParaRPr lang="en-US" sz="2400">
              <a:solidFill>
                <a:srgbClr val="FF0000"/>
              </a:solidFill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9913806"/>
              </p:ext>
            </p:extLst>
          </p:nvPr>
        </p:nvGraphicFramePr>
        <p:xfrm>
          <a:off x="2588887" y="2647658"/>
          <a:ext cx="1112719" cy="36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" name="Equation" r:id="rId5" imgW="933399" imgH="304851" progId="Equation.DSMT4">
                  <p:embed/>
                </p:oleObj>
              </mc:Choice>
              <mc:Fallback>
                <p:oleObj name="Equation" r:id="rId5" imgW="933399" imgH="30485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88887" y="2647658"/>
                        <a:ext cx="1112719" cy="363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4132110" y="4278425"/>
            <a:ext cx="25379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2060"/>
                </a:solidFill>
              </a:rPr>
              <a:t>C/m: (sgk – T 65)</a:t>
            </a:r>
          </a:p>
        </p:txBody>
      </p:sp>
    </p:spTree>
    <p:extLst>
      <p:ext uri="{BB962C8B-B14F-4D97-AF65-F5344CB8AC3E}">
        <p14:creationId xmlns:p14="http://schemas.microsoft.com/office/powerpoint/2010/main" val="2338732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71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6" grpId="0"/>
      <p:bldP spid="6" grpId="1"/>
      <p:bldP spid="8" grpId="0"/>
      <p:bldP spid="10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5243" y="2783169"/>
            <a:ext cx="4410075" cy="25622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84592" y="5678083"/>
            <a:ext cx="1961867" cy="646331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H là hình chiếu </a:t>
            </a:r>
          </a:p>
          <a:p>
            <a:r>
              <a:rPr lang="en-US" smtClean="0"/>
              <a:t>của A trên BC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641708" y="5361198"/>
            <a:ext cx="2355378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BH là hình chiếu của cạnh gv AB trên cạnh huyền BC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390261" y="5426125"/>
            <a:ext cx="2388359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CH là hình chiếu của cạnh gv AC trên cạnh huyền BC</a:t>
            </a: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717206" y="4490112"/>
            <a:ext cx="0" cy="81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152632" y="4750303"/>
            <a:ext cx="1363024" cy="54834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7138632" y="4750303"/>
            <a:ext cx="1417374" cy="691269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005585" y="1910384"/>
            <a:ext cx="4339418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AH là đường cao ứng với cạnh huyền BC</a:t>
            </a:r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4979963" y="2268503"/>
            <a:ext cx="2158669" cy="126998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698474" y="2724864"/>
            <a:ext cx="2388359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AC là cạnh góc vuông</a:t>
            </a:r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017892" y="2724864"/>
            <a:ext cx="2388359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AB là cạnh góc vuông</a:t>
            </a:r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947345" y="3169580"/>
            <a:ext cx="1460882" cy="73368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6646460" y="3162340"/>
            <a:ext cx="1447798" cy="95928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 flipV="1">
            <a:off x="5005552" y="4725106"/>
            <a:ext cx="688121" cy="952977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39013" y="671605"/>
            <a:ext cx="59804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2, </a:t>
            </a:r>
            <a:r>
              <a:rPr lang="en-US" altLang="en-US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AH</a:t>
            </a:r>
            <a:r>
              <a:rPr lang="en-US" altLang="en-US" sz="2800" baseline="300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BH . C </a:t>
            </a:r>
            <a:r>
              <a:rPr lang="en-US" altLang="en-US" sz="28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800" baseline="300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8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b’.c’</a:t>
            </a: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48170" y="73521"/>
            <a:ext cx="6714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 phát biểu bằng lời kết quả trên.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30926" y="4752676"/>
            <a:ext cx="1773925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BC cạnh huyền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189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20" grpId="0" animBg="1"/>
      <p:bldP spid="25" grpId="0" animBg="1"/>
      <p:bldP spid="26" grpId="0" animBg="1"/>
      <p:bldP spid="24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489</TotalTime>
  <Words>1323</Words>
  <PresentationFormat>Widescreen</PresentationFormat>
  <Paragraphs>147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Cambria Math</vt:lpstr>
      <vt:lpstr>Symbol</vt:lpstr>
      <vt:lpstr>Times New Roman</vt:lpstr>
      <vt:lpstr>Trebuchet MS</vt:lpstr>
      <vt:lpstr>Wingdings 3</vt:lpstr>
      <vt:lpstr>Facet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2021-08-11T08:04:19Z</dcterms:created>
  <dcterms:modified xsi:type="dcterms:W3CDTF">2021-09-02T23:59:22Z</dcterms:modified>
</cp:coreProperties>
</file>