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790" r:id="rId2"/>
    <p:sldId id="809" r:id="rId3"/>
    <p:sldId id="869" r:id="rId4"/>
    <p:sldId id="870" r:id="rId5"/>
    <p:sldId id="852" r:id="rId6"/>
    <p:sldId id="853" r:id="rId7"/>
    <p:sldId id="854" r:id="rId8"/>
    <p:sldId id="855" r:id="rId9"/>
    <p:sldId id="856" r:id="rId10"/>
    <p:sldId id="857" r:id="rId11"/>
    <p:sldId id="858" r:id="rId12"/>
    <p:sldId id="859" r:id="rId13"/>
    <p:sldId id="860" r:id="rId14"/>
    <p:sldId id="861" r:id="rId15"/>
    <p:sldId id="862" r:id="rId16"/>
    <p:sldId id="863" r:id="rId17"/>
    <p:sldId id="864" r:id="rId18"/>
    <p:sldId id="865" r:id="rId19"/>
    <p:sldId id="871" r:id="rId20"/>
    <p:sldId id="866" r:id="rId21"/>
    <p:sldId id="867" r:id="rId22"/>
    <p:sldId id="868" r:id="rId23"/>
    <p:sldId id="723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790"/>
            <p14:sldId id="809"/>
            <p14:sldId id="869"/>
            <p14:sldId id="870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  <p14:sldId id="865"/>
            <p14:sldId id="871"/>
            <p14:sldId id="866"/>
            <p14:sldId id="867"/>
            <p14:sldId id="868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216"/>
    <a:srgbClr val="FEF0D6"/>
    <a:srgbClr val="FDEED7"/>
    <a:srgbClr val="FEF1E6"/>
    <a:srgbClr val="E3E6E2"/>
    <a:srgbClr val="FEF4EC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24" y="-1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28.png"/><Relationship Id="rId5" Type="http://schemas.openxmlformats.org/officeDocument/2006/relationships/image" Target="../media/image62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png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68.wmf"/><Relationship Id="rId4" Type="http://schemas.openxmlformats.org/officeDocument/2006/relationships/image" Target="../media/image38.png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6.png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png"/><Relationship Id="rId11" Type="http://schemas.openxmlformats.org/officeDocument/2006/relationships/image" Target="../media/image71.wmf"/><Relationship Id="rId5" Type="http://schemas.openxmlformats.org/officeDocument/2006/relationships/image" Target="../media/image51.png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75.wmf"/><Relationship Id="rId4" Type="http://schemas.openxmlformats.org/officeDocument/2006/relationships/image" Target="../media/image38.png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5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85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6.png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510.png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81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8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28.png"/><Relationship Id="rId5" Type="http://schemas.openxmlformats.org/officeDocument/2006/relationships/image" Target="../media/image87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66.bin"/><Relationship Id="rId9" Type="http://schemas.openxmlformats.org/officeDocument/2006/relationships/image" Target="../media/image8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93.wmf"/><Relationship Id="rId18" Type="http://schemas.openxmlformats.org/officeDocument/2006/relationships/oleObject" Target="../embeddings/oleObject7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92.wmf"/><Relationship Id="rId5" Type="http://schemas.openxmlformats.org/officeDocument/2006/relationships/image" Target="../media/image36.png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96.wmf"/><Relationship Id="rId4" Type="http://schemas.openxmlformats.org/officeDocument/2006/relationships/image" Target="../media/image38.png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7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102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20" Type="http://schemas.openxmlformats.org/officeDocument/2006/relationships/image" Target="../media/image10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78.bin"/><Relationship Id="rId5" Type="http://schemas.openxmlformats.org/officeDocument/2006/relationships/image" Target="../media/image51.png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00.wmf"/><Relationship Id="rId22" Type="http://schemas.openxmlformats.org/officeDocument/2006/relationships/image" Target="../media/image10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87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0.png"/><Relationship Id="rId11" Type="http://schemas.openxmlformats.org/officeDocument/2006/relationships/oleObject" Target="../embeddings/oleObject86.bin"/><Relationship Id="rId5" Type="http://schemas.openxmlformats.org/officeDocument/2006/relationships/image" Target="../media/image64.png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106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10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114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13.wmf"/><Relationship Id="rId5" Type="http://schemas.openxmlformats.org/officeDocument/2006/relationships/image" Target="../media/image110.png"/><Relationship Id="rId15" Type="http://schemas.openxmlformats.org/officeDocument/2006/relationships/image" Target="../media/image115.wmf"/><Relationship Id="rId10" Type="http://schemas.openxmlformats.org/officeDocument/2006/relationships/oleObject" Target="../embeddings/oleObject91.bin"/><Relationship Id="rId4" Type="http://schemas.openxmlformats.org/officeDocument/2006/relationships/image" Target="../media/image64.png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9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8.wmf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20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1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24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23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101.bin"/><Relationship Id="rId4" Type="http://schemas.openxmlformats.org/officeDocument/2006/relationships/image" Target="../media/image38.png"/><Relationship Id="rId9" Type="http://schemas.openxmlformats.org/officeDocument/2006/relationships/image" Target="../media/image12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3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9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105.bin"/><Relationship Id="rId5" Type="http://schemas.openxmlformats.org/officeDocument/2006/relationships/image" Target="../media/image51.png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26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2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2.png"/><Relationship Id="rId5" Type="http://schemas.openxmlformats.org/officeDocument/2006/relationships/image" Target="../media/image131.jp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10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7.png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38.png"/><Relationship Id="rId9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8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51.png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8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370.png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00335" y="2411267"/>
            <a:ext cx="6692171" cy="1398733"/>
          </a:xfrm>
          <a:prstGeom prst="roundRect">
            <a:avLst>
              <a:gd name="adj" fmla="val 7245"/>
            </a:avLst>
          </a:prstGeom>
          <a:solidFill>
            <a:srgbClr val="E3E6E2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15" y="1657769"/>
            <a:ext cx="5253097" cy="7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2458892"/>
            <a:ext cx="1067955" cy="12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5" t="20237" r="1171" b="45096"/>
          <a:stretch/>
        </p:blipFill>
        <p:spPr>
          <a:xfrm>
            <a:off x="6323012" y="3055519"/>
            <a:ext cx="4101734" cy="668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 t="22089" r="26981" b="46619"/>
          <a:stretch/>
        </p:blipFill>
        <p:spPr>
          <a:xfrm>
            <a:off x="5417520" y="2486916"/>
            <a:ext cx="5257800" cy="7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4245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CÔNG THỨC NHÂN ĐÔI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56011" y="1371600"/>
            <a:ext cx="7472201" cy="2514600"/>
          </a:xfrm>
          <a:prstGeom prst="roundRect">
            <a:avLst>
              <a:gd name="adj" fmla="val 3856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608012" y="762000"/>
            <a:ext cx="388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Tổng quát , ta có :</a:t>
            </a:r>
            <a:endParaRPr lang="vi-VN" sz="28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600349"/>
              </p:ext>
            </p:extLst>
          </p:nvPr>
        </p:nvGraphicFramePr>
        <p:xfrm>
          <a:off x="3044824" y="1557824"/>
          <a:ext cx="26971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" name="Equation" r:id="rId4" imgW="1257120" imgH="177480" progId="Equation.DSMT4">
                  <p:embed/>
                </p:oleObj>
              </mc:Choice>
              <mc:Fallback>
                <p:oleObj name="Equation" r:id="rId4" imgW="1257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4" y="1557824"/>
                        <a:ext cx="26971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37260"/>
              </p:ext>
            </p:extLst>
          </p:nvPr>
        </p:nvGraphicFramePr>
        <p:xfrm>
          <a:off x="3044824" y="2167424"/>
          <a:ext cx="64262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5" name="Equation" r:id="rId6" imgW="2997000" imgH="203040" progId="Equation.DSMT4">
                  <p:embed/>
                </p:oleObj>
              </mc:Choice>
              <mc:Fallback>
                <p:oleObj name="Equation" r:id="rId6" imgW="2997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4" y="2167424"/>
                        <a:ext cx="64262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59893"/>
              </p:ext>
            </p:extLst>
          </p:nvPr>
        </p:nvGraphicFramePr>
        <p:xfrm>
          <a:off x="3044824" y="2777024"/>
          <a:ext cx="24526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6" name="Equation" r:id="rId8" imgW="1143000" imgH="393480" progId="Equation.DSMT4">
                  <p:embed/>
                </p:oleObj>
              </mc:Choice>
              <mc:Fallback>
                <p:oleObj name="Equation" r:id="rId8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4" y="2777024"/>
                        <a:ext cx="24526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81" y="2819400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540" y="5853129"/>
            <a:ext cx="1589872" cy="12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4245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. CÔNG THỨC NHÂN ĐÔI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30" y="226489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781732"/>
              </p:ext>
            </p:extLst>
          </p:nvPr>
        </p:nvGraphicFramePr>
        <p:xfrm>
          <a:off x="4037012" y="3550899"/>
          <a:ext cx="2451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4" name="Equation" r:id="rId5" imgW="1143000" imgH="253800" progId="Equation.DSMT4">
                  <p:embed/>
                </p:oleObj>
              </mc:Choice>
              <mc:Fallback>
                <p:oleObj name="Equation" r:id="rId5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3550899"/>
                        <a:ext cx="2451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41370" y="737545"/>
            <a:ext cx="11568042" cy="1319855"/>
            <a:chOff x="241370" y="737545"/>
            <a:chExt cx="11568042" cy="1319855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ounded Rectangle 30"/>
            <p:cNvSpPr/>
            <p:nvPr/>
          </p:nvSpPr>
          <p:spPr>
            <a:xfrm>
              <a:off x="1666730" y="762001"/>
              <a:ext cx="10142682" cy="12953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61636" y="1153202"/>
              <a:ext cx="896677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                                       . Tính sin2a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556083"/>
                </p:ext>
              </p:extLst>
            </p:nvPr>
          </p:nvGraphicFramePr>
          <p:xfrm>
            <a:off x="3351212" y="994063"/>
            <a:ext cx="3457864" cy="926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35" name="Equation" r:id="rId8" imgW="1612800" imgH="431640" progId="Equation.DSMT4">
                    <p:embed/>
                  </p:oleObj>
                </mc:Choice>
                <mc:Fallback>
                  <p:oleObj name="Equation" r:id="rId8" imgW="16128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212" y="994063"/>
                          <a:ext cx="3457864" cy="926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60298" y="2743200"/>
                <a:ext cx="4802188" cy="65291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nên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𝒔𝒊𝒏𝒂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 i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98" y="2743200"/>
                <a:ext cx="4802188" cy="652913"/>
              </a:xfrm>
              <a:prstGeom prst="rect">
                <a:avLst/>
              </a:prstGeom>
              <a:blipFill rotWithShape="1">
                <a:blip r:embed="rId11"/>
                <a:stretch>
                  <a:fillRect l="-1269" t="-935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589212" y="3573801"/>
            <a:ext cx="1524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sz="2600" b="1" i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544755"/>
              </p:ext>
            </p:extLst>
          </p:nvPr>
        </p:nvGraphicFramePr>
        <p:xfrm>
          <a:off x="6513512" y="3327400"/>
          <a:ext cx="1879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6" name="Equation" r:id="rId12" imgW="876240" imgH="507960" progId="Equation.DSMT4">
                  <p:embed/>
                </p:oleObj>
              </mc:Choice>
              <mc:Fallback>
                <p:oleObj name="Equation" r:id="rId12" imgW="876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2" y="3327400"/>
                        <a:ext cx="18796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447913"/>
              </p:ext>
            </p:extLst>
          </p:nvPr>
        </p:nvGraphicFramePr>
        <p:xfrm>
          <a:off x="8320088" y="3357451"/>
          <a:ext cx="21526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7" name="Equation" r:id="rId14" imgW="1002960" imgH="444240" progId="Equation.DSMT4">
                  <p:embed/>
                </p:oleObj>
              </mc:Choice>
              <mc:Fallback>
                <p:oleObj name="Equation" r:id="rId14" imgW="1002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088" y="3357451"/>
                        <a:ext cx="21526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89212" y="4629150"/>
            <a:ext cx="1524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Vậy </a:t>
            </a:r>
            <a:endParaRPr lang="vi-VN" sz="2600" b="1" i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190815"/>
              </p:ext>
            </p:extLst>
          </p:nvPr>
        </p:nvGraphicFramePr>
        <p:xfrm>
          <a:off x="3427412" y="4427537"/>
          <a:ext cx="596741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8" name="Equation" r:id="rId16" imgW="2781000" imgH="457200" progId="Equation.DSMT4">
                  <p:embed/>
                </p:oleObj>
              </mc:Choice>
              <mc:Fallback>
                <p:oleObj name="Equation" r:id="rId16" imgW="2781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4427537"/>
                        <a:ext cx="5967413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6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4245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CÔNG THỨC NHÂN ĐÔI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13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7012" y="762000"/>
            <a:ext cx="11658600" cy="1426433"/>
            <a:chOff x="227012" y="762000"/>
            <a:chExt cx="11658600" cy="1426433"/>
          </a:xfrm>
        </p:grpSpPr>
        <p:sp>
          <p:nvSpPr>
            <p:cNvPr id="20" name="Rounded Rectangle 19"/>
            <p:cNvSpPr/>
            <p:nvPr/>
          </p:nvSpPr>
          <p:spPr>
            <a:xfrm>
              <a:off x="1979612" y="772417"/>
              <a:ext cx="9906000" cy="1294938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429596" y="990600"/>
                  <a:ext cx="8966776" cy="777691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Không dùng máy tính , hãy tính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cos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  <a:cs typeface="Arial" pitchFamily="34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vi-VN" sz="3200" b="1" i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9596" y="990600"/>
                  <a:ext cx="8966776" cy="7776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2284413" y="301466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Ta có :</a:t>
            </a:r>
            <a:endParaRPr lang="vi-VN" sz="28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71361"/>
              </p:ext>
            </p:extLst>
          </p:nvPr>
        </p:nvGraphicFramePr>
        <p:xfrm>
          <a:off x="4057649" y="2819400"/>
          <a:ext cx="16351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4" name="Equation" r:id="rId8" imgW="761760" imgH="431640" progId="Equation.DSMT4">
                  <p:embed/>
                </p:oleObj>
              </mc:Choice>
              <mc:Fallback>
                <p:oleObj name="Equation" r:id="rId8" imgW="76176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49" y="2819400"/>
                        <a:ext cx="16351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581567"/>
              </p:ext>
            </p:extLst>
          </p:nvPr>
        </p:nvGraphicFramePr>
        <p:xfrm>
          <a:off x="5803899" y="2850032"/>
          <a:ext cx="16906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5" name="Equation" r:id="rId10" imgW="787320" imgH="431640" progId="Equation.DSMT4">
                  <p:embed/>
                </p:oleObj>
              </mc:Choice>
              <mc:Fallback>
                <p:oleObj name="Equation" r:id="rId10" imgW="787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899" y="2850032"/>
                        <a:ext cx="1690688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804957"/>
              </p:ext>
            </p:extLst>
          </p:nvPr>
        </p:nvGraphicFramePr>
        <p:xfrm>
          <a:off x="7473950" y="2852738"/>
          <a:ext cx="182721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" name="Equation" r:id="rId12" imgW="850680" imgH="393480" progId="Equation.DSMT4">
                  <p:embed/>
                </p:oleObj>
              </mc:Choice>
              <mc:Fallback>
                <p:oleObj name="Equation" r:id="rId12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2852738"/>
                        <a:ext cx="182721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765507"/>
              </p:ext>
            </p:extLst>
          </p:nvPr>
        </p:nvGraphicFramePr>
        <p:xfrm>
          <a:off x="4124326" y="3733800"/>
          <a:ext cx="27543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" name="Equation" r:id="rId14" imgW="1282680" imgH="431640" progId="Equation.DSMT4">
                  <p:embed/>
                </p:oleObj>
              </mc:Choice>
              <mc:Fallback>
                <p:oleObj name="Equation" r:id="rId14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6" y="3733800"/>
                        <a:ext cx="275431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761238"/>
              </p:ext>
            </p:extLst>
          </p:nvPr>
        </p:nvGraphicFramePr>
        <p:xfrm>
          <a:off x="4124326" y="4648200"/>
          <a:ext cx="26177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8" name="Equation" r:id="rId16" imgW="1218960" imgH="431640" progId="Equation.DSMT4">
                  <p:embed/>
                </p:oleObj>
              </mc:Choice>
              <mc:Fallback>
                <p:oleObj name="Equation" r:id="rId16" imgW="1218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6" y="4648200"/>
                        <a:ext cx="26177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069208"/>
              </p:ext>
            </p:extLst>
          </p:nvPr>
        </p:nvGraphicFramePr>
        <p:xfrm>
          <a:off x="4124326" y="5611813"/>
          <a:ext cx="27273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9" name="Equation" r:id="rId18" imgW="1269720" imgH="457200" progId="Equation.DSMT4">
                  <p:embed/>
                </p:oleObj>
              </mc:Choice>
              <mc:Fallback>
                <p:oleObj name="Equation" r:id="rId18" imgW="1269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6" y="5611813"/>
                        <a:ext cx="27273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8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4245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CÔNG THỨC NHÂN ĐÔI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563" y="838200"/>
            <a:ext cx="10917649" cy="2057400"/>
            <a:chOff x="434563" y="914400"/>
            <a:chExt cx="10917649" cy="2057400"/>
          </a:xfrm>
        </p:grpSpPr>
        <p:sp>
          <p:nvSpPr>
            <p:cNvPr id="14" name="Rounded Rectangle 13"/>
            <p:cNvSpPr/>
            <p:nvPr/>
          </p:nvSpPr>
          <p:spPr>
            <a:xfrm>
              <a:off x="2123931" y="914400"/>
              <a:ext cx="9228281" cy="2057400"/>
            </a:xfrm>
            <a:prstGeom prst="roundRect">
              <a:avLst>
                <a:gd name="adj" fmla="val 690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0612" y="1161066"/>
              <a:ext cx="3581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Công thức hạ bậc</a:t>
              </a:r>
              <a:endParaRPr lang="vi-VN" sz="26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63" y="957409"/>
              <a:ext cx="1528840" cy="859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9557629"/>
                </p:ext>
              </p:extLst>
            </p:nvPr>
          </p:nvGraphicFramePr>
          <p:xfrm>
            <a:off x="6167357" y="945892"/>
            <a:ext cx="2725896" cy="1922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47" name="Equation" r:id="rId5" imgW="1155600" imgH="812520" progId="Equation.DSMT4">
                    <p:embed/>
                  </p:oleObj>
                </mc:Choice>
                <mc:Fallback>
                  <p:oleObj name="Equation" r:id="rId5" imgW="1155600" imgH="81252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7357" y="945892"/>
                          <a:ext cx="2725896" cy="19226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4412" y="1447800"/>
            <a:ext cx="1295401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7" y="95249"/>
            <a:ext cx="6489293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CÔNG THỨC BIẾN ĐỔI TÍCH THÀNH TỔNG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57" y="3088838"/>
            <a:ext cx="1254480" cy="2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9088" y="777166"/>
            <a:ext cx="11558425" cy="2232853"/>
            <a:chOff x="289088" y="777166"/>
            <a:chExt cx="11558425" cy="2232853"/>
          </a:xfrm>
        </p:grpSpPr>
        <p:sp>
          <p:nvSpPr>
            <p:cNvPr id="13" name="Rounded Rectangle 12"/>
            <p:cNvSpPr/>
            <p:nvPr/>
          </p:nvSpPr>
          <p:spPr>
            <a:xfrm>
              <a:off x="289088" y="777166"/>
              <a:ext cx="11558425" cy="223285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2012" y="842994"/>
              <a:ext cx="94297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Xây dựng công thức biến đổi tích thành tổng.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999789" y="1317248"/>
                  <a:ext cx="9809623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Từ các công thức cộng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Hãy tìm </a:t>
                  </a:r>
                  <a:r>
                    <a:rPr lang="en-US" sz="2600" b="1" i="1" smtClean="0">
                      <a:latin typeface="Arial" pitchFamily="34" charset="0"/>
                      <a:cs typeface="Arial" pitchFamily="34" charset="0"/>
                    </a:rPr>
                    <a:t>cosacosb  ;  sinasinb</a:t>
                  </a:r>
                  <a:endParaRPr lang="en-US" sz="26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514350" indent="-514350">
                    <a:buAutoNum type="alphaLcPeriod"/>
                  </a:pP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Từ các công thức cộng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600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   Hãy tìm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i="1" smtClean="0">
                      <a:latin typeface="Arial" pitchFamily="34" charset="0"/>
                      <a:cs typeface="Arial" pitchFamily="34" charset="0"/>
                    </a:rPr>
                    <a:t>sinacosb</a:t>
                  </a:r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9789" y="1317248"/>
                  <a:ext cx="9809623" cy="169277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2" t="-3237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553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99" b="31137"/>
            <a:stretch/>
          </p:blipFill>
          <p:spPr bwMode="auto">
            <a:xfrm>
              <a:off x="401177" y="826709"/>
              <a:ext cx="1598612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827212" y="3352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a) Ta có :</a:t>
            </a:r>
            <a:endParaRPr lang="vi-VN" sz="28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841115"/>
              </p:ext>
            </p:extLst>
          </p:nvPr>
        </p:nvGraphicFramePr>
        <p:xfrm>
          <a:off x="3850986" y="3439680"/>
          <a:ext cx="5042477" cy="43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9" name="Equation" r:id="rId7" imgW="2349360" imgH="203040" progId="Equation.DSMT4">
                  <p:embed/>
                </p:oleObj>
              </mc:Choice>
              <mc:Fallback>
                <p:oleObj name="Equation" r:id="rId7" imgW="234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986" y="3439680"/>
                        <a:ext cx="5042477" cy="435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02479"/>
              </p:ext>
            </p:extLst>
          </p:nvPr>
        </p:nvGraphicFramePr>
        <p:xfrm>
          <a:off x="3857769" y="3886200"/>
          <a:ext cx="5178136" cy="43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0" name="Equation" r:id="rId9" imgW="2412720" imgH="203040" progId="Equation.DSMT4">
                  <p:embed/>
                </p:oleObj>
              </mc:Choice>
              <mc:Fallback>
                <p:oleObj name="Equation" r:id="rId9" imgW="241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769" y="3886200"/>
                        <a:ext cx="5178136" cy="435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764330" y="4305733"/>
            <a:ext cx="4660165" cy="0"/>
          </a:xfrm>
          <a:prstGeom prst="line">
            <a:avLst/>
          </a:prstGeom>
          <a:ln w="19050">
            <a:solidFill>
              <a:srgbClr val="355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742667"/>
              </p:ext>
            </p:extLst>
          </p:nvPr>
        </p:nvGraphicFramePr>
        <p:xfrm>
          <a:off x="3833812" y="4419600"/>
          <a:ext cx="4794250" cy="43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" name="Equation" r:id="rId11" imgW="2234880" imgH="203040" progId="Equation.DSMT4">
                  <p:embed/>
                </p:oleObj>
              </mc:Choice>
              <mc:Fallback>
                <p:oleObj name="Equation" r:id="rId11" imgW="223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2" y="4419600"/>
                        <a:ext cx="4794250" cy="435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75509"/>
              </p:ext>
            </p:extLst>
          </p:nvPr>
        </p:nvGraphicFramePr>
        <p:xfrm>
          <a:off x="3649085" y="4843246"/>
          <a:ext cx="5449455" cy="84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2" name="Equation" r:id="rId13" imgW="2539800" imgH="393480" progId="Equation.DSMT4">
                  <p:embed/>
                </p:oleObj>
              </mc:Choice>
              <mc:Fallback>
                <p:oleObj name="Equation" r:id="rId13" imgW="253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085" y="4843246"/>
                        <a:ext cx="5449455" cy="844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74250" y="4415568"/>
            <a:ext cx="310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Lấy (1) cộng (2)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28923"/>
              </p:ext>
            </p:extLst>
          </p:nvPr>
        </p:nvGraphicFramePr>
        <p:xfrm>
          <a:off x="3813825" y="5656262"/>
          <a:ext cx="4711989" cy="43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3" name="Equation" r:id="rId15" imgW="2197080" imgH="203040" progId="Equation.DSMT4">
                  <p:embed/>
                </p:oleObj>
              </mc:Choice>
              <mc:Fallback>
                <p:oleObj name="Equation" r:id="rId15" imgW="2197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825" y="5656262"/>
                        <a:ext cx="4711989" cy="435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13924" y="5652230"/>
            <a:ext cx="310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Lấy (2) trừ (1)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951568"/>
              </p:ext>
            </p:extLst>
          </p:nvPr>
        </p:nvGraphicFramePr>
        <p:xfrm>
          <a:off x="3619644" y="6062446"/>
          <a:ext cx="5368636" cy="84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4" name="Equation" r:id="rId17" imgW="2501640" imgH="393480" progId="Equation.DSMT4">
                  <p:embed/>
                </p:oleObj>
              </mc:Choice>
              <mc:Fallback>
                <p:oleObj name="Equation" r:id="rId17" imgW="250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644" y="6062446"/>
                        <a:ext cx="5368636" cy="84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1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356011" y="1371600"/>
            <a:ext cx="7472201" cy="2895600"/>
          </a:xfrm>
          <a:prstGeom prst="roundRect">
            <a:avLst>
              <a:gd name="adj" fmla="val 3856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608012" y="762000"/>
            <a:ext cx="388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Tổng quát , ta có :</a:t>
            </a:r>
            <a:endParaRPr lang="vi-VN" sz="28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322397"/>
              </p:ext>
            </p:extLst>
          </p:nvPr>
        </p:nvGraphicFramePr>
        <p:xfrm>
          <a:off x="2983547" y="1356995"/>
          <a:ext cx="5574030" cy="92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7" name="Equation" r:id="rId4" imgW="2361960" imgH="393480" progId="Equation.DSMT4">
                  <p:embed/>
                </p:oleObj>
              </mc:Choice>
              <mc:Fallback>
                <p:oleObj name="Equation" r:id="rId4" imgW="236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547" y="1356995"/>
                        <a:ext cx="5574030" cy="929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298788"/>
              </p:ext>
            </p:extLst>
          </p:nvPr>
        </p:nvGraphicFramePr>
        <p:xfrm>
          <a:off x="2989103" y="2345848"/>
          <a:ext cx="5451793" cy="93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8" name="Equation" r:id="rId6" imgW="2311200" imgH="393480" progId="Equation.DSMT4">
                  <p:embed/>
                </p:oleObj>
              </mc:Choice>
              <mc:Fallback>
                <p:oleObj name="Equation" r:id="rId6" imgW="231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103" y="2345848"/>
                        <a:ext cx="5451793" cy="930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03911"/>
              </p:ext>
            </p:extLst>
          </p:nvPr>
        </p:nvGraphicFramePr>
        <p:xfrm>
          <a:off x="2991643" y="3260249"/>
          <a:ext cx="5395913" cy="93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9" name="Equation" r:id="rId8" imgW="2286000" imgH="393480" progId="Equation.DSMT4">
                  <p:embed/>
                </p:oleObj>
              </mc:Choice>
              <mc:Fallback>
                <p:oleObj name="Equation" r:id="rId8" imgW="2286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643" y="3260249"/>
                        <a:ext cx="5395913" cy="930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01177" y="95249"/>
            <a:ext cx="6489293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CÔNG THỨC BIẾN ĐỔI TÍCH THÀNH TỔNG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3347470"/>
            <a:ext cx="1111125" cy="108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540" y="5853129"/>
            <a:ext cx="1589872" cy="12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52" y="242180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1370" y="737545"/>
            <a:ext cx="11568042" cy="1548455"/>
            <a:chOff x="241370" y="737545"/>
            <a:chExt cx="11568042" cy="15484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>
              <a:off x="1666730" y="762001"/>
              <a:ext cx="10142682" cy="15239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61636" y="914400"/>
              <a:ext cx="896677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giá trị của các biểu thức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1876487"/>
                </p:ext>
              </p:extLst>
            </p:nvPr>
          </p:nvGraphicFramePr>
          <p:xfrm>
            <a:off x="3806824" y="1365250"/>
            <a:ext cx="5335588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85" name="Equation" r:id="rId6" imgW="2489040" imgH="393480" progId="Equation.DSMT4">
                    <p:embed/>
                  </p:oleObj>
                </mc:Choice>
                <mc:Fallback>
                  <p:oleObj name="Equation" r:id="rId6" imgW="2489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6824" y="1365250"/>
                          <a:ext cx="5335588" cy="84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1469495" y="3099148"/>
            <a:ext cx="1952914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 i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15917"/>
              </p:ext>
            </p:extLst>
          </p:nvPr>
        </p:nvGraphicFramePr>
        <p:xfrm>
          <a:off x="3200905" y="2869415"/>
          <a:ext cx="7488237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86" name="Equation" r:id="rId8" imgW="3492360" imgH="457200" progId="Equation.DSMT4">
                  <p:embed/>
                </p:oleObj>
              </mc:Choice>
              <mc:Fallback>
                <p:oleObj name="Equation" r:id="rId8" imgW="349236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905" y="2869415"/>
                        <a:ext cx="7488237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7091"/>
              </p:ext>
            </p:extLst>
          </p:nvPr>
        </p:nvGraphicFramePr>
        <p:xfrm>
          <a:off x="3538535" y="3916362"/>
          <a:ext cx="31591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87" name="Equation" r:id="rId10" imgW="1473120" imgH="457200" progId="Equation.DSMT4">
                  <p:embed/>
                </p:oleObj>
              </mc:Choice>
              <mc:Fallback>
                <p:oleObj name="Equation" r:id="rId10" imgW="1473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5" y="3916362"/>
                        <a:ext cx="31591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1078"/>
              </p:ext>
            </p:extLst>
          </p:nvPr>
        </p:nvGraphicFramePr>
        <p:xfrm>
          <a:off x="6627812" y="3862387"/>
          <a:ext cx="2968625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88" name="Equation" r:id="rId12" imgW="1384200" imgH="507960" progId="Equation.DSMT4">
                  <p:embed/>
                </p:oleObj>
              </mc:Choice>
              <mc:Fallback>
                <p:oleObj name="Equation" r:id="rId12" imgW="1384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3862387"/>
                        <a:ext cx="2968625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326121"/>
              </p:ext>
            </p:extLst>
          </p:nvPr>
        </p:nvGraphicFramePr>
        <p:xfrm>
          <a:off x="3224213" y="4868863"/>
          <a:ext cx="73247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89" name="Equation" r:id="rId14" imgW="3416040" imgH="393480" progId="Equation.DSMT4">
                  <p:embed/>
                </p:oleObj>
              </mc:Choice>
              <mc:Fallback>
                <p:oleObj name="Equation" r:id="rId14" imgW="3416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868863"/>
                        <a:ext cx="732472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01015"/>
              </p:ext>
            </p:extLst>
          </p:nvPr>
        </p:nvGraphicFramePr>
        <p:xfrm>
          <a:off x="3560763" y="5791200"/>
          <a:ext cx="3403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0" name="Equation" r:id="rId16" imgW="1587240" imgH="393480" progId="Equation.DSMT4">
                  <p:embed/>
                </p:oleObj>
              </mc:Choice>
              <mc:Fallback>
                <p:oleObj name="Equation" r:id="rId16" imgW="1587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5791200"/>
                        <a:ext cx="34036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484593"/>
              </p:ext>
            </p:extLst>
          </p:nvPr>
        </p:nvGraphicFramePr>
        <p:xfrm>
          <a:off x="6932612" y="5668963"/>
          <a:ext cx="32131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1" name="Equation" r:id="rId18" imgW="1498320" imgH="507960" progId="Equation.DSMT4">
                  <p:embed/>
                </p:oleObj>
              </mc:Choice>
              <mc:Fallback>
                <p:oleObj name="Equation" r:id="rId18" imgW="1498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5668963"/>
                        <a:ext cx="32131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01177" y="95249"/>
            <a:ext cx="6489293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CÔNG THỨC BIẾN ĐỔI TÍCH THÀNH TỔNG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95" y="2508621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7012" y="762000"/>
            <a:ext cx="11658600" cy="1600199"/>
            <a:chOff x="227012" y="762000"/>
            <a:chExt cx="11658600" cy="1600199"/>
          </a:xfrm>
        </p:grpSpPr>
        <p:sp>
          <p:nvSpPr>
            <p:cNvPr id="22" name="Rounded Rectangle 21"/>
            <p:cNvSpPr/>
            <p:nvPr/>
          </p:nvSpPr>
          <p:spPr>
            <a:xfrm>
              <a:off x="1979612" y="772416"/>
              <a:ext cx="9906000" cy="1589783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360612" y="867352"/>
              <a:ext cx="930361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Không dùng máy tính , hãy tính giá trị của các biểu thức</a:t>
              </a:r>
              <a:endParaRPr lang="vi-VN" sz="32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6153674"/>
                </p:ext>
              </p:extLst>
            </p:nvPr>
          </p:nvGraphicFramePr>
          <p:xfrm>
            <a:off x="3531552" y="1324552"/>
            <a:ext cx="5839460" cy="929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41" name="Equation" r:id="rId7" imgW="2476440" imgH="393480" progId="Equation.DSMT4">
                    <p:embed/>
                  </p:oleObj>
                </mc:Choice>
                <mc:Fallback>
                  <p:oleObj name="Equation" r:id="rId7" imgW="24764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552" y="1324552"/>
                          <a:ext cx="5839460" cy="9290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AutoShape 4"/>
          <p:cNvSpPr>
            <a:spLocks noChangeArrowheads="1"/>
          </p:cNvSpPr>
          <p:nvPr/>
        </p:nvSpPr>
        <p:spPr bwMode="gray">
          <a:xfrm>
            <a:off x="401177" y="95249"/>
            <a:ext cx="6489293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CÔNG THỨC BIẾN ĐỔI TÍCH THÀNH TỔNG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3812" y="3054678"/>
            <a:ext cx="388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Ta có :</a:t>
            </a:r>
            <a:endParaRPr lang="vi-VN" sz="28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950502"/>
              </p:ext>
            </p:extLst>
          </p:nvPr>
        </p:nvGraphicFramePr>
        <p:xfrm>
          <a:off x="3220989" y="2895600"/>
          <a:ext cx="7467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2" name="Equation" r:id="rId9" imgW="3479760" imgH="393480" progId="Equation.DSMT4">
                  <p:embed/>
                </p:oleObj>
              </mc:Choice>
              <mc:Fallback>
                <p:oleObj name="Equation" r:id="rId9" imgW="34797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0989" y="2895600"/>
                        <a:ext cx="74676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866388"/>
              </p:ext>
            </p:extLst>
          </p:nvPr>
        </p:nvGraphicFramePr>
        <p:xfrm>
          <a:off x="5713412" y="3740478"/>
          <a:ext cx="30241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3" name="Equation" r:id="rId11" imgW="1409400" imgH="393480" progId="Equation.DSMT4">
                  <p:embed/>
                </p:oleObj>
              </mc:Choice>
              <mc:Fallback>
                <p:oleObj name="Equation" r:id="rId11" imgW="1409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3740478"/>
                        <a:ext cx="30241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54599"/>
              </p:ext>
            </p:extLst>
          </p:nvPr>
        </p:nvGraphicFramePr>
        <p:xfrm>
          <a:off x="8739139" y="3732541"/>
          <a:ext cx="21256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4" name="Equation" r:id="rId13" imgW="990360" imgH="431640" progId="Equation.DSMT4">
                  <p:embed/>
                </p:oleObj>
              </mc:Choice>
              <mc:Fallback>
                <p:oleObj name="Equation" r:id="rId13" imgW="990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9139" y="3732541"/>
                        <a:ext cx="212566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404833"/>
              </p:ext>
            </p:extLst>
          </p:nvPr>
        </p:nvGraphicFramePr>
        <p:xfrm>
          <a:off x="3220989" y="4737100"/>
          <a:ext cx="73580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5" name="Equation" r:id="rId15" imgW="3429000" imgH="457200" progId="Equation.DSMT4">
                  <p:embed/>
                </p:oleObj>
              </mc:Choice>
              <mc:Fallback>
                <p:oleObj name="Equation" r:id="rId15" imgW="3429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0989" y="4737100"/>
                        <a:ext cx="73580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236936"/>
              </p:ext>
            </p:extLst>
          </p:nvPr>
        </p:nvGraphicFramePr>
        <p:xfrm>
          <a:off x="3503612" y="5791200"/>
          <a:ext cx="29146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6" name="Equation" r:id="rId17" imgW="1358640" imgH="431640" progId="Equation.DSMT4">
                  <p:embed/>
                </p:oleObj>
              </mc:Choice>
              <mc:Fallback>
                <p:oleObj name="Equation" r:id="rId17" imgW="1358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5791200"/>
                        <a:ext cx="29146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661005"/>
              </p:ext>
            </p:extLst>
          </p:nvPr>
        </p:nvGraphicFramePr>
        <p:xfrm>
          <a:off x="6419758" y="5791200"/>
          <a:ext cx="27797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7" name="Equation" r:id="rId19" imgW="1295280" imgH="431640" progId="Equation.DSMT4">
                  <p:embed/>
                </p:oleObj>
              </mc:Choice>
              <mc:Fallback>
                <p:oleObj name="Equation" r:id="rId19" imgW="1295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758" y="5791200"/>
                        <a:ext cx="27797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126694"/>
              </p:ext>
            </p:extLst>
          </p:nvPr>
        </p:nvGraphicFramePr>
        <p:xfrm>
          <a:off x="9162958" y="5791200"/>
          <a:ext cx="25876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8" name="Equation" r:id="rId21" imgW="1206360" imgH="431640" progId="Equation.DSMT4">
                  <p:embed/>
                </p:oleObj>
              </mc:Choice>
              <mc:Fallback>
                <p:oleObj name="Equation" r:id="rId21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2958" y="5791200"/>
                        <a:ext cx="25876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7" y="95249"/>
            <a:ext cx="6489293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CÔNG THỨC BIẾN ĐỔI TỔNG THÀNH  TÍCH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83" y="2492877"/>
            <a:ext cx="1379928" cy="32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89088" y="777166"/>
            <a:ext cx="11558425" cy="1585034"/>
          </a:xfrm>
          <a:prstGeom prst="roundRect">
            <a:avLst>
              <a:gd name="adj" fmla="val 3662"/>
            </a:avLst>
          </a:prstGeom>
          <a:solidFill>
            <a:srgbClr val="E5F3F7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6" name="TextBox 15"/>
          <p:cNvSpPr txBox="1"/>
          <p:nvPr/>
        </p:nvSpPr>
        <p:spPr>
          <a:xfrm>
            <a:off x="2132012" y="842994"/>
            <a:ext cx="94297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Xây dựng công thức biến đổi tổng thành tích.</a:t>
            </a:r>
            <a:endParaRPr lang="vi-VN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99789" y="1317248"/>
                <a:ext cx="980962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Trong các công thức biến đổi tích thành tổng, đặt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𝒗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và viết các công thức nhận được.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89" y="1317248"/>
                <a:ext cx="9809623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1057" t="-6122" b="-1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1" b="32787"/>
          <a:stretch/>
        </p:blipFill>
        <p:spPr bwMode="auto">
          <a:xfrm>
            <a:off x="380539" y="739016"/>
            <a:ext cx="1722566" cy="61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3813" y="305467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662659"/>
              </p:ext>
            </p:extLst>
          </p:nvPr>
        </p:nvGraphicFramePr>
        <p:xfrm>
          <a:off x="3198812" y="2876522"/>
          <a:ext cx="55594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1" name="Equation" r:id="rId7" imgW="2590560" imgH="393480" progId="Equation.DSMT4">
                  <p:embed/>
                </p:oleObj>
              </mc:Choice>
              <mc:Fallback>
                <p:oleObj name="Equation" r:id="rId7" imgW="259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2876522"/>
                        <a:ext cx="55594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308927"/>
              </p:ext>
            </p:extLst>
          </p:nvPr>
        </p:nvGraphicFramePr>
        <p:xfrm>
          <a:off x="3198812" y="3806825"/>
          <a:ext cx="55324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2" name="Equation" r:id="rId9" imgW="2577960" imgH="393480" progId="Equation.DSMT4">
                  <p:embed/>
                </p:oleObj>
              </mc:Choice>
              <mc:Fallback>
                <p:oleObj name="Equation" r:id="rId9" imgW="257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3806825"/>
                        <a:ext cx="55324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662764"/>
              </p:ext>
            </p:extLst>
          </p:nvPr>
        </p:nvGraphicFramePr>
        <p:xfrm>
          <a:off x="3198812" y="4721225"/>
          <a:ext cx="54514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3" name="Equation" r:id="rId11" imgW="2539800" imgH="393480" progId="Equation.DSMT4">
                  <p:embed/>
                </p:oleObj>
              </mc:Choice>
              <mc:Fallback>
                <p:oleObj name="Equation" r:id="rId11" imgW="253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4721225"/>
                        <a:ext cx="54514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32012" y="589136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Đặt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17179"/>
              </p:ext>
            </p:extLst>
          </p:nvPr>
        </p:nvGraphicFramePr>
        <p:xfrm>
          <a:off x="3091786" y="5653087"/>
          <a:ext cx="14446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4" name="Equation" r:id="rId13" imgW="672840" imgH="457200" progId="Equation.DSMT4">
                  <p:embed/>
                </p:oleObj>
              </mc:Choice>
              <mc:Fallback>
                <p:oleObj name="Equation" r:id="rId13" imgW="672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1786" y="5653087"/>
                        <a:ext cx="144462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248977"/>
              </p:ext>
            </p:extLst>
          </p:nvPr>
        </p:nvGraphicFramePr>
        <p:xfrm>
          <a:off x="4898176" y="5702299"/>
          <a:ext cx="32988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5" name="Equation" r:id="rId15" imgW="1536480" imgH="393480" progId="Equation.DSMT4">
                  <p:embed/>
                </p:oleObj>
              </mc:Choice>
              <mc:Fallback>
                <p:oleObj name="Equation" r:id="rId15" imgW="1536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176" y="5702299"/>
                        <a:ext cx="329882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7" y="95249"/>
            <a:ext cx="6489293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CÔNG THỨC BIẾN ĐỔI TỔNG THÀNH  TÍCH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088" y="777166"/>
            <a:ext cx="11558425" cy="1585034"/>
          </a:xfrm>
          <a:prstGeom prst="roundRect">
            <a:avLst>
              <a:gd name="adj" fmla="val 3662"/>
            </a:avLst>
          </a:prstGeom>
          <a:solidFill>
            <a:srgbClr val="E5F3F7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6" name="TextBox 15"/>
          <p:cNvSpPr txBox="1"/>
          <p:nvPr/>
        </p:nvSpPr>
        <p:spPr>
          <a:xfrm>
            <a:off x="2132012" y="842994"/>
            <a:ext cx="94297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Xây dựng công thức biến đổi tổng thành tích.</a:t>
            </a:r>
            <a:endParaRPr lang="vi-VN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99789" y="1317248"/>
                <a:ext cx="980962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Trong các công thức biến đổi tích thành tổng, đặt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𝒗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và viết các công thức nhận được.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89" y="1317248"/>
                <a:ext cx="9809623" cy="892552"/>
              </a:xfrm>
              <a:prstGeom prst="rect">
                <a:avLst/>
              </a:prstGeom>
              <a:blipFill rotWithShape="1">
                <a:blip r:embed="rId4"/>
                <a:stretch>
                  <a:fillRect l="-1057" t="-6122" b="-1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1" b="32787"/>
          <a:stretch/>
        </p:blipFill>
        <p:spPr bwMode="auto">
          <a:xfrm>
            <a:off x="380539" y="739016"/>
            <a:ext cx="1722566" cy="61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2181" y="2650681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966529"/>
              </p:ext>
            </p:extLst>
          </p:nvPr>
        </p:nvGraphicFramePr>
        <p:xfrm>
          <a:off x="3801012" y="2514600"/>
          <a:ext cx="5112800" cy="7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5" name="Equation" r:id="rId6" imgW="2882880" imgH="431640" progId="Equation.DSMT4">
                  <p:embed/>
                </p:oleObj>
              </mc:Choice>
              <mc:Fallback>
                <p:oleObj name="Equation" r:id="rId6" imgW="2882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012" y="2514600"/>
                        <a:ext cx="5112800" cy="7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60215"/>
              </p:ext>
            </p:extLst>
          </p:nvPr>
        </p:nvGraphicFramePr>
        <p:xfrm>
          <a:off x="4107060" y="3210711"/>
          <a:ext cx="4685094" cy="7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6" name="Equation" r:id="rId8" imgW="2641320" imgH="431640" progId="Equation.DSMT4">
                  <p:embed/>
                </p:oleObj>
              </mc:Choice>
              <mc:Fallback>
                <p:oleObj name="Equation" r:id="rId8" imgW="2641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060" y="3210711"/>
                        <a:ext cx="4685094" cy="7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478628"/>
              </p:ext>
            </p:extLst>
          </p:nvPr>
        </p:nvGraphicFramePr>
        <p:xfrm>
          <a:off x="3801012" y="3858332"/>
          <a:ext cx="5090495" cy="7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7" name="Equation" r:id="rId10" imgW="2869920" imgH="431640" progId="Equation.DSMT4">
                  <p:embed/>
                </p:oleObj>
              </mc:Choice>
              <mc:Fallback>
                <p:oleObj name="Equation" r:id="rId10" imgW="2869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012" y="3858332"/>
                        <a:ext cx="5090495" cy="7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825553"/>
              </p:ext>
            </p:extLst>
          </p:nvPr>
        </p:nvGraphicFramePr>
        <p:xfrm>
          <a:off x="4107060" y="4578329"/>
          <a:ext cx="4750955" cy="76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" name="Equation" r:id="rId12" imgW="2679480" imgH="431640" progId="Equation.DSMT4">
                  <p:embed/>
                </p:oleObj>
              </mc:Choice>
              <mc:Fallback>
                <p:oleObj name="Equation" r:id="rId12" imgW="267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060" y="4578329"/>
                        <a:ext cx="4750955" cy="76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520269"/>
              </p:ext>
            </p:extLst>
          </p:nvPr>
        </p:nvGraphicFramePr>
        <p:xfrm>
          <a:off x="3801012" y="5229925"/>
          <a:ext cx="5043921" cy="76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9" name="Equation" r:id="rId14" imgW="2844720" imgH="431640" progId="Equation.DSMT4">
                  <p:embed/>
                </p:oleObj>
              </mc:Choice>
              <mc:Fallback>
                <p:oleObj name="Equation" r:id="rId14" imgW="2844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012" y="5229925"/>
                        <a:ext cx="5043921" cy="76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5579"/>
              </p:ext>
            </p:extLst>
          </p:nvPr>
        </p:nvGraphicFramePr>
        <p:xfrm>
          <a:off x="4107060" y="6018356"/>
          <a:ext cx="4570556" cy="76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0" name="Equation" r:id="rId16" imgW="2577960" imgH="431640" progId="Equation.DSMT4">
                  <p:embed/>
                </p:oleObj>
              </mc:Choice>
              <mc:Fallback>
                <p:oleObj name="Equation" r:id="rId16" imgW="257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060" y="6018356"/>
                        <a:ext cx="4570556" cy="76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11" y="3431845"/>
            <a:ext cx="1254480" cy="2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9088" y="720016"/>
            <a:ext cx="11558425" cy="2651834"/>
            <a:chOff x="289088" y="1086760"/>
            <a:chExt cx="11558425" cy="2651834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86760"/>
              <a:ext cx="11558425" cy="2651834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1152588"/>
              <a:ext cx="9429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công thức cộng</a:t>
              </a:r>
              <a:endParaRPr lang="vi-VN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8012" y="1609788"/>
                  <a:ext cx="11125199" cy="581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Cho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</a:t>
                  </a:r>
                  <a:r>
                    <a:rPr lang="en-US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, hãy chứng tỏ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𝒄𝒐𝒔𝒂𝒄𝒐𝒔𝒃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𝒔𝒊𝒏𝒂𝒔𝒊𝒏𝒃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12" y="1609788"/>
                  <a:ext cx="11125199" cy="58137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77" t="-2105" b="-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289088" y="1147794"/>
              <a:ext cx="1740477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05288" y="2196250"/>
                  <a:ext cx="111251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Bằng cách viết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−(−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từ công thức HĐ1a, tính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88" y="2196250"/>
                  <a:ext cx="1112519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2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05287" y="2671794"/>
                  <a:ext cx="11125199" cy="1014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c) Bằng cách viết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𝐬𝐢𝐧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−(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và công thức vừa thiết lập ở 1b, hãy tính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87" y="2671794"/>
                  <a:ext cx="11125199" cy="101438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22" b="-12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66674"/>
            <a:ext cx="3407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CÔNG THỨC CỘNG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5213" y="3886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Ta có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64439"/>
              </p:ext>
            </p:extLst>
          </p:nvPr>
        </p:nvGraphicFramePr>
        <p:xfrm>
          <a:off x="2741613" y="3714885"/>
          <a:ext cx="25336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2" name="Equation" r:id="rId9" imgW="1180800" imgH="393480" progId="Equation.DSMT4">
                  <p:embed/>
                </p:oleObj>
              </mc:Choice>
              <mc:Fallback>
                <p:oleObj name="Equation" r:id="rId9" imgW="1180800" imgH="393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3714885"/>
                        <a:ext cx="253365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83997"/>
              </p:ext>
            </p:extLst>
          </p:nvPr>
        </p:nvGraphicFramePr>
        <p:xfrm>
          <a:off x="5561012" y="3633788"/>
          <a:ext cx="43846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3" name="Equation" r:id="rId11" imgW="2044440" imgH="431640" progId="Equation.DSMT4">
                  <p:embed/>
                </p:oleObj>
              </mc:Choice>
              <mc:Fallback>
                <p:oleObj name="Equation" r:id="rId11" imgW="2044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2" y="3633788"/>
                        <a:ext cx="43846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755487"/>
              </p:ext>
            </p:extLst>
          </p:nvPr>
        </p:nvGraphicFramePr>
        <p:xfrm>
          <a:off x="2703376" y="4495800"/>
          <a:ext cx="64833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4" name="Equation" r:id="rId13" imgW="3022560" imgH="393480" progId="Equation.DSMT4">
                  <p:embed/>
                </p:oleObj>
              </mc:Choice>
              <mc:Fallback>
                <p:oleObj name="Equation" r:id="rId13" imgW="3022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376" y="4495800"/>
                        <a:ext cx="648335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728090"/>
              </p:ext>
            </p:extLst>
          </p:nvPr>
        </p:nvGraphicFramePr>
        <p:xfrm>
          <a:off x="5699124" y="5334000"/>
          <a:ext cx="39766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5" name="Equation" r:id="rId15" imgW="1854000" imgH="431640" progId="Equation.DSMT4">
                  <p:embed/>
                </p:oleObj>
              </mc:Choice>
              <mc:Fallback>
                <p:oleObj name="Equation" r:id="rId15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4" y="5334000"/>
                        <a:ext cx="39766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05677" y="6219824"/>
            <a:ext cx="101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016597"/>
              </p:ext>
            </p:extLst>
          </p:nvPr>
        </p:nvGraphicFramePr>
        <p:xfrm>
          <a:off x="2386805" y="6236097"/>
          <a:ext cx="5003007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6" name="Equation" r:id="rId17" imgW="2120760" imgH="203040" progId="Equation.DSMT4">
                  <p:embed/>
                </p:oleObj>
              </mc:Choice>
              <mc:Fallback>
                <p:oleObj name="Equation" r:id="rId17" imgW="2120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805" y="6236097"/>
                        <a:ext cx="5003007" cy="48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7" y="95249"/>
            <a:ext cx="6489293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CÔNG THỨC BIẾN ĐỔI TỔNG THÀNH  TÍCH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56011" y="1333500"/>
            <a:ext cx="7472201" cy="3657600"/>
          </a:xfrm>
          <a:prstGeom prst="roundRect">
            <a:avLst>
              <a:gd name="adj" fmla="val 3856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608012" y="762000"/>
            <a:ext cx="388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Tổng quát , ta có :</a:t>
            </a:r>
            <a:endParaRPr lang="vi-VN" sz="28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860168"/>
              </p:ext>
            </p:extLst>
          </p:nvPr>
        </p:nvGraphicFramePr>
        <p:xfrm>
          <a:off x="3400425" y="1371600"/>
          <a:ext cx="44942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6" name="Equation" r:id="rId4" imgW="2095200" imgH="393480" progId="Equation.DSMT4">
                  <p:embed/>
                </p:oleObj>
              </mc:Choice>
              <mc:Fallback>
                <p:oleObj name="Equation" r:id="rId4" imgW="2095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1371600"/>
                        <a:ext cx="449421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813324"/>
              </p:ext>
            </p:extLst>
          </p:nvPr>
        </p:nvGraphicFramePr>
        <p:xfrm>
          <a:off x="3427413" y="2254250"/>
          <a:ext cx="45735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7" name="Equation" r:id="rId6" imgW="2133360" imgH="393480" progId="Equation.DSMT4">
                  <p:embed/>
                </p:oleObj>
              </mc:Choice>
              <mc:Fallback>
                <p:oleObj name="Equation" r:id="rId6" imgW="2133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2254250"/>
                        <a:ext cx="4573587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509576"/>
              </p:ext>
            </p:extLst>
          </p:nvPr>
        </p:nvGraphicFramePr>
        <p:xfrm>
          <a:off x="3400425" y="3137430"/>
          <a:ext cx="43608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8" name="Equation" r:id="rId8" imgW="2031840" imgH="393480" progId="Equation.DSMT4">
                  <p:embed/>
                </p:oleObj>
              </mc:Choice>
              <mc:Fallback>
                <p:oleObj name="Equation" r:id="rId8" imgW="2031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3137430"/>
                        <a:ext cx="436086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44343"/>
              </p:ext>
            </p:extLst>
          </p:nvPr>
        </p:nvGraphicFramePr>
        <p:xfrm>
          <a:off x="3400425" y="4021138"/>
          <a:ext cx="43608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9" name="Equation" r:id="rId10" imgW="2031840" imgH="393480" progId="Equation.DSMT4">
                  <p:embed/>
                </p:oleObj>
              </mc:Choice>
              <mc:Fallback>
                <p:oleObj name="Equation" r:id="rId10" imgW="2031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4021138"/>
                        <a:ext cx="436086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312" y="3924306"/>
            <a:ext cx="1111125" cy="108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7" y="95249"/>
            <a:ext cx="6489293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CÔNG THỨC BIẾN ĐỔI TỔNG THÀNH  TÍCH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91" y="2400647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548455"/>
            <a:chOff x="241370" y="737545"/>
            <a:chExt cx="11568042" cy="154845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1666730" y="762001"/>
              <a:ext cx="10142682" cy="15239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61636" y="866775"/>
              <a:ext cx="896677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Không dùng máy tính. Tính giá trị của biểu thức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855178"/>
                </p:ext>
              </p:extLst>
            </p:nvPr>
          </p:nvGraphicFramePr>
          <p:xfrm>
            <a:off x="4483021" y="1323023"/>
            <a:ext cx="3983197" cy="929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3" name="Equation" r:id="rId6" imgW="1688760" imgH="393480" progId="Equation.DSMT4">
                    <p:embed/>
                  </p:oleObj>
                </mc:Choice>
                <mc:Fallback>
                  <p:oleObj name="Equation" r:id="rId6" imgW="16887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021" y="1323023"/>
                          <a:ext cx="3983197" cy="9290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1898619" y="3162300"/>
            <a:ext cx="1774191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 i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952330"/>
              </p:ext>
            </p:extLst>
          </p:nvPr>
        </p:nvGraphicFramePr>
        <p:xfrm>
          <a:off x="3732212" y="3007519"/>
          <a:ext cx="39195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4" name="Equation" r:id="rId8" imgW="1828800" imgH="431640" progId="Equation.DSMT4">
                  <p:embed/>
                </p:oleObj>
              </mc:Choice>
              <mc:Fallback>
                <p:oleObj name="Equation" r:id="rId8" imgW="1828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3007519"/>
                        <a:ext cx="391953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861007"/>
              </p:ext>
            </p:extLst>
          </p:nvPr>
        </p:nvGraphicFramePr>
        <p:xfrm>
          <a:off x="4067174" y="3956050"/>
          <a:ext cx="33226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5" name="Equation" r:id="rId10" imgW="1549080" imgH="393480" progId="Equation.DSMT4">
                  <p:embed/>
                </p:oleObj>
              </mc:Choice>
              <mc:Fallback>
                <p:oleObj name="Equation" r:id="rId10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4" y="3956050"/>
                        <a:ext cx="33226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073948"/>
              </p:ext>
            </p:extLst>
          </p:nvPr>
        </p:nvGraphicFramePr>
        <p:xfrm>
          <a:off x="4067174" y="4870450"/>
          <a:ext cx="2833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6" name="Equation" r:id="rId12" imgW="1320480" imgH="393480" progId="Equation.DSMT4">
                  <p:embed/>
                </p:oleObj>
              </mc:Choice>
              <mc:Fallback>
                <p:oleObj name="Equation" r:id="rId12" imgW="1320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4" y="4870450"/>
                        <a:ext cx="28336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6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7" y="95249"/>
            <a:ext cx="6489293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CÔNG THỨC BIẾN ĐỔI TỔNG THÀNH  TÍCH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95" y="24405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762000"/>
            <a:ext cx="11658600" cy="1600199"/>
            <a:chOff x="227012" y="762000"/>
            <a:chExt cx="11658600" cy="1600199"/>
          </a:xfrm>
        </p:grpSpPr>
        <p:sp>
          <p:nvSpPr>
            <p:cNvPr id="20" name="Rounded Rectangle 19"/>
            <p:cNvSpPr/>
            <p:nvPr/>
          </p:nvSpPr>
          <p:spPr>
            <a:xfrm>
              <a:off x="1979612" y="772416"/>
              <a:ext cx="9906000" cy="1589783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360612" y="867352"/>
              <a:ext cx="930361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Không dùng máy tính , hãy tính giá trị của biểu thức</a:t>
              </a:r>
              <a:endParaRPr lang="vi-VN" sz="32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1901380"/>
                </p:ext>
              </p:extLst>
            </p:nvPr>
          </p:nvGraphicFramePr>
          <p:xfrm>
            <a:off x="4324350" y="1323975"/>
            <a:ext cx="4252913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3" name="Equation" r:id="rId7" imgW="1803240" imgH="393480" progId="Equation.DSMT4">
                    <p:embed/>
                  </p:oleObj>
                </mc:Choice>
                <mc:Fallback>
                  <p:oleObj name="Equation" r:id="rId7" imgW="18032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4350" y="1323975"/>
                          <a:ext cx="4252913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1571910" y="2983634"/>
            <a:ext cx="1774191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 i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279229"/>
              </p:ext>
            </p:extLst>
          </p:nvPr>
        </p:nvGraphicFramePr>
        <p:xfrm>
          <a:off x="3427412" y="2804563"/>
          <a:ext cx="77025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4" name="Equation" r:id="rId9" imgW="3593880" imgH="431640" progId="Equation.DSMT4">
                  <p:embed/>
                </p:oleObj>
              </mc:Choice>
              <mc:Fallback>
                <p:oleObj name="Equation" r:id="rId9" imgW="3593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2804563"/>
                        <a:ext cx="770255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790133"/>
              </p:ext>
            </p:extLst>
          </p:nvPr>
        </p:nvGraphicFramePr>
        <p:xfrm>
          <a:off x="3663285" y="3711575"/>
          <a:ext cx="41100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5" name="Equation" r:id="rId11" imgW="1917360" imgH="431640" progId="Equation.DSMT4">
                  <p:embed/>
                </p:oleObj>
              </mc:Choice>
              <mc:Fallback>
                <p:oleObj name="Equation" r:id="rId11" imgW="1917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285" y="3711575"/>
                        <a:ext cx="411003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698550"/>
              </p:ext>
            </p:extLst>
          </p:nvPr>
        </p:nvGraphicFramePr>
        <p:xfrm>
          <a:off x="3663285" y="4648200"/>
          <a:ext cx="35655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6" name="Equation" r:id="rId13" imgW="1663560" imgH="393480" progId="Equation.DSMT4">
                  <p:embed/>
                </p:oleObj>
              </mc:Choice>
              <mc:Fallback>
                <p:oleObj name="Equation" r:id="rId13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285" y="4648200"/>
                        <a:ext cx="35655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391435"/>
              </p:ext>
            </p:extLst>
          </p:nvPr>
        </p:nvGraphicFramePr>
        <p:xfrm>
          <a:off x="3663285" y="5626100"/>
          <a:ext cx="3429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7" name="Equation" r:id="rId15" imgW="1600200" imgH="431640" progId="Equation.DSMT4">
                  <p:embed/>
                </p:oleObj>
              </mc:Choice>
              <mc:Fallback>
                <p:oleObj name="Equation" r:id="rId15" imgW="1600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285" y="5626100"/>
                        <a:ext cx="3429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375610"/>
              </p:ext>
            </p:extLst>
          </p:nvPr>
        </p:nvGraphicFramePr>
        <p:xfrm>
          <a:off x="7111999" y="5638800"/>
          <a:ext cx="31305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8" name="Equation" r:id="rId17" imgW="1460160" imgH="393480" progId="Equation.DSMT4">
                  <p:embed/>
                </p:oleObj>
              </mc:Choice>
              <mc:Fallback>
                <p:oleObj name="Equation" r:id="rId17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999" y="5638800"/>
                        <a:ext cx="31305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5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Nhac nen 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248812" y="-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1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11" y="3500107"/>
            <a:ext cx="1254480" cy="2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9088" y="720016"/>
            <a:ext cx="11558425" cy="2651834"/>
            <a:chOff x="289088" y="1086760"/>
            <a:chExt cx="11558425" cy="2651834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86760"/>
              <a:ext cx="11558425" cy="2651834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1152588"/>
              <a:ext cx="9429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công thức cộng</a:t>
              </a:r>
              <a:endParaRPr lang="vi-VN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8012" y="1609788"/>
                  <a:ext cx="11125199" cy="581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Cho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</a:t>
                  </a:r>
                  <a:r>
                    <a:rPr lang="en-US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, hãy chứng tỏ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𝒄𝒐𝒔𝒂𝒄𝒐𝒔𝒃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𝒔𝒊𝒏𝒂𝒔𝒊𝒏𝒃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12" y="1609788"/>
                  <a:ext cx="11125199" cy="58137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77" t="-2083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289088" y="1147794"/>
              <a:ext cx="1740477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05288" y="2196250"/>
                  <a:ext cx="111251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Bằng cách viết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−(−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từ công thức HĐ1a, tính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88" y="2196250"/>
                  <a:ext cx="1112519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2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05287" y="2671794"/>
                  <a:ext cx="11125199" cy="1014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c) Bằng cách viết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𝐬𝐢𝐧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−(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và công thức vừa thiết lập ở 1b, hãy tính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87" y="2671794"/>
                  <a:ext cx="11125199" cy="101438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22" b="-12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66674"/>
            <a:ext cx="3407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CÔNG THỨC CỘNG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5213" y="39544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Ta có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894363"/>
              </p:ext>
            </p:extLst>
          </p:nvPr>
        </p:nvGraphicFramePr>
        <p:xfrm>
          <a:off x="2741613" y="3951287"/>
          <a:ext cx="73294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8" name="Equation" r:id="rId9" imgW="3416040" imgH="253800" progId="Equation.DSMT4">
                  <p:embed/>
                </p:oleObj>
              </mc:Choice>
              <mc:Fallback>
                <p:oleObj name="Equation" r:id="rId9" imgW="3416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3951287"/>
                        <a:ext cx="73294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91552" y="5468936"/>
            <a:ext cx="101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564751"/>
              </p:ext>
            </p:extLst>
          </p:nvPr>
        </p:nvGraphicFramePr>
        <p:xfrm>
          <a:off x="3682205" y="5485209"/>
          <a:ext cx="5003007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9" name="Equation" r:id="rId11" imgW="2120760" imgH="203040" progId="Equation.DSMT4">
                  <p:embed/>
                </p:oleObj>
              </mc:Choice>
              <mc:Fallback>
                <p:oleObj name="Equation" r:id="rId11" imgW="2120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205" y="5485209"/>
                        <a:ext cx="5003007" cy="48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5796"/>
              </p:ext>
            </p:extLst>
          </p:nvPr>
        </p:nvGraphicFramePr>
        <p:xfrm>
          <a:off x="6093142" y="4697332"/>
          <a:ext cx="3506470" cy="420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0" name="Equation" r:id="rId13" imgW="1485720" imgH="177480" progId="Equation.DSMT4">
                  <p:embed/>
                </p:oleObj>
              </mc:Choice>
              <mc:Fallback>
                <p:oleObj name="Equation" r:id="rId13" imgW="1485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3142" y="4697332"/>
                        <a:ext cx="3506470" cy="420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5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11" y="3448050"/>
            <a:ext cx="1254480" cy="2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9088" y="720016"/>
            <a:ext cx="11558425" cy="2651834"/>
            <a:chOff x="289088" y="1086760"/>
            <a:chExt cx="11558425" cy="2651834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86760"/>
              <a:ext cx="11558425" cy="2651834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1152588"/>
              <a:ext cx="9429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công thức cộng</a:t>
              </a:r>
              <a:endParaRPr lang="vi-VN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8012" y="1609788"/>
                  <a:ext cx="11125199" cy="581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Cho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</a:t>
                  </a:r>
                  <a:r>
                    <a:rPr lang="en-US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, hãy chứng tỏ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𝒄𝒐𝒔𝒂𝒄𝒐𝒔𝒃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𝒔𝒊𝒏𝒂𝒔𝒊𝒏𝒃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12" y="1609788"/>
                  <a:ext cx="11125199" cy="58137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77" t="-2083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289088" y="1147794"/>
              <a:ext cx="1740477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05288" y="2196250"/>
                  <a:ext cx="111251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Bằng cách viết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−(−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từ công thức HĐ1a, tính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88" y="2196250"/>
                  <a:ext cx="1112519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2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05287" y="2671794"/>
                  <a:ext cx="11125199" cy="1014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c) Bằng cách viết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𝐬𝐢𝐧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−(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và công thức vừa thiết lập ở 1b, hãy tính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87" y="2671794"/>
                  <a:ext cx="11125199" cy="101438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22" b="-12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66674"/>
            <a:ext cx="3407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CÔNG THỨC CỘNG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5213" y="40131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Ta có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16279"/>
              </p:ext>
            </p:extLst>
          </p:nvPr>
        </p:nvGraphicFramePr>
        <p:xfrm>
          <a:off x="2743857" y="3779687"/>
          <a:ext cx="6402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9" name="Equation" r:id="rId9" imgW="2984400" imgH="431640" progId="Equation.DSMT4">
                  <p:embed/>
                </p:oleObj>
              </mc:Choice>
              <mc:Fallback>
                <p:oleObj name="Equation" r:id="rId9" imgW="298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857" y="3779687"/>
                        <a:ext cx="6402387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789446" y="6230937"/>
            <a:ext cx="101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648515"/>
              </p:ext>
            </p:extLst>
          </p:nvPr>
        </p:nvGraphicFramePr>
        <p:xfrm>
          <a:off x="3817779" y="6247209"/>
          <a:ext cx="4943633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0" name="Equation" r:id="rId11" imgW="2095200" imgH="203040" progId="Equation.DSMT4">
                  <p:embed/>
                </p:oleObj>
              </mc:Choice>
              <mc:Fallback>
                <p:oleObj name="Equation" r:id="rId11" imgW="2095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779" y="6247209"/>
                        <a:ext cx="4943633" cy="48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960238"/>
              </p:ext>
            </p:extLst>
          </p:nvPr>
        </p:nvGraphicFramePr>
        <p:xfrm>
          <a:off x="4037012" y="4672010"/>
          <a:ext cx="46593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1" name="Equation" r:id="rId13" imgW="2171520" imgH="393480" progId="Equation.DSMT4">
                  <p:embed/>
                </p:oleObj>
              </mc:Choice>
              <mc:Fallback>
                <p:oleObj name="Equation" r:id="rId13" imgW="2171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4672010"/>
                        <a:ext cx="46593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05188"/>
              </p:ext>
            </p:extLst>
          </p:nvPr>
        </p:nvGraphicFramePr>
        <p:xfrm>
          <a:off x="4037012" y="5621337"/>
          <a:ext cx="318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2" name="Equation" r:id="rId15" imgW="1485720" imgH="177480" progId="Equation.DSMT4">
                  <p:embed/>
                </p:oleObj>
              </mc:Choice>
              <mc:Fallback>
                <p:oleObj name="Equation" r:id="rId15" imgW="1485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5621337"/>
                        <a:ext cx="3187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3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04795" y="1305265"/>
            <a:ext cx="6176801" cy="4618630"/>
          </a:xfrm>
          <a:prstGeom prst="roundRect">
            <a:avLst>
              <a:gd name="adj" fmla="val 3856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3407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CÔNG THỨC CỘNG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72" y="762000"/>
            <a:ext cx="388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Tổng quát , ta có :</a:t>
            </a:r>
            <a:endParaRPr lang="vi-VN" sz="2800" b="1" i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656894"/>
              </p:ext>
            </p:extLst>
          </p:nvPr>
        </p:nvGraphicFramePr>
        <p:xfrm>
          <a:off x="2642796" y="1559097"/>
          <a:ext cx="45481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1" name="Equation" r:id="rId4" imgW="2120760" imgH="203040" progId="Equation.DSMT4">
                  <p:embed/>
                </p:oleObj>
              </mc:Choice>
              <mc:Fallback>
                <p:oleObj name="Equation" r:id="rId4" imgW="2120760" imgH="2030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796" y="1559097"/>
                        <a:ext cx="454818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02322"/>
              </p:ext>
            </p:extLst>
          </p:nvPr>
        </p:nvGraphicFramePr>
        <p:xfrm>
          <a:off x="2642796" y="2131067"/>
          <a:ext cx="45481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2" name="Equation" r:id="rId6" imgW="2120760" imgH="203040" progId="Equation.DSMT4">
                  <p:embed/>
                </p:oleObj>
              </mc:Choice>
              <mc:Fallback>
                <p:oleObj name="Equation" r:id="rId6" imgW="2120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796" y="2131067"/>
                        <a:ext cx="454818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07277"/>
              </p:ext>
            </p:extLst>
          </p:nvPr>
        </p:nvGraphicFramePr>
        <p:xfrm>
          <a:off x="2642796" y="2703037"/>
          <a:ext cx="44942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3" name="Equation" r:id="rId8" imgW="2095200" imgH="203040" progId="Equation.DSMT4">
                  <p:embed/>
                </p:oleObj>
              </mc:Choice>
              <mc:Fallback>
                <p:oleObj name="Equation" r:id="rId8" imgW="2095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796" y="2703037"/>
                        <a:ext cx="44942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436221"/>
              </p:ext>
            </p:extLst>
          </p:nvPr>
        </p:nvGraphicFramePr>
        <p:xfrm>
          <a:off x="2669784" y="3274358"/>
          <a:ext cx="44942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4" name="Equation" r:id="rId10" imgW="2095200" imgH="203040" progId="Equation.DSMT4">
                  <p:embed/>
                </p:oleObj>
              </mc:Choice>
              <mc:Fallback>
                <p:oleObj name="Equation" r:id="rId10" imgW="2095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784" y="3274358"/>
                        <a:ext cx="44942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33478"/>
              </p:ext>
            </p:extLst>
          </p:nvPr>
        </p:nvGraphicFramePr>
        <p:xfrm>
          <a:off x="2642796" y="3846977"/>
          <a:ext cx="34051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5" name="Equation" r:id="rId12" imgW="1587240" imgH="393480" progId="Equation.DSMT4">
                  <p:embed/>
                </p:oleObj>
              </mc:Choice>
              <mc:Fallback>
                <p:oleObj name="Equation" r:id="rId12" imgW="1587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796" y="3846977"/>
                        <a:ext cx="3405187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624312"/>
              </p:ext>
            </p:extLst>
          </p:nvPr>
        </p:nvGraphicFramePr>
        <p:xfrm>
          <a:off x="2642796" y="4828520"/>
          <a:ext cx="34051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6" name="Equation" r:id="rId14" imgW="1587240" imgH="393480" progId="Equation.DSMT4">
                  <p:embed/>
                </p:oleObj>
              </mc:Choice>
              <mc:Fallback>
                <p:oleObj name="Equation" r:id="rId14" imgW="1587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796" y="4828520"/>
                        <a:ext cx="3405187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96" y="4759048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540" y="5853129"/>
            <a:ext cx="1589872" cy="12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3407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CÔNG THỨC CỘNG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370" y="737545"/>
            <a:ext cx="11568042" cy="1472256"/>
            <a:chOff x="241370" y="737545"/>
            <a:chExt cx="11568042" cy="1472256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1666730" y="762001"/>
              <a:ext cx="10142682" cy="1447800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0856" y="1171575"/>
              <a:ext cx="4577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0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61636" y="838200"/>
              <a:ext cx="896677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Không dùng máy tính , hãy tính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894012" y="1433029"/>
                  <a:ext cx="8508280" cy="652913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a)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cos75</a:t>
                  </a:r>
                  <a:r>
                    <a:rPr lang="en-US" sz="2600" b="1" baseline="3000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r>
                    <a:rPr lang="en-US" sz="2600" b="1" i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b)  tan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012" y="1433029"/>
                  <a:ext cx="8508280" cy="6529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2" b="-6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33683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93850"/>
              </p:ext>
            </p:extLst>
          </p:nvPr>
        </p:nvGraphicFramePr>
        <p:xfrm>
          <a:off x="1966171" y="2819400"/>
          <a:ext cx="37322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6" name="Equation" r:id="rId7" imgW="1739880" imgH="279360" progId="Equation.DSMT4">
                  <p:embed/>
                </p:oleObj>
              </mc:Choice>
              <mc:Fallback>
                <p:oleObj name="Equation" r:id="rId7" imgW="1739880" imgH="2793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171" y="2819400"/>
                        <a:ext cx="373221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895824"/>
              </p:ext>
            </p:extLst>
          </p:nvPr>
        </p:nvGraphicFramePr>
        <p:xfrm>
          <a:off x="5745161" y="2895600"/>
          <a:ext cx="43307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7" name="Equation" r:id="rId9" imgW="2019240" imgH="203040" progId="Equation.DSMT4">
                  <p:embed/>
                </p:oleObj>
              </mc:Choice>
              <mc:Fallback>
                <p:oleObj name="Equation" r:id="rId9" imgW="2019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1" y="2895600"/>
                        <a:ext cx="43307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762593"/>
              </p:ext>
            </p:extLst>
          </p:nvPr>
        </p:nvGraphicFramePr>
        <p:xfrm>
          <a:off x="5745161" y="3416300"/>
          <a:ext cx="3949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8" name="Equation" r:id="rId11" imgW="1841400" imgH="431640" progId="Equation.DSMT4">
                  <p:embed/>
                </p:oleObj>
              </mc:Choice>
              <mc:Fallback>
                <p:oleObj name="Equation" r:id="rId11" imgW="1841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1" y="3416300"/>
                        <a:ext cx="3949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550136"/>
              </p:ext>
            </p:extLst>
          </p:nvPr>
        </p:nvGraphicFramePr>
        <p:xfrm>
          <a:off x="1966171" y="4738688"/>
          <a:ext cx="32416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9" name="Equation" r:id="rId13" imgW="1511280" imgH="431640" progId="Equation.DSMT4">
                  <p:embed/>
                </p:oleObj>
              </mc:Choice>
              <mc:Fallback>
                <p:oleObj name="Equation" r:id="rId13" imgW="1511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171" y="4738688"/>
                        <a:ext cx="32416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11079"/>
              </p:ext>
            </p:extLst>
          </p:nvPr>
        </p:nvGraphicFramePr>
        <p:xfrm>
          <a:off x="5180012" y="4383087"/>
          <a:ext cx="2370138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0" name="Equation" r:id="rId15" imgW="1104840" imgH="761760" progId="Equation.DSMT4">
                  <p:embed/>
                </p:oleObj>
              </mc:Choice>
              <mc:Fallback>
                <p:oleObj name="Equation" r:id="rId15" imgW="11048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4383087"/>
                        <a:ext cx="2370138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228845"/>
              </p:ext>
            </p:extLst>
          </p:nvPr>
        </p:nvGraphicFramePr>
        <p:xfrm>
          <a:off x="7570099" y="4673600"/>
          <a:ext cx="12001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1" name="Equation" r:id="rId17" imgW="558720" imgH="457200" progId="Equation.DSMT4">
                  <p:embed/>
                </p:oleObj>
              </mc:Choice>
              <mc:Fallback>
                <p:oleObj name="Equation" r:id="rId17" imgW="558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099" y="4673600"/>
                        <a:ext cx="12001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128794"/>
              </p:ext>
            </p:extLst>
          </p:nvPr>
        </p:nvGraphicFramePr>
        <p:xfrm>
          <a:off x="7618412" y="5664200"/>
          <a:ext cx="27543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2" name="Equation" r:id="rId19" imgW="1282680" imgH="520560" progId="Equation.DSMT4">
                  <p:embed/>
                </p:oleObj>
              </mc:Choice>
              <mc:Fallback>
                <p:oleObj name="Equation" r:id="rId19" imgW="12826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5664200"/>
                        <a:ext cx="2754313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0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3407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CÔNG THỨC CỘNG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32730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035179"/>
              </p:ext>
            </p:extLst>
          </p:nvPr>
        </p:nvGraphicFramePr>
        <p:xfrm>
          <a:off x="3808412" y="2819400"/>
          <a:ext cx="61563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5" name="Equation" r:id="rId5" imgW="2869920" imgH="431640" progId="Equation.DSMT4">
                  <p:embed/>
                </p:oleObj>
              </mc:Choice>
              <mc:Fallback>
                <p:oleObj name="Equation" r:id="rId5" imgW="2869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2" y="2819400"/>
                        <a:ext cx="61563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41370" y="737545"/>
            <a:ext cx="11568042" cy="1472256"/>
            <a:chOff x="241370" y="737545"/>
            <a:chExt cx="11568042" cy="147225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>
              <a:off x="1666730" y="762001"/>
              <a:ext cx="10142682" cy="1447800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8024" y="1153202"/>
              <a:ext cx="9450388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Chứng minh rằng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8888652"/>
                </p:ext>
              </p:extLst>
            </p:nvPr>
          </p:nvGraphicFramePr>
          <p:xfrm>
            <a:off x="5484812" y="920560"/>
            <a:ext cx="4679252" cy="11217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16" name="Equation" r:id="rId8" imgW="1803240" imgH="431640" progId="Equation.DSMT4">
                    <p:embed/>
                  </p:oleObj>
                </mc:Choice>
                <mc:Fallback>
                  <p:oleObj name="Equation" r:id="rId8" imgW="180324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4812" y="920560"/>
                          <a:ext cx="4679252" cy="11217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1978024" y="2971800"/>
            <a:ext cx="186401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 i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48033"/>
              </p:ext>
            </p:extLst>
          </p:nvPr>
        </p:nvGraphicFramePr>
        <p:xfrm>
          <a:off x="5789612" y="3733800"/>
          <a:ext cx="3759200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7" name="Equation" r:id="rId10" imgW="1752480" imgH="507960" progId="Equation.DSMT4">
                  <p:embed/>
                </p:oleObj>
              </mc:Choice>
              <mc:Fallback>
                <p:oleObj name="Equation" r:id="rId10" imgW="1752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2" y="3733800"/>
                        <a:ext cx="3759200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488362"/>
              </p:ext>
            </p:extLst>
          </p:nvPr>
        </p:nvGraphicFramePr>
        <p:xfrm>
          <a:off x="5855652" y="4857750"/>
          <a:ext cx="206756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8" name="Equation" r:id="rId12" imgW="876240" imgH="177480" progId="Equation.DSMT4">
                  <p:embed/>
                </p:oleObj>
              </mc:Choice>
              <mc:Fallback>
                <p:oleObj name="Equation" r:id="rId12" imgW="876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652" y="4857750"/>
                        <a:ext cx="206756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3407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CÔNG THỨC CỘNG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6" y="2971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757138"/>
            <a:ext cx="11658600" cy="2035563"/>
            <a:chOff x="227012" y="757138"/>
            <a:chExt cx="11658600" cy="2035563"/>
          </a:xfrm>
        </p:grpSpPr>
        <p:sp>
          <p:nvSpPr>
            <p:cNvPr id="23" name="Rounded Rectangle 22"/>
            <p:cNvSpPr/>
            <p:nvPr/>
          </p:nvSpPr>
          <p:spPr>
            <a:xfrm>
              <a:off x="1979612" y="772416"/>
              <a:ext cx="9906000" cy="2018409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29596" y="757138"/>
              <a:ext cx="896677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Chứng minh rằng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7910946"/>
                </p:ext>
              </p:extLst>
            </p:nvPr>
          </p:nvGraphicFramePr>
          <p:xfrm>
            <a:off x="3410527" y="1078104"/>
            <a:ext cx="4329545" cy="926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65" name="Equation" r:id="rId7" imgW="2019240" imgH="431640" progId="Equation.DSMT4">
                    <p:embed/>
                  </p:oleObj>
                </mc:Choice>
                <mc:Fallback>
                  <p:oleObj name="Equation" r:id="rId7" imgW="201924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0527" y="1078104"/>
                          <a:ext cx="4329545" cy="926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0398481"/>
                </p:ext>
              </p:extLst>
            </p:nvPr>
          </p:nvGraphicFramePr>
          <p:xfrm>
            <a:off x="3482757" y="1866178"/>
            <a:ext cx="7869670" cy="926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66" name="Equation" r:id="rId9" imgW="3670200" imgH="431640" progId="Equation.DSMT4">
                    <p:embed/>
                  </p:oleObj>
                </mc:Choice>
                <mc:Fallback>
                  <p:oleObj name="Equation" r:id="rId9" imgW="36702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2757" y="1866178"/>
                          <a:ext cx="7869670" cy="926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2124075" y="360896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Ta có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30661"/>
              </p:ext>
            </p:extLst>
          </p:nvPr>
        </p:nvGraphicFramePr>
        <p:xfrm>
          <a:off x="3800475" y="3375452"/>
          <a:ext cx="68659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7" name="Equation" r:id="rId11" imgW="3200400" imgH="431640" progId="Equation.DSMT4">
                  <p:embed/>
                </p:oleObj>
              </mc:Choice>
              <mc:Fallback>
                <p:oleObj name="Equation" r:id="rId11" imgW="3200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375452"/>
                        <a:ext cx="6865937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33804"/>
              </p:ext>
            </p:extLst>
          </p:nvPr>
        </p:nvGraphicFramePr>
        <p:xfrm>
          <a:off x="6475412" y="4067175"/>
          <a:ext cx="38957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8" name="Equation" r:id="rId13" imgW="1815840" imgH="431640" progId="Equation.DSMT4">
                  <p:embed/>
                </p:oleObj>
              </mc:Choice>
              <mc:Fallback>
                <p:oleObj name="Equation" r:id="rId13" imgW="1815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2" y="4067175"/>
                        <a:ext cx="38957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860740"/>
              </p:ext>
            </p:extLst>
          </p:nvPr>
        </p:nvGraphicFramePr>
        <p:xfrm>
          <a:off x="6475412" y="4967288"/>
          <a:ext cx="3651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9" name="Equation" r:id="rId15" imgW="1701720" imgH="203040" progId="Equation.DSMT4">
                  <p:embed/>
                </p:oleObj>
              </mc:Choice>
              <mc:Fallback>
                <p:oleObj name="Equation" r:id="rId15" imgW="1701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2" y="4967288"/>
                        <a:ext cx="36512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08212" y="5862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</a:t>
            </a:r>
            <a:endParaRPr lang="vi-VN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292704"/>
              </p:ext>
            </p:extLst>
          </p:nvPr>
        </p:nvGraphicFramePr>
        <p:xfrm>
          <a:off x="3729037" y="5300515"/>
          <a:ext cx="45783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0" name="Equation" r:id="rId17" imgW="2133360" imgH="761760" progId="Equation.DSMT4">
                  <p:embed/>
                </p:oleObj>
              </mc:Choice>
              <mc:Fallback>
                <p:oleObj name="Equation" r:id="rId17" imgW="21333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7" y="5300515"/>
                        <a:ext cx="457835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06562"/>
              </p:ext>
            </p:extLst>
          </p:nvPr>
        </p:nvGraphicFramePr>
        <p:xfrm>
          <a:off x="8304212" y="5696596"/>
          <a:ext cx="316071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1" name="Equation" r:id="rId19" imgW="1473120" imgH="393480" progId="Equation.DSMT4">
                  <p:embed/>
                </p:oleObj>
              </mc:Choice>
              <mc:Fallback>
                <p:oleObj name="Equation" r:id="rId19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2" y="5696596"/>
                        <a:ext cx="3160712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5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4245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CÔNG THỨC NHÂN ĐÔI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32" y="2393620"/>
            <a:ext cx="1254480" cy="2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9088" y="777166"/>
            <a:ext cx="11558425" cy="1508834"/>
            <a:chOff x="289088" y="777166"/>
            <a:chExt cx="11558425" cy="1508834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77166"/>
              <a:ext cx="11558425" cy="1508834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842994"/>
              <a:ext cx="94297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Xây dựng công thức nhân đôi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827212" y="1317248"/>
                  <a:ext cx="99822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Lấy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trong các công thức cộng, hãy tìm công thức tính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	sin2a  ;  cos2a  ;  tan2a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212" y="1317248"/>
                  <a:ext cx="9982200" cy="892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00" t="-6122" b="-156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041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270" b="30148"/>
            <a:stretch/>
          </p:blipFill>
          <p:spPr bwMode="auto">
            <a:xfrm>
              <a:off x="289088" y="804217"/>
              <a:ext cx="1749262" cy="567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199403"/>
              </p:ext>
            </p:extLst>
          </p:nvPr>
        </p:nvGraphicFramePr>
        <p:xfrm>
          <a:off x="1617424" y="2819400"/>
          <a:ext cx="6654959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0" name="Equation" r:id="rId7" imgW="2819160" imgH="203040" progId="Equation.DSMT4">
                  <p:embed/>
                </p:oleObj>
              </mc:Choice>
              <mc:Fallback>
                <p:oleObj name="Equation" r:id="rId7" imgW="281916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424" y="2819400"/>
                        <a:ext cx="6654959" cy="48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64347"/>
              </p:ext>
            </p:extLst>
          </p:nvPr>
        </p:nvGraphicFramePr>
        <p:xfrm>
          <a:off x="8321992" y="2822098"/>
          <a:ext cx="2039620" cy="420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1" name="Equation" r:id="rId9" imgW="863280" imgH="177480" progId="Equation.DSMT4">
                  <p:embed/>
                </p:oleObj>
              </mc:Choice>
              <mc:Fallback>
                <p:oleObj name="Equation" r:id="rId9" imgW="863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992" y="2822098"/>
                        <a:ext cx="2039620" cy="420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627551"/>
              </p:ext>
            </p:extLst>
          </p:nvPr>
        </p:nvGraphicFramePr>
        <p:xfrm>
          <a:off x="1617424" y="3507898"/>
          <a:ext cx="695483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2" name="Equation" r:id="rId11" imgW="2946240" imgH="203040" progId="Equation.DSMT4">
                  <p:embed/>
                </p:oleObj>
              </mc:Choice>
              <mc:Fallback>
                <p:oleObj name="Equation" r:id="rId11" imgW="294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424" y="3507898"/>
                        <a:ext cx="695483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50056"/>
              </p:ext>
            </p:extLst>
          </p:nvPr>
        </p:nvGraphicFramePr>
        <p:xfrm>
          <a:off x="8666162" y="3484085"/>
          <a:ext cx="23987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3" name="Equation" r:id="rId13" imgW="1015920" imgH="203040" progId="Equation.DSMT4">
                  <p:embed/>
                </p:oleObj>
              </mc:Choice>
              <mc:Fallback>
                <p:oleObj name="Equation" r:id="rId13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6162" y="3484085"/>
                        <a:ext cx="239871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1285"/>
              </p:ext>
            </p:extLst>
          </p:nvPr>
        </p:nvGraphicFramePr>
        <p:xfrm>
          <a:off x="5027612" y="4041298"/>
          <a:ext cx="50069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4" name="Equation" r:id="rId15" imgW="2120760" imgH="279360" progId="Equation.DSMT4">
                  <p:embed/>
                </p:oleObj>
              </mc:Choice>
              <mc:Fallback>
                <p:oleObj name="Equation" r:id="rId15" imgW="2120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2" y="4041298"/>
                        <a:ext cx="50069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253812"/>
              </p:ext>
            </p:extLst>
          </p:nvPr>
        </p:nvGraphicFramePr>
        <p:xfrm>
          <a:off x="5027612" y="4700588"/>
          <a:ext cx="45878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5" name="Equation" r:id="rId17" imgW="1942920" imgH="203040" progId="Equation.DSMT4">
                  <p:embed/>
                </p:oleObj>
              </mc:Choice>
              <mc:Fallback>
                <p:oleObj name="Equation" r:id="rId17" imgW="1942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2" y="4700588"/>
                        <a:ext cx="45878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12637"/>
              </p:ext>
            </p:extLst>
          </p:nvPr>
        </p:nvGraphicFramePr>
        <p:xfrm>
          <a:off x="1619249" y="5468937"/>
          <a:ext cx="60547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6" name="Equation" r:id="rId19" imgW="2565360" imgH="393480" progId="Equation.DSMT4">
                  <p:embed/>
                </p:oleObj>
              </mc:Choice>
              <mc:Fallback>
                <p:oleObj name="Equation" r:id="rId19" imgW="2565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49" y="5468937"/>
                        <a:ext cx="605472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94771"/>
              </p:ext>
            </p:extLst>
          </p:nvPr>
        </p:nvGraphicFramePr>
        <p:xfrm>
          <a:off x="7707312" y="5448300"/>
          <a:ext cx="1739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7" name="Equation" r:id="rId21" imgW="736560" imgH="393480" progId="Equation.DSMT4">
                  <p:embed/>
                </p:oleObj>
              </mc:Choice>
              <mc:Fallback>
                <p:oleObj name="Equation" r:id="rId21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312" y="5448300"/>
                        <a:ext cx="173990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0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36055</TotalTime>
  <Words>798</Words>
  <PresentationFormat>Custom</PresentationFormat>
  <Paragraphs>112</Paragraphs>
  <Slides>23</Slides>
  <Notes>23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2024-03-11T07:44:48Z</dcterms:modified>
</cp:coreProperties>
</file>