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</p:sldMasterIdLst>
  <p:notesMasterIdLst>
    <p:notesMasterId r:id="rId45"/>
  </p:notesMasterIdLst>
  <p:sldIdLst>
    <p:sldId id="300" r:id="rId4"/>
    <p:sldId id="304" r:id="rId5"/>
    <p:sldId id="302" r:id="rId6"/>
    <p:sldId id="292" r:id="rId7"/>
    <p:sldId id="301" r:id="rId8"/>
    <p:sldId id="371" r:id="rId9"/>
    <p:sldId id="340" r:id="rId10"/>
    <p:sldId id="341" r:id="rId11"/>
    <p:sldId id="375" r:id="rId12"/>
    <p:sldId id="372" r:id="rId13"/>
    <p:sldId id="374" r:id="rId14"/>
    <p:sldId id="378" r:id="rId15"/>
    <p:sldId id="343" r:id="rId16"/>
    <p:sldId id="376" r:id="rId17"/>
    <p:sldId id="377" r:id="rId18"/>
    <p:sldId id="373" r:id="rId19"/>
    <p:sldId id="345" r:id="rId20"/>
    <p:sldId id="391" r:id="rId21"/>
    <p:sldId id="379" r:id="rId22"/>
    <p:sldId id="306" r:id="rId23"/>
    <p:sldId id="305" r:id="rId24"/>
    <p:sldId id="310" r:id="rId25"/>
    <p:sldId id="380" r:id="rId26"/>
    <p:sldId id="381" r:id="rId27"/>
    <p:sldId id="382" r:id="rId28"/>
    <p:sldId id="385" r:id="rId29"/>
    <p:sldId id="383" r:id="rId30"/>
    <p:sldId id="384" r:id="rId31"/>
    <p:sldId id="387" r:id="rId32"/>
    <p:sldId id="388" r:id="rId33"/>
    <p:sldId id="389" r:id="rId34"/>
    <p:sldId id="354" r:id="rId35"/>
    <p:sldId id="366" r:id="rId36"/>
    <p:sldId id="390" r:id="rId37"/>
    <p:sldId id="315" r:id="rId38"/>
    <p:sldId id="392" r:id="rId39"/>
    <p:sldId id="332" r:id="rId40"/>
    <p:sldId id="331" r:id="rId41"/>
    <p:sldId id="328" r:id="rId42"/>
    <p:sldId id="329" r:id="rId43"/>
    <p:sldId id="33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66381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91149-BA74-4D67-92F3-98A7F9BC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3218C-1A80-4BE4-B20A-93DA1D7E5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3C9AB-6C9A-4702-9DEA-9CB32E5D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BDB25-DA45-45A1-BF3C-2B12A0CF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B2455-7787-4188-803A-A56A7F8E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0E4EB-3AB4-4C98-9B4B-00E2691F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1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C353-CD57-4D4F-A29C-B3CE39B4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213731-82B1-4E96-A116-F910BA0E6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D916B-663A-409C-A8C7-7F100EA1D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A5C08-15A9-414A-B0D2-4E4E3862A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407A3-5C21-4B48-B204-507A23FF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9F19C-803B-4F7B-B201-FC83609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9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301ED-97A6-4DD5-B462-5CA523F4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2C279-8F80-47CD-AE65-8FD28C311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33792-FC24-4334-8115-A1CAAC0F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E7C3A-ABA7-4F8D-A840-BDCBFB87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0285-0E22-4EC7-A61D-0936E268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1C6BD-5308-4603-94F2-DADE6E17D0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6BEB8-BC34-46AF-A618-AFF829EC3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95D0-7F34-4550-99C1-3964BC31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23D28-6EC6-4D7C-BB11-FE150242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30A0E-AE91-4AAF-9078-5C58AB78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18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D0CA-AE3B-4DE3-9412-4E2EBBF9C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77977-EA81-4E82-A739-DC2B6ABED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34B3C-4FB0-4DD8-9CCA-0EAF9CD9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386E9-023C-4617-BD84-F95D2E3F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E854E-22B0-48C8-9BDA-7A181343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21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7DDA-7973-4DEA-A610-7D577AFF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7C2A3-E3D7-42C8-AF70-7A93EC902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98260-179F-48D4-ADD5-D0188BFC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BF3E7-2482-44C6-9EC0-6ADDED6F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00A58-FE82-4779-83A7-84E12CC38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4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EE89-DA10-42D9-B9B3-D70A0E497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51B79-B41F-4A8E-9F4E-4E16BFF5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4FF07-8CEC-4E90-9563-458DDDEB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596ED-FA61-4F0A-9BAD-51723F4C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8035D-B44C-493B-931D-06237753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65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717E-9D70-46FA-A12E-574307B2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07726-A338-4969-AE24-B086FCB93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F9AA6-C025-4804-A87A-E4F952762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FA726-350E-40D6-A495-89926E58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CC1E4-CBB2-47B5-A4DD-72ADDAA2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CB3CB-176D-4F78-9C6D-4D23EEBC2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67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6EC5-A796-4CBA-86FA-F71955CE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153C6-3343-4F2C-A7F8-A0CA53F33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D3BFF-310F-425B-98D8-E023EAC17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B696-607D-4F9F-8A45-63D3C5EF8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2B8DD-F9AB-4B9B-9907-C69A7C342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4ECABC-DB30-4782-BFC2-D2C5CC95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CE8A9-6911-4AF2-9806-9404E2DF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37457-7ABC-4511-8E2A-C36D716D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92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3B4A-0286-415B-9A03-70368449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13C96-190A-4EE5-BDAE-BD46EF991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710F2-8BF6-4725-A598-5E19E267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1B728-2205-4EE1-A64F-FF9C603A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84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5339F7-3912-4F83-8BE6-A7031AB05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E7882-849D-469A-99C0-ECA911F4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3BBCB-872D-4D05-96CB-FC70BE19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7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1326-9C91-4FAA-8411-6C7B2DDC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21D21-2546-455E-A628-24D0A7DE8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C8A39-E4EC-4963-BC9A-694B3E4E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48C3C-BE8B-48FE-9254-13C2BECE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F0255-965A-464A-8D83-159D8F97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52DA8-120D-4078-9CB9-118BE0EE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84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6AA6F-5059-41F1-AD38-B57C5977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A465B6-A413-409C-A5B6-3F626ACA0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E21C-5D27-414F-81E2-7706D9A91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AF4FD-BB22-4638-84C9-27179936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A3FAE-9ED4-422D-9C83-0C16A102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DFAD2-4056-4737-B666-0B1FD34F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96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297B-C61B-4A0B-A4D0-F9AE6D8D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C5053-93EC-4393-AF63-CFFC7183E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AD902-E6B7-471F-B037-65D3FC6F4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2F021-91E7-4416-B384-D579434D7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AFC4D-03EA-4022-88F2-BBB7D7A4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6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48AAD-C34E-4D8A-823A-7674EFA677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19AE0-ADCF-411F-B817-7C0979AAA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2ACB9-FF05-449D-9BE8-6296FEB5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5DA64-F914-4410-B5E5-1988949B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D89D9-00D4-4E15-A023-FD452350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99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7990-58EA-4851-BAF9-DE4D9AD5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C1A22-5F05-4245-BBC3-FAF7CC79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6312A-9AFA-4620-958B-77CBF2EF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1F784-01AE-4DC3-BC17-13E153F0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2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8183-8098-4302-A6DC-6E9D71ABE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B4550-1355-4CDC-8C3E-0D625BDE6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BE288-113E-4FE4-A5A5-341CD87D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A2E48-AB9D-418C-B82A-C24CF3E1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9F66E-3AA8-477C-AD91-17B80B69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2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AF89E-2C79-47B1-B3F4-A94AE023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4585-A3A7-4D44-BC0B-1B9571323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D831C-0E5C-409C-8CBD-02790DF28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C3473-08DC-4CD3-B48E-81B595B15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1A6A8-F5A7-4789-A564-F52F375D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9990-6584-4E5A-8825-D74995CD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45217-C766-45E6-9865-64F40839E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23457-ADF6-430B-B066-451D0D0A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7138-6D23-406D-AB10-0931C965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C6458-241A-4098-92B9-EFFF8AE4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5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51110-E360-4D94-BEDA-516550829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130E-473A-434E-91CA-F9C3FBD8F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5DB05-20B4-4A8F-8153-2BFD56AA2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496D4-62FF-4E36-871D-51BB74A6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E359E-734A-4DBD-B128-25E346B0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8E1DA-445A-4061-8688-88813249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5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D02D-6D18-4DA7-8AAA-F8361A79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15CC1-436D-4ABC-B80F-08DF85777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B51D0-1866-4323-8F70-74209ED0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EAF78E-CDFB-4B85-8238-12C4D7586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0AE80-2EA4-44CC-906E-DDC7ED32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7A0632-E6BA-418D-B97E-F7725AF5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0CC3C-9EBA-4D93-997B-8DB7CDF0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D877D-24EE-4C59-A87C-0301E80B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0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2112-58DA-40FC-8B99-BCD50455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258C9-ECB7-4102-B129-23E35651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FD951-0815-43EA-8B2C-19B2E815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CDDE0-0304-4EE9-A499-19EF0D37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9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D0D1C-7C10-45F3-839E-1E104947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3EEAD-F911-47BB-B83D-062A9A87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6F63D-6933-4E80-9E86-A25F14E9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4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19F5564D-FBFF-44CA-AB9D-0C0DEB905DAB}"/>
              </a:ext>
            </a:extLst>
          </p:cNvPr>
          <p:cNvSpPr txBox="1"/>
          <p:nvPr userDrawn="1"/>
        </p:nvSpPr>
        <p:spPr>
          <a:xfrm>
            <a:off x="10868369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30A83-4B90-495C-A9C7-C08D6111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CD462-113C-4F65-BD53-9D1D3958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FEF27-32AF-423F-A833-B829EEED0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1DF20-BDAB-4661-B1E1-20DD816CDA5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4D7E1-5158-4EBE-AF3D-AF9E911CE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BC72E-0893-4676-8B05-E663DDBC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9E138-D897-496E-B1BC-F68A176DD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9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F0D70-2BA5-437A-BCB4-68D22CEA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AB059-38E5-475C-8102-0B61E80BB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64667-BA4D-4885-8E29-C165507CC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16DEB-4DBA-4806-83B2-80A72F62F54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07C53-3F21-4833-8FBE-17F5F27F2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10694-F13C-4AC4-9A1D-4B3AAED8B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84279-AC86-44E2-8684-2ACF97DA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microsoft.com/office/2007/relationships/hdphoto" Target="../media/hdphoto1.wdp"/><Relationship Id="rId7" Type="http://schemas.openxmlformats.org/officeDocument/2006/relationships/audio" Target="../media/audio3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duhome.com.vn/DHALesson?idGrade=10&amp;idSubject=1&amp;idSeries=118&amp;idTheme=1067&amp;IdLevel=3&amp;idThemeServer=8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1181530" y="646880"/>
            <a:ext cx="74487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country is the picture about?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A98E5-E656-4D5C-BB3C-59D67D4ACC42}"/>
              </a:ext>
            </a:extLst>
          </p:cNvPr>
          <p:cNvSpPr txBox="1"/>
          <p:nvPr/>
        </p:nvSpPr>
        <p:spPr>
          <a:xfrm>
            <a:off x="881180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Japan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1945835"/>
            <a:ext cx="5578587" cy="37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2613755" y="393013"/>
            <a:ext cx="70879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are the people from?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1FBA7-E28F-4759-A861-FBDA3CADA75F}"/>
              </a:ext>
            </a:extLst>
          </p:cNvPr>
          <p:cNvSpPr txBox="1"/>
          <p:nvPr/>
        </p:nvSpPr>
        <p:spPr>
          <a:xfrm>
            <a:off x="881180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Korea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50" y="1781456"/>
            <a:ext cx="6582279" cy="40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1895999" y="294690"/>
            <a:ext cx="70879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1FBA7-E28F-4759-A861-FBDA3CADA75F}"/>
              </a:ext>
            </a:extLst>
          </p:cNvPr>
          <p:cNvSpPr txBox="1"/>
          <p:nvPr/>
        </p:nvSpPr>
        <p:spPr>
          <a:xfrm>
            <a:off x="906744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a temple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59" y="1496271"/>
            <a:ext cx="6274631" cy="418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3EDA-C24D-4413-93BD-C3FC1CE6464A}"/>
              </a:ext>
            </a:extLst>
          </p:cNvPr>
          <p:cNvSpPr txBox="1"/>
          <p:nvPr/>
        </p:nvSpPr>
        <p:spPr>
          <a:xfrm>
            <a:off x="1160209" y="375338"/>
            <a:ext cx="97437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In which country can you see the Eiffel Tower?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99AB8-08F3-4D0B-9A15-E702A7FE7BDD}"/>
              </a:ext>
            </a:extLst>
          </p:cNvPr>
          <p:cNvSpPr txBox="1"/>
          <p:nvPr/>
        </p:nvSpPr>
        <p:spPr>
          <a:xfrm>
            <a:off x="933291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France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12" y="1215728"/>
            <a:ext cx="7048381" cy="491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3EDA-C24D-4413-93BD-C3FC1CE6464A}"/>
              </a:ext>
            </a:extLst>
          </p:cNvPr>
          <p:cNvSpPr txBox="1"/>
          <p:nvPr/>
        </p:nvSpPr>
        <p:spPr>
          <a:xfrm>
            <a:off x="1347022" y="375338"/>
            <a:ext cx="91931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are </a:t>
            </a:r>
            <a:r>
              <a:rPr lang="en-US" sz="4000" b="1" dirty="0">
                <a:solidFill>
                  <a:srgbClr val="0070C0"/>
                </a:solidFill>
                <a:ea typeface="Times New Roman" panose="02020603050405020304" pitchFamily="18" charset="0"/>
              </a:rPr>
              <a:t>sombreros</a:t>
            </a:r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 from?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BB06B-F4C3-47EB-80FE-DE8A73AF7EB5}"/>
              </a:ext>
            </a:extLst>
          </p:cNvPr>
          <p:cNvSpPr txBox="1"/>
          <p:nvPr/>
        </p:nvSpPr>
        <p:spPr>
          <a:xfrm>
            <a:off x="9332913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Mexico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18" y="1467733"/>
            <a:ext cx="6939616" cy="457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3EDA-C24D-4413-93BD-C3FC1CE6464A}"/>
              </a:ext>
            </a:extLst>
          </p:cNvPr>
          <p:cNvSpPr txBox="1"/>
          <p:nvPr/>
        </p:nvSpPr>
        <p:spPr>
          <a:xfrm>
            <a:off x="1347022" y="375338"/>
            <a:ext cx="91931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is </a:t>
            </a:r>
            <a:r>
              <a:rPr lang="en-US" sz="4000" b="1" dirty="0">
                <a:solidFill>
                  <a:srgbClr val="0070C0"/>
                </a:solidFill>
                <a:ea typeface="Times New Roman" panose="02020603050405020304" pitchFamily="18" charset="0"/>
              </a:rPr>
              <a:t>lasagna</a:t>
            </a:r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 from?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CC79-B6A9-4CD3-9266-C93CEE55A6BA}"/>
              </a:ext>
            </a:extLst>
          </p:cNvPr>
          <p:cNvSpPr txBox="1"/>
          <p:nvPr/>
        </p:nvSpPr>
        <p:spPr>
          <a:xfrm>
            <a:off x="4435002" y="5681824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Italy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40" y="1222724"/>
            <a:ext cx="6034060" cy="43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2074606" y="294693"/>
            <a:ext cx="78198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country is the picture about?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26256-BF85-43FE-B634-4315A83F181D}"/>
              </a:ext>
            </a:extLst>
          </p:cNvPr>
          <p:cNvSpPr txBox="1"/>
          <p:nvPr/>
        </p:nvSpPr>
        <p:spPr>
          <a:xfrm>
            <a:off x="881180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Iceland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23" y="1272749"/>
            <a:ext cx="4553339" cy="45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E7A235-B0C5-46B3-81AD-8DA111F12091}"/>
              </a:ext>
            </a:extLst>
          </p:cNvPr>
          <p:cNvSpPr txBox="1"/>
          <p:nvPr/>
        </p:nvSpPr>
        <p:spPr>
          <a:xfrm>
            <a:off x="2638425" y="4573725"/>
            <a:ext cx="649062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are the people from?</a:t>
            </a:r>
          </a:p>
          <a:p>
            <a:pPr algn="ctr"/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1A4E0-1355-4A2F-9421-1EDDF3AE44BF}"/>
              </a:ext>
            </a:extLst>
          </p:cNvPr>
          <p:cNvSpPr txBox="1"/>
          <p:nvPr/>
        </p:nvSpPr>
        <p:spPr>
          <a:xfrm>
            <a:off x="4229518" y="5291402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Vietnam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8"/>
          <a:stretch/>
        </p:blipFill>
        <p:spPr>
          <a:xfrm>
            <a:off x="3545633" y="325115"/>
            <a:ext cx="6109228" cy="40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3EDA-C24D-4413-93BD-C3FC1CE6464A}"/>
              </a:ext>
            </a:extLst>
          </p:cNvPr>
          <p:cNvSpPr txBox="1"/>
          <p:nvPr/>
        </p:nvSpPr>
        <p:spPr>
          <a:xfrm>
            <a:off x="42581" y="375338"/>
            <a:ext cx="118225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people doing?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CC79-B6A9-4CD3-9266-C93CEE55A6BA}"/>
              </a:ext>
            </a:extLst>
          </p:cNvPr>
          <p:cNvSpPr txBox="1"/>
          <p:nvPr/>
        </p:nvSpPr>
        <p:spPr>
          <a:xfrm>
            <a:off x="2638425" y="5681824"/>
            <a:ext cx="691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They are decorating their home.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90" y="1678992"/>
            <a:ext cx="5384541" cy="35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9BF2C2F-995F-4357-BA08-2EAA5DB61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876876"/>
              </p:ext>
            </p:extLst>
          </p:nvPr>
        </p:nvGraphicFramePr>
        <p:xfrm>
          <a:off x="6243483" y="45333"/>
          <a:ext cx="5899360" cy="64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680">
                  <a:extLst>
                    <a:ext uri="{9D8B030D-6E8A-4147-A177-3AD203B41FA5}">
                      <a16:colId xmlns:a16="http://schemas.microsoft.com/office/drawing/2014/main" val="739140290"/>
                    </a:ext>
                  </a:extLst>
                </a:gridCol>
                <a:gridCol w="2949680">
                  <a:extLst>
                    <a:ext uri="{9D8B030D-6E8A-4147-A177-3AD203B41FA5}">
                      <a16:colId xmlns:a16="http://schemas.microsoft.com/office/drawing/2014/main" val="3786222997"/>
                    </a:ext>
                  </a:extLst>
                </a:gridCol>
              </a:tblGrid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Country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Nationality</a:t>
                      </a:r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357680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Italy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018350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Brazilian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832164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Japan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2476553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French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2837449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 U.S.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5840839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Icelander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523178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Korea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4838349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Mexican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5148423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79887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ADDE51-CF35-49C1-B020-34138D7E190B}"/>
              </a:ext>
            </a:extLst>
          </p:cNvPr>
          <p:cNvSpPr txBox="1"/>
          <p:nvPr/>
        </p:nvSpPr>
        <p:spPr>
          <a:xfrm>
            <a:off x="100116" y="375338"/>
            <a:ext cx="6703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400" dirty="0">
                <a:solidFill>
                  <a:srgbClr val="0070C0"/>
                </a:solidFill>
              </a:rPr>
              <a:t>Test your partner with </a:t>
            </a:r>
            <a:r>
              <a:rPr lang="en-US" sz="3400" b="1" dirty="0">
                <a:solidFill>
                  <a:srgbClr val="0070C0"/>
                </a:solidFill>
              </a:rPr>
              <a:t>vocabulary</a:t>
            </a:r>
            <a:r>
              <a:rPr lang="en-US" sz="3400" dirty="0">
                <a:solidFill>
                  <a:srgbClr val="0070C0"/>
                </a:solidFill>
              </a:rPr>
              <a:t> about </a:t>
            </a:r>
            <a:r>
              <a:rPr lang="en-US" sz="3400" b="1" dirty="0">
                <a:solidFill>
                  <a:srgbClr val="0070C0"/>
                </a:solidFill>
              </a:rPr>
              <a:t>countries</a:t>
            </a:r>
            <a:r>
              <a:rPr lang="en-US" sz="3400" dirty="0">
                <a:solidFill>
                  <a:srgbClr val="0070C0"/>
                </a:solidFill>
              </a:rPr>
              <a:t> and </a:t>
            </a:r>
            <a:r>
              <a:rPr lang="en-US" sz="3400" b="1" dirty="0">
                <a:solidFill>
                  <a:srgbClr val="0070C0"/>
                </a:solidFill>
              </a:rPr>
              <a:t>nationalities</a:t>
            </a:r>
            <a:r>
              <a:rPr lang="en-US" sz="34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A662F-E0B6-4C96-A941-D36BDC52079B}"/>
              </a:ext>
            </a:extLst>
          </p:cNvPr>
          <p:cNvSpPr txBox="1"/>
          <p:nvPr/>
        </p:nvSpPr>
        <p:spPr>
          <a:xfrm>
            <a:off x="9389808" y="699804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Italian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F76A6-FA94-4597-AE7D-4A059CF4A795}"/>
              </a:ext>
            </a:extLst>
          </p:cNvPr>
          <p:cNvSpPr txBox="1"/>
          <p:nvPr/>
        </p:nvSpPr>
        <p:spPr>
          <a:xfrm>
            <a:off x="6513867" y="1343816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Brazil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63CA5-C345-43AE-976E-15365B58994A}"/>
              </a:ext>
            </a:extLst>
          </p:cNvPr>
          <p:cNvSpPr txBox="1"/>
          <p:nvPr/>
        </p:nvSpPr>
        <p:spPr>
          <a:xfrm>
            <a:off x="9394725" y="1982916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Japanese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B7868-7840-49AF-B5CA-EE160EEE36D8}"/>
              </a:ext>
            </a:extLst>
          </p:cNvPr>
          <p:cNvSpPr txBox="1"/>
          <p:nvPr/>
        </p:nvSpPr>
        <p:spPr>
          <a:xfrm>
            <a:off x="6518785" y="2577764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France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E228C-5656-49FE-90CF-7D285D313BC3}"/>
              </a:ext>
            </a:extLst>
          </p:cNvPr>
          <p:cNvSpPr txBox="1"/>
          <p:nvPr/>
        </p:nvSpPr>
        <p:spPr>
          <a:xfrm>
            <a:off x="9399640" y="3236530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American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D76E8-DB42-441D-934E-E4B09BB2CCD9}"/>
              </a:ext>
            </a:extLst>
          </p:cNvPr>
          <p:cNvSpPr txBox="1"/>
          <p:nvPr/>
        </p:nvSpPr>
        <p:spPr>
          <a:xfrm>
            <a:off x="6513869" y="3900204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Iceland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9A772-0A13-4EB1-A3E2-670584AEF4C3}"/>
              </a:ext>
            </a:extLst>
          </p:cNvPr>
          <p:cNvSpPr txBox="1"/>
          <p:nvPr/>
        </p:nvSpPr>
        <p:spPr>
          <a:xfrm>
            <a:off x="9394723" y="4539304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Korean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B5E40-C185-4525-997F-05A89709E36F}"/>
              </a:ext>
            </a:extLst>
          </p:cNvPr>
          <p:cNvSpPr txBox="1"/>
          <p:nvPr/>
        </p:nvSpPr>
        <p:spPr>
          <a:xfrm>
            <a:off x="6518786" y="5193148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Mexico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FC8C2-B93A-47A8-A117-55BE41934FFA}"/>
              </a:ext>
            </a:extLst>
          </p:cNvPr>
          <p:cNvSpPr txBox="1"/>
          <p:nvPr/>
        </p:nvSpPr>
        <p:spPr>
          <a:xfrm>
            <a:off x="9399640" y="5812582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German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410702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385522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623" y="2322372"/>
            <a:ext cx="3243604" cy="661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B3CB6F-ACC8-4E5F-AB69-47540E804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3189" y="3453822"/>
            <a:ext cx="3243604" cy="661623"/>
          </a:xfrm>
          <a:prstGeom prst="rect">
            <a:avLst/>
          </a:prstGeom>
        </p:spPr>
      </p:pic>
      <p:sp>
        <p:nvSpPr>
          <p:cNvPr id="9" name="Round Diagonal Corner Rectangle 10">
            <a:extLst>
              <a:ext uri="{FF2B5EF4-FFF2-40B4-BE49-F238E27FC236}">
                <a16:creationId xmlns:a16="http://schemas.microsoft.com/office/drawing/2014/main" id="{424CEFC1-620F-4491-A26E-53DE21AF27DF}"/>
              </a:ext>
            </a:extLst>
          </p:cNvPr>
          <p:cNvSpPr/>
          <p:nvPr/>
        </p:nvSpPr>
        <p:spPr>
          <a:xfrm>
            <a:off x="1902378" y="4700308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sp>
        <p:nvSpPr>
          <p:cNvPr id="13" name="Round Diagonal Corner Rectangle 10">
            <a:extLst>
              <a:ext uri="{FF2B5EF4-FFF2-40B4-BE49-F238E27FC236}">
                <a16:creationId xmlns:a16="http://schemas.microsoft.com/office/drawing/2014/main" id="{2C8D54BC-EA79-4974-A85B-3CA3FFE9A191}"/>
              </a:ext>
            </a:extLst>
          </p:cNvPr>
          <p:cNvSpPr/>
          <p:nvPr/>
        </p:nvSpPr>
        <p:spPr>
          <a:xfrm>
            <a:off x="1895487" y="5619870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132" y="425502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F910E0-07F5-41EE-BFEB-658D17D12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960" t="11579" r="1423" b="3878"/>
          <a:stretch/>
        </p:blipFill>
        <p:spPr>
          <a:xfrm>
            <a:off x="60202" y="333621"/>
            <a:ext cx="10352159" cy="6112101"/>
          </a:xfrm>
          <a:prstGeom prst="rect">
            <a:avLst/>
          </a:prstGeom>
        </p:spPr>
      </p:pic>
      <p:sp>
        <p:nvSpPr>
          <p:cNvPr id="9" name="Rectangle 36">
            <a:hlinkClick r:id="" action="ppaction://noaction">
              <a:snd r:embed="rId4" name="CD2-TRACK 02_Segment_0_001.wav"/>
            </a:hlinkClick>
            <a:extLst>
              <a:ext uri="{FF2B5EF4-FFF2-40B4-BE49-F238E27FC236}">
                <a16:creationId xmlns:a16="http://schemas.microsoft.com/office/drawing/2014/main" id="{A6EB1AF6-5762-4ECC-ACCC-578ED721F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433" y="4893115"/>
            <a:ext cx="2257979" cy="15696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vi-VN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81ECC5-C37B-470E-B00B-07CF1DBB2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955" y="412277"/>
            <a:ext cx="3882201" cy="645352"/>
          </a:xfrm>
          <a:prstGeom prst="rect">
            <a:avLst/>
          </a:prstGeom>
        </p:spPr>
      </p:pic>
      <p:sp>
        <p:nvSpPr>
          <p:cNvPr id="13" name="Rectangle 36">
            <a:hlinkClick r:id="" action="ppaction://noaction">
              <a:snd r:embed="rId6" name="CD2-TRACK 08.wav"/>
            </a:hlinkClick>
            <a:extLst>
              <a:ext uri="{FF2B5EF4-FFF2-40B4-BE49-F238E27FC236}">
                <a16:creationId xmlns:a16="http://schemas.microsoft.com/office/drawing/2014/main" id="{84891CBC-7367-4046-BEFB-F7487E66C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993" y="252153"/>
            <a:ext cx="4365529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sym typeface="Webdings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6" name="Rectangle 36">
            <a:hlinkClick r:id="" action="ppaction://noaction">
              <a:snd r:embed="rId7" name="CD2-TRACK 08_Segment_0.wav"/>
            </a:hlinkClick>
            <a:extLst>
              <a:ext uri="{FF2B5EF4-FFF2-40B4-BE49-F238E27FC236}">
                <a16:creationId xmlns:a16="http://schemas.microsoft.com/office/drawing/2014/main" id="{5046D44F-4AF3-4635-BBBC-7337C0195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4" y="4664261"/>
            <a:ext cx="3487416" cy="218521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en-US" altLang="en-US" sz="2400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en-US" altLang="en-US" sz="2400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endParaRPr lang="vi-VN" sz="2400" dirty="0"/>
          </a:p>
        </p:txBody>
      </p:sp>
      <p:sp>
        <p:nvSpPr>
          <p:cNvPr id="18" name="Rectangle 36">
            <a:hlinkClick r:id="" action="ppaction://noaction">
              <a:snd r:embed="rId8" name="CD2-TRACK 08_Segment_0_002.wav"/>
            </a:hlinkClick>
            <a:extLst>
              <a:ext uri="{FF2B5EF4-FFF2-40B4-BE49-F238E27FC236}">
                <a16:creationId xmlns:a16="http://schemas.microsoft.com/office/drawing/2014/main" id="{DABBE0FF-9EF1-400B-B9A3-1435F9988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098" y="5241565"/>
            <a:ext cx="3222448" cy="14927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  <a:p>
            <a:pPr algn="ctr"/>
            <a:endParaRPr lang="en-US" sz="4000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pPr algn="ctr"/>
            <a:endParaRPr lang="vi-VN" sz="1100" dirty="0"/>
          </a:p>
        </p:txBody>
      </p:sp>
      <p:sp>
        <p:nvSpPr>
          <p:cNvPr id="19" name="Rectangle 36">
            <a:hlinkClick r:id="" action="ppaction://noaction">
              <a:snd r:embed="rId9" name="CD2-TRACK 08_Segment_0_001_Segment_0.wav"/>
            </a:hlinkClick>
            <a:extLst>
              <a:ext uri="{FF2B5EF4-FFF2-40B4-BE49-F238E27FC236}">
                <a16:creationId xmlns:a16="http://schemas.microsoft.com/office/drawing/2014/main" id="{D7D5D6DF-9410-4875-8DB9-7222FCE6F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210" y="4832028"/>
            <a:ext cx="3242272" cy="14465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100" b="1" dirty="0">
              <a:solidFill>
                <a:srgbClr val="FF0000"/>
              </a:solidFill>
            </a:endParaRP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altLang="en-US" sz="4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1100" dirty="0"/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CCFE1-7E4D-4DAB-B562-D559BFC53D84}"/>
              </a:ext>
            </a:extLst>
          </p:cNvPr>
          <p:cNvSpPr/>
          <p:nvPr/>
        </p:nvSpPr>
        <p:spPr>
          <a:xfrm>
            <a:off x="281761" y="341974"/>
            <a:ext cx="1113380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Don’t open your book. Look and read the sentence: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6D2B1-6DE0-49E6-8E36-17E56ED8DA1F}"/>
              </a:ext>
            </a:extLst>
          </p:cNvPr>
          <p:cNvSpPr/>
          <p:nvPr/>
        </p:nvSpPr>
        <p:spPr>
          <a:xfrm>
            <a:off x="934064" y="2613693"/>
            <a:ext cx="1081548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In Italy, they eat seafood at Christmas. That’</a:t>
            </a:r>
            <a:r>
              <a:rPr lang="en-US" sz="3600" b="1" u="sng" dirty="0">
                <a:solidFill>
                  <a:srgbClr val="0070C0"/>
                </a:solidFill>
                <a:highlight>
                  <a:srgbClr val="FFFF00"/>
                </a:highlight>
              </a:rPr>
              <a:t>s different from</a:t>
            </a:r>
            <a:r>
              <a:rPr lang="en-US" sz="3600" dirty="0">
                <a:solidFill>
                  <a:srgbClr val="0070C0"/>
                </a:solidFill>
              </a:rPr>
              <a:t> Japan.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B57560-C501-4F25-9C14-E681365FC2D3}"/>
              </a:ext>
            </a:extLst>
          </p:cNvPr>
          <p:cNvSpPr/>
          <p:nvPr/>
        </p:nvSpPr>
        <p:spPr>
          <a:xfrm>
            <a:off x="909483" y="810025"/>
            <a:ext cx="1081548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We use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600" i="1" dirty="0">
                <a:solidFill>
                  <a:srgbClr val="FF0000"/>
                </a:solidFill>
              </a:rPr>
              <a:t> to say that one thing is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not the same</a:t>
            </a:r>
            <a:r>
              <a:rPr lang="en-US" sz="3600" i="1" dirty="0">
                <a:solidFill>
                  <a:srgbClr val="FF0000"/>
                </a:solidFill>
              </a:rPr>
              <a:t> as another or other items.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30476-2006-40BB-A6A1-9C0BDCAE2831}"/>
              </a:ext>
            </a:extLst>
          </p:cNvPr>
          <p:cNvSpPr/>
          <p:nvPr/>
        </p:nvSpPr>
        <p:spPr>
          <a:xfrm>
            <a:off x="3842532" y="28160"/>
            <a:ext cx="4610421" cy="750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BE DIFFERENT FROM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CCFE1-7E4D-4DAB-B562-D559BFC53D84}"/>
              </a:ext>
            </a:extLst>
          </p:cNvPr>
          <p:cNvSpPr/>
          <p:nvPr/>
        </p:nvSpPr>
        <p:spPr>
          <a:xfrm>
            <a:off x="235485" y="2246646"/>
            <a:ext cx="11577287" cy="4180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1. dessert/from/different/is/Japan's./Christmas/Germany's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2. Brazil's/costume/Years/is/from/different/Vietnam's./New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______________________________________________________________ 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3. Halloween/in/from/Halloween/the/in/different/is/Mexico./US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______________________________________________________________</a:t>
            </a:r>
            <a:endParaRPr lang="en-US" sz="2800" b="1" u="sng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30476-2006-40BB-A6A1-9C0BDCAE2831}"/>
              </a:ext>
            </a:extLst>
          </p:cNvPr>
          <p:cNvSpPr/>
          <p:nvPr/>
        </p:nvSpPr>
        <p:spPr>
          <a:xfrm>
            <a:off x="4073276" y="28160"/>
            <a:ext cx="4610421" cy="750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BE DIFFERENT FROM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91E67-1FE5-41AA-851E-307EAB7F86B1}"/>
              </a:ext>
            </a:extLst>
          </p:cNvPr>
          <p:cNvSpPr txBox="1"/>
          <p:nvPr/>
        </p:nvSpPr>
        <p:spPr>
          <a:xfrm>
            <a:off x="542259" y="3009018"/>
            <a:ext cx="1062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Germany’s Christmas dessert </a:t>
            </a:r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is different from</a:t>
            </a:r>
            <a:r>
              <a:rPr lang="en-US" sz="3600" i="1" dirty="0">
                <a:solidFill>
                  <a:srgbClr val="FF0000"/>
                </a:solidFill>
              </a:rPr>
              <a:t> Japan’s.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A33DE-DE1C-4284-9BF2-C9E9F9872B02}"/>
              </a:ext>
            </a:extLst>
          </p:cNvPr>
          <p:cNvSpPr txBox="1"/>
          <p:nvPr/>
        </p:nvSpPr>
        <p:spPr>
          <a:xfrm>
            <a:off x="535166" y="4277849"/>
            <a:ext cx="10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Brazil’s New Years costume </a:t>
            </a:r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is different from</a:t>
            </a:r>
            <a:r>
              <a:rPr lang="en-US" sz="3600" i="1" dirty="0">
                <a:solidFill>
                  <a:srgbClr val="FF0000"/>
                </a:solidFill>
              </a:rPr>
              <a:t> Vietnam’s.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8537A-4C57-40FD-83F1-8BC94206CD04}"/>
              </a:ext>
            </a:extLst>
          </p:cNvPr>
          <p:cNvSpPr txBox="1"/>
          <p:nvPr/>
        </p:nvSpPr>
        <p:spPr>
          <a:xfrm>
            <a:off x="517442" y="5674252"/>
            <a:ext cx="1129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Halloween in the US </a:t>
            </a:r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is different from</a:t>
            </a:r>
            <a:r>
              <a:rPr lang="en-US" sz="3600" i="1" dirty="0">
                <a:solidFill>
                  <a:srgbClr val="FF0000"/>
                </a:solidFill>
              </a:rPr>
              <a:t> Halloween in Mexico.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3FADDB-A95B-4B83-83EA-87942F7A3EF9}"/>
              </a:ext>
            </a:extLst>
          </p:cNvPr>
          <p:cNvSpPr/>
          <p:nvPr/>
        </p:nvSpPr>
        <p:spPr>
          <a:xfrm>
            <a:off x="839969" y="650533"/>
            <a:ext cx="107467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We use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200" i="1" dirty="0">
                <a:solidFill>
                  <a:srgbClr val="FF0000"/>
                </a:solidFill>
              </a:rPr>
              <a:t> to say that one thing is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</a:rPr>
              <a:t>not the same</a:t>
            </a:r>
            <a:r>
              <a:rPr lang="en-US" sz="3200" i="1" dirty="0">
                <a:solidFill>
                  <a:srgbClr val="FF0000"/>
                </a:solidFill>
              </a:rPr>
              <a:t> as another or other items.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78884-095F-4749-8F58-5252B22607FF}"/>
              </a:ext>
            </a:extLst>
          </p:cNvPr>
          <p:cNvSpPr/>
          <p:nvPr/>
        </p:nvSpPr>
        <p:spPr>
          <a:xfrm>
            <a:off x="294967" y="1700982"/>
            <a:ext cx="1112059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Unscramble the sentences. Tell your partner:</a:t>
            </a:r>
          </a:p>
        </p:txBody>
      </p:sp>
    </p:spTree>
    <p:extLst>
      <p:ext uri="{BB962C8B-B14F-4D97-AF65-F5344CB8AC3E}">
        <p14:creationId xmlns:p14="http://schemas.microsoft.com/office/powerpoint/2010/main" val="8278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CCFE1-7E4D-4DAB-B562-D559BFC53D84}"/>
              </a:ext>
            </a:extLst>
          </p:cNvPr>
          <p:cNvSpPr/>
          <p:nvPr/>
        </p:nvSpPr>
        <p:spPr>
          <a:xfrm>
            <a:off x="787843" y="341974"/>
            <a:ext cx="1012163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Keep your book closed. Look and read the sentence: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6D2B1-6DE0-49E6-8E36-17E56ED8DA1F}"/>
              </a:ext>
            </a:extLst>
          </p:cNvPr>
          <p:cNvSpPr/>
          <p:nvPr/>
        </p:nvSpPr>
        <p:spPr>
          <a:xfrm>
            <a:off x="765544" y="2613693"/>
            <a:ext cx="1129177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70C0"/>
                </a:solidFill>
                <a:highlight>
                  <a:srgbClr val="FFFF00"/>
                </a:highlight>
              </a:rPr>
              <a:t>Like</a:t>
            </a:r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</a:rPr>
              <a:t> American children</a:t>
            </a:r>
            <a:r>
              <a:rPr lang="en-US" sz="3600" dirty="0">
                <a:solidFill>
                  <a:srgbClr val="0070C0"/>
                </a:solidFill>
              </a:rPr>
              <a:t>, French children go egg hunting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on Easter Sunday.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B57560-C501-4F25-9C14-E681365FC2D3}"/>
              </a:ext>
            </a:extLst>
          </p:cNvPr>
          <p:cNvSpPr/>
          <p:nvPr/>
        </p:nvSpPr>
        <p:spPr>
          <a:xfrm>
            <a:off x="909483" y="810025"/>
            <a:ext cx="1081548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We use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like + noun</a:t>
            </a:r>
            <a:r>
              <a:rPr lang="en-US" sz="3600" i="1" dirty="0">
                <a:solidFill>
                  <a:srgbClr val="FF0000"/>
                </a:solidFill>
              </a:rPr>
              <a:t> to say that two things are</a:t>
            </a:r>
            <a:br>
              <a:rPr lang="en-US" sz="3600" i="1" dirty="0">
                <a:solidFill>
                  <a:srgbClr val="FF0000"/>
                </a:solidFill>
              </a:rPr>
            </a:br>
            <a:r>
              <a:rPr lang="en-US" sz="3600" i="1" dirty="0">
                <a:solidFill>
                  <a:srgbClr val="FF0000"/>
                </a:solidFill>
              </a:rPr>
              <a:t>similar.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30476-2006-40BB-A6A1-9C0BDCAE2831}"/>
              </a:ext>
            </a:extLst>
          </p:cNvPr>
          <p:cNvSpPr/>
          <p:nvPr/>
        </p:nvSpPr>
        <p:spPr>
          <a:xfrm>
            <a:off x="4401881" y="28160"/>
            <a:ext cx="3849055" cy="750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LIKE + NOUN</a:t>
            </a:r>
          </a:p>
        </p:txBody>
      </p:sp>
      <p:pic>
        <p:nvPicPr>
          <p:cNvPr id="1026" name="Picture 2" descr="Trẻ em vui chơi trong công viên. Khái niệm săn trứng Phục Sinh">
            <a:extLst>
              <a:ext uri="{FF2B5EF4-FFF2-40B4-BE49-F238E27FC236}">
                <a16:creationId xmlns:a16="http://schemas.microsoft.com/office/drawing/2014/main" id="{B4F8AC03-0FBD-4861-943D-558C879E2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93" y="3312534"/>
            <a:ext cx="4293765" cy="30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CCFE1-7E4D-4DAB-B562-D559BFC53D84}"/>
              </a:ext>
            </a:extLst>
          </p:cNvPr>
          <p:cNvSpPr/>
          <p:nvPr/>
        </p:nvSpPr>
        <p:spPr>
          <a:xfrm>
            <a:off x="223284" y="2264738"/>
            <a:ext cx="11968716" cy="3881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0070C0"/>
                </a:solidFill>
                <a:effectLst/>
              </a:rPr>
              <a:t>Vietnamese/Koreans/visit/Like/people,/temples.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___________________________________________</a:t>
            </a:r>
            <a:endParaRPr lang="en-US" sz="3200" dirty="0">
              <a:solidFill>
                <a:srgbClr val="0070C0"/>
              </a:solidFill>
            </a:endParaRPr>
          </a:p>
          <a:p>
            <a:pPr marL="171450" indent="-1714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0070C0"/>
                </a:solidFill>
                <a:effectLst/>
              </a:rPr>
              <a:t> Australians,/gifts/Americans/Like/exchange/Christmas./at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___________________________________________</a:t>
            </a:r>
          </a:p>
          <a:p>
            <a:pPr marL="171450" indent="-1714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0070C0"/>
                </a:solidFill>
                <a:effectLst/>
              </a:rPr>
              <a:t>children/Like/French/children,/Easter./chocolate/at/English/get/eggs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___________________________________________</a:t>
            </a:r>
            <a:endParaRPr lang="en-US" sz="3200" u="sng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30476-2006-40BB-A6A1-9C0BDCAE2831}"/>
              </a:ext>
            </a:extLst>
          </p:cNvPr>
          <p:cNvSpPr/>
          <p:nvPr/>
        </p:nvSpPr>
        <p:spPr>
          <a:xfrm>
            <a:off x="4073276" y="28160"/>
            <a:ext cx="4610421" cy="750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LIKE + NOUN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91E67-1FE5-41AA-851E-307EAB7F86B1}"/>
              </a:ext>
            </a:extLst>
          </p:cNvPr>
          <p:cNvSpPr txBox="1"/>
          <p:nvPr/>
        </p:nvSpPr>
        <p:spPr>
          <a:xfrm>
            <a:off x="499730" y="2870791"/>
            <a:ext cx="10664455" cy="66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Like Vietnamese people</a:t>
            </a:r>
            <a:r>
              <a:rPr lang="en-US" sz="3600" i="1" dirty="0">
                <a:solidFill>
                  <a:srgbClr val="FF0000"/>
                </a:solidFill>
              </a:rPr>
              <a:t>, Koreans visit temples.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A33DE-DE1C-4284-9BF2-C9E9F9872B02}"/>
              </a:ext>
            </a:extLst>
          </p:cNvPr>
          <p:cNvSpPr txBox="1"/>
          <p:nvPr/>
        </p:nvSpPr>
        <p:spPr>
          <a:xfrm>
            <a:off x="524533" y="4150253"/>
            <a:ext cx="10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Like Australians</a:t>
            </a:r>
            <a:r>
              <a:rPr lang="en-US" sz="3600" i="1" dirty="0">
                <a:solidFill>
                  <a:srgbClr val="FF0000"/>
                </a:solidFill>
              </a:rPr>
              <a:t>, Americans exchange gifts at Christmas.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8537A-4C57-40FD-83F1-8BC94206CD04}"/>
              </a:ext>
            </a:extLst>
          </p:cNvPr>
          <p:cNvSpPr txBox="1"/>
          <p:nvPr/>
        </p:nvSpPr>
        <p:spPr>
          <a:xfrm>
            <a:off x="517442" y="5408435"/>
            <a:ext cx="11674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Like French children</a:t>
            </a:r>
            <a:r>
              <a:rPr lang="en-US" sz="3600" i="1" dirty="0">
                <a:solidFill>
                  <a:srgbClr val="FF0000"/>
                </a:solidFill>
              </a:rPr>
              <a:t>, English children get chocolate eggs at 											Easter.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3FADDB-A95B-4B83-83EA-87942F7A3EF9}"/>
              </a:ext>
            </a:extLst>
          </p:cNvPr>
          <p:cNvSpPr/>
          <p:nvPr/>
        </p:nvSpPr>
        <p:spPr>
          <a:xfrm>
            <a:off x="839969" y="714331"/>
            <a:ext cx="107467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We use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</a:rPr>
              <a:t>like + noun</a:t>
            </a:r>
            <a:r>
              <a:rPr lang="en-US" sz="3200" i="1" dirty="0">
                <a:solidFill>
                  <a:srgbClr val="FF0000"/>
                </a:solidFill>
              </a:rPr>
              <a:t> to say that two things are</a:t>
            </a:r>
            <a:br>
              <a:rPr lang="en-US" sz="3200" i="1" dirty="0">
                <a:solidFill>
                  <a:srgbClr val="FF0000"/>
                </a:solidFill>
              </a:rPr>
            </a:br>
            <a:r>
              <a:rPr lang="en-US" sz="3200" i="1" dirty="0">
                <a:solidFill>
                  <a:srgbClr val="FF0000"/>
                </a:solidFill>
              </a:rPr>
              <a:t>similar.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5A1C6-77AF-414B-9E2B-BD62D4723B68}"/>
              </a:ext>
            </a:extLst>
          </p:cNvPr>
          <p:cNvSpPr/>
          <p:nvPr/>
        </p:nvSpPr>
        <p:spPr>
          <a:xfrm>
            <a:off x="304800" y="1700982"/>
            <a:ext cx="111107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Unscramble the sentences. Tell your partner:</a:t>
            </a:r>
          </a:p>
        </p:txBody>
      </p:sp>
    </p:spTree>
    <p:extLst>
      <p:ext uri="{BB962C8B-B14F-4D97-AF65-F5344CB8AC3E}">
        <p14:creationId xmlns:p14="http://schemas.microsoft.com/office/powerpoint/2010/main" val="15815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22636-FE34-41E2-B143-6301F216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-1" r="18441" b="7478"/>
          <a:stretch/>
        </p:blipFill>
        <p:spPr>
          <a:xfrm>
            <a:off x="1039240" y="935174"/>
            <a:ext cx="9922150" cy="531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6280D7-C217-4D67-AF95-3B567484E074}"/>
              </a:ext>
            </a:extLst>
          </p:cNvPr>
          <p:cNvSpPr/>
          <p:nvPr/>
        </p:nvSpPr>
        <p:spPr>
          <a:xfrm>
            <a:off x="1042223" y="314633"/>
            <a:ext cx="808211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Open the book. Write the complete sentences:</a:t>
            </a:r>
          </a:p>
        </p:txBody>
      </p:sp>
    </p:spTree>
    <p:extLst>
      <p:ext uri="{BB962C8B-B14F-4D97-AF65-F5344CB8AC3E}">
        <p14:creationId xmlns:p14="http://schemas.microsoft.com/office/powerpoint/2010/main" val="2580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98567-BA77-46E5-9773-F1421EA2B418}"/>
              </a:ext>
            </a:extLst>
          </p:cNvPr>
          <p:cNvSpPr txBox="1"/>
          <p:nvPr/>
        </p:nvSpPr>
        <p:spPr>
          <a:xfrm>
            <a:off x="61645" y="852755"/>
            <a:ext cx="10538409" cy="5587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0" i="0" dirty="0">
                <a:solidFill>
                  <a:srgbClr val="0070C0"/>
                </a:solidFill>
                <a:effectLst/>
              </a:rPr>
              <a:t>1. Italians decorate __________________________ Australians.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2. Christmas meal in Japan _________________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__________________________________ Italy.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3. Australians exchange ____________________.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That's __________________ Japanese people.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4. Italy celebrates Christmas from ____________.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_______________________________ Australia.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5. Italians exchange _______________________.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______________________________ Australians.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6. Australia celebrates Christmas on 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That's ___________________________ Japan.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7. Christmas meal in Italy __________________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______________________________ Australia.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AC767-B96E-472A-BE27-D61A987223CA}"/>
              </a:ext>
            </a:extLst>
          </p:cNvPr>
          <p:cNvSpPr txBox="1"/>
          <p:nvPr/>
        </p:nvSpPr>
        <p:spPr>
          <a:xfrm>
            <a:off x="3297207" y="799290"/>
            <a:ext cx="59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with lights and trees. That’s like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B39D-9682-429D-B1CB-C62A1659F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23" y="408440"/>
            <a:ext cx="5256815" cy="490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B4622-66CE-41FC-896B-DD7C41351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782" t="2612" r="1155" b="2895"/>
          <a:stretch/>
        </p:blipFill>
        <p:spPr>
          <a:xfrm>
            <a:off x="7879952" y="1823778"/>
            <a:ext cx="4239931" cy="392281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4166E8-7B1F-4CE6-8E2A-6AD49504DD8E}"/>
              </a:ext>
            </a:extLst>
          </p:cNvPr>
          <p:cNvCxnSpPr/>
          <p:nvPr/>
        </p:nvCxnSpPr>
        <p:spPr>
          <a:xfrm>
            <a:off x="6972147" y="1446406"/>
            <a:ext cx="2045109" cy="21925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FE387D-2B4A-4518-8B2E-5B59B4CADD1C}"/>
              </a:ext>
            </a:extLst>
          </p:cNvPr>
          <p:cNvSpPr txBox="1"/>
          <p:nvPr/>
        </p:nvSpPr>
        <p:spPr>
          <a:xfrm>
            <a:off x="3295497" y="797576"/>
            <a:ext cx="59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with lights and trees. That’s like</a:t>
            </a:r>
          </a:p>
        </p:txBody>
      </p:sp>
    </p:spTree>
    <p:extLst>
      <p:ext uri="{BB962C8B-B14F-4D97-AF65-F5344CB8AC3E}">
        <p14:creationId xmlns:p14="http://schemas.microsoft.com/office/powerpoint/2010/main" val="4696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7461 0.35787 L 0.00157 -0.0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98567-BA77-46E5-9773-F1421EA2B418}"/>
              </a:ext>
            </a:extLst>
          </p:cNvPr>
          <p:cNvSpPr txBox="1"/>
          <p:nvPr/>
        </p:nvSpPr>
        <p:spPr>
          <a:xfrm>
            <a:off x="84700" y="271063"/>
            <a:ext cx="12117573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1. Italians decorate ______________________________ Australians.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4. Italy celebrates Christmas from _____________________________ ________________ Australia.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5. Italians exchange ________________________________ Australians.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7. Christmas meal in Italy ___________________</a:t>
            </a:r>
            <a:r>
              <a:rPr lang="en-US" sz="3200" dirty="0">
                <a:solidFill>
                  <a:srgbClr val="0070C0"/>
                </a:solidFill>
              </a:rPr>
              <a:t>__________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Australia.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489F-75F8-4F1F-A272-7056BF8774F7}"/>
              </a:ext>
            </a:extLst>
          </p:cNvPr>
          <p:cNvSpPr txBox="1"/>
          <p:nvPr/>
        </p:nvSpPr>
        <p:spPr>
          <a:xfrm>
            <a:off x="3763576" y="313586"/>
            <a:ext cx="582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with lights and trees. That’s like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2E636-5FAD-45F6-A59C-613B5256E0CA}"/>
              </a:ext>
            </a:extLst>
          </p:cNvPr>
          <p:cNvSpPr txBox="1"/>
          <p:nvPr/>
        </p:nvSpPr>
        <p:spPr>
          <a:xfrm>
            <a:off x="513709" y="910425"/>
            <a:ext cx="12524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						December 24</a:t>
            </a:r>
            <a:r>
              <a:rPr lang="en-US" sz="3200" i="1" baseline="30000" dirty="0">
                <a:solidFill>
                  <a:srgbClr val="FF0000"/>
                </a:solidFill>
              </a:rPr>
              <a:t>th</a:t>
            </a:r>
            <a:r>
              <a:rPr lang="en-US" sz="3200" i="1" dirty="0">
                <a:solidFill>
                  <a:srgbClr val="FF0000"/>
                </a:solidFill>
              </a:rPr>
              <a:t> to 26</a:t>
            </a:r>
            <a:r>
              <a:rPr lang="en-US" sz="3200" i="1" baseline="30000" dirty="0">
                <a:solidFill>
                  <a:srgbClr val="FF0000"/>
                </a:solidFill>
              </a:rPr>
              <a:t>th</a:t>
            </a:r>
            <a:r>
              <a:rPr lang="en-US" sz="3200" i="1" dirty="0">
                <a:solidFill>
                  <a:srgbClr val="FF0000"/>
                </a:solidFill>
              </a:rPr>
              <a:t>. That’s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different 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9249D-B68C-4C22-93EF-5F8CD2D9D3FA}"/>
              </a:ext>
            </a:extLst>
          </p:cNvPr>
          <p:cNvSpPr txBox="1"/>
          <p:nvPr/>
        </p:nvSpPr>
        <p:spPr>
          <a:xfrm>
            <a:off x="3403787" y="2051796"/>
            <a:ext cx="732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gifts with family and friends. That's like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1C220-452F-401F-BC7B-BCD41672D720}"/>
              </a:ext>
            </a:extLst>
          </p:cNvPr>
          <p:cNvSpPr txBox="1"/>
          <p:nvPr/>
        </p:nvSpPr>
        <p:spPr>
          <a:xfrm>
            <a:off x="4458982" y="2656255"/>
            <a:ext cx="740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is different from Christmas meal in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0C4323B-3511-4313-878E-5F69618F9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781779"/>
              </p:ext>
            </p:extLst>
          </p:nvPr>
        </p:nvGraphicFramePr>
        <p:xfrm>
          <a:off x="698089" y="3431459"/>
          <a:ext cx="10863498" cy="289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8916">
                  <a:extLst>
                    <a:ext uri="{9D8B030D-6E8A-4147-A177-3AD203B41FA5}">
                      <a16:colId xmlns:a16="http://schemas.microsoft.com/office/drawing/2014/main" val="1883686690"/>
                    </a:ext>
                  </a:extLst>
                </a:gridCol>
                <a:gridCol w="5524582">
                  <a:extLst>
                    <a:ext uri="{9D8B030D-6E8A-4147-A177-3AD203B41FA5}">
                      <a16:colId xmlns:a16="http://schemas.microsoft.com/office/drawing/2014/main" val="829305431"/>
                    </a:ext>
                  </a:extLst>
                </a:gridCol>
              </a:tblGrid>
              <a:tr h="5164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CHRISTMAS TRADITIONS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77476"/>
                  </a:ext>
                </a:extLst>
              </a:tr>
              <a:tr h="5164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Australia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Italy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17906"/>
                  </a:ext>
                </a:extLst>
              </a:tr>
              <a:tr h="185587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Decorate with lights and trees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Eat cold meats or seafood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Exchange gifts with family and friends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Celebrate on Christmas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 and trees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seafood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gifts with family and friends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from Dec 24th to 26th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34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2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98567-BA77-46E5-9773-F1421EA2B418}"/>
              </a:ext>
            </a:extLst>
          </p:cNvPr>
          <p:cNvSpPr txBox="1"/>
          <p:nvPr/>
        </p:nvSpPr>
        <p:spPr>
          <a:xfrm>
            <a:off x="173190" y="851169"/>
            <a:ext cx="12117573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2. Christmas meal in Japan ___________________</a:t>
            </a:r>
            <a:r>
              <a:rPr lang="en-US" sz="3200" dirty="0">
                <a:solidFill>
                  <a:srgbClr val="0070C0"/>
                </a:solidFill>
              </a:rPr>
              <a:t>___________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Italy.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489F-75F8-4F1F-A272-7056BF8774F7}"/>
              </a:ext>
            </a:extLst>
          </p:cNvPr>
          <p:cNvSpPr txBox="1"/>
          <p:nvPr/>
        </p:nvSpPr>
        <p:spPr>
          <a:xfrm>
            <a:off x="4727140" y="824866"/>
            <a:ext cx="6373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is different from Christmas meal in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3BE75B-F97C-4005-BC1E-5EFA5F70B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257481"/>
              </p:ext>
            </p:extLst>
          </p:nvPr>
        </p:nvGraphicFramePr>
        <p:xfrm>
          <a:off x="1061882" y="3008667"/>
          <a:ext cx="10058399" cy="28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5191">
                  <a:extLst>
                    <a:ext uri="{9D8B030D-6E8A-4147-A177-3AD203B41FA5}">
                      <a16:colId xmlns:a16="http://schemas.microsoft.com/office/drawing/2014/main" val="1883686690"/>
                    </a:ext>
                  </a:extLst>
                </a:gridCol>
                <a:gridCol w="5093208">
                  <a:extLst>
                    <a:ext uri="{9D8B030D-6E8A-4147-A177-3AD203B41FA5}">
                      <a16:colId xmlns:a16="http://schemas.microsoft.com/office/drawing/2014/main" val="829305431"/>
                    </a:ext>
                  </a:extLst>
                </a:gridCol>
              </a:tblGrid>
              <a:tr h="5150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CHRISTMAS TRADITIONS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77476"/>
                  </a:ext>
                </a:extLst>
              </a:tr>
              <a:tr h="5150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Japan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Italy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17906"/>
                  </a:ext>
                </a:extLst>
              </a:tr>
              <a:tr h="1850856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fried chicken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 with lover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on Christmas Eve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 and trees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seafood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gifts with family and friends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from Dec 24th to 26th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8434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11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use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200" i="1" dirty="0">
                <a:solidFill>
                  <a:srgbClr val="0070C0"/>
                </a:solidFill>
              </a:rPr>
              <a:t> to say that one thing is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</a:rPr>
              <a:t>not the same</a:t>
            </a:r>
            <a:r>
              <a:rPr lang="en-US" sz="3200" i="1" dirty="0">
                <a:solidFill>
                  <a:srgbClr val="0070C0"/>
                </a:solidFill>
              </a:rPr>
              <a:t> as another or other items. </a:t>
            </a:r>
          </a:p>
          <a:p>
            <a:pPr marL="571500" indent="-5715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use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</a:rPr>
              <a:t>like + noun</a:t>
            </a:r>
            <a:r>
              <a:rPr lang="en-US" sz="3200" i="1" dirty="0">
                <a:solidFill>
                  <a:srgbClr val="0070C0"/>
                </a:solidFill>
              </a:rPr>
              <a:t> to say that two things are similar. </a:t>
            </a:r>
          </a:p>
          <a:p>
            <a:pPr marL="571500" indent="-5715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talk about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</a:rPr>
              <a:t>Christmas traditions</a:t>
            </a:r>
            <a:r>
              <a:rPr lang="en-US" sz="3200" i="1" dirty="0">
                <a:solidFill>
                  <a:srgbClr val="0070C0"/>
                </a:solidFill>
              </a:rPr>
              <a:t> in some countries.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98567-BA77-46E5-9773-F1421EA2B418}"/>
              </a:ext>
            </a:extLst>
          </p:cNvPr>
          <p:cNvSpPr txBox="1"/>
          <p:nvPr/>
        </p:nvSpPr>
        <p:spPr>
          <a:xfrm>
            <a:off x="782793" y="477543"/>
            <a:ext cx="10888098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3. Australians exchange ___________________________.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That's __________________ Japanese people.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6. Australia celebrates Christmas on _________________.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That's ___________________________ Japan.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489F-75F8-4F1F-A272-7056BF8774F7}"/>
              </a:ext>
            </a:extLst>
          </p:cNvPr>
          <p:cNvSpPr txBox="1"/>
          <p:nvPr/>
        </p:nvSpPr>
        <p:spPr>
          <a:xfrm>
            <a:off x="5130262" y="520066"/>
            <a:ext cx="5803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gifts with family and friends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9249D-B68C-4C22-93EF-5F8CD2D9D3FA}"/>
              </a:ext>
            </a:extLst>
          </p:cNvPr>
          <p:cNvSpPr txBox="1"/>
          <p:nvPr/>
        </p:nvSpPr>
        <p:spPr>
          <a:xfrm>
            <a:off x="2428571" y="1068571"/>
            <a:ext cx="281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different from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1C220-452F-401F-BC7B-BCD41672D720}"/>
              </a:ext>
            </a:extLst>
          </p:cNvPr>
          <p:cNvSpPr txBox="1"/>
          <p:nvPr/>
        </p:nvSpPr>
        <p:spPr>
          <a:xfrm>
            <a:off x="7280844" y="1712359"/>
            <a:ext cx="31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Christmas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544C8-5BA0-473D-8218-36F8C6AB25F3}"/>
              </a:ext>
            </a:extLst>
          </p:cNvPr>
          <p:cNvSpPr txBox="1"/>
          <p:nvPr/>
        </p:nvSpPr>
        <p:spPr>
          <a:xfrm>
            <a:off x="3205360" y="2248218"/>
            <a:ext cx="31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different from 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741A7F09-74FC-45C4-BCAE-A86B20691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241926"/>
              </p:ext>
            </p:extLst>
          </p:nvPr>
        </p:nvGraphicFramePr>
        <p:xfrm>
          <a:off x="698089" y="3333134"/>
          <a:ext cx="10815484" cy="289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8916">
                  <a:extLst>
                    <a:ext uri="{9D8B030D-6E8A-4147-A177-3AD203B41FA5}">
                      <a16:colId xmlns:a16="http://schemas.microsoft.com/office/drawing/2014/main" val="1883686690"/>
                    </a:ext>
                  </a:extLst>
                </a:gridCol>
                <a:gridCol w="5476568">
                  <a:extLst>
                    <a:ext uri="{9D8B030D-6E8A-4147-A177-3AD203B41FA5}">
                      <a16:colId xmlns:a16="http://schemas.microsoft.com/office/drawing/2014/main" val="829305431"/>
                    </a:ext>
                  </a:extLst>
                </a:gridCol>
              </a:tblGrid>
              <a:tr h="5164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CHRISTMAS TRADITIONS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77476"/>
                  </a:ext>
                </a:extLst>
              </a:tr>
              <a:tr h="5164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Australia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Japan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17906"/>
                  </a:ext>
                </a:extLst>
              </a:tr>
              <a:tr h="185587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Decorate with lights and trees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Eat cold meats or seafood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Exchange gifts with family and friends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Celebrate on Christmas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fried chicken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 with lover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on Christmas Eve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34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3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46D820CA-F1CF-425D-A8BC-EA2DE885D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294840"/>
              </p:ext>
            </p:extLst>
          </p:nvPr>
        </p:nvGraphicFramePr>
        <p:xfrm>
          <a:off x="113014" y="3272930"/>
          <a:ext cx="11985523" cy="3060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8526">
                  <a:extLst>
                    <a:ext uri="{9D8B030D-6E8A-4147-A177-3AD203B41FA5}">
                      <a16:colId xmlns:a16="http://schemas.microsoft.com/office/drawing/2014/main" val="1883686690"/>
                    </a:ext>
                  </a:extLst>
                </a:gridCol>
                <a:gridCol w="4299705">
                  <a:extLst>
                    <a:ext uri="{9D8B030D-6E8A-4147-A177-3AD203B41FA5}">
                      <a16:colId xmlns:a16="http://schemas.microsoft.com/office/drawing/2014/main" val="829305431"/>
                    </a:ext>
                  </a:extLst>
                </a:gridCol>
                <a:gridCol w="3807292">
                  <a:extLst>
                    <a:ext uri="{9D8B030D-6E8A-4147-A177-3AD203B41FA5}">
                      <a16:colId xmlns:a16="http://schemas.microsoft.com/office/drawing/2014/main" val="2677644086"/>
                    </a:ext>
                  </a:extLst>
                </a:gridCol>
              </a:tblGrid>
              <a:tr h="5167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CHRISTMAS TRADITIONS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77476"/>
                  </a:ext>
                </a:extLst>
              </a:tr>
              <a:tr h="5167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Australia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Italy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Japan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17906"/>
                  </a:ext>
                </a:extLst>
              </a:tr>
              <a:tr h="2024244">
                <a:tc>
                  <a:txBody>
                    <a:bodyPr/>
                    <a:lstStyle/>
                    <a:p>
                      <a: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  <a:t>• Decorate with lights and trees</a:t>
                      </a:r>
                      <a:b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  <a:t>• Eat cold meats or seafood</a:t>
                      </a:r>
                      <a:b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  <a:t>• Celebrate on Christmas Day</a:t>
                      </a:r>
                    </a:p>
                    <a:p>
                      <a: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  <a:t>• Exchange gifts with family and friends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 and trees</a:t>
                      </a:r>
                      <a:b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seafood</a:t>
                      </a:r>
                      <a:b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from Dec 24th to 26</a:t>
                      </a:r>
                      <a:r>
                        <a:rPr lang="en-US" sz="2500" b="0" i="0" spc="-1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</a:t>
                      </a:r>
                      <a:endParaRPr lang="en-US" sz="2500" b="0" i="0" spc="-100" baseline="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gifts with family and friends</a:t>
                      </a:r>
                      <a:endParaRPr lang="en-US" sz="2500" spc="-1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</a:t>
                      </a:r>
                      <a:b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fried chicken</a:t>
                      </a:r>
                      <a:b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on Christmas Eve</a:t>
                      </a:r>
                    </a:p>
                    <a:p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 with lover</a:t>
                      </a:r>
                      <a:endParaRPr lang="en-US" sz="2500" spc="-1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348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D4268BF-2F45-4C7A-91DD-346732CEA5BD}"/>
              </a:ext>
            </a:extLst>
          </p:cNvPr>
          <p:cNvSpPr txBox="1"/>
          <p:nvPr/>
        </p:nvSpPr>
        <p:spPr>
          <a:xfrm>
            <a:off x="232185" y="1559093"/>
            <a:ext cx="12117573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d. In pairs: Compare Christmas traditions in your country </a:t>
            </a:r>
            <a:r>
              <a:rPr lang="en-US" sz="3600" b="1" dirty="0">
                <a:solidFill>
                  <a:srgbClr val="002060"/>
                </a:solidFill>
              </a:rPr>
              <a:t/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i="0" dirty="0">
                <a:solidFill>
                  <a:srgbClr val="002060"/>
                </a:solidFill>
                <a:effectLst/>
              </a:rPr>
              <a:t>with one of the countries in the table in Task c.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C6662-BB4E-4E26-8088-352BD4139146}"/>
              </a:ext>
            </a:extLst>
          </p:cNvPr>
          <p:cNvSpPr/>
          <p:nvPr/>
        </p:nvSpPr>
        <p:spPr>
          <a:xfrm>
            <a:off x="4073276" y="332960"/>
            <a:ext cx="4610421" cy="12348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BE DIFFERENT FROM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LIKE + NOUN</a:t>
            </a:r>
          </a:p>
        </p:txBody>
      </p:sp>
    </p:spTree>
    <p:extLst>
      <p:ext uri="{BB962C8B-B14F-4D97-AF65-F5344CB8AC3E}">
        <p14:creationId xmlns:p14="http://schemas.microsoft.com/office/powerpoint/2010/main" val="42863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306016-6ED8-4024-9F62-3208CCE47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" y="533400"/>
            <a:ext cx="10981944" cy="579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48DDA0-F6E1-48D2-9019-308D71D90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80" y="269443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D17D4DD-06A7-4CFB-BE84-1339F154360A}"/>
              </a:ext>
            </a:extLst>
          </p:cNvPr>
          <p:cNvSpPr txBox="1"/>
          <p:nvPr/>
        </p:nvSpPr>
        <p:spPr>
          <a:xfrm>
            <a:off x="117988" y="1327355"/>
            <a:ext cx="12024852" cy="5465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1. Thai New Year is ______________ Vietnamese New Year. In Thailand it's in April, but in Vietnam it's in February.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People in England celebrate Christmas by decorating a Christmas tree</a:t>
            </a:r>
            <a:r>
              <a:rPr lang="en-US" sz="3200" dirty="0">
                <a:solidFill>
                  <a:srgbClr val="002060"/>
                </a:solidFill>
              </a:rPr>
              <a:t>, ______________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people in Germany.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Vietnamese food </a:t>
            </a:r>
            <a:r>
              <a:rPr lang="en-US" sz="3200" dirty="0">
                <a:solidFill>
                  <a:srgbClr val="002060"/>
                </a:solidFill>
              </a:rPr>
              <a:t>is ______________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Thai food. Thai food is very spicy, but most Vietnamese food is not very spicy.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</a:t>
            </a:r>
            <a:r>
              <a:rPr lang="en-US" sz="3200" dirty="0">
                <a:solidFill>
                  <a:srgbClr val="002060"/>
                </a:solidFill>
              </a:rPr>
              <a:t>. ______________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Vietnamese people, Thai people like to travel back to their hometown for the New Year.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5. Christmas in Italy </a:t>
            </a:r>
            <a:r>
              <a:rPr lang="en-US" sz="3200" dirty="0">
                <a:solidFill>
                  <a:srgbClr val="002060"/>
                </a:solidFill>
              </a:rPr>
              <a:t>is ______________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Thailand. In Italy, Christmas is a national holiday, but in Thailand it isn't.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EAD8-5466-4FA8-930E-F15A5BCD7BAA}"/>
              </a:ext>
            </a:extLst>
          </p:cNvPr>
          <p:cNvSpPr/>
          <p:nvPr/>
        </p:nvSpPr>
        <p:spPr>
          <a:xfrm>
            <a:off x="3232034" y="1282054"/>
            <a:ext cx="305078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different from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10196-6946-4B77-B3CE-DD9403717E83}"/>
              </a:ext>
            </a:extLst>
          </p:cNvPr>
          <p:cNvSpPr/>
          <p:nvPr/>
        </p:nvSpPr>
        <p:spPr>
          <a:xfrm>
            <a:off x="1202841" y="2737076"/>
            <a:ext cx="179321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87C14-B951-44DF-8704-0992A4BBD6B8}"/>
              </a:ext>
            </a:extLst>
          </p:cNvPr>
          <p:cNvSpPr/>
          <p:nvPr/>
        </p:nvSpPr>
        <p:spPr>
          <a:xfrm>
            <a:off x="3866578" y="3227012"/>
            <a:ext cx="274070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different from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AF9360-FA8E-4936-B7E5-A5A13D085FAC}"/>
              </a:ext>
            </a:extLst>
          </p:cNvPr>
          <p:cNvSpPr/>
          <p:nvPr/>
        </p:nvSpPr>
        <p:spPr>
          <a:xfrm>
            <a:off x="855920" y="4242202"/>
            <a:ext cx="179321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C204E-3F4F-4CE6-90D7-8D57A09FFC0B}"/>
              </a:ext>
            </a:extLst>
          </p:cNvPr>
          <p:cNvSpPr txBox="1"/>
          <p:nvPr/>
        </p:nvSpPr>
        <p:spPr>
          <a:xfrm>
            <a:off x="10106731" y="368533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4394A7-A771-4202-A5FD-89D189272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1" r="33066" b="78038"/>
          <a:stretch/>
        </p:blipFill>
        <p:spPr>
          <a:xfrm>
            <a:off x="114556" y="394544"/>
            <a:ext cx="9639816" cy="7199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6E2813-5E23-4A6F-B6A1-4F5CFC4137D0}"/>
              </a:ext>
            </a:extLst>
          </p:cNvPr>
          <p:cNvSpPr/>
          <p:nvPr/>
        </p:nvSpPr>
        <p:spPr>
          <a:xfrm>
            <a:off x="3903406" y="5210680"/>
            <a:ext cx="284152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different from</a:t>
            </a:r>
          </a:p>
        </p:txBody>
      </p:sp>
    </p:spTree>
    <p:extLst>
      <p:ext uri="{BB962C8B-B14F-4D97-AF65-F5344CB8AC3E}">
        <p14:creationId xmlns:p14="http://schemas.microsoft.com/office/powerpoint/2010/main" val="28851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D17D4DD-06A7-4CFB-BE84-1339F154360A}"/>
              </a:ext>
            </a:extLst>
          </p:cNvPr>
          <p:cNvSpPr txBox="1"/>
          <p:nvPr/>
        </p:nvSpPr>
        <p:spPr>
          <a:xfrm>
            <a:off x="117988" y="1327355"/>
            <a:ext cx="120248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1. people./Vietnamese/eat/people/lot/Korean/of/noodles/like/a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from/different/Korean/American/food/food./is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Vietnamese/five/in/holiday/New/Year/lasts/like/days/Thailand./The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__________________________________________________________ 4. from/cake/in/South Korea./rice/Traditional/rice/cake/different/ Vietnamese/is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__________________________________________________________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EAD8-5466-4FA8-930E-F15A5BCD7BAA}"/>
              </a:ext>
            </a:extLst>
          </p:cNvPr>
          <p:cNvSpPr/>
          <p:nvPr/>
        </p:nvSpPr>
        <p:spPr>
          <a:xfrm>
            <a:off x="471949" y="1793332"/>
            <a:ext cx="1130709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Vietnamese people eat a lot of noodles like Korean people.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10196-6946-4B77-B3CE-DD9403717E83}"/>
              </a:ext>
            </a:extLst>
          </p:cNvPr>
          <p:cNvSpPr/>
          <p:nvPr/>
        </p:nvSpPr>
        <p:spPr>
          <a:xfrm>
            <a:off x="540773" y="2737076"/>
            <a:ext cx="904567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Korean food is different from American food.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87C14-B951-44DF-8704-0992A4BBD6B8}"/>
              </a:ext>
            </a:extLst>
          </p:cNvPr>
          <p:cNvSpPr/>
          <p:nvPr/>
        </p:nvSpPr>
        <p:spPr>
          <a:xfrm>
            <a:off x="513767" y="3718623"/>
            <a:ext cx="1167823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Vietnamese New Year lasts five days like the holiday in Thailand.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C204E-3F4F-4CE6-90D7-8D57A09FFC0B}"/>
              </a:ext>
            </a:extLst>
          </p:cNvPr>
          <p:cNvSpPr txBox="1"/>
          <p:nvPr/>
        </p:nvSpPr>
        <p:spPr>
          <a:xfrm>
            <a:off x="10106731" y="368533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6E2813-5E23-4A6F-B6A1-4F5CFC4137D0}"/>
              </a:ext>
            </a:extLst>
          </p:cNvPr>
          <p:cNvSpPr/>
          <p:nvPr/>
        </p:nvSpPr>
        <p:spPr>
          <a:xfrm>
            <a:off x="29496" y="5210680"/>
            <a:ext cx="11621729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3200" i="1" dirty="0">
                <a:solidFill>
                  <a:srgbClr val="FF0000"/>
                </a:solidFill>
              </a:rPr>
              <a:t>Traditional Vietnamese rice cake is different from rice cake in South Korea.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5981D-F130-4A31-9106-5BFC563F7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9" y="369535"/>
            <a:ext cx="4704542" cy="5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38019" y="591624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261257" y="2864498"/>
            <a:ext cx="173549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games!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70" y="1987316"/>
            <a:ext cx="8431402" cy="37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9C9763-E92F-4BC7-9A8E-EAAF785F3E5D}"/>
              </a:ext>
            </a:extLst>
          </p:cNvPr>
          <p:cNvSpPr txBox="1"/>
          <p:nvPr/>
        </p:nvSpPr>
        <p:spPr>
          <a:xfrm>
            <a:off x="117987" y="1327355"/>
            <a:ext cx="124279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</a:rPr>
              <a:t>NEW YEAR TRADITIONS</a:t>
            </a:r>
            <a:endParaRPr lang="en-US" sz="3200" b="1" i="0" dirty="0">
              <a:solidFill>
                <a:srgbClr val="FF0000"/>
              </a:solidFill>
              <a:effectLst/>
            </a:endParaRPr>
          </a:p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Work in pairs.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Talk about what Vietnamese usually people do on the Lunar New Year.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644" y="1958782"/>
            <a:ext cx="1148935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Grammar: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600" i="1" dirty="0">
                <a:solidFill>
                  <a:srgbClr val="0070C0"/>
                </a:solidFill>
              </a:rPr>
              <a:t> to say that one thing is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not the same</a:t>
            </a:r>
            <a:r>
              <a:rPr lang="en-US" sz="3600" i="1" dirty="0">
                <a:solidFill>
                  <a:srgbClr val="0070C0"/>
                </a:solidFill>
              </a:rPr>
              <a:t> as another or other items.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like + noun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to say that two things are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similar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Christmas traditions in some countries.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2167869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points in Today’s lesson.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Finish the Writing Exercise in the WB, page 47.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grammar notes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51.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5EA220-66FE-4406-B6BC-AF468FCF39DC}"/>
              </a:ext>
            </a:extLst>
          </p:cNvPr>
          <p:cNvSpPr txBox="1"/>
          <p:nvPr/>
        </p:nvSpPr>
        <p:spPr>
          <a:xfrm>
            <a:off x="2528690" y="375338"/>
            <a:ext cx="598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When is Christmas?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5BD04E-69D1-4BA9-AB77-BF611B1BCD15}"/>
              </a:ext>
            </a:extLst>
          </p:cNvPr>
          <p:cNvSpPr txBox="1"/>
          <p:nvPr/>
        </p:nvSpPr>
        <p:spPr>
          <a:xfrm>
            <a:off x="3421627" y="5692879"/>
            <a:ext cx="508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It’s on December 25</a:t>
            </a:r>
            <a:r>
              <a:rPr lang="en-US" sz="4000" i="1" baseline="30000" dirty="0">
                <a:solidFill>
                  <a:srgbClr val="FF0000"/>
                </a:solidFill>
              </a:rPr>
              <a:t>th</a:t>
            </a:r>
            <a:r>
              <a:rPr lang="en-US" sz="40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75" y="1529749"/>
            <a:ext cx="10058400" cy="41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5EA220-66FE-4406-B6BC-AF468FCF39DC}"/>
              </a:ext>
            </a:extLst>
          </p:cNvPr>
          <p:cNvSpPr txBox="1"/>
          <p:nvPr/>
        </p:nvSpPr>
        <p:spPr>
          <a:xfrm>
            <a:off x="2528690" y="375338"/>
            <a:ext cx="598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When is Christmas Eve?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E62E3-E442-4C4B-BD8E-E682B894ED87}"/>
              </a:ext>
            </a:extLst>
          </p:cNvPr>
          <p:cNvSpPr txBox="1"/>
          <p:nvPr/>
        </p:nvSpPr>
        <p:spPr>
          <a:xfrm>
            <a:off x="3421627" y="5702711"/>
            <a:ext cx="508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It’s on December 24</a:t>
            </a:r>
            <a:r>
              <a:rPr lang="en-US" sz="4000" i="1" baseline="30000" dirty="0">
                <a:solidFill>
                  <a:srgbClr val="FF0000"/>
                </a:solidFill>
              </a:rPr>
              <a:t>th</a:t>
            </a:r>
            <a:r>
              <a:rPr lang="en-US" sz="40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15" y="1548881"/>
            <a:ext cx="6083559" cy="40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1F8A87-1C7A-4AA5-A4FD-DF474ECADF87}"/>
              </a:ext>
            </a:extLst>
          </p:cNvPr>
          <p:cNvSpPr txBox="1"/>
          <p:nvPr/>
        </p:nvSpPr>
        <p:spPr>
          <a:xfrm>
            <a:off x="2035277" y="375338"/>
            <a:ext cx="7993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country is the picture about?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E30E6-DA0B-4BDE-9CDB-46701066352E}"/>
              </a:ext>
            </a:extLst>
          </p:cNvPr>
          <p:cNvSpPr txBox="1"/>
          <p:nvPr/>
        </p:nvSpPr>
        <p:spPr>
          <a:xfrm>
            <a:off x="3421627" y="5742039"/>
            <a:ext cx="508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Germany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56" y="1627631"/>
            <a:ext cx="4071817" cy="407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-989204" y="375338"/>
            <a:ext cx="675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country is it?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24C3C-61C1-4009-81A9-7D1FCDB807C9}"/>
              </a:ext>
            </a:extLst>
          </p:cNvPr>
          <p:cNvSpPr txBox="1"/>
          <p:nvPr/>
        </p:nvSpPr>
        <p:spPr>
          <a:xfrm>
            <a:off x="8860963" y="2743192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Australia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41" y="1143824"/>
            <a:ext cx="4667730" cy="46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2528690" y="375338"/>
            <a:ext cx="670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is Samba dance from?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BECAE-0FE9-44DC-9D15-8CF729D8E58C}"/>
              </a:ext>
            </a:extLst>
          </p:cNvPr>
          <p:cNvSpPr txBox="1"/>
          <p:nvPr/>
        </p:nvSpPr>
        <p:spPr>
          <a:xfrm>
            <a:off x="881180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Brazil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98" y="1610484"/>
            <a:ext cx="6355375" cy="42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6717</TotalTime>
  <Words>838</Words>
  <Application>Microsoft Office PowerPoint</Application>
  <PresentationFormat>Widescreen</PresentationFormat>
  <Paragraphs>182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Webdings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164</cp:revision>
  <dcterms:created xsi:type="dcterms:W3CDTF">2020-12-08T03:17:05Z</dcterms:created>
  <dcterms:modified xsi:type="dcterms:W3CDTF">2022-06-08T11:22:29Z</dcterms:modified>
</cp:coreProperties>
</file>