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71" r:id="rId2"/>
    <p:sldId id="256" r:id="rId3"/>
    <p:sldId id="302" r:id="rId4"/>
    <p:sldId id="279" r:id="rId5"/>
    <p:sldId id="359" r:id="rId6"/>
    <p:sldId id="360" r:id="rId7"/>
    <p:sldId id="361" r:id="rId8"/>
    <p:sldId id="316" r:id="rId9"/>
    <p:sldId id="347" r:id="rId10"/>
    <p:sldId id="362" r:id="rId11"/>
    <p:sldId id="365" r:id="rId12"/>
    <p:sldId id="367" r:id="rId13"/>
    <p:sldId id="368" r:id="rId14"/>
    <p:sldId id="366" r:id="rId15"/>
    <p:sldId id="363" r:id="rId16"/>
    <p:sldId id="364" r:id="rId17"/>
    <p:sldId id="283" r:id="rId18"/>
    <p:sldId id="370" r:id="rId19"/>
    <p:sldId id="372" r:id="rId20"/>
    <p:sldId id="373" r:id="rId21"/>
    <p:sldId id="374" r:id="rId22"/>
    <p:sldId id="375" r:id="rId23"/>
    <p:sldId id="390" r:id="rId24"/>
    <p:sldId id="298" r:id="rId25"/>
    <p:sldId id="391" r:id="rId26"/>
    <p:sldId id="327" r:id="rId27"/>
    <p:sldId id="392" r:id="rId28"/>
    <p:sldId id="393" r:id="rId29"/>
    <p:sldId id="394" r:id="rId30"/>
    <p:sldId id="395" r:id="rId31"/>
    <p:sldId id="396" r:id="rId32"/>
    <p:sldId id="348" r:id="rId33"/>
    <p:sldId id="397" r:id="rId34"/>
    <p:sldId id="398" r:id="rId35"/>
    <p:sldId id="313" r:id="rId36"/>
    <p:sldId id="400" r:id="rId37"/>
    <p:sldId id="401" r:id="rId38"/>
    <p:sldId id="402" r:id="rId39"/>
    <p:sldId id="403" r:id="rId40"/>
    <p:sldId id="404" r:id="rId41"/>
    <p:sldId id="314" r:id="rId42"/>
    <p:sldId id="330" r:id="rId43"/>
    <p:sldId id="406" r:id="rId44"/>
    <p:sldId id="407" r:id="rId45"/>
    <p:sldId id="35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5F4"/>
    <a:srgbClr val="99DBF5"/>
    <a:srgbClr val="FFEEBB"/>
    <a:srgbClr val="FFB7B7"/>
    <a:srgbClr val="FFDBAA"/>
    <a:srgbClr val="F4EEEE"/>
    <a:srgbClr val="96C291"/>
    <a:srgbClr val="00A9FF"/>
    <a:srgbClr val="89CFF3"/>
    <a:srgbClr val="A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29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7.png"/><Relationship Id="rId5" Type="http://schemas.microsoft.com/office/2007/relationships/media" Target="../media/media8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construction site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trường xây dựng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526" y="3082855"/>
            <a:ext cx="4622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/kənˈstrʌkʃn saɪt/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or piece of land where construction work is taking place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172440" y="4799330"/>
            <a:ext cx="2795270" cy="1721485"/>
          </a:xfrm>
          <a:prstGeom prst="rect">
            <a:avLst/>
          </a:prstGeom>
        </p:spPr>
      </p:pic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914015"/>
            <a:ext cx="5412740" cy="3608705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85" y="4973955"/>
            <a:ext cx="2025650" cy="113919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025" y="3000375"/>
            <a:ext cx="10477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underground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3746" y="3082855"/>
            <a:ext cx="4150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/ˌʌndəˈɡraʊnd/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07175" y="1273810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railway system in which electric trains travel through tunnels below ground.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05" y="3082925"/>
            <a:ext cx="5181600" cy="291465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3000375"/>
            <a:ext cx="1073150" cy="1073150"/>
          </a:xfrm>
          <a:prstGeom prst="rect">
            <a:avLst/>
          </a:prstGeom>
        </p:spPr>
      </p:pic>
      <p:pic>
        <p:nvPicPr>
          <p:cNvPr id="16" name="Content Placeholder 15" descr="im-not-552901_128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23160" y="4417060"/>
            <a:ext cx="1928495" cy="226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itchy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ngứa, gây ngứa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2954" y="3082855"/>
            <a:ext cx="15919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/ˈɪtʃi/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having or causing an itch</a:t>
            </a:r>
          </a:p>
        </p:txBody>
      </p:sp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5" y="4743450"/>
            <a:ext cx="2391410" cy="1344930"/>
          </a:xfrm>
          <a:prstGeom prst="rect">
            <a:avLst/>
          </a:prstGeom>
        </p:spPr>
      </p:pic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86245" y="2334260"/>
            <a:ext cx="3698875" cy="4351655"/>
          </a:xfrm>
          <a:prstGeom prst="rect">
            <a:avLst/>
          </a:prstGeom>
        </p:spPr>
      </p:pic>
      <p:pic>
        <p:nvPicPr>
          <p:cNvPr id="9" name="itch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704465"/>
            <a:ext cx="1586865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downtown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trung tâm tp, thị trấn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8386" y="3082855"/>
            <a:ext cx="3561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/ˌdaʊnˈtaʊn/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3182620"/>
            <a:ext cx="54502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 or to the central part of a city</a:t>
            </a:r>
          </a:p>
        </p:txBody>
      </p:sp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22935" y="4291330"/>
            <a:ext cx="2175510" cy="2559685"/>
          </a:xfrm>
          <a:prstGeom prst="rect">
            <a:avLst/>
          </a:prstGeom>
        </p:spPr>
      </p:pic>
      <p:pic>
        <p:nvPicPr>
          <p:cNvPr id="3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25" y="308292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unreliable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không đáng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254" y="3082855"/>
            <a:ext cx="4157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/ˌʌn.rɪˈlaɪə.bəl/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252920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not able to be trusted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3" name="unreli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" y="28670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grand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hoành tráng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7191" y="3082855"/>
            <a:ext cx="2363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/ɡrænd/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6180" y="235267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important and large in degree</a:t>
            </a:r>
          </a:p>
        </p:txBody>
      </p:sp>
      <p:pic>
        <p:nvPicPr>
          <p:cNvPr id="6" name="gr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" y="2813685"/>
            <a:ext cx="1528445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pricey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đắt đỏ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169" y="3082855"/>
            <a:ext cx="2469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/ˈpraɪ.si/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48755" y="223012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expensive</a:t>
            </a:r>
          </a:p>
        </p:txBody>
      </p:sp>
      <p:pic>
        <p:nvPicPr>
          <p:cNvPr id="5" name="pric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25" y="2644775"/>
            <a:ext cx="1415415" cy="141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38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traffic jam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/ˈtræf.ɪk ˌdʒæm/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kẹt xe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congested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/kənˈdʒes.tɪd/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tắc nghẽn (giao thông)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construction site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/kənˈstrʌkʃn saɪt/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trường xây dựng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underground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/ˌʌndəˈɡraʊnd/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2597150"/>
            <a:ext cx="899160" cy="899160"/>
          </a:xfrm>
          <a:prstGeom prst="rect">
            <a:avLst/>
          </a:prstGeom>
        </p:spPr>
      </p:pic>
      <p:pic>
        <p:nvPicPr>
          <p:cNvPr id="5" name="construction s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3776980"/>
            <a:ext cx="899160" cy="89916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404" y="4972050"/>
            <a:ext cx="899160" cy="899160"/>
          </a:xfrm>
          <a:prstGeom prst="rect">
            <a:avLst/>
          </a:prstGeom>
        </p:spPr>
      </p:pic>
      <p:pic>
        <p:nvPicPr>
          <p:cNvPr id="12" name="traffic jam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1513205"/>
            <a:ext cx="899160" cy="89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5026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downtown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/ˌdaʊnˈtaʊn/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trung tâm tp, thị trấn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unreliable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/ˌʌn.rɪˈlaɪə.bəl/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 đáng tin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 grand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/ɡrænd/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hoành tráng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pricey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/ˈpraɪ.si/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đắt đỏ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1791335"/>
            <a:ext cx="1022350" cy="1022350"/>
          </a:xfrm>
          <a:prstGeom prst="rect">
            <a:avLst/>
          </a:prstGeom>
        </p:spPr>
      </p:pic>
      <p:pic>
        <p:nvPicPr>
          <p:cNvPr id="8" name="unreliab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2860675"/>
            <a:ext cx="1022350" cy="1022350"/>
          </a:xfrm>
          <a:prstGeom prst="rect">
            <a:avLst/>
          </a:prstGeom>
        </p:spPr>
      </p:pic>
      <p:pic>
        <p:nvPicPr>
          <p:cNvPr id="9" name="gra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3964305"/>
            <a:ext cx="1022350" cy="1022350"/>
          </a:xfrm>
          <a:prstGeom prst="rect">
            <a:avLst/>
          </a:prstGeom>
        </p:spPr>
      </p:pic>
      <p:pic>
        <p:nvPicPr>
          <p:cNvPr id="2" name="price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532701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71" y="1081135"/>
            <a:ext cx="1054296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pictures on p.28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9571"/>
          <a:stretch>
            <a:fillRect/>
          </a:stretch>
        </p:blipFill>
        <p:spPr>
          <a:xfrm>
            <a:off x="92075" y="1852930"/>
            <a:ext cx="6903085" cy="45351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053580" y="1880235"/>
            <a:ext cx="5054600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 algn="just"/>
            <a:r>
              <a:rPr lang="en-US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1. What do you see in each picture?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3580" y="4311015"/>
            <a:ext cx="5139055" cy="15684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2. Are the things in the pictures common in your home town?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53580" y="3020060"/>
            <a:ext cx="49593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jam / </a:t>
            </a:r>
          </a:p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congestion,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8300" y="-215900"/>
            <a:ext cx="13004800" cy="77343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-300" dirty="0">
                <a:blipFill>
                  <a:blip r:embed="rId2"/>
                  <a:stretch>
                    <a:fillRect/>
                  </a:stretch>
                </a:blipFill>
              </a:rPr>
              <a:t>---------------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62953" y="7683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7350" y="977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1423" y="5292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4878" y="602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043" y="258866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/>
          <p:cNvSpPr txBox="1"/>
          <p:nvPr/>
        </p:nvSpPr>
        <p:spPr>
          <a:xfrm>
            <a:off x="6443076" y="2676854"/>
            <a:ext cx="587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800" b="1" dirty="0" err="1"/>
              <a:t>How</a:t>
            </a:r>
            <a:r>
              <a:rPr lang="vi-VN" sz="4800" b="1" dirty="0"/>
              <a:t> </a:t>
            </a:r>
            <a:r>
              <a:rPr lang="vi-VN" sz="4800" b="1" dirty="0" err="1"/>
              <a:t>is</a:t>
            </a:r>
            <a:r>
              <a:rPr lang="vi-VN" sz="4800" b="1" dirty="0"/>
              <a:t> </a:t>
            </a:r>
            <a:r>
              <a:rPr lang="vi-VN" sz="4800" b="1" dirty="0" err="1"/>
              <a:t>your</a:t>
            </a:r>
            <a:r>
              <a:rPr lang="vi-VN" sz="4800" b="1" dirty="0"/>
              <a:t> </a:t>
            </a:r>
            <a:r>
              <a:rPr lang="vi-VN" sz="4800" b="1" dirty="0" err="1"/>
              <a:t>city</a:t>
            </a:r>
            <a:r>
              <a:rPr lang="vi-VN" sz="4800" b="1" dirty="0"/>
              <a:t>?</a:t>
            </a:r>
            <a:endParaRPr lang="vi-VN" sz="4800" dirty="0"/>
          </a:p>
        </p:txBody>
      </p:sp>
      <p:sp>
        <p:nvSpPr>
          <p:cNvPr id="34" name="Rounded Rectangle 33"/>
          <p:cNvSpPr/>
          <p:nvPr/>
        </p:nvSpPr>
        <p:spPr>
          <a:xfrm>
            <a:off x="6136637" y="176058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2195" y="179612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92169" y="160894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17" grpId="0"/>
      <p:bldP spid="4" grpId="0" animBg="1"/>
      <p:bldP spid="43" grpId="0"/>
      <p:bldP spid="34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/>
              <a:t>Trang:</a:t>
            </a:r>
            <a:r>
              <a:rPr lang="en-US" sz="3200"/>
              <a:t> Hi, Ben. Sorry I couldn’t get online earlier. I got stuck in a traffic jam and came home late.</a:t>
            </a:r>
          </a:p>
          <a:p>
            <a:r>
              <a:rPr lang="en-US" sz="3200" b="1"/>
              <a:t>Ben:</a:t>
            </a:r>
            <a:r>
              <a:rPr lang="en-US" sz="3200"/>
              <a:t> No problem, Trang. Did you go by bus?</a:t>
            </a:r>
          </a:p>
          <a:p>
            <a:pPr algn="just"/>
            <a:r>
              <a:rPr lang="en-US" sz="3200" b="1"/>
              <a:t>Trang:</a:t>
            </a:r>
            <a:r>
              <a:rPr lang="en-US" sz="3200"/>
              <a:t> No. My dad picked me up. I rarely use the bus. It’s slow and packed with people. </a:t>
            </a:r>
          </a:p>
          <a:p>
            <a:r>
              <a:rPr lang="en-US" sz="3200" b="1"/>
              <a:t>Ben:</a:t>
            </a:r>
            <a:r>
              <a:rPr lang="en-US" sz="3200"/>
              <a:t> I mostly get around by underground. It’s more reliable than the bus. </a:t>
            </a:r>
          </a:p>
          <a:p>
            <a:r>
              <a:rPr lang="en-US" sz="3200" b="1"/>
              <a:t>Trang:</a:t>
            </a:r>
            <a:r>
              <a:rPr lang="en-US" sz="3200"/>
              <a:t> That’s great. </a:t>
            </a:r>
          </a:p>
          <a:p>
            <a:r>
              <a:rPr lang="en-US" sz="3200" b="1"/>
              <a:t>Ben: </a:t>
            </a:r>
            <a:r>
              <a:rPr lang="en-US" sz="3200"/>
              <a:t>But traffic congestion is terrible in London. You know, the more crowded the city gets, the more congested the streets are.</a:t>
            </a:r>
          </a:p>
          <a:p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71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066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16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5704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Trang:</a:t>
            </a:r>
            <a:r>
              <a:rPr lang="en-US" sz="3200"/>
              <a:t> Yeah … and the more polluted they may become. There’s a construction site in my neighbourhood. It’s dusty, so people easily get itchy eyes.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It must be noisy, too. The noise probably makes people feel stressed sometimes.</a:t>
            </a:r>
          </a:p>
          <a:p>
            <a:pPr algn="just"/>
            <a:r>
              <a:rPr lang="en-US" sz="3200" b="1"/>
              <a:t>Trang: </a:t>
            </a:r>
            <a:r>
              <a:rPr lang="en-US" sz="3200"/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Of course. How’s it now? When I left Viet Nam, they nearly finished it. </a:t>
            </a:r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325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864995"/>
            <a:ext cx="11704320" cy="3503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Well, it’s now a shopping mall. Teens like it because it’s modern and fun.</a:t>
            </a:r>
          </a:p>
          <a:p>
            <a:pPr algn="just"/>
            <a:r>
              <a:rPr lang="en-US" sz="3200" b="1">
                <a:sym typeface="+mn-ea"/>
              </a:rPr>
              <a:t>Ben: </a:t>
            </a:r>
            <a:r>
              <a:rPr lang="en-US" sz="3200">
                <a:sym typeface="+mn-ea"/>
              </a:rPr>
              <a:t>Do you often go there? 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Sometimes. I watch movies there with my sister. I want to go there more often, but it’s a bit pricey.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Ben:</a:t>
            </a:r>
            <a:r>
              <a:rPr lang="en-US" sz="3200">
                <a:sym typeface="+mn-ea"/>
              </a:rPr>
              <a:t> It’s expensive here in London, too …</a:t>
            </a:r>
            <a:endParaRPr lang="en-US" sz="3200"/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9750" y="10005695"/>
            <a:ext cx="11704320" cy="2195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>
                <a:sym typeface="+mn-ea"/>
              </a:rPr>
              <a:t>Say the words in the text that you think are related to the topic City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217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8610" y="2449195"/>
            <a:ext cx="11704320" cy="3007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 dirty="0">
                <a:sym typeface="+mn-ea"/>
              </a:rPr>
              <a:t>Underline the words in the text that you think are related to the topic </a:t>
            </a:r>
            <a:r>
              <a:rPr lang="en-US" sz="6000" i="1" dirty="0">
                <a:sym typeface="+mn-ea"/>
              </a:rPr>
              <a:t>City life</a:t>
            </a:r>
            <a:r>
              <a:rPr lang="en-US" sz="6000" dirty="0"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35659305"/>
              </p:ext>
            </p:extLst>
          </p:nvPr>
        </p:nvGraphicFramePr>
        <p:xfrm>
          <a:off x="394335" y="1809114"/>
          <a:ext cx="11268710" cy="50488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3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9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 dirty="0"/>
                        <a:t>1. The bus in Trang’s city is slow and crowded.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24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2. The underground system in Ben’s city is unreliable.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35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3. There is a dusty and noisy construction site near Trang’s house.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9000489" y="2866001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24533" y="416687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00490" y="5729189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01875" y="448945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</a:rPr>
              <a:t> “get around by underground. It’s more reliable than the bus.”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94335" y="1809115"/>
          <a:ext cx="11268710" cy="436181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8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4. Trang thinks new buildings make the city look ugly.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39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5. . Both Trang and Ben find shopping malls expensive.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0547985" y="341376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106535" y="485457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81225" y="324548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>
                <a:solidFill>
                  <a:srgbClr val="FF0000"/>
                </a:solidFill>
              </a:rPr>
              <a:t> “ But new buildings make the city look modern and attractive”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6430" y="1819910"/>
            <a:ext cx="4399280" cy="25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" y="5707380"/>
            <a:ext cx="1360805" cy="80899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125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3438 0.168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788660"/>
            <a:ext cx="1321435" cy="773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39598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81090" y="1868805"/>
            <a:ext cx="5267325" cy="3131185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0 L 0.471771 0.4559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5" y="1707515"/>
            <a:ext cx="4805680" cy="3253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771 0.332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20" y="1819910"/>
            <a:ext cx="5176520" cy="3209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030" y="578231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8646 0.072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5459" y="898789"/>
            <a:ext cx="6374180" cy="74411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sz="2400" dirty="0">
                <a:solidFill>
                  <a:schemeClr val="tx1"/>
                </a:solidFill>
              </a:rPr>
              <a:t>Option 2: City Debate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5459" y="1740918"/>
            <a:ext cx="633628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5459" y="2541340"/>
            <a:ext cx="6374212" cy="21911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words/phrases with their pictures.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C, or 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5427" y="4957045"/>
            <a:ext cx="6469656" cy="68496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A lifestyle survey: City life or Village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55427" y="5863476"/>
            <a:ext cx="637421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" y="5580380"/>
            <a:ext cx="1583055" cy="9817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130" y="1972945"/>
            <a:ext cx="5170805" cy="292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375 0.14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859530" y="254000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859530" y="3168650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859530" y="380111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912870" y="44805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859530" y="5060950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078" y="711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85" y="1101725"/>
            <a:ext cx="113753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Extra Activity: Work in groups. Each group makes sentences with the words/phrases.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I like getting around by ______. I hate the smell of car exhaust.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underground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private car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taxi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D. bus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Road dust may badly affect our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stomach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back 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eyes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leg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58165" y="300355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33209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There’s a ______ in my neighbourhood. It’s noisy and dusty.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building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construction site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hospital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lake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The road is narrow, so ______ often occurs at rush hour.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traffic light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traffic flow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traffic congestion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traffic safety 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74435" y="292798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814695"/>
            <a:ext cx="410718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3. Many teens fancy spending their weekends in an entertainment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A. industry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value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C. business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D. centre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99835" y="380809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583565"/>
          </a:xfrm>
          <a:prstGeom prst="rect">
            <a:avLst/>
          </a:prstGeom>
          <a:solidFill>
            <a:srgbClr val="FFB7B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Quiz: A lifestyle survey: City life or Village life?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9110" y="1908810"/>
            <a:ext cx="11433810" cy="156845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Complete the quiz. Then compare your choices with your friends’ and the teacher’s explanation. Which suits you more, life in the city or in a village?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3807460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/>
              <a:t>You have 4 minutes to do this activity individually.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123169431"/>
              </p:ext>
            </p:extLst>
          </p:nvPr>
        </p:nvGraphicFramePr>
        <p:xfrm>
          <a:off x="120650" y="1017270"/>
          <a:ext cx="11892280" cy="56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1. What kind of house do you want to live in?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/>
                        <a:t>2. How do you like to get around?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A small and modern apartment.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A house with a garden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By public transport.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By motorbike or bicycle.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3. Where do you frequently enjoy visiting?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4. How do you describe your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favourite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neighbourhood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A. Shops, restaurants, cinemas, and art galleries.</a:t>
                      </a:r>
                    </a:p>
                    <a:p>
                      <a:pPr algn="just">
                        <a:buNone/>
                      </a:pPr>
                      <a:r>
                        <a:rPr lang="en-US" sz="2800" dirty="0"/>
                        <a:t>B. Local farmers’ markets.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Crowded and busy.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Quiet and green.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5. How do you like to spend time outdoors?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865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dirty="0"/>
                        <a:t>A. Going for a walk or running in the park.</a:t>
                      </a:r>
                    </a:p>
                    <a:p>
                      <a:pPr>
                        <a:buNone/>
                      </a:pPr>
                      <a:r>
                        <a:rPr lang="en-US" sz="2800" dirty="0">
                          <a:sym typeface="+mn-ea"/>
                        </a:rPr>
                        <a:t>B. Doing gardening or visiting next-door </a:t>
                      </a:r>
                      <a:r>
                        <a:rPr lang="en-US" sz="2800" dirty="0" err="1">
                          <a:sym typeface="+mn-ea"/>
                        </a:rPr>
                        <a:t>neighbours</a:t>
                      </a:r>
                      <a:r>
                        <a:rPr lang="en-US" sz="2800" dirty="0">
                          <a:sym typeface="+mn-ea"/>
                        </a:rPr>
                        <a:t>.</a:t>
                      </a:r>
                      <a:endParaRPr lang="en-US" sz="2800" dirty="0"/>
                    </a:p>
                  </a:txBody>
                  <a:tcPr>
                    <a:solidFill>
                      <a:srgbClr val="FFD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1022985" y="-1425575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Compare your choices with your partner.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1363980"/>
            <a:ext cx="9377045" cy="64516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Compare your choices with your partner.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278130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A.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413131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B.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38750" y="288734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5238750" y="420941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 Box 9"/>
          <p:cNvSpPr txBox="1"/>
          <p:nvPr/>
        </p:nvSpPr>
        <p:spPr>
          <a:xfrm>
            <a:off x="6677025" y="2781300"/>
            <a:ext cx="4448810" cy="64516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You will fit in the city.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0190" y="4001770"/>
            <a:ext cx="4525645" cy="119888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The village is your better choice.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8860" y="1075690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me more ideas about: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85595" y="209296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City Life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Village Life</a:t>
                      </a: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65" y="1930400"/>
            <a:ext cx="1207198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groups and talk about the differences between living in the city and living in the countryside.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5748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1/ Can you name some big cities in Viet Nam and in the world?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2/ Can you describe something you know about these cities?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ym typeface="+mn-ea"/>
              </a:rPr>
              <a:t>(population, traffic, tourist attractions, ….)</a:t>
            </a:r>
            <a:endParaRPr lang="en-US" sz="3200" b="1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0807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400010040"/>
              </p:ext>
            </p:extLst>
          </p:nvPr>
        </p:nvGraphicFramePr>
        <p:xfrm>
          <a:off x="487045" y="1216025"/>
          <a:ext cx="11383645" cy="524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5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CITY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COUNTRYSIDE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Accommodation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Means of transport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Facilities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 err="1"/>
                        <a:t>Neighbourhood</a:t>
                      </a:r>
                      <a:endParaRPr lang="en-US" sz="3500" dirty="0"/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65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/>
                        <a:t>Outdoor activities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5706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10000" y="989330"/>
            <a:ext cx="3048000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City life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life in the city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34" y="1436567"/>
            <a:ext cx="2734995" cy="1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Open book p.27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2786380"/>
            <a:ext cx="111474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to brainstorm about the features of a city you want to live in the future and draw a picture of it.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380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575945" y="2054225"/>
          <a:ext cx="10833100" cy="4053840"/>
        </p:xfrm>
        <a:graphic>
          <a:graphicData uri="http://schemas.openxmlformats.org/drawingml/2006/table">
            <a:tbl>
              <a:tblPr/>
              <a:tblGrid>
                <a:gridCol w="10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population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type of houses people will live in: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means of transportation that people will use: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of school and number of schools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and/or places of entertainment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26695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2475" y="1966595"/>
            <a:ext cx="7545705" cy="403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3/ Do you want to live there?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4/ Can you describe where you live? Is it a city or town?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5/ Do you like living there?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3474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58876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723" y="1996441"/>
            <a:ext cx="786457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You have 2 minutes think about </a:t>
            </a:r>
            <a:r>
              <a:rPr lang="en-US" sz="4000" b="1" dirty="0">
                <a:solidFill>
                  <a:srgbClr val="00B050"/>
                </a:solidFill>
              </a:rPr>
              <a:t>City </a:t>
            </a:r>
            <a:r>
              <a:rPr lang="en-US" sz="4000" b="1" dirty="0">
                <a:solidFill>
                  <a:srgbClr val="00B050"/>
                </a:solidFill>
                <a:sym typeface="+mn-ea"/>
              </a:rPr>
              <a:t>advantages</a:t>
            </a:r>
            <a:r>
              <a:rPr lang="en-US" sz="4000" dirty="0">
                <a:sym typeface="+mn-ea"/>
              </a:rPr>
              <a:t> and </a:t>
            </a:r>
            <a:r>
              <a:rPr lang="en-US" sz="4000" b="1" dirty="0">
                <a:solidFill>
                  <a:srgbClr val="FFC000"/>
                </a:solidFill>
                <a:sym typeface="+mn-ea"/>
              </a:rPr>
              <a:t>disadvantages.</a:t>
            </a:r>
            <a:r>
              <a:rPr lang="en-US" sz="4000" dirty="0">
                <a:solidFill>
                  <a:srgbClr val="FFC000"/>
                </a:solidFill>
                <a:sym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685" y="1949450"/>
            <a:ext cx="77336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Work in teams.</a:t>
            </a:r>
          </a:p>
          <a:p>
            <a:pPr algn="just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465" y="1996441"/>
            <a:ext cx="4083685" cy="28879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3410" y="2513965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TIME (2 minutes)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695" y="1083310"/>
            <a:ext cx="2042795" cy="144462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221105" y="34290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traffic jam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4385887"/>
            <a:ext cx="4050892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kẹt xe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721" y="3215037"/>
            <a:ext cx="44684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/ˈtræf.ɪk ˌdʒæm/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large number of vehicles close together and unable to move or moving very slowly.</a:t>
            </a:r>
          </a:p>
        </p:txBody>
      </p:sp>
      <p:pic>
        <p:nvPicPr>
          <p:cNvPr id="4" name="Content Placeholder 3" descr="ttnews-image-31231-44184-14459404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35295" y="2807970"/>
            <a:ext cx="6343015" cy="3742690"/>
          </a:xfrm>
          <a:prstGeom prst="rect">
            <a:avLst/>
          </a:prstGeom>
        </p:spPr>
      </p:pic>
      <p:pic>
        <p:nvPicPr>
          <p:cNvPr id="6" name="traffic ja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" y="2807970"/>
            <a:ext cx="1191895" cy="1191895"/>
          </a:xfrm>
          <a:prstGeom prst="rect">
            <a:avLst/>
          </a:prstGeom>
        </p:spPr>
      </p:pic>
      <p:pic>
        <p:nvPicPr>
          <p:cNvPr id="8" name="Content Placeholder 2" descr="5487a2b118848829c8d9fe728ab5086e_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70860" y="5146675"/>
            <a:ext cx="2207895" cy="136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congested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tắc nghẽn (giao thông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8031" y="3130480"/>
            <a:ext cx="3989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/kənˈdʒes.tɪd/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situation in which a place is too blocked or crowded, causing difficulties.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43905" y="2846705"/>
            <a:ext cx="5941060" cy="3660140"/>
          </a:xfrm>
          <a:prstGeom prst="rect">
            <a:avLst/>
          </a:prstGeom>
        </p:spPr>
      </p:pic>
      <p:pic>
        <p:nvPicPr>
          <p:cNvPr id="6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2914015"/>
            <a:ext cx="1046480" cy="1046480"/>
          </a:xfrm>
          <a:prstGeom prst="rect">
            <a:avLst/>
          </a:prstGeom>
        </p:spPr>
      </p:pic>
      <p:pic>
        <p:nvPicPr>
          <p:cNvPr id="8" name="Content Placeholder 3" descr="ttnews-image-31231-44184-14459404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495" y="5401945"/>
            <a:ext cx="1872615" cy="1104900"/>
          </a:xfrm>
          <a:prstGeom prst="rect">
            <a:avLst/>
          </a:prstGeom>
        </p:spPr>
      </p:pic>
      <p:pic>
        <p:nvPicPr>
          <p:cNvPr id="11" name="Content Placeholder 10" descr="5138438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082925" y="4989195"/>
            <a:ext cx="2276475" cy="151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1894</Words>
  <PresentationFormat>Widescreen</PresentationFormat>
  <Paragraphs>377</Paragraphs>
  <Slides>45</Slides>
  <Notes>42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2024-01-09T01:34:55Z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