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9" r:id="rId3"/>
    <p:sldId id="267" r:id="rId4"/>
    <p:sldId id="269" r:id="rId5"/>
    <p:sldId id="402" r:id="rId6"/>
    <p:sldId id="308" r:id="rId7"/>
    <p:sldId id="379" r:id="rId8"/>
    <p:sldId id="304" r:id="rId9"/>
    <p:sldId id="403" r:id="rId10"/>
    <p:sldId id="406" r:id="rId11"/>
    <p:sldId id="404" r:id="rId12"/>
    <p:sldId id="271" r:id="rId13"/>
    <p:sldId id="407" r:id="rId14"/>
    <p:sldId id="408" r:id="rId15"/>
    <p:sldId id="409" r:id="rId16"/>
    <p:sldId id="410" r:id="rId17"/>
    <p:sldId id="380" r:id="rId18"/>
    <p:sldId id="294" r:id="rId19"/>
    <p:sldId id="411" r:id="rId20"/>
    <p:sldId id="412" r:id="rId21"/>
    <p:sldId id="296" r:id="rId22"/>
    <p:sldId id="298" r:id="rId23"/>
    <p:sldId id="299" r:id="rId24"/>
    <p:sldId id="30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5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-37331"/>
            <a:ext cx="12192000" cy="689533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779369" y="44183"/>
            <a:ext cx="136342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 smtClean="0">
                <a:solidFill>
                  <a:schemeClr val="tx1"/>
                </a:solidFill>
              </a:rPr>
              <a:t>Review</a:t>
            </a:r>
            <a:r>
              <a:rPr lang="en-US" sz="1800" b="0" baseline="0" dirty="0" smtClean="0">
                <a:solidFill>
                  <a:schemeClr val="tx1"/>
                </a:solidFill>
              </a:rPr>
              <a:t> 1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448636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tx1"/>
                </a:solidFill>
              </a:rPr>
              <a:t>Unit 4: Disasters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chemeClr val="tx1"/>
                </a:solidFill>
                <a:effectLst/>
              </a:rPr>
              <a:t>Tiếng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 Anh 8 </a:t>
            </a:r>
            <a:r>
              <a:rPr lang="en-US" sz="1600" baseline="0" dirty="0" err="1">
                <a:solidFill>
                  <a:schemeClr val="tx1"/>
                </a:solidFill>
                <a:effectLst/>
              </a:rPr>
              <a:t>i</a:t>
            </a:r>
            <a:r>
              <a:rPr lang="en-US" sz="1600" baseline="0" dirty="0">
                <a:solidFill>
                  <a:schemeClr val="tx1"/>
                </a:solidFill>
                <a:effectLst/>
              </a:rPr>
              <a:t>-Learn Smart World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chemeClr val="tx1"/>
                </a:solidFill>
                <a:effectLst/>
              </a:rPr>
              <a:t>DTP Education Solutions </a:t>
            </a:r>
            <a:endParaRPr lang="en-US" sz="16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89" r:id="rId14"/>
    <p:sldLayoutId id="2147483691" r:id="rId1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0.png"/><Relationship Id="rId4" Type="http://schemas.openxmlformats.org/officeDocument/2006/relationships/audio" Target="../media/audio13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microsoft.com/office/2007/relationships/hdphoto" Target="../media/hdphoto6.wdp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6.wdp"/><Relationship Id="rId12" Type="http://schemas.openxmlformats.org/officeDocument/2006/relationships/slide" Target="slide1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11" Type="http://schemas.openxmlformats.org/officeDocument/2006/relationships/image" Target="../media/image10.png"/><Relationship Id="rId5" Type="http://schemas.microsoft.com/office/2007/relationships/hdphoto" Target="../media/hdphoto5.wdp"/><Relationship Id="rId10" Type="http://schemas.openxmlformats.org/officeDocument/2006/relationships/audio" Target="../media/audio14.wav"/><Relationship Id="rId4" Type="http://schemas.openxmlformats.org/officeDocument/2006/relationships/image" Target="../media/image13.png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6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4.png"/><Relationship Id="rId11" Type="http://schemas.openxmlformats.org/officeDocument/2006/relationships/image" Target="../media/image10.png"/><Relationship Id="rId5" Type="http://schemas.microsoft.com/office/2007/relationships/hdphoto" Target="../media/hdphoto5.wdp"/><Relationship Id="rId10" Type="http://schemas.openxmlformats.org/officeDocument/2006/relationships/audio" Target="../media/audio14.wav"/><Relationship Id="rId4" Type="http://schemas.openxmlformats.org/officeDocument/2006/relationships/image" Target="../media/image13.png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2.wav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12.wav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3260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8C3E5E-23DE-2592-D57F-E2DEBA4EF0E6}"/>
              </a:ext>
            </a:extLst>
          </p:cNvPr>
          <p:cNvSpPr/>
          <p:nvPr/>
        </p:nvSpPr>
        <p:spPr>
          <a:xfrm>
            <a:off x="6356839" y="3232118"/>
            <a:ext cx="520708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UNIT 4: DISASTERS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Review</a:t>
            </a:r>
            <a:endParaRPr lang="en-US" sz="2400" b="1" dirty="0">
              <a:solidFill>
                <a:srgbClr val="00B050"/>
              </a:solidFill>
              <a:effectLst/>
            </a:endParaRPr>
          </a:p>
          <a:p>
            <a:pPr algn="ctr"/>
            <a:r>
              <a:rPr lang="en-US" sz="2400" dirty="0">
                <a:effectLst/>
              </a:rPr>
              <a:t>page 92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>
            <a:hlinkClick r:id="" action="ppaction://hlinkshowjump?jump=nextslide">
              <a:snd r:embed="rId2" name="CD2 TRACK 41_Segment_0.wav"/>
            </a:hlinkClick>
            <a:extLst>
              <a:ext uri="{FF2B5EF4-FFF2-40B4-BE49-F238E27FC236}">
                <a16:creationId xmlns:a16="http://schemas.microsoft.com/office/drawing/2014/main" id="{C14028F1-5BF1-E919-4AE3-9217C40596E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073136" y="-68037"/>
            <a:ext cx="907114" cy="186204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vi-VN" sz="115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115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16A9EB-F879-A6FC-E470-AB7EDF8B6293}"/>
              </a:ext>
            </a:extLst>
          </p:cNvPr>
          <p:cNvSpPr txBox="1"/>
          <p:nvPr/>
        </p:nvSpPr>
        <p:spPr>
          <a:xfrm>
            <a:off x="40082" y="20980"/>
            <a:ext cx="1958092" cy="430887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Post - listening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EC8369-7DE4-4C7B-2A68-679E90146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3439" y="860397"/>
            <a:ext cx="988268" cy="7337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CADA1F-A672-B979-CA95-488E70291C7E}"/>
              </a:ext>
            </a:extLst>
          </p:cNvPr>
          <p:cNvSpPr txBox="1"/>
          <p:nvPr/>
        </p:nvSpPr>
        <p:spPr>
          <a:xfrm>
            <a:off x="641733" y="1031629"/>
            <a:ext cx="600299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</a:rPr>
              <a:t>Listen to the conversation.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</a:rPr>
              <a:t>Then practice with a partner.</a:t>
            </a:r>
          </a:p>
        </p:txBody>
      </p:sp>
    </p:spTree>
    <p:extLst>
      <p:ext uri="{BB962C8B-B14F-4D97-AF65-F5344CB8AC3E}">
        <p14:creationId xmlns:p14="http://schemas.microsoft.com/office/powerpoint/2010/main" val="133319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60092C-B44F-D320-F77A-721D89BE9194}"/>
              </a:ext>
            </a:extLst>
          </p:cNvPr>
          <p:cNvSpPr txBox="1"/>
          <p:nvPr/>
        </p:nvSpPr>
        <p:spPr>
          <a:xfrm>
            <a:off x="95537" y="400673"/>
            <a:ext cx="6095999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000" b="1" i="1" spc="-100" dirty="0"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Sue</a:t>
            </a:r>
            <a:r>
              <a:rPr lang="en-US" sz="3000" b="0" i="1" spc="-100" dirty="0"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: Hi, Ben. That’s an interesting picture.</a:t>
            </a:r>
          </a:p>
          <a:p>
            <a:pPr>
              <a:spcBef>
                <a:spcPts val="600"/>
              </a:spcBef>
            </a:pPr>
            <a:r>
              <a:rPr lang="en-US" sz="3000" b="0" i="1" spc="-100" dirty="0"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What are you reading?</a:t>
            </a:r>
          </a:p>
          <a:p>
            <a:pPr>
              <a:spcBef>
                <a:spcPts val="600"/>
              </a:spcBef>
            </a:pPr>
            <a:r>
              <a:rPr lang="en-US" sz="3000" b="1" i="1" spc="-100" dirty="0">
                <a:solidFill>
                  <a:srgbClr val="0070C0"/>
                </a:solidFill>
                <a:effectLst/>
                <a:latin typeface="Arial Narrow" panose="020B0606020202030204" pitchFamily="34" charset="0"/>
              </a:rPr>
              <a:t>Ben</a:t>
            </a:r>
            <a:r>
              <a:rPr lang="en-US" sz="3000" b="0" i="1" spc="-100" dirty="0">
                <a:solidFill>
                  <a:srgbClr val="0070C0"/>
                </a:solidFill>
                <a:effectLst/>
                <a:latin typeface="Arial Narrow" panose="020B0606020202030204" pitchFamily="34" charset="0"/>
              </a:rPr>
              <a:t>: Hi, Sue. I’m reading about a typhoon. </a:t>
            </a:r>
            <a:endParaRPr lang="en-US" sz="3000" i="1" spc="-100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000" b="0" i="1" spc="-100" dirty="0">
                <a:solidFill>
                  <a:srgbClr val="0070C0"/>
                </a:solidFill>
                <a:effectLst/>
                <a:latin typeface="Arial Narrow" panose="020B0606020202030204" pitchFamily="34" charset="0"/>
              </a:rPr>
              <a:t>It’s called Typhoon Maemi. This is what it </a:t>
            </a:r>
            <a:endParaRPr lang="en-US" sz="3000" i="1" spc="-100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000" b="0" i="1" spc="-100" dirty="0">
                <a:solidFill>
                  <a:srgbClr val="0070C0"/>
                </a:solidFill>
                <a:effectLst/>
                <a:latin typeface="Arial Narrow" panose="020B0606020202030204" pitchFamily="34" charset="0"/>
              </a:rPr>
              <a:t>looks like from space.</a:t>
            </a:r>
          </a:p>
          <a:p>
            <a:pPr>
              <a:spcBef>
                <a:spcPts val="600"/>
              </a:spcBef>
            </a:pPr>
            <a:r>
              <a:rPr lang="en-US" sz="3000" b="1" i="1" spc="-100" dirty="0">
                <a:solidFill>
                  <a:srgbClr val="FF0000"/>
                </a:solidFill>
                <a:latin typeface="Arial Narrow" panose="020B0606020202030204" pitchFamily="34" charset="0"/>
              </a:rPr>
              <a:t>Sue</a:t>
            </a:r>
            <a:r>
              <a:rPr lang="en-US" sz="3000" b="0" i="1" spc="-100" dirty="0"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: Wow. When was the typhoon?</a:t>
            </a:r>
          </a:p>
          <a:p>
            <a:pPr>
              <a:spcBef>
                <a:spcPts val="600"/>
              </a:spcBef>
            </a:pPr>
            <a:r>
              <a:rPr lang="en-US" sz="3000" b="1" i="1" spc="-100" dirty="0">
                <a:solidFill>
                  <a:srgbClr val="0070C0"/>
                </a:solidFill>
                <a:effectLst/>
                <a:latin typeface="Arial Narrow" panose="020B0606020202030204" pitchFamily="34" charset="0"/>
              </a:rPr>
              <a:t>Ben</a:t>
            </a:r>
            <a:r>
              <a:rPr lang="en-US" sz="3000" b="0" i="1" spc="-100" dirty="0">
                <a:solidFill>
                  <a:srgbClr val="0070C0"/>
                </a:solidFill>
                <a:effectLst/>
                <a:latin typeface="Arial Narrow" panose="020B0606020202030204" pitchFamily="34" charset="0"/>
              </a:rPr>
              <a:t>: It was in 2003.</a:t>
            </a:r>
          </a:p>
          <a:p>
            <a:pPr>
              <a:spcBef>
                <a:spcPts val="600"/>
              </a:spcBef>
            </a:pPr>
            <a:r>
              <a:rPr lang="en-US" sz="3000" b="1" i="1" spc="-100" dirty="0">
                <a:solidFill>
                  <a:srgbClr val="FF0000"/>
                </a:solidFill>
                <a:latin typeface="Arial Narrow" panose="020B0606020202030204" pitchFamily="34" charset="0"/>
              </a:rPr>
              <a:t>Sue</a:t>
            </a:r>
            <a:r>
              <a:rPr lang="en-US" sz="3000" b="0" i="1" spc="-100" dirty="0"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: Oh, OK. Where was it?</a:t>
            </a:r>
          </a:p>
          <a:p>
            <a:pPr>
              <a:spcBef>
                <a:spcPts val="600"/>
              </a:spcBef>
            </a:pPr>
            <a:r>
              <a:rPr lang="en-US" sz="3000" b="1" i="1" spc="-100" dirty="0">
                <a:solidFill>
                  <a:srgbClr val="0070C0"/>
                </a:solidFill>
                <a:effectLst/>
                <a:latin typeface="Arial Narrow" panose="020B0606020202030204" pitchFamily="34" charset="0"/>
              </a:rPr>
              <a:t>Ben</a:t>
            </a:r>
            <a:r>
              <a:rPr lang="en-US" sz="3000" b="0" i="1" spc="-100" dirty="0">
                <a:solidFill>
                  <a:srgbClr val="0070C0"/>
                </a:solidFill>
                <a:effectLst/>
                <a:latin typeface="Arial Narrow" panose="020B0606020202030204" pitchFamily="34" charset="0"/>
              </a:rPr>
              <a:t>: It mostly happened in North and South</a:t>
            </a:r>
          </a:p>
          <a:p>
            <a:pPr>
              <a:spcBef>
                <a:spcPts val="600"/>
              </a:spcBef>
            </a:pPr>
            <a:r>
              <a:rPr lang="en-US" sz="3000" b="0" i="1" spc="-100" dirty="0">
                <a:solidFill>
                  <a:srgbClr val="0070C0"/>
                </a:solidFill>
                <a:effectLst/>
                <a:latin typeface="Arial Narrow" panose="020B0606020202030204" pitchFamily="34" charset="0"/>
              </a:rPr>
              <a:t>Korea, but it affected other countries, too.</a:t>
            </a:r>
          </a:p>
          <a:p>
            <a:pPr>
              <a:spcBef>
                <a:spcPts val="600"/>
              </a:spcBef>
            </a:pPr>
            <a:r>
              <a:rPr lang="en-US" sz="3000" b="1" i="1" spc="-100" dirty="0">
                <a:solidFill>
                  <a:srgbClr val="FF0000"/>
                </a:solidFill>
                <a:latin typeface="Arial Narrow" panose="020B0606020202030204" pitchFamily="34" charset="0"/>
              </a:rPr>
              <a:t>Sue</a:t>
            </a:r>
            <a:r>
              <a:rPr lang="en-US" sz="3000" b="0" i="1" spc="-100" dirty="0"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: Was it a very strong storm?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C2EB14-7524-850A-6C9E-AF778E7C5DD1}"/>
              </a:ext>
            </a:extLst>
          </p:cNvPr>
          <p:cNvSpPr txBox="1"/>
          <p:nvPr/>
        </p:nvSpPr>
        <p:spPr>
          <a:xfrm>
            <a:off x="5813945" y="512129"/>
            <a:ext cx="6962648" cy="640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000" b="1" i="1" spc="-100" dirty="0">
                <a:solidFill>
                  <a:srgbClr val="0070C0"/>
                </a:solidFill>
                <a:effectLst/>
                <a:latin typeface="Arial Narrow" panose="020B0606020202030204" pitchFamily="34" charset="0"/>
              </a:rPr>
              <a:t>Ben</a:t>
            </a:r>
            <a:r>
              <a:rPr lang="en-US" sz="3000" b="0" i="1" spc="-100" dirty="0">
                <a:solidFill>
                  <a:srgbClr val="0070C0"/>
                </a:solidFill>
                <a:effectLst/>
                <a:latin typeface="Arial Narrow" panose="020B0606020202030204" pitchFamily="34" charset="0"/>
              </a:rPr>
              <a:t>: Yes, it was very strong. It caused </a:t>
            </a:r>
            <a:endParaRPr lang="en-US" sz="3000" i="1" spc="-100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000" b="0" i="1" spc="-100" dirty="0">
                <a:solidFill>
                  <a:srgbClr val="0070C0"/>
                </a:solidFill>
                <a:effectLst/>
                <a:latin typeface="Arial Narrow" panose="020B0606020202030204" pitchFamily="34" charset="0"/>
              </a:rPr>
              <a:t>a lot of damage, and many people died.</a:t>
            </a:r>
          </a:p>
          <a:p>
            <a:pPr>
              <a:spcBef>
                <a:spcPts val="600"/>
              </a:spcBef>
            </a:pPr>
            <a:r>
              <a:rPr lang="en-US" sz="3000" b="1" i="1" spc="-100" dirty="0">
                <a:solidFill>
                  <a:srgbClr val="FF0000"/>
                </a:solidFill>
                <a:latin typeface="Arial Narrow" panose="020B0606020202030204" pitchFamily="34" charset="0"/>
              </a:rPr>
              <a:t>Sue</a:t>
            </a:r>
            <a:r>
              <a:rPr lang="en-US" sz="3000" b="0" i="1" spc="-100" dirty="0"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: Oh, no. How many people died?</a:t>
            </a:r>
          </a:p>
          <a:p>
            <a:pPr>
              <a:spcBef>
                <a:spcPts val="600"/>
              </a:spcBef>
            </a:pPr>
            <a:r>
              <a:rPr lang="en-US" sz="3000" b="1" i="1" spc="-100" dirty="0">
                <a:solidFill>
                  <a:srgbClr val="0070C0"/>
                </a:solidFill>
                <a:effectLst/>
                <a:latin typeface="Arial Narrow" panose="020B0606020202030204" pitchFamily="34" charset="0"/>
              </a:rPr>
              <a:t>Ben</a:t>
            </a:r>
            <a:r>
              <a:rPr lang="en-US" sz="3000" b="0" i="1" spc="-100" dirty="0">
                <a:solidFill>
                  <a:srgbClr val="0070C0"/>
                </a:solidFill>
                <a:effectLst/>
                <a:latin typeface="Arial Narrow" panose="020B0606020202030204" pitchFamily="34" charset="0"/>
              </a:rPr>
              <a:t>: One hundred and twenty people.</a:t>
            </a:r>
          </a:p>
          <a:p>
            <a:pPr>
              <a:spcBef>
                <a:spcPts val="600"/>
              </a:spcBef>
            </a:pPr>
            <a:r>
              <a:rPr lang="en-US" sz="3000" b="1" i="1" spc="-100" dirty="0">
                <a:solidFill>
                  <a:srgbClr val="FF0000"/>
                </a:solidFill>
                <a:latin typeface="Arial Narrow" panose="020B0606020202030204" pitchFamily="34" charset="0"/>
              </a:rPr>
              <a:t>Sue</a:t>
            </a:r>
            <a:r>
              <a:rPr lang="en-US" sz="3000" b="0" i="1" spc="-100" dirty="0"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: How much damage did the typhoon cause?</a:t>
            </a:r>
          </a:p>
          <a:p>
            <a:pPr>
              <a:spcBef>
                <a:spcPts val="600"/>
              </a:spcBef>
            </a:pPr>
            <a:r>
              <a:rPr lang="en-US" sz="3000" b="1" i="1" spc="-100" dirty="0">
                <a:solidFill>
                  <a:srgbClr val="0070C0"/>
                </a:solidFill>
                <a:effectLst/>
                <a:latin typeface="Arial Narrow" panose="020B0606020202030204" pitchFamily="34" charset="0"/>
              </a:rPr>
              <a:t>Ben</a:t>
            </a:r>
            <a:r>
              <a:rPr lang="en-US" sz="3000" b="0" i="1" spc="-100" dirty="0">
                <a:solidFill>
                  <a:srgbClr val="0070C0"/>
                </a:solidFill>
                <a:effectLst/>
                <a:latin typeface="Arial Narrow" panose="020B0606020202030204" pitchFamily="34" charset="0"/>
              </a:rPr>
              <a:t>: It caused almost five billion dollars of </a:t>
            </a:r>
            <a:endParaRPr lang="en-US" sz="3000" i="1" spc="-100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3000" b="0" i="1" spc="-100" dirty="0">
                <a:solidFill>
                  <a:srgbClr val="0070C0"/>
                </a:solidFill>
                <a:effectLst/>
                <a:latin typeface="Arial Narrow" panose="020B0606020202030204" pitchFamily="34" charset="0"/>
              </a:rPr>
              <a:t>damage.</a:t>
            </a:r>
          </a:p>
          <a:p>
            <a:pPr>
              <a:spcBef>
                <a:spcPts val="600"/>
              </a:spcBef>
            </a:pPr>
            <a:r>
              <a:rPr lang="en-US" sz="3000" b="1" i="1" spc="-100" dirty="0">
                <a:solidFill>
                  <a:srgbClr val="FF0000"/>
                </a:solidFill>
                <a:latin typeface="Arial Narrow" panose="020B0606020202030204" pitchFamily="34" charset="0"/>
              </a:rPr>
              <a:t>Sue</a:t>
            </a:r>
            <a:r>
              <a:rPr lang="en-US" sz="3000" b="0" i="1" spc="-100" dirty="0"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: Wow! That’s a lot of money! How strong </a:t>
            </a:r>
          </a:p>
          <a:p>
            <a:pPr>
              <a:spcBef>
                <a:spcPts val="600"/>
              </a:spcBef>
            </a:pPr>
            <a:r>
              <a:rPr lang="en-US" sz="3000" i="1" spc="-100" dirty="0">
                <a:solidFill>
                  <a:srgbClr val="FF0000"/>
                </a:solidFill>
                <a:latin typeface="Arial Narrow" panose="020B0606020202030204" pitchFamily="34" charset="0"/>
              </a:rPr>
              <a:t>w</a:t>
            </a:r>
            <a:r>
              <a:rPr lang="en-US" sz="3000" b="0" i="1" spc="-100" dirty="0"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as the wind?</a:t>
            </a:r>
          </a:p>
          <a:p>
            <a:pPr>
              <a:spcBef>
                <a:spcPts val="600"/>
              </a:spcBef>
            </a:pPr>
            <a:r>
              <a:rPr lang="en-US" sz="3000" b="1" i="1" spc="-100" dirty="0">
                <a:solidFill>
                  <a:srgbClr val="0070C0"/>
                </a:solidFill>
                <a:effectLst/>
                <a:latin typeface="Arial Narrow" panose="020B0606020202030204" pitchFamily="34" charset="0"/>
              </a:rPr>
              <a:t>Ben</a:t>
            </a:r>
            <a:r>
              <a:rPr lang="en-US" sz="3000" b="0" i="1" spc="-100" dirty="0">
                <a:solidFill>
                  <a:srgbClr val="0070C0"/>
                </a:solidFill>
                <a:effectLst/>
                <a:latin typeface="Arial Narrow" panose="020B0606020202030204" pitchFamily="34" charset="0"/>
              </a:rPr>
              <a:t>: The highest wind speed was two hundred </a:t>
            </a:r>
          </a:p>
          <a:p>
            <a:pPr>
              <a:spcBef>
                <a:spcPts val="600"/>
              </a:spcBef>
            </a:pPr>
            <a:r>
              <a:rPr lang="en-US" sz="3000" i="1" spc="-100" dirty="0">
                <a:solidFill>
                  <a:srgbClr val="0070C0"/>
                </a:solidFill>
                <a:latin typeface="Arial Narrow" panose="020B0606020202030204" pitchFamily="34" charset="0"/>
              </a:rPr>
              <a:t>a</a:t>
            </a:r>
            <a:r>
              <a:rPr lang="en-US" sz="3000" b="0" i="1" spc="-100" dirty="0">
                <a:solidFill>
                  <a:srgbClr val="0070C0"/>
                </a:solidFill>
                <a:effectLst/>
                <a:latin typeface="Arial Narrow" panose="020B0606020202030204" pitchFamily="34" charset="0"/>
              </a:rPr>
              <a:t>nd eighty kilometers per hour.</a:t>
            </a:r>
            <a:r>
              <a:rPr lang="en-US" sz="3000" spc="-100" dirty="0">
                <a:solidFill>
                  <a:srgbClr val="0070C0"/>
                </a:solidFill>
                <a:latin typeface="Arial Narrow" panose="020B0606020202030204" pitchFamily="34" charset="0"/>
              </a:rPr>
              <a:t/>
            </a:r>
            <a:br>
              <a:rPr lang="en-US" sz="3000" spc="-100" dirty="0">
                <a:solidFill>
                  <a:srgbClr val="0070C0"/>
                </a:solidFill>
                <a:latin typeface="Arial Narrow" panose="020B0606020202030204" pitchFamily="34" charset="0"/>
              </a:rPr>
            </a:br>
            <a:endParaRPr lang="en-US" sz="3000" spc="-1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Rectangle 36">
            <a:hlinkClick r:id="" action="ppaction://noaction">
              <a:snd r:embed="rId4" name="CD2 TRACK 41_Segment_0.wav"/>
            </a:hlinkClick>
            <a:extLst>
              <a:ext uri="{FF2B5EF4-FFF2-40B4-BE49-F238E27FC236}">
                <a16:creationId xmlns:a16="http://schemas.microsoft.com/office/drawing/2014/main" id="{8EF22CCD-4BB4-DD79-0468-00135BB7D0A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1247730" y="362373"/>
            <a:ext cx="787628" cy="11079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vi-VN" sz="6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6600" dirty="0">
              <a:solidFill>
                <a:srgbClr val="FF0000"/>
              </a:solidFill>
            </a:endParaRPr>
          </a:p>
        </p:txBody>
      </p:sp>
      <p:pic>
        <p:nvPicPr>
          <p:cNvPr id="6" name="CD2 TRACK 41_Segment_0">
            <a:hlinkClick r:id="" action="ppaction://media"/>
            <a:extLst>
              <a:ext uri="{FF2B5EF4-FFF2-40B4-BE49-F238E27FC236}">
                <a16:creationId xmlns:a16="http://schemas.microsoft.com/office/drawing/2014/main" id="{EE6C32DF-D30A-98B2-1FFE-5B9A98BD8A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85628" y="1421641"/>
            <a:ext cx="654511" cy="65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1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2 TRACK 41_Segment_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9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8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7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6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3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2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6000"/>
                            </p:stCondLst>
                            <p:childTnLst>
                              <p:par>
                                <p:cTn id="4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9000"/>
                            </p:stCondLst>
                            <p:childTnLst>
                              <p:par>
                                <p:cTn id="53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1900"/>
                            </p:stCondLst>
                            <p:childTnLst>
                              <p:par>
                                <p:cTn id="57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4900"/>
                            </p:stCondLst>
                            <p:childTnLst>
                              <p:par>
                                <p:cTn id="61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7600"/>
                            </p:stCondLst>
                            <p:childTnLst>
                              <p:par>
                                <p:cTn id="65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500"/>
                            </p:stCondLst>
                            <p:childTnLst>
                              <p:par>
                                <p:cTn id="6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3300"/>
                            </p:stCondLst>
                            <p:childTnLst>
                              <p:par>
                                <p:cTn id="73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400"/>
                            </p:stCondLst>
                            <p:childTnLst>
                              <p:par>
                                <p:cTn id="77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9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8500"/>
                            </p:stCondLst>
                            <p:childTnLst>
                              <p:par>
                                <p:cTn id="81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800"/>
                            </p:stCondLst>
                            <p:childTnLst>
                              <p:par>
                                <p:cTn id="85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600"/>
                            </p:stCondLst>
                            <p:childTnLst>
                              <p:par>
                                <p:cTn id="8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1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2154"/>
          <a:stretch/>
        </p:blipFill>
        <p:spPr>
          <a:xfrm>
            <a:off x="843553" y="595116"/>
            <a:ext cx="8033838" cy="56677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49154" y="4114805"/>
            <a:ext cx="3750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Reading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2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3529003-623D-C83A-1923-742C3FA38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656" y="3104408"/>
            <a:ext cx="9179992" cy="540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F79CA5-AC66-11C0-DEB1-F9E0EEC82AD0}"/>
              </a:ext>
            </a:extLst>
          </p:cNvPr>
          <p:cNvSpPr txBox="1"/>
          <p:nvPr/>
        </p:nvSpPr>
        <p:spPr>
          <a:xfrm>
            <a:off x="205274" y="521208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425225-8942-4015-CA4F-754D3DA0CB01}"/>
              </a:ext>
            </a:extLst>
          </p:cNvPr>
          <p:cNvSpPr/>
          <p:nvPr/>
        </p:nvSpPr>
        <p:spPr>
          <a:xfrm>
            <a:off x="597158" y="1040175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Read the instruction quickly. Underline the key words.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Read and choose the correct answer.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090A62-F289-F440-2AFD-FD5A7567E159}"/>
              </a:ext>
            </a:extLst>
          </p:cNvPr>
          <p:cNvCxnSpPr>
            <a:cxnSpLocks/>
          </p:cNvCxnSpPr>
          <p:nvPr/>
        </p:nvCxnSpPr>
        <p:spPr>
          <a:xfrm>
            <a:off x="5248293" y="3674660"/>
            <a:ext cx="23535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9E68CDA-62C1-4F32-E6F1-6441A68F0974}"/>
              </a:ext>
            </a:extLst>
          </p:cNvPr>
          <p:cNvCxnSpPr>
            <a:cxnSpLocks/>
          </p:cNvCxnSpPr>
          <p:nvPr/>
        </p:nvCxnSpPr>
        <p:spPr>
          <a:xfrm>
            <a:off x="659315" y="3623116"/>
            <a:ext cx="37352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306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2CB07-E565-185C-16B0-B005E5E4C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46" y="1369270"/>
            <a:ext cx="12114506" cy="45245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2AAA01-EF2D-CBEA-D63A-6BD723CEEC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4859" y="2161008"/>
            <a:ext cx="6980636" cy="35416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963362-4DDA-9990-95F4-EC206B7050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589" y="2358800"/>
            <a:ext cx="4502090" cy="32072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8369D1-D09C-D8D2-5FCA-6F9EBA0178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656" y="509136"/>
            <a:ext cx="9179992" cy="5400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E7963C-BF93-DB6B-9639-B51BB8FC4C1E}"/>
              </a:ext>
            </a:extLst>
          </p:cNvPr>
          <p:cNvSpPr txBox="1"/>
          <p:nvPr/>
        </p:nvSpPr>
        <p:spPr>
          <a:xfrm>
            <a:off x="37109" y="27224"/>
            <a:ext cx="18652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</p:spTree>
    <p:extLst>
      <p:ext uri="{BB962C8B-B14F-4D97-AF65-F5344CB8AC3E}">
        <p14:creationId xmlns:p14="http://schemas.microsoft.com/office/powerpoint/2010/main" val="294549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87B7E1-3478-5007-2865-1645AB963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645" y="1120015"/>
            <a:ext cx="11718708" cy="5173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E2644D-04BE-68A9-06B7-CD1A7CD85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7929" y="617764"/>
            <a:ext cx="8345447" cy="4909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D55004-8BE7-CA25-E761-9CABE04ECF38}"/>
              </a:ext>
            </a:extLst>
          </p:cNvPr>
          <p:cNvSpPr txBox="1"/>
          <p:nvPr/>
        </p:nvSpPr>
        <p:spPr>
          <a:xfrm>
            <a:off x="10962291" y="3846773"/>
            <a:ext cx="283780" cy="138499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300" dirty="0">
              <a:solidFill>
                <a:srgbClr val="002060"/>
              </a:solidFill>
              <a:highlight>
                <a:srgbClr val="0000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AE0855-4D68-8B91-9AB0-CD825DC7B20A}"/>
              </a:ext>
            </a:extLst>
          </p:cNvPr>
          <p:cNvSpPr txBox="1"/>
          <p:nvPr/>
        </p:nvSpPr>
        <p:spPr>
          <a:xfrm>
            <a:off x="11503571" y="4282952"/>
            <a:ext cx="283780" cy="138499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300" dirty="0">
              <a:solidFill>
                <a:srgbClr val="002060"/>
              </a:solidFill>
              <a:highlight>
                <a:srgbClr val="0000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A55656-E1CD-4434-9EA0-B4CF7644BF1E}"/>
              </a:ext>
            </a:extLst>
          </p:cNvPr>
          <p:cNvSpPr txBox="1"/>
          <p:nvPr/>
        </p:nvSpPr>
        <p:spPr>
          <a:xfrm>
            <a:off x="10410499" y="4734894"/>
            <a:ext cx="283780" cy="138499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300" dirty="0">
              <a:solidFill>
                <a:srgbClr val="002060"/>
              </a:solidFill>
              <a:highlight>
                <a:srgbClr val="000000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FF09F0-FA5E-F627-3A8E-CE61D6D61B76}"/>
              </a:ext>
            </a:extLst>
          </p:cNvPr>
          <p:cNvSpPr txBox="1"/>
          <p:nvPr/>
        </p:nvSpPr>
        <p:spPr>
          <a:xfrm>
            <a:off x="10957033" y="5207859"/>
            <a:ext cx="283780" cy="138499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sz="300" dirty="0">
              <a:solidFill>
                <a:srgbClr val="002060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3623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2CB07-E565-185C-16B0-B005E5E4C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46" y="1277624"/>
            <a:ext cx="12114506" cy="5039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2AAA01-EF2D-CBEA-D63A-6BD723CEEC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4859" y="2189883"/>
            <a:ext cx="6980636" cy="36719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963362-4DDA-9990-95F4-EC206B7050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214" y="2358800"/>
            <a:ext cx="4502090" cy="35029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E7963C-BF93-DB6B-9639-B51BB8FC4C1E}"/>
              </a:ext>
            </a:extLst>
          </p:cNvPr>
          <p:cNvSpPr txBox="1"/>
          <p:nvPr/>
        </p:nvSpPr>
        <p:spPr>
          <a:xfrm>
            <a:off x="37109" y="27224"/>
            <a:ext cx="18652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Post - reading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959841-608A-3AB2-8E1F-6CD2E32FDED8}"/>
              </a:ext>
            </a:extLst>
          </p:cNvPr>
          <p:cNvSpPr txBox="1"/>
          <p:nvPr/>
        </p:nvSpPr>
        <p:spPr>
          <a:xfrm>
            <a:off x="1902642" y="540741"/>
            <a:ext cx="6002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</a:rPr>
              <a:t>Listen, look and read.</a:t>
            </a:r>
          </a:p>
        </p:txBody>
      </p:sp>
      <p:sp>
        <p:nvSpPr>
          <p:cNvPr id="4" name="Rectangle 36">
            <a:hlinkClick r:id="" action="ppaction://noaction">
              <a:snd r:embed="rId10" name="Wildfire warning from the National Weather Service.wav"/>
            </a:hlinkClick>
            <a:extLst>
              <a:ext uri="{FF2B5EF4-FFF2-40B4-BE49-F238E27FC236}">
                <a16:creationId xmlns:a16="http://schemas.microsoft.com/office/drawing/2014/main" id="{C585FF5C-A49E-9C8D-15BB-09984D83FCB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461936" y="156674"/>
            <a:ext cx="841248" cy="12003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vi-VN" sz="72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7200" dirty="0">
              <a:solidFill>
                <a:srgbClr val="FF0000"/>
              </a:solidFill>
            </a:endParaRPr>
          </a:p>
        </p:txBody>
      </p:sp>
      <p:pic>
        <p:nvPicPr>
          <p:cNvPr id="5" name="Wildfire warning from the National Weather Service">
            <a:hlinkClick r:id="" action="ppaction://media"/>
            <a:extLst>
              <a:ext uri="{FF2B5EF4-FFF2-40B4-BE49-F238E27FC236}">
                <a16:creationId xmlns:a16="http://schemas.microsoft.com/office/drawing/2014/main" id="{59B1B91E-A870-94E6-DC66-E170B55FE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776637" y="557661"/>
            <a:ext cx="719962" cy="71996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EED8055F-8575-328D-BE78-2B3E3CD1B1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03658" y="1051364"/>
            <a:ext cx="1682836" cy="36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3000" decel="10000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DE057B-77A9-B89E-1980-C574E38644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68779" t="34355" r="2070"/>
          <a:stretch/>
        </p:blipFill>
        <p:spPr>
          <a:xfrm>
            <a:off x="7832436" y="2576945"/>
            <a:ext cx="4246179" cy="31038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ED4BE0-8807-A048-1627-0AA5AB8E5E8C}"/>
              </a:ext>
            </a:extLst>
          </p:cNvPr>
          <p:cNvSpPr txBox="1"/>
          <p:nvPr/>
        </p:nvSpPr>
        <p:spPr>
          <a:xfrm>
            <a:off x="7835048" y="2596195"/>
            <a:ext cx="4286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At 21:00 on August 11</a:t>
            </a:r>
            <a:r>
              <a:rPr lang="en-US" sz="3200" baseline="30000" dirty="0">
                <a:solidFill>
                  <a:srgbClr val="FF0000"/>
                </a:solidFill>
              </a:rPr>
              <a:t>th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9A8122-0669-B0C0-E5ED-94EAF584AB5D}"/>
              </a:ext>
            </a:extLst>
          </p:cNvPr>
          <p:cNvSpPr txBox="1"/>
          <p:nvPr/>
        </p:nvSpPr>
        <p:spPr>
          <a:xfrm>
            <a:off x="7931652" y="3394361"/>
            <a:ext cx="4011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Emergency items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1C6B96-04D7-0A46-A303-036DB7567C5F}"/>
              </a:ext>
            </a:extLst>
          </p:cNvPr>
          <p:cNvSpPr txBox="1"/>
          <p:nvPr/>
        </p:nvSpPr>
        <p:spPr>
          <a:xfrm>
            <a:off x="4781528" y="4226026"/>
            <a:ext cx="7411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Stay inside with doors and windows closed.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DE2170-0D26-B634-1068-E6F7CE2D55B3}"/>
              </a:ext>
            </a:extLst>
          </p:cNvPr>
          <p:cNvSpPr txBox="1"/>
          <p:nvPr/>
        </p:nvSpPr>
        <p:spPr>
          <a:xfrm>
            <a:off x="7596443" y="5043054"/>
            <a:ext cx="4637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From the local TV or radio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AA5776-E58E-FA94-F014-5355AE03B00E}"/>
              </a:ext>
            </a:extLst>
          </p:cNvPr>
          <p:cNvSpPr txBox="1"/>
          <p:nvPr/>
        </p:nvSpPr>
        <p:spPr>
          <a:xfrm>
            <a:off x="141219" y="502239"/>
            <a:ext cx="11980532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2060"/>
                </a:solidFill>
                <a:latin typeface="Arial Narrow" panose="020B0606020202030204" pitchFamily="34" charset="0"/>
              </a:rPr>
              <a:t>Write short answers for the questions about the warning. Then compare your answers with a  partner.</a:t>
            </a:r>
          </a:p>
          <a:p>
            <a:pPr marL="288925" indent="-280988">
              <a:spcBef>
                <a:spcPts val="1100"/>
              </a:spcBef>
              <a:spcAft>
                <a:spcPts val="1100"/>
              </a:spcAft>
              <a:buAutoNum type="arabicPeriod"/>
            </a:pPr>
            <a:r>
              <a:rPr lang="en-US" sz="3400" dirty="0">
                <a:solidFill>
                  <a:srgbClr val="0070C0"/>
                </a:solidFill>
                <a:latin typeface="Arial Narrow" panose="020B0606020202030204" pitchFamily="34" charset="0"/>
              </a:rPr>
              <a:t>Where is the warning for?</a:t>
            </a:r>
          </a:p>
          <a:p>
            <a:pPr marL="288925" indent="-280988">
              <a:spcBef>
                <a:spcPts val="1100"/>
              </a:spcBef>
              <a:spcAft>
                <a:spcPts val="1100"/>
              </a:spcAft>
              <a:buAutoNum type="arabicPeriod"/>
            </a:pPr>
            <a:r>
              <a:rPr lang="en-US" sz="3400" dirty="0">
                <a:solidFill>
                  <a:srgbClr val="0070C0"/>
                </a:solidFill>
                <a:latin typeface="Arial Narrow" panose="020B0606020202030204" pitchFamily="34" charset="0"/>
              </a:rPr>
              <a:t>When will the warning start?</a:t>
            </a:r>
          </a:p>
          <a:p>
            <a:pPr marL="288925" indent="-280988">
              <a:spcBef>
                <a:spcPts val="1100"/>
              </a:spcBef>
              <a:spcAft>
                <a:spcPts val="1100"/>
              </a:spcAft>
              <a:buAutoNum type="arabicPeriod"/>
            </a:pPr>
            <a:r>
              <a:rPr lang="en-US" sz="3400" dirty="0">
                <a:solidFill>
                  <a:srgbClr val="0070C0"/>
                </a:solidFill>
                <a:latin typeface="Arial Narrow" panose="020B0606020202030204" pitchFamily="34" charset="0"/>
              </a:rPr>
              <a:t>What should people have ready to go?</a:t>
            </a:r>
          </a:p>
          <a:p>
            <a:pPr marL="288925" indent="-280988">
              <a:spcBef>
                <a:spcPts val="1100"/>
              </a:spcBef>
              <a:spcAft>
                <a:spcPts val="1100"/>
              </a:spcAft>
              <a:buAutoNum type="arabicPeriod"/>
            </a:pPr>
            <a:r>
              <a:rPr lang="en-US" sz="3400" dirty="0">
                <a:solidFill>
                  <a:srgbClr val="0070C0"/>
                </a:solidFill>
                <a:latin typeface="Arial Narrow" panose="020B0606020202030204" pitchFamily="34" charset="0"/>
              </a:rPr>
              <a:t>Where should people stay?</a:t>
            </a:r>
          </a:p>
          <a:p>
            <a:pPr marL="288925" indent="-280988">
              <a:spcBef>
                <a:spcPts val="1100"/>
              </a:spcBef>
              <a:spcAft>
                <a:spcPts val="1100"/>
              </a:spcAft>
              <a:buAutoNum type="arabicPeriod"/>
            </a:pPr>
            <a:r>
              <a:rPr lang="en-US" sz="3400" dirty="0">
                <a:solidFill>
                  <a:srgbClr val="0070C0"/>
                </a:solidFill>
                <a:latin typeface="Arial Narrow" panose="020B0606020202030204" pitchFamily="34" charset="0"/>
              </a:rPr>
              <a:t>Where can people learn more information?</a:t>
            </a:r>
            <a:r>
              <a:rPr lang="en-US" sz="3600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670D42-CF99-CE34-C946-1C2921F5CC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68779" t="34355" r="2070" b="54118"/>
          <a:stretch/>
        </p:blipFill>
        <p:spPr>
          <a:xfrm>
            <a:off x="7840461" y="1776442"/>
            <a:ext cx="4246179" cy="5450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C3AD30-78EA-BB67-8D6C-D3E1E9EFCBF1}"/>
              </a:ext>
            </a:extLst>
          </p:cNvPr>
          <p:cNvSpPr txBox="1"/>
          <p:nvPr/>
        </p:nvSpPr>
        <p:spPr>
          <a:xfrm>
            <a:off x="8079433" y="1747565"/>
            <a:ext cx="4011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Silverlake city</a:t>
            </a:r>
          </a:p>
        </p:txBody>
      </p:sp>
    </p:spTree>
    <p:extLst>
      <p:ext uri="{BB962C8B-B14F-4D97-AF65-F5344CB8AC3E}">
        <p14:creationId xmlns:p14="http://schemas.microsoft.com/office/powerpoint/2010/main" val="9559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698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2CB07-E565-185C-16B0-B005E5E4C6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1002" r="1336"/>
          <a:stretch/>
        </p:blipFill>
        <p:spPr>
          <a:xfrm>
            <a:off x="0" y="1168935"/>
            <a:ext cx="12192000" cy="5039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2AAA01-EF2D-CBEA-D63A-6BD723CEEC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8359" y="2192019"/>
            <a:ext cx="6980636" cy="36719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963362-4DDA-9990-95F4-EC206B7050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414" y="2272036"/>
            <a:ext cx="4502090" cy="3502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959841-608A-3AB2-8E1F-6CD2E32FDED8}"/>
              </a:ext>
            </a:extLst>
          </p:cNvPr>
          <p:cNvSpPr txBox="1"/>
          <p:nvPr/>
        </p:nvSpPr>
        <p:spPr>
          <a:xfrm>
            <a:off x="-13348" y="-3223"/>
            <a:ext cx="12192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	Work in pairs.</a:t>
            </a:r>
          </a:p>
          <a:p>
            <a:r>
              <a:rPr lang="en-US" sz="3600" dirty="0">
                <a:solidFill>
                  <a:srgbClr val="002060"/>
                </a:solidFill>
              </a:rPr>
              <a:t>	</a:t>
            </a:r>
            <a:r>
              <a:rPr lang="en-US" sz="3600" spc="-100" dirty="0">
                <a:solidFill>
                  <a:srgbClr val="002060"/>
                </a:solidFill>
              </a:rPr>
              <a:t>What are </a:t>
            </a:r>
            <a:r>
              <a:rPr lang="en-US" sz="3600" b="1" spc="-100" dirty="0">
                <a:solidFill>
                  <a:srgbClr val="002060"/>
                </a:solidFill>
              </a:rPr>
              <a:t>4 steps</a:t>
            </a:r>
            <a:r>
              <a:rPr lang="en-US" sz="3600" spc="-100" dirty="0">
                <a:solidFill>
                  <a:srgbClr val="002060"/>
                </a:solidFill>
              </a:rPr>
              <a:t> for writing an emergency announcement? </a:t>
            </a:r>
          </a:p>
        </p:txBody>
      </p:sp>
      <p:sp>
        <p:nvSpPr>
          <p:cNvPr id="4" name="Rectangle 36">
            <a:hlinkClick r:id="" action="ppaction://noaction">
              <a:snd r:embed="rId10" name="Wildfire warning from the National Weather Service.wav"/>
            </a:hlinkClick>
            <a:extLst>
              <a:ext uri="{FF2B5EF4-FFF2-40B4-BE49-F238E27FC236}">
                <a16:creationId xmlns:a16="http://schemas.microsoft.com/office/drawing/2014/main" id="{C585FF5C-A49E-9C8D-15BB-09984D83FCB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51135" y="1402638"/>
            <a:ext cx="841248" cy="120032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vi-VN" sz="72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7200" dirty="0">
              <a:solidFill>
                <a:srgbClr val="FF0000"/>
              </a:solidFill>
            </a:endParaRPr>
          </a:p>
        </p:txBody>
      </p:sp>
      <p:pic>
        <p:nvPicPr>
          <p:cNvPr id="5" name="Wildfire warning from the National Weather Service">
            <a:hlinkClick r:id="" action="ppaction://media"/>
            <a:extLst>
              <a:ext uri="{FF2B5EF4-FFF2-40B4-BE49-F238E27FC236}">
                <a16:creationId xmlns:a16="http://schemas.microsoft.com/office/drawing/2014/main" id="{59B1B91E-A870-94E6-DC66-E170B55FE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94161" y="1794696"/>
            <a:ext cx="719962" cy="71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0272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562760" y="1711653"/>
            <a:ext cx="2817093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559642" y="2691173"/>
            <a:ext cx="2820211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596585" y="4660884"/>
            <a:ext cx="2916101" cy="71467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596584" y="5598378"/>
            <a:ext cx="2928545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596586" y="3687467"/>
            <a:ext cx="2906767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348853" y="60809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9E3C0F-7711-7D00-0935-889A856F2F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30078" b="56606"/>
          <a:stretch/>
        </p:blipFill>
        <p:spPr>
          <a:xfrm>
            <a:off x="1003301" y="1968499"/>
            <a:ext cx="11162652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4989F5-2149-B866-BF9E-80B7BBB264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2729" b="82827"/>
          <a:stretch/>
        </p:blipFill>
        <p:spPr>
          <a:xfrm>
            <a:off x="1003301" y="3060700"/>
            <a:ext cx="11162652" cy="6477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8C614D-B4DB-6816-80AF-C796A8CFAD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87239" b="469"/>
          <a:stretch/>
        </p:blipFill>
        <p:spPr>
          <a:xfrm>
            <a:off x="1003301" y="4186782"/>
            <a:ext cx="11162652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4A804A-F72E-1AB0-4569-C5297FAA74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t="59273" b="26591"/>
          <a:stretch/>
        </p:blipFill>
        <p:spPr>
          <a:xfrm>
            <a:off x="1016001" y="5270500"/>
            <a:ext cx="11162652" cy="5842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1C7066F-678A-4124-F02F-82AD4B67982B}"/>
              </a:ext>
            </a:extLst>
          </p:cNvPr>
          <p:cNvSpPr txBox="1"/>
          <p:nvPr/>
        </p:nvSpPr>
        <p:spPr>
          <a:xfrm>
            <a:off x="215900" y="825500"/>
            <a:ext cx="121158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50" dirty="0">
                <a:solidFill>
                  <a:srgbClr val="002060"/>
                </a:solidFill>
                <a:latin typeface="Arial Narrow" panose="020B0606020202030204" pitchFamily="34" charset="0"/>
              </a:rPr>
              <a:t>What are </a:t>
            </a:r>
            <a:r>
              <a:rPr lang="en-US" sz="4000" b="1" spc="-150" dirty="0">
                <a:solidFill>
                  <a:srgbClr val="002060"/>
                </a:solidFill>
                <a:latin typeface="Arial Narrow" panose="020B0606020202030204" pitchFamily="34" charset="0"/>
              </a:rPr>
              <a:t>4 steps</a:t>
            </a:r>
            <a:r>
              <a:rPr lang="en-US" sz="4000" spc="-150" dirty="0">
                <a:solidFill>
                  <a:srgbClr val="002060"/>
                </a:solidFill>
                <a:latin typeface="Arial Narrow" panose="020B0606020202030204" pitchFamily="34" charset="0"/>
              </a:rPr>
              <a:t> for </a:t>
            </a:r>
            <a:r>
              <a:rPr lang="en-US" sz="4000" b="1" spc="-150" dirty="0">
                <a:solidFill>
                  <a:srgbClr val="002060"/>
                </a:solidFill>
                <a:latin typeface="Arial Narrow" panose="020B0606020202030204" pitchFamily="34" charset="0"/>
              </a:rPr>
              <a:t>writing an emergency announcement</a:t>
            </a:r>
            <a:r>
              <a:rPr lang="en-US" sz="4000" spc="-150" dirty="0">
                <a:solidFill>
                  <a:srgbClr val="002060"/>
                </a:solidFill>
                <a:latin typeface="Arial Narrow" panose="020B0606020202030204" pitchFamily="34" charset="0"/>
              </a:rPr>
              <a:t>?</a:t>
            </a:r>
            <a:endParaRPr lang="en-US" sz="3600" spc="-100" dirty="0">
              <a:solidFill>
                <a:srgbClr val="002060"/>
              </a:solidFill>
            </a:endParaRPr>
          </a:p>
          <a:p>
            <a:pPr marL="228600"/>
            <a:r>
              <a:rPr lang="en-US" sz="3600" b="1" spc="-100" dirty="0">
                <a:solidFill>
                  <a:srgbClr val="FF0000"/>
                </a:solidFill>
              </a:rPr>
              <a:t>	1. </a:t>
            </a:r>
          </a:p>
          <a:p>
            <a:pPr marL="228600"/>
            <a:endParaRPr lang="en-US" sz="3600" b="1" spc="-100" dirty="0">
              <a:solidFill>
                <a:srgbClr val="FF0000"/>
              </a:solidFill>
            </a:endParaRPr>
          </a:p>
          <a:p>
            <a:pPr marL="228600"/>
            <a:r>
              <a:rPr lang="en-US" sz="3600" b="1" spc="-100" dirty="0">
                <a:solidFill>
                  <a:srgbClr val="FF0000"/>
                </a:solidFill>
              </a:rPr>
              <a:t>	2. </a:t>
            </a:r>
          </a:p>
          <a:p>
            <a:pPr marL="228600"/>
            <a:endParaRPr lang="en-US" sz="3600" b="1" spc="-100" dirty="0">
              <a:solidFill>
                <a:srgbClr val="FF0000"/>
              </a:solidFill>
            </a:endParaRPr>
          </a:p>
          <a:p>
            <a:pPr marL="228600"/>
            <a:r>
              <a:rPr lang="en-US" sz="3600" b="1" spc="-100" dirty="0">
                <a:solidFill>
                  <a:srgbClr val="FF0000"/>
                </a:solidFill>
              </a:rPr>
              <a:t>	3. </a:t>
            </a:r>
          </a:p>
          <a:p>
            <a:pPr marL="228600"/>
            <a:endParaRPr lang="en-US" sz="3600" b="1" spc="-100" dirty="0">
              <a:solidFill>
                <a:srgbClr val="FF0000"/>
              </a:solidFill>
            </a:endParaRPr>
          </a:p>
          <a:p>
            <a:pPr marL="228600"/>
            <a:r>
              <a:rPr lang="en-US" sz="3600" b="1" spc="-100" dirty="0">
                <a:solidFill>
                  <a:srgbClr val="FF0000"/>
                </a:solidFill>
              </a:rPr>
              <a:t>	4. </a:t>
            </a:r>
          </a:p>
          <a:p>
            <a:pPr marL="228600"/>
            <a:endParaRPr lang="en-US" sz="3600" spc="-1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3F340F-2F18-97AC-259B-960D095FF2F7}"/>
              </a:ext>
            </a:extLst>
          </p:cNvPr>
          <p:cNvSpPr txBox="1"/>
          <p:nvPr/>
        </p:nvSpPr>
        <p:spPr>
          <a:xfrm>
            <a:off x="-101600" y="1625600"/>
            <a:ext cx="109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sym typeface="Wingdings 2" panose="05020102010507070707" pitchFamily="18" charset="2"/>
              </a:rPr>
              <a:t>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8E5E4C-1966-DCDC-7227-12A6CD6A444F}"/>
              </a:ext>
            </a:extLst>
          </p:cNvPr>
          <p:cNvSpPr txBox="1"/>
          <p:nvPr/>
        </p:nvSpPr>
        <p:spPr>
          <a:xfrm>
            <a:off x="-101600" y="2743200"/>
            <a:ext cx="109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sym typeface="Wingdings 2" panose="05020102010507070707" pitchFamily="18" charset="2"/>
              </a:rPr>
              <a:t>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86845E-E18D-DFDF-84EE-27D66357593E}"/>
              </a:ext>
            </a:extLst>
          </p:cNvPr>
          <p:cNvSpPr txBox="1"/>
          <p:nvPr/>
        </p:nvSpPr>
        <p:spPr>
          <a:xfrm>
            <a:off x="-114300" y="3860800"/>
            <a:ext cx="109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sym typeface="Wingdings 2" panose="05020102010507070707" pitchFamily="18" charset="2"/>
              </a:rPr>
              <a:t>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C3F78D-0598-6948-882A-8A63513A4C24}"/>
              </a:ext>
            </a:extLst>
          </p:cNvPr>
          <p:cNvSpPr txBox="1"/>
          <p:nvPr/>
        </p:nvSpPr>
        <p:spPr>
          <a:xfrm>
            <a:off x="-101600" y="4991100"/>
            <a:ext cx="109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sym typeface="Wingdings 2" panose="05020102010507070707" pitchFamily="18" charset="2"/>
              </a:rPr>
              <a:t></a:t>
            </a:r>
          </a:p>
        </p:txBody>
      </p:sp>
    </p:spTree>
    <p:extLst>
      <p:ext uri="{BB962C8B-B14F-4D97-AF65-F5344CB8AC3E}">
        <p14:creationId xmlns:p14="http://schemas.microsoft.com/office/powerpoint/2010/main" val="383786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7" y="716490"/>
            <a:ext cx="7666432" cy="522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460499" y="2447118"/>
            <a:ext cx="9715501" cy="19491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71450" marR="0" lvl="0" indent="-1714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360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eview the target language learnt in the unit</a:t>
            </a:r>
          </a:p>
          <a:p>
            <a:pPr marL="171450" marR="0" lvl="0" indent="-1714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360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ractice test taking skills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643947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Unit 4 about disasters.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53,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93,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37491" y="498764"/>
            <a:ext cx="5169776" cy="5855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0391" y="1045124"/>
            <a:ext cx="6869567" cy="4114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171450" marR="0" lvl="0" indent="-171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320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eview the target language learnt in the unit</a:t>
            </a:r>
          </a:p>
          <a:p>
            <a:pPr marL="171450" marR="0" lvl="0" indent="-1714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3200" dirty="0">
                <a:solidFill>
                  <a:srgbClr val="0070C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ractice test taking skills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32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2" y="497784"/>
            <a:ext cx="8790933" cy="58600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894618" y="552140"/>
            <a:ext cx="321085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BE2725-78D3-4F7F-E1B9-687119913D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17" t="6873" r="40918" b="65054"/>
          <a:stretch/>
        </p:blipFill>
        <p:spPr>
          <a:xfrm>
            <a:off x="1487052" y="3170384"/>
            <a:ext cx="2041236" cy="13762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CEB929-55E8-7957-9009-03EEAB1804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50" t="57554" r="41606" b="14374"/>
          <a:stretch/>
        </p:blipFill>
        <p:spPr>
          <a:xfrm>
            <a:off x="8793021" y="3170384"/>
            <a:ext cx="1893455" cy="13762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973B26-E10D-8DFC-3D8C-83B4AE0565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73" b="65054"/>
          <a:stretch/>
        </p:blipFill>
        <p:spPr>
          <a:xfrm>
            <a:off x="-26252" y="1477817"/>
            <a:ext cx="12103722" cy="1376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34A705-B586-1127-CAF9-75AAD2D5C1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554" b="14374"/>
          <a:stretch/>
        </p:blipFill>
        <p:spPr>
          <a:xfrm>
            <a:off x="-29360" y="4876796"/>
            <a:ext cx="12103722" cy="13762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0FBBA5-4E6E-41D8-0444-ECF972731F66}"/>
              </a:ext>
            </a:extLst>
          </p:cNvPr>
          <p:cNvSpPr/>
          <p:nvPr/>
        </p:nvSpPr>
        <p:spPr>
          <a:xfrm>
            <a:off x="4451937" y="1395300"/>
            <a:ext cx="3248273" cy="48628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34950" indent="-234950">
              <a:buClr>
                <a:srgbClr val="00B0F0"/>
              </a:buClr>
              <a:buSzPct val="100000"/>
              <a:buFont typeface="+mj-lt"/>
              <a:buAutoNum type="arabicPeriod"/>
            </a:pPr>
            <a:r>
              <a:rPr lang="en-US" sz="3100" i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1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1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3100" i="1" dirty="0">
              <a:solidFill>
                <a:srgbClr val="0070C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4950" indent="-234950">
              <a:buClr>
                <a:srgbClr val="00B0F0"/>
              </a:buClr>
              <a:buSzPct val="100000"/>
              <a:buFont typeface="+mj-lt"/>
              <a:buAutoNum type="arabicPeriod"/>
            </a:pPr>
            <a:r>
              <a:rPr lang="en-US" sz="3100" i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1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1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endParaRPr lang="en-US" sz="3100" i="1" dirty="0">
              <a:solidFill>
                <a:srgbClr val="0070C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4950" indent="-234950">
              <a:buClr>
                <a:srgbClr val="00B0F0"/>
              </a:buClr>
              <a:buSzPct val="100000"/>
              <a:buFont typeface="+mj-lt"/>
              <a:buAutoNum type="arabicPeriod"/>
            </a:pPr>
            <a:r>
              <a:rPr lang="en-US" sz="3100" i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1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3100" i="1" dirty="0">
              <a:solidFill>
                <a:srgbClr val="0070C0"/>
              </a:solidFill>
            </a:endParaRPr>
          </a:p>
          <a:p>
            <a:pPr marL="234950" indent="-234950">
              <a:buClr>
                <a:srgbClr val="00B0F0"/>
              </a:buClr>
              <a:buSzPct val="100000"/>
              <a:buFont typeface="+mj-lt"/>
              <a:buAutoNum type="arabicPeriod"/>
            </a:pPr>
            <a:r>
              <a:rPr lang="en-US" sz="3100" i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1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3100" i="1" dirty="0">
              <a:solidFill>
                <a:srgbClr val="0070C0"/>
              </a:solidFill>
            </a:endParaRPr>
          </a:p>
          <a:p>
            <a:pPr marL="234950" indent="-234950">
              <a:buClr>
                <a:srgbClr val="00B0F0"/>
              </a:buClr>
              <a:buSzPct val="100000"/>
              <a:buFont typeface="+mj-lt"/>
              <a:buAutoNum type="arabicPeriod"/>
            </a:pPr>
            <a:r>
              <a:rPr lang="en-US" sz="3100" i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1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endParaRPr lang="en-US" sz="3100" i="1" dirty="0">
              <a:solidFill>
                <a:srgbClr val="0070C0"/>
              </a:solidFill>
            </a:endParaRPr>
          </a:p>
          <a:p>
            <a:pPr marL="234950" indent="-234950">
              <a:buClr>
                <a:srgbClr val="00B0F0"/>
              </a:buClr>
              <a:buSzPct val="100000"/>
              <a:buFont typeface="+mj-lt"/>
              <a:buAutoNum type="arabicPeriod"/>
            </a:pPr>
            <a:r>
              <a:rPr lang="en-US" sz="3100" i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31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en-US" sz="31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100" i="1" dirty="0">
              <a:solidFill>
                <a:srgbClr val="0070C0"/>
              </a:solidFill>
            </a:endParaRPr>
          </a:p>
          <a:p>
            <a:pPr marL="234950" indent="-234950">
              <a:buClr>
                <a:srgbClr val="00B0F0"/>
              </a:buClr>
              <a:buSzPct val="100000"/>
              <a:buFont typeface="+mj-lt"/>
              <a:buAutoNum type="arabicPeriod"/>
            </a:pPr>
            <a:r>
              <a:rPr lang="en-US" sz="3100" i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sạt</a:t>
            </a:r>
            <a:r>
              <a:rPr lang="en-US" sz="31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en-US" sz="31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3100" i="1" dirty="0">
              <a:solidFill>
                <a:srgbClr val="0070C0"/>
              </a:solidFill>
            </a:endParaRPr>
          </a:p>
          <a:p>
            <a:pPr marL="234950" indent="-234950">
              <a:buClr>
                <a:srgbClr val="00B0F0"/>
              </a:buClr>
              <a:buSzPct val="100000"/>
              <a:buFont typeface="+mj-lt"/>
              <a:buAutoNum type="arabicPeriod"/>
            </a:pPr>
            <a:r>
              <a:rPr lang="en-US" sz="3100" i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1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3100" i="1" dirty="0">
              <a:solidFill>
                <a:srgbClr val="0070C0"/>
              </a:solidFill>
            </a:endParaRPr>
          </a:p>
          <a:p>
            <a:pPr marL="234950" indent="-234950">
              <a:buClr>
                <a:srgbClr val="00B0F0"/>
              </a:buClr>
              <a:buSzPct val="100000"/>
              <a:buFont typeface="+mj-lt"/>
              <a:buAutoNum type="arabicPeriod"/>
            </a:pPr>
            <a:r>
              <a:rPr lang="en-US" sz="3100" i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1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3100" i="1" dirty="0">
              <a:solidFill>
                <a:srgbClr val="0070C0"/>
              </a:solidFill>
            </a:endParaRPr>
          </a:p>
          <a:p>
            <a:pPr marL="234950" indent="-234950">
              <a:buClr>
                <a:srgbClr val="00B0F0"/>
              </a:buClr>
              <a:buSzPct val="100000"/>
              <a:buFont typeface="+mj-lt"/>
              <a:buAutoNum type="arabicPeriod"/>
            </a:pPr>
            <a:r>
              <a:rPr lang="en-US" sz="3100" i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31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1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i="1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sz="3100" i="1" dirty="0">
              <a:solidFill>
                <a:srgbClr val="0070C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766605-78FF-1520-5B72-B41B310DD0B8}"/>
              </a:ext>
            </a:extLst>
          </p:cNvPr>
          <p:cNvSpPr txBox="1"/>
          <p:nvPr/>
        </p:nvSpPr>
        <p:spPr>
          <a:xfrm>
            <a:off x="433137" y="377720"/>
            <a:ext cx="104735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In pairs</a:t>
            </a:r>
            <a:r>
              <a:rPr lang="en-US" sz="3200" b="1" dirty="0">
                <a:solidFill>
                  <a:srgbClr val="002060"/>
                </a:solidFill>
              </a:rPr>
              <a:t>. Take turns testing your partner’s memory on the vocabulary about disasters. </a:t>
            </a:r>
            <a:endParaRPr lang="en-US" sz="3200" b="0" i="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024149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685C38-4E42-4666-00A2-190D88B771C5}"/>
              </a:ext>
            </a:extLst>
          </p:cNvPr>
          <p:cNvSpPr/>
          <p:nvPr/>
        </p:nvSpPr>
        <p:spPr>
          <a:xfrm>
            <a:off x="19253" y="1056571"/>
            <a:ext cx="12172747" cy="61863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914400" indent="-682625"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i="1" dirty="0">
                <a:solidFill>
                  <a:srgbClr val="0070C0"/>
                </a:solidFill>
                <a:latin typeface="ArialMT"/>
              </a:rPr>
              <a:t>typhoon (n) 		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taɪˈfuːn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 		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3600" i="1" dirty="0">
              <a:solidFill>
                <a:srgbClr val="002060"/>
              </a:solidFill>
              <a:effectLst/>
              <a:latin typeface="ArialM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682625"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i="1" dirty="0">
                <a:solidFill>
                  <a:srgbClr val="0070C0"/>
                </a:solidFill>
                <a:latin typeface="ArialMT"/>
              </a:rPr>
              <a:t>blizzard </a:t>
            </a:r>
            <a:r>
              <a:rPr lang="en-US" sz="3600" i="1" dirty="0">
                <a:solidFill>
                  <a:srgbClr val="0070C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		/ˈ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blɪzərd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			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endParaRPr lang="en-US" sz="3600" i="1" dirty="0">
              <a:solidFill>
                <a:srgbClr val="002060"/>
              </a:solidFill>
              <a:effectLst/>
              <a:latin typeface="ArialM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682625"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i="1" dirty="0">
                <a:solidFill>
                  <a:srgbClr val="0070C0"/>
                </a:solidFill>
                <a:latin typeface="ArialMT"/>
              </a:rPr>
              <a:t>drought </a:t>
            </a:r>
            <a:r>
              <a:rPr lang="en-US" sz="3600" i="1" dirty="0">
                <a:solidFill>
                  <a:srgbClr val="0070C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		/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draʊt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			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3600" i="1" dirty="0">
              <a:solidFill>
                <a:srgbClr val="002060"/>
              </a:solidFill>
              <a:latin typeface="ArialMT"/>
            </a:endParaRPr>
          </a:p>
          <a:p>
            <a:pPr marL="914400" indent="-682625"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i="1" dirty="0">
                <a:solidFill>
                  <a:srgbClr val="0070C0"/>
                </a:solidFill>
                <a:latin typeface="ArialMT"/>
              </a:rPr>
              <a:t>wildfire (n) 		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waɪldfaɪər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		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3600" i="1" dirty="0">
              <a:solidFill>
                <a:srgbClr val="002060"/>
              </a:solidFill>
              <a:latin typeface="ArialMT"/>
            </a:endParaRPr>
          </a:p>
          <a:p>
            <a:pPr marL="914400" indent="-682625"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i="1" dirty="0">
                <a:solidFill>
                  <a:srgbClr val="0070C0"/>
                </a:solidFill>
                <a:latin typeface="ArialMT"/>
              </a:rPr>
              <a:t>flood (n) 			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flʌd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			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endParaRPr lang="en-US" sz="3600" i="1" dirty="0">
              <a:solidFill>
                <a:srgbClr val="002060"/>
              </a:solidFill>
              <a:latin typeface="ArialMT"/>
            </a:endParaRPr>
          </a:p>
          <a:p>
            <a:pPr marL="914400" indent="-682625"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i="1" dirty="0">
                <a:solidFill>
                  <a:srgbClr val="0070C0"/>
                </a:solidFill>
                <a:latin typeface="ArialMT"/>
              </a:rPr>
              <a:t>avalanche (n) 	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ævəlæntʃ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 		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i="1" dirty="0">
              <a:solidFill>
                <a:srgbClr val="002060"/>
              </a:solidFill>
              <a:latin typeface="ArialMT"/>
            </a:endParaRPr>
          </a:p>
          <a:p>
            <a:pPr marL="914400" indent="-682625"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i="1" dirty="0">
                <a:solidFill>
                  <a:srgbClr val="0070C0"/>
                </a:solidFill>
                <a:latin typeface="ArialMT"/>
              </a:rPr>
              <a:t>landslide (n) 		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lændslaɪd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		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sạt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3600" i="1" dirty="0">
              <a:solidFill>
                <a:srgbClr val="002060"/>
              </a:solidFill>
              <a:latin typeface="ArialMT"/>
            </a:endParaRPr>
          </a:p>
          <a:p>
            <a:pPr marL="914400" indent="-682625"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i="1" dirty="0">
                <a:solidFill>
                  <a:srgbClr val="0070C0"/>
                </a:solidFill>
                <a:latin typeface="ArialMT"/>
              </a:rPr>
              <a:t>tsunami (n) 		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tsu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ːˈ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nɑːmi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		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3600" i="1" dirty="0">
              <a:solidFill>
                <a:srgbClr val="002060"/>
              </a:solidFill>
              <a:latin typeface="ArialMT"/>
            </a:endParaRPr>
          </a:p>
          <a:p>
            <a:pPr marL="914400" indent="-682625"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i="1" dirty="0">
                <a:solidFill>
                  <a:srgbClr val="0070C0"/>
                </a:solidFill>
                <a:latin typeface="ArialMT"/>
              </a:rPr>
              <a:t>earthquake (n) 	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ɜːrθkweɪk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		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3600" i="1" dirty="0">
              <a:solidFill>
                <a:srgbClr val="002060"/>
              </a:solidFill>
              <a:latin typeface="ArialMT"/>
            </a:endParaRPr>
          </a:p>
          <a:p>
            <a:pPr marL="914400" indent="-682625">
              <a:buClr>
                <a:srgbClr val="FF0000"/>
              </a:buClr>
              <a:buSzPct val="150000"/>
              <a:buFont typeface="Webdings" panose="05030102010509060703" pitchFamily="18" charset="2"/>
              <a:buChar char="³"/>
            </a:pPr>
            <a:r>
              <a:rPr lang="en-US" sz="3600" i="1" dirty="0">
                <a:solidFill>
                  <a:srgbClr val="0070C0"/>
                </a:solidFill>
                <a:latin typeface="ArialMT"/>
              </a:rPr>
              <a:t>heat wave (n)	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hiːt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weɪv</a:t>
            </a:r>
            <a:r>
              <a:rPr lang="en-US" sz="3600" i="1" dirty="0">
                <a:solidFill>
                  <a:srgbClr val="00B05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/ 		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i="1" dirty="0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2060"/>
                </a:solidFill>
                <a:effectLst/>
                <a:latin typeface="ArialMT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sz="3600" i="1" dirty="0">
              <a:solidFill>
                <a:srgbClr val="002060"/>
              </a:solidFill>
              <a:effectLst/>
              <a:latin typeface="ArialM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1775">
              <a:buClr>
                <a:srgbClr val="FF0000"/>
              </a:buClr>
              <a:buSzPct val="150000"/>
            </a:pPr>
            <a:endParaRPr lang="en-US" sz="3600" i="1" dirty="0">
              <a:solidFill>
                <a:srgbClr val="002060"/>
              </a:solidFill>
              <a:latin typeface="ArialM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08C2F7-9C7D-616A-06DD-BD725A2DA653}"/>
              </a:ext>
            </a:extLst>
          </p:cNvPr>
          <p:cNvSpPr txBox="1"/>
          <p:nvPr/>
        </p:nvSpPr>
        <p:spPr>
          <a:xfrm>
            <a:off x="1867301" y="385013"/>
            <a:ext cx="4379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5" name="Rectangle 75">
            <a:hlinkClick r:id="" action="ppaction://noaction" highlightClick="1">
              <a:snd r:embed="rId3" name="typhoon.wav"/>
            </a:hlinkClick>
            <a:extLst>
              <a:ext uri="{FF2B5EF4-FFF2-40B4-BE49-F238E27FC236}">
                <a16:creationId xmlns:a16="http://schemas.microsoft.com/office/drawing/2014/main" id="{A8E0A1E5-2235-4578-2112-964F23208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011" y="1145411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6" name="Rectangle 75">
            <a:hlinkClick r:id="" action="ppaction://noaction" highlightClick="1">
              <a:snd r:embed="rId4" name="blizzard.wav"/>
            </a:hlinkClick>
            <a:extLst>
              <a:ext uri="{FF2B5EF4-FFF2-40B4-BE49-F238E27FC236}">
                <a16:creationId xmlns:a16="http://schemas.microsoft.com/office/drawing/2014/main" id="{7BD4BAD1-29DE-6658-8CEC-7F7DB1D5D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411" y="1673196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7" name="Rectangle 75">
            <a:hlinkClick r:id="" action="ppaction://noaction" highlightClick="1">
              <a:snd r:embed="rId5" name="drought.wav"/>
            </a:hlinkClick>
            <a:extLst>
              <a:ext uri="{FF2B5EF4-FFF2-40B4-BE49-F238E27FC236}">
                <a16:creationId xmlns:a16="http://schemas.microsoft.com/office/drawing/2014/main" id="{81FDAD22-70B6-D170-1937-B78D2D80D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055" y="2229856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8" name="Rectangle 75">
            <a:hlinkClick r:id="" action="ppaction://noaction" highlightClick="1">
              <a:snd r:embed="rId5" name="drought.wav"/>
            </a:hlinkClick>
            <a:extLst>
              <a:ext uri="{FF2B5EF4-FFF2-40B4-BE49-F238E27FC236}">
                <a16:creationId xmlns:a16="http://schemas.microsoft.com/office/drawing/2014/main" id="{05DE2404-6D5C-5C84-7F8D-D8B7408C1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060" y="2220233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9" name="Rectangle 75">
            <a:hlinkClick r:id="" action="ppaction://noaction" highlightClick="1">
              <a:snd r:embed="rId6" name="wildfire.wav"/>
            </a:hlinkClick>
            <a:extLst>
              <a:ext uri="{FF2B5EF4-FFF2-40B4-BE49-F238E27FC236}">
                <a16:creationId xmlns:a16="http://schemas.microsoft.com/office/drawing/2014/main" id="{BBE07DB5-2873-2658-2018-AF5923CD9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956" y="2767269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10" name="Rectangle 75">
            <a:hlinkClick r:id="" action="ppaction://noaction" highlightClick="1">
              <a:snd r:embed="rId7" name="flood.wav"/>
            </a:hlinkClick>
            <a:extLst>
              <a:ext uri="{FF2B5EF4-FFF2-40B4-BE49-F238E27FC236}">
                <a16:creationId xmlns:a16="http://schemas.microsoft.com/office/drawing/2014/main" id="{174C828C-2713-2DC3-4547-853819056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231" y="3314305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11" name="Rectangle 75">
            <a:hlinkClick r:id="" action="ppaction://noaction" highlightClick="1">
              <a:snd r:embed="rId8" name="avalanche.wav"/>
            </a:hlinkClick>
            <a:extLst>
              <a:ext uri="{FF2B5EF4-FFF2-40B4-BE49-F238E27FC236}">
                <a16:creationId xmlns:a16="http://schemas.microsoft.com/office/drawing/2014/main" id="{657C7614-893D-DD18-2B84-50EE762C1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02" y="3870966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12" name="Rectangle 75">
            <a:hlinkClick r:id="" action="ppaction://noaction" highlightClick="1">
              <a:snd r:embed="rId9" name="landslide.wav"/>
            </a:hlinkClick>
            <a:extLst>
              <a:ext uri="{FF2B5EF4-FFF2-40B4-BE49-F238E27FC236}">
                <a16:creationId xmlns:a16="http://schemas.microsoft.com/office/drawing/2014/main" id="{3C661DE1-B1B5-AB5B-3A36-B1200F133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398" y="4408373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13" name="Rectangle 75">
            <a:hlinkClick r:id="" action="ppaction://noaction" highlightClick="1">
              <a:snd r:embed="rId10" name="tsunami.wav"/>
            </a:hlinkClick>
            <a:extLst>
              <a:ext uri="{FF2B5EF4-FFF2-40B4-BE49-F238E27FC236}">
                <a16:creationId xmlns:a16="http://schemas.microsoft.com/office/drawing/2014/main" id="{63A69772-7F00-0DD1-4141-E27856342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956" y="4966637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14" name="Rectangle 75">
            <a:hlinkClick r:id="" action="ppaction://noaction" highlightClick="1">
              <a:snd r:embed="rId11" name="earthquake.wav"/>
            </a:hlinkClick>
            <a:extLst>
              <a:ext uri="{FF2B5EF4-FFF2-40B4-BE49-F238E27FC236}">
                <a16:creationId xmlns:a16="http://schemas.microsoft.com/office/drawing/2014/main" id="{57DAB6C0-4439-41E4-AB04-A71AC68CD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060" y="5514936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15" name="Rectangle 75">
            <a:hlinkClick r:id="" action="ppaction://noaction" highlightClick="1">
              <a:snd r:embed="rId12" name="heat wave.wav"/>
            </a:hlinkClick>
            <a:extLst>
              <a:ext uri="{FF2B5EF4-FFF2-40B4-BE49-F238E27FC236}">
                <a16:creationId xmlns:a16="http://schemas.microsoft.com/office/drawing/2014/main" id="{CBA01A9D-FB9B-1C41-8B37-A5300D764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585" y="6033086"/>
            <a:ext cx="9962148" cy="45238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70DFD4-A234-5B56-0AA4-186145F07399}"/>
              </a:ext>
            </a:extLst>
          </p:cNvPr>
          <p:cNvSpPr txBox="1"/>
          <p:nvPr/>
        </p:nvSpPr>
        <p:spPr>
          <a:xfrm>
            <a:off x="1865698" y="441154"/>
            <a:ext cx="4379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67215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ISTEN AND REP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ho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izz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ou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ldf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l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valan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andsl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suna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earthqu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heat wa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231BE6-6219-37D6-16F6-43CE88C150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r="2154"/>
          <a:stretch/>
        </p:blipFill>
        <p:spPr>
          <a:xfrm>
            <a:off x="843553" y="595116"/>
            <a:ext cx="8033838" cy="5667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148D79-E333-7AEC-3EE9-3EBDFA1FDEBB}"/>
              </a:ext>
            </a:extLst>
          </p:cNvPr>
          <p:cNvSpPr txBox="1"/>
          <p:nvPr/>
        </p:nvSpPr>
        <p:spPr>
          <a:xfrm>
            <a:off x="3449154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24517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707F67DA-FD61-F78A-9ACA-9198C74E414D}"/>
              </a:ext>
            </a:extLst>
          </p:cNvPr>
          <p:cNvSpPr txBox="1"/>
          <p:nvPr/>
        </p:nvSpPr>
        <p:spPr>
          <a:xfrm>
            <a:off x="-2289" y="6330301"/>
            <a:ext cx="12192000" cy="5247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846FE9-5B35-A63F-6636-B26A3E355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85" y="2334427"/>
            <a:ext cx="12068173" cy="11831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F79CA5-AC66-11C0-DEB1-F9E0EEC82AD0}"/>
              </a:ext>
            </a:extLst>
          </p:cNvPr>
          <p:cNvSpPr txBox="1"/>
          <p:nvPr/>
        </p:nvSpPr>
        <p:spPr>
          <a:xfrm>
            <a:off x="40082" y="20980"/>
            <a:ext cx="1958092" cy="430887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Pre - listening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425225-8942-4015-CA4F-754D3DA0CB01}"/>
              </a:ext>
            </a:extLst>
          </p:cNvPr>
          <p:cNvSpPr/>
          <p:nvPr/>
        </p:nvSpPr>
        <p:spPr>
          <a:xfrm>
            <a:off x="583510" y="521558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Read the instruction quickly. Underline the key words.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r>
              <a:rPr lang="en-US" sz="3600" i="1" dirty="0">
                <a:solidFill>
                  <a:srgbClr val="00B0F0"/>
                </a:solidFill>
              </a:rPr>
              <a:t>What are we going to do?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Listen and complete questions 1-5.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9A71E8-2B5B-DCDE-AB00-EC0C74C1860A}"/>
              </a:ext>
            </a:extLst>
          </p:cNvPr>
          <p:cNvCxnSpPr>
            <a:cxnSpLocks/>
          </p:cNvCxnSpPr>
          <p:nvPr/>
        </p:nvCxnSpPr>
        <p:spPr>
          <a:xfrm>
            <a:off x="2192103" y="2840753"/>
            <a:ext cx="19022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090A62-F289-F440-2AFD-FD5A7567E159}"/>
              </a:ext>
            </a:extLst>
          </p:cNvPr>
          <p:cNvCxnSpPr>
            <a:cxnSpLocks/>
          </p:cNvCxnSpPr>
          <p:nvPr/>
        </p:nvCxnSpPr>
        <p:spPr>
          <a:xfrm>
            <a:off x="6603832" y="2840753"/>
            <a:ext cx="2390040" cy="13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F5752A-1873-EA90-C660-4F72CA6F65AF}"/>
              </a:ext>
            </a:extLst>
          </p:cNvPr>
          <p:cNvCxnSpPr>
            <a:cxnSpLocks/>
          </p:cNvCxnSpPr>
          <p:nvPr/>
        </p:nvCxnSpPr>
        <p:spPr>
          <a:xfrm>
            <a:off x="9184944" y="2840753"/>
            <a:ext cx="2883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69B0E7-B737-AD08-058E-A6B27B19D38B}"/>
              </a:ext>
            </a:extLst>
          </p:cNvPr>
          <p:cNvCxnSpPr/>
          <p:nvPr/>
        </p:nvCxnSpPr>
        <p:spPr>
          <a:xfrm>
            <a:off x="3621251" y="3381107"/>
            <a:ext cx="7223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9E68CDA-62C1-4F32-E6F1-6441A68F0974}"/>
              </a:ext>
            </a:extLst>
          </p:cNvPr>
          <p:cNvCxnSpPr>
            <a:cxnSpLocks/>
          </p:cNvCxnSpPr>
          <p:nvPr/>
        </p:nvCxnSpPr>
        <p:spPr>
          <a:xfrm>
            <a:off x="4945176" y="3407219"/>
            <a:ext cx="26975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82A3025-73F8-38EF-866C-FF8225F024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9675" y="3590362"/>
            <a:ext cx="8678951" cy="3280290"/>
          </a:xfrm>
          <a:prstGeom prst="rect">
            <a:avLst/>
          </a:prstGeom>
        </p:spPr>
      </p:pic>
      <p:sp>
        <p:nvSpPr>
          <p:cNvPr id="24" name="Rectangle 36">
            <a:hlinkClick r:id="" action="ppaction://hlinkshowjump?jump=nextslide">
              <a:snd r:embed="rId6" name="CD2 TRACK 41.wav"/>
            </a:hlinkClick>
            <a:extLst>
              <a:ext uri="{FF2B5EF4-FFF2-40B4-BE49-F238E27FC236}">
                <a16:creationId xmlns:a16="http://schemas.microsoft.com/office/drawing/2014/main" id="{E12E6C23-E8AC-15F1-1B7E-8C6546A859A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573248" y="2600125"/>
            <a:ext cx="841248" cy="11079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vi-VN" sz="6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6600" dirty="0">
              <a:solidFill>
                <a:srgbClr val="FF000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D2FF7AD-AAC7-DACE-6569-8870ABB1D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9675" y="3590362"/>
            <a:ext cx="8678951" cy="3280290"/>
          </a:xfrm>
          <a:prstGeom prst="rect">
            <a:avLst/>
          </a:prstGeom>
        </p:spPr>
      </p:pic>
      <p:sp>
        <p:nvSpPr>
          <p:cNvPr id="27" name="Rectangle 36">
            <a:hlinkClick r:id="" action="ppaction://hlinkshowjump?jump=nextslide">
              <a:snd r:embed="rId6" name="CD2 TRACK 41.wav"/>
            </a:hlinkClick>
            <a:extLst>
              <a:ext uri="{FF2B5EF4-FFF2-40B4-BE49-F238E27FC236}">
                <a16:creationId xmlns:a16="http://schemas.microsoft.com/office/drawing/2014/main" id="{6D999884-EC3E-A7DA-0142-E81A6C53A31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573248" y="2600125"/>
            <a:ext cx="841248" cy="11079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vi-VN" sz="6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28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2A2352-4096-8CFD-CFCD-0A5E0E0EE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280" y="484186"/>
            <a:ext cx="11948686" cy="1171446"/>
          </a:xfrm>
          <a:prstGeom prst="rect">
            <a:avLst/>
          </a:prstGeom>
        </p:spPr>
      </p:pic>
      <p:sp>
        <p:nvSpPr>
          <p:cNvPr id="4" name="Rectangle 36">
            <a:hlinkClick r:id="" action="ppaction://noaction">
              <a:snd r:embed="rId6" name="CD2 TRACK 41.wav"/>
            </a:hlinkClick>
            <a:extLst>
              <a:ext uri="{FF2B5EF4-FFF2-40B4-BE49-F238E27FC236}">
                <a16:creationId xmlns:a16="http://schemas.microsoft.com/office/drawing/2014/main" id="{93AFAFF7-CDC3-A4D2-D387-030EA4B3657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682432" y="703083"/>
            <a:ext cx="841248" cy="1107996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r"/>
            <a:r>
              <a:rPr lang="vi-VN" sz="6600" dirty="0">
                <a:solidFill>
                  <a:srgbClr val="FF0000"/>
                </a:solidFill>
                <a:sym typeface="Webdings" panose="05030102010509060703" pitchFamily="18" charset="2"/>
              </a:rPr>
              <a:t></a:t>
            </a:r>
            <a:endParaRPr lang="vi-VN" sz="66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F9193A-A7E0-7AB0-99D7-29E124AC0F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290" y="1671494"/>
            <a:ext cx="11946406" cy="46614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D6131B-9550-F524-BD15-EB4E7DE6CE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4506" t="16501" r="11870" b="13817"/>
          <a:stretch/>
        </p:blipFill>
        <p:spPr>
          <a:xfrm>
            <a:off x="509170" y="2312869"/>
            <a:ext cx="11210060" cy="36448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E29C1E-CC91-E29B-6796-002A69EF7168}"/>
              </a:ext>
            </a:extLst>
          </p:cNvPr>
          <p:cNvSpPr txBox="1"/>
          <p:nvPr/>
        </p:nvSpPr>
        <p:spPr>
          <a:xfrm>
            <a:off x="6346204" y="2825086"/>
            <a:ext cx="2156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2003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5FD4BC-C93C-D1F8-1967-F2E064729859}"/>
              </a:ext>
            </a:extLst>
          </p:cNvPr>
          <p:cNvSpPr txBox="1"/>
          <p:nvPr/>
        </p:nvSpPr>
        <p:spPr>
          <a:xfrm>
            <a:off x="5857156" y="3427865"/>
            <a:ext cx="3177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North and South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992D26-9C51-B039-C2DC-FFE0B63AA291}"/>
              </a:ext>
            </a:extLst>
          </p:cNvPr>
          <p:cNvSpPr txBox="1"/>
          <p:nvPr/>
        </p:nvSpPr>
        <p:spPr>
          <a:xfrm>
            <a:off x="2144956" y="4082954"/>
            <a:ext cx="2156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120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AEA560-8FED-24B9-AC87-07A9B7F3EBA3}"/>
              </a:ext>
            </a:extLst>
          </p:cNvPr>
          <p:cNvSpPr txBox="1"/>
          <p:nvPr/>
        </p:nvSpPr>
        <p:spPr>
          <a:xfrm>
            <a:off x="5095152" y="4726677"/>
            <a:ext cx="2156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7DAB3E-898A-5A9A-4B4B-BC644F9CACA7}"/>
              </a:ext>
            </a:extLst>
          </p:cNvPr>
          <p:cNvSpPr txBox="1"/>
          <p:nvPr/>
        </p:nvSpPr>
        <p:spPr>
          <a:xfrm>
            <a:off x="5381755" y="5395416"/>
            <a:ext cx="2156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280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99D08B-F70A-B2D6-792A-988ED47656A6}"/>
              </a:ext>
            </a:extLst>
          </p:cNvPr>
          <p:cNvSpPr txBox="1"/>
          <p:nvPr/>
        </p:nvSpPr>
        <p:spPr>
          <a:xfrm>
            <a:off x="40082" y="20980"/>
            <a:ext cx="2104874" cy="430887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While - listening</a:t>
            </a:r>
          </a:p>
        </p:txBody>
      </p:sp>
      <p:pic>
        <p:nvPicPr>
          <p:cNvPr id="17" name="CD2 TRACK 41_Segment_0">
            <a:hlinkClick r:id="" action="ppaction://media"/>
            <a:extLst>
              <a:ext uri="{FF2B5EF4-FFF2-40B4-BE49-F238E27FC236}">
                <a16:creationId xmlns:a16="http://schemas.microsoft.com/office/drawing/2014/main" id="{EE6C32DF-D30A-98B2-1FFE-5B9A98BD8A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78770" y="1079270"/>
            <a:ext cx="654511" cy="65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8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8164</TotalTime>
  <Words>520</Words>
  <Application>Microsoft Office PowerPoint</Application>
  <PresentationFormat>Widescreen</PresentationFormat>
  <Paragraphs>125</Paragraphs>
  <Slides>24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Arial Narrow</vt:lpstr>
      <vt:lpstr>ArialMT</vt:lpstr>
      <vt:lpstr>Calibri</vt:lpstr>
      <vt:lpstr>Calibri Light</vt:lpstr>
      <vt:lpstr>Tahoma</vt:lpstr>
      <vt:lpstr>Times New Roman</vt:lpstr>
      <vt:lpstr>Webdings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Rieu Phan Van</cp:lastModifiedBy>
  <cp:revision>83</cp:revision>
  <dcterms:created xsi:type="dcterms:W3CDTF">2023-02-01T04:45:54Z</dcterms:created>
  <dcterms:modified xsi:type="dcterms:W3CDTF">2023-04-19T04:54:01Z</dcterms:modified>
</cp:coreProperties>
</file>