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7" r:id="rId4"/>
    <p:sldId id="368" r:id="rId5"/>
    <p:sldId id="369" r:id="rId6"/>
    <p:sldId id="317" r:id="rId7"/>
    <p:sldId id="360" r:id="rId8"/>
    <p:sldId id="349" r:id="rId9"/>
    <p:sldId id="350" r:id="rId10"/>
    <p:sldId id="362" r:id="rId11"/>
    <p:sldId id="370" r:id="rId12"/>
    <p:sldId id="371" r:id="rId13"/>
    <p:sldId id="372" r:id="rId14"/>
    <p:sldId id="373" r:id="rId15"/>
    <p:sldId id="320" r:id="rId16"/>
    <p:sldId id="374" r:id="rId17"/>
    <p:sldId id="321" r:id="rId18"/>
    <p:sldId id="355" r:id="rId19"/>
    <p:sldId id="335" r:id="rId20"/>
    <p:sldId id="375" r:id="rId21"/>
    <p:sldId id="376" r:id="rId22"/>
    <p:sldId id="271" r:id="rId23"/>
    <p:sldId id="377" r:id="rId24"/>
    <p:sldId id="378" r:id="rId25"/>
    <p:sldId id="379" r:id="rId26"/>
    <p:sldId id="380" r:id="rId27"/>
    <p:sldId id="381" r:id="rId28"/>
    <p:sldId id="276" r:id="rId29"/>
    <p:sldId id="35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9" d="100"/>
          <a:sy n="99" d="100"/>
        </p:scale>
        <p:origin x="4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92" y="1013344"/>
            <a:ext cx="5263662" cy="24859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683" y="1013343"/>
            <a:ext cx="5836181" cy="24859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62" y="3604846"/>
            <a:ext cx="5380892" cy="3068516"/>
          </a:xfrm>
          <a:prstGeom prst="rect">
            <a:avLst/>
          </a:prstGeom>
        </p:spPr>
      </p:pic>
      <p:pic>
        <p:nvPicPr>
          <p:cNvPr id="8" name="Picture 7"/>
          <p:cNvPicPr>
            <a:picLocks noChangeAspect="1"/>
          </p:cNvPicPr>
          <p:nvPr/>
        </p:nvPicPr>
        <p:blipFill>
          <a:blip r:embed="rId5"/>
          <a:stretch>
            <a:fillRect/>
          </a:stretch>
        </p:blipFill>
        <p:spPr>
          <a:xfrm>
            <a:off x="5770682" y="3604846"/>
            <a:ext cx="5836181" cy="3068516"/>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461665"/>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Quan sát và cho biết đối tượng lao động của công việc được thể hiện trong Hình 7.2.</a:t>
            </a:r>
            <a:endParaRPr lang="en-US" sz="2400" b="1">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59750" y="642225"/>
            <a:ext cx="8146927" cy="3873791"/>
          </a:xfrm>
          <a:prstGeom prst="rect">
            <a:avLst/>
          </a:prstGeom>
          <a:noFill/>
          <a:ln>
            <a:noFill/>
          </a:ln>
        </p:spPr>
      </p:pic>
      <p:sp>
        <p:nvSpPr>
          <p:cNvPr id="2" name="Rectangle 1"/>
          <p:cNvSpPr/>
          <p:nvPr/>
        </p:nvSpPr>
        <p:spPr>
          <a:xfrm>
            <a:off x="1884783" y="5111917"/>
            <a:ext cx="9713167"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Đối tượng lao động của công việc trong hình: </a:t>
            </a:r>
            <a:r>
              <a:rPr lang="vi-VN" sz="2400">
                <a:solidFill>
                  <a:srgbClr val="FF0000"/>
                </a:solidFill>
                <a:latin typeface="Times New Roman" panose="02020603050405020304" pitchFamily="18" charset="0"/>
                <a:ea typeface="Times New Roman" panose="02020603050405020304" pitchFamily="18" charset="0"/>
              </a:rPr>
              <a:t>Thiết bị, vật liệu, dụng cụ dùng cho lắp đặt mạng điện trong nhà; các loại đồ dùng điện; nguồn điện một chiều và xoay chiều; thiết bị đóng cắt và lấy điện trong nhà.</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84" y="185353"/>
            <a:ext cx="11591730" cy="830997"/>
          </a:xfrm>
          <a:prstGeom prst="rect">
            <a:avLst/>
          </a:prstGeom>
        </p:spPr>
        <p:txBody>
          <a:bodyPr wrap="square">
            <a:spAutoFit/>
          </a:bodyPr>
          <a:lstStyle/>
          <a:p>
            <a:r>
              <a:rPr lang="en-US" sz="2400" b="1">
                <a:solidFill>
                  <a:srgbClr val="0000FF"/>
                </a:solidFill>
              </a:rPr>
              <a:t>Hãy nêu sản phẩm, đối tượng và môi trường làm việc của các ngành nghề liên quan đến lắp đặt mạng điện trong nhà như minh hoạ trong Hình 7.3.</a:t>
            </a:r>
          </a:p>
        </p:txBody>
      </p:sp>
      <p:pic>
        <p:nvPicPr>
          <p:cNvPr id="5" name="Picture 4" descr="C:\Users\DELL\Desktop\sách giáo khoa công nghệ 9\image_327.png"/>
          <p:cNvPicPr/>
          <p:nvPr/>
        </p:nvPicPr>
        <p:blipFill>
          <a:blip r:embed="rId2">
            <a:extLst>
              <a:ext uri="{28A0092B-C50C-407E-A947-70E740481C1C}">
                <a14:useLocalDpi xmlns:a14="http://schemas.microsoft.com/office/drawing/2010/main" val="0"/>
              </a:ext>
            </a:extLst>
          </a:blip>
          <a:srcRect/>
          <a:stretch>
            <a:fillRect/>
          </a:stretch>
        </p:blipFill>
        <p:spPr bwMode="auto">
          <a:xfrm>
            <a:off x="360784" y="1253837"/>
            <a:ext cx="7009280" cy="2730863"/>
          </a:xfrm>
          <a:prstGeom prst="rect">
            <a:avLst/>
          </a:prstGeom>
          <a:noFill/>
          <a:ln>
            <a:noFill/>
          </a:ln>
        </p:spPr>
      </p:pic>
    </p:spTree>
    <p:extLst>
      <p:ext uri="{BB962C8B-B14F-4D97-AF65-F5344CB8AC3E}">
        <p14:creationId xmlns:p14="http://schemas.microsoft.com/office/powerpoint/2010/main" val="16715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84" y="185353"/>
            <a:ext cx="11591730" cy="830997"/>
          </a:xfrm>
          <a:prstGeom prst="rect">
            <a:avLst/>
          </a:prstGeom>
        </p:spPr>
        <p:txBody>
          <a:bodyPr wrap="square">
            <a:spAutoFit/>
          </a:bodyPr>
          <a:lstStyle/>
          <a:p>
            <a:r>
              <a:rPr lang="en-US" sz="2400" b="1">
                <a:solidFill>
                  <a:srgbClr val="0000FF"/>
                </a:solidFill>
              </a:rPr>
              <a:t>Hãy nêu sản phẩm, đối tượng và môi trường làm việc của các ngành nghề liên quan đến lắp đặt mạng điện trong nhà như minh hoạ trong Hình 7.3.</a:t>
            </a:r>
          </a:p>
        </p:txBody>
      </p:sp>
      <p:pic>
        <p:nvPicPr>
          <p:cNvPr id="5" name="Picture 4" descr="C:\Users\DELL\Desktop\sách giáo khoa công nghệ 9\image_327.png"/>
          <p:cNvPicPr/>
          <p:nvPr/>
        </p:nvPicPr>
        <p:blipFill>
          <a:blip r:embed="rId2">
            <a:extLst>
              <a:ext uri="{28A0092B-C50C-407E-A947-70E740481C1C}">
                <a14:useLocalDpi xmlns:a14="http://schemas.microsoft.com/office/drawing/2010/main" val="0"/>
              </a:ext>
            </a:extLst>
          </a:blip>
          <a:srcRect/>
          <a:stretch>
            <a:fillRect/>
          </a:stretch>
        </p:blipFill>
        <p:spPr bwMode="auto">
          <a:xfrm>
            <a:off x="360784" y="1253838"/>
            <a:ext cx="2970245" cy="1442710"/>
          </a:xfrm>
          <a:prstGeom prst="rect">
            <a:avLst/>
          </a:prstGeom>
          <a:noFill/>
          <a:ln>
            <a:noFill/>
          </a:ln>
        </p:spPr>
      </p:pic>
      <p:sp>
        <p:nvSpPr>
          <p:cNvPr id="2" name="Rectangle 1"/>
          <p:cNvSpPr/>
          <p:nvPr/>
        </p:nvSpPr>
        <p:spPr>
          <a:xfrm>
            <a:off x="3446107" y="1010245"/>
            <a:ext cx="8979159" cy="5847755"/>
          </a:xfrm>
          <a:prstGeom prst="rect">
            <a:avLst/>
          </a:prstGeom>
        </p:spPr>
        <p:txBody>
          <a:bodyPr wrap="square">
            <a:spAutoFit/>
          </a:bodyPr>
          <a:lstStyle/>
          <a:p>
            <a:pPr>
              <a:spcAft>
                <a:spcPts val="0"/>
              </a:spcAft>
            </a:pPr>
            <a:r>
              <a:rPr lang="en-US" sz="1700">
                <a:solidFill>
                  <a:srgbClr val="FF0000"/>
                </a:solidFill>
                <a:latin typeface="Times New Roman" panose="02020603050405020304" pitchFamily="18" charset="0"/>
                <a:ea typeface="Times New Roman" panose="02020603050405020304" pitchFamily="18" charset="0"/>
              </a:rPr>
              <a:t>Hình 7.3 mô tả một số ngành nghề liên quan đến lắp đặt mạng điện trong nhà.</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Kỹ sư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Sản phẩm: Thiết kế hệ thống điện, tính toán tải điện, lựa chọn vật liệu và thiết bị điện phù hợp.</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Đối tượng: Công ty xây dựng, chủ đầu tư, nhà thầu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Môi trường làm việc: Văn phòng, công trình xây dựng.</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Kỹ thuật viên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Sản phẩm: Lắp đặt, bảo trì, sửa chữa hệ thống điện và thiết bị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Đối tượng: Hộ gia đình, doanh nghiệp, công ty điện lực.</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Môi trường làm việc: Nhà, công trình xây dựng, nhà máy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Thợ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Sản phẩm: Lắp đặt, bảo trì, sửa chữa hệ thống điện và thiết bị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Đối tượng: Hộ gia đình, doanh nghiệp, công ty điện lực.</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Môi trường làm việc: Nhà, công trình xây dựng, nhà máy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Thợ thi công hệ thống điện nhẹ:</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Sản phẩm: Lắp đặt hệ thống mạng, hệ thống camera, hệ thống báo cháy, hệ thống chống trộm,…</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Đối tượng: Hộ gia đình, doanh nghiệp, công ty xây dựng.</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Môi trường làm việc: Nhà, công trình xây dựng, văn phòng.</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Nhân viên vận hành hệ thống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Sản phẩm: Vận hành, bảo trì, sửa chữa hệ thống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Đối tượng: Công ty điện lực, nhà máy điện.</a:t>
            </a:r>
          </a:p>
          <a:p>
            <a:pPr>
              <a:spcAft>
                <a:spcPts val="0"/>
              </a:spcAft>
            </a:pPr>
            <a:r>
              <a:rPr lang="en-US" sz="1700">
                <a:solidFill>
                  <a:srgbClr val="FF0000"/>
                </a:solidFill>
                <a:latin typeface="Times New Roman" panose="02020603050405020304" pitchFamily="18" charset="0"/>
                <a:ea typeface="Times New Roman" panose="02020603050405020304" pitchFamily="18" charset="0"/>
              </a:rPr>
              <a:t>+ Môi trường làm việc: Nhà máy điện, trạm biến áp.</a:t>
            </a:r>
          </a:p>
          <a:p>
            <a:pPr>
              <a:spcAft>
                <a:spcPts val="0"/>
              </a:spcAft>
            </a:pPr>
            <a:r>
              <a:rPr lang="en-US" sz="1700">
                <a:solidFill>
                  <a:srgbClr val="000000"/>
                </a:solidFill>
                <a:latin typeface="Times New Roman" panose="02020603050405020304" pitchFamily="18" charset="0"/>
                <a:ea typeface="Times New Roman" panose="02020603050405020304" pitchFamily="18" charset="0"/>
              </a:rPr>
              <a:t> </a:t>
            </a:r>
            <a:endParaRPr lang="en-US" sz="17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15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barn(inVertical)">
                                      <p:cBhvr>
                                        <p:cTn id="36" dur="500"/>
                                        <p:tgtEl>
                                          <p:spTgt spid="2">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barn(inVertical)">
                                      <p:cBhvr>
                                        <p:cTn id="39" dur="500"/>
                                        <p:tgtEl>
                                          <p:spTgt spid="2">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barn(inVertical)">
                                      <p:cBhvr>
                                        <p:cTn id="45" dur="500"/>
                                        <p:tgtEl>
                                          <p:spTgt spid="2">
                                            <p:txEl>
                                              <p:pRg st="10" end="10"/>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barn(inVertical)">
                                      <p:cBhvr>
                                        <p:cTn id="48" dur="500"/>
                                        <p:tgtEl>
                                          <p:spTgt spid="2">
                                            <p:txEl>
                                              <p:pRg st="11" end="1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Effect transition="in" filter="barn(inVertical)">
                                      <p:cBhvr>
                                        <p:cTn id="51" dur="500"/>
                                        <p:tgtEl>
                                          <p:spTgt spid="2">
                                            <p:txEl>
                                              <p:pRg st="12" end="12"/>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
                                            <p:txEl>
                                              <p:pRg st="13" end="13"/>
                                            </p:txEl>
                                          </p:spTgt>
                                        </p:tgtEl>
                                        <p:attrNameLst>
                                          <p:attrName>style.visibility</p:attrName>
                                        </p:attrNameLst>
                                      </p:cBhvr>
                                      <p:to>
                                        <p:strVal val="visible"/>
                                      </p:to>
                                    </p:set>
                                    <p:animEffect transition="in" filter="barn(inVertical)">
                                      <p:cBhvr>
                                        <p:cTn id="54" dur="500"/>
                                        <p:tgtEl>
                                          <p:spTgt spid="2">
                                            <p:txEl>
                                              <p:pRg st="13" end="13"/>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barn(inVertical)">
                                      <p:cBhvr>
                                        <p:cTn id="57" dur="500"/>
                                        <p:tgtEl>
                                          <p:spTgt spid="2">
                                            <p:txEl>
                                              <p:pRg st="14" end="14"/>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2">
                                            <p:txEl>
                                              <p:pRg st="15" end="15"/>
                                            </p:txEl>
                                          </p:spTgt>
                                        </p:tgtEl>
                                        <p:attrNameLst>
                                          <p:attrName>style.visibility</p:attrName>
                                        </p:attrNameLst>
                                      </p:cBhvr>
                                      <p:to>
                                        <p:strVal val="visible"/>
                                      </p:to>
                                    </p:set>
                                    <p:animEffect transition="in" filter="barn(inVertical)">
                                      <p:cBhvr>
                                        <p:cTn id="60" dur="500"/>
                                        <p:tgtEl>
                                          <p:spTgt spid="2">
                                            <p:txEl>
                                              <p:pRg st="15" end="15"/>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Effect transition="in" filter="barn(inVertical)">
                                      <p:cBhvr>
                                        <p:cTn id="63" dur="500"/>
                                        <p:tgtEl>
                                          <p:spTgt spid="2">
                                            <p:txEl>
                                              <p:pRg st="16" end="16"/>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2">
                                            <p:txEl>
                                              <p:pRg st="17" end="17"/>
                                            </p:txEl>
                                          </p:spTgt>
                                        </p:tgtEl>
                                        <p:attrNameLst>
                                          <p:attrName>style.visibility</p:attrName>
                                        </p:attrNameLst>
                                      </p:cBhvr>
                                      <p:to>
                                        <p:strVal val="visible"/>
                                      </p:to>
                                    </p:set>
                                    <p:animEffect transition="in" filter="barn(inVertical)">
                                      <p:cBhvr>
                                        <p:cTn id="66" dur="500"/>
                                        <p:tgtEl>
                                          <p:spTgt spid="2">
                                            <p:txEl>
                                              <p:pRg st="17" end="17"/>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2">
                                            <p:txEl>
                                              <p:pRg st="18" end="18"/>
                                            </p:txEl>
                                          </p:spTgt>
                                        </p:tgtEl>
                                        <p:attrNameLst>
                                          <p:attrName>style.visibility</p:attrName>
                                        </p:attrNameLst>
                                      </p:cBhvr>
                                      <p:to>
                                        <p:strVal val="visible"/>
                                      </p:to>
                                    </p:set>
                                    <p:animEffect transition="in" filter="barn(inVertical)">
                                      <p:cBhvr>
                                        <p:cTn id="69" dur="500"/>
                                        <p:tgtEl>
                                          <p:spTgt spid="2">
                                            <p:txEl>
                                              <p:pRg st="18" end="18"/>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2">
                                            <p:txEl>
                                              <p:pRg st="19" end="19"/>
                                            </p:txEl>
                                          </p:spTgt>
                                        </p:tgtEl>
                                        <p:attrNameLst>
                                          <p:attrName>style.visibility</p:attrName>
                                        </p:attrNameLst>
                                      </p:cBhvr>
                                      <p:to>
                                        <p:strVal val="visible"/>
                                      </p:to>
                                    </p:set>
                                    <p:animEffect transition="in" filter="barn(inVertical)">
                                      <p:cBhvr>
                                        <p:cTn id="72" dur="500"/>
                                        <p:tgtEl>
                                          <p:spTgt spid="2">
                                            <p:txEl>
                                              <p:pRg st="19" end="19"/>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2">
                                            <p:txEl>
                                              <p:pRg st="20" end="20"/>
                                            </p:txEl>
                                          </p:spTgt>
                                        </p:tgtEl>
                                        <p:attrNameLst>
                                          <p:attrName>style.visibility</p:attrName>
                                        </p:attrNameLst>
                                      </p:cBhvr>
                                      <p:to>
                                        <p:strVal val="visible"/>
                                      </p:to>
                                    </p:set>
                                    <p:animEffect transition="in" filter="barn(inVertical)">
                                      <p:cBhvr>
                                        <p:cTn id="75"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415498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2.Đặc điểm và yêu cầu đối với người lao động của một số ngành nghề liên quan đến lắp đặt mạch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2.1. Đặc điểm của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a.Sản phẩm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Hệ thống phân phối điện; đường dây truyền tải điện, mạng điện sinh hoạt và sản xuất...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Đối tượng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Máy móc, thiết bị điện; đồ dùng điện trong gia đình, dụng cụ, vật liệu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Điều kiện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Làm việc ở trên cao, làm việc trong nhà hoặc ngoài trời, trong điều kiện nắng nóng; làm việc ở những nơi nguy hiểm; làm việc ở công trường và những nơi không cố đình, thường xuyên di chuyển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2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185353"/>
            <a:ext cx="11986727" cy="830997"/>
          </a:xfrm>
          <a:prstGeom prst="rect">
            <a:avLst/>
          </a:prstGeom>
        </p:spPr>
        <p:txBody>
          <a:bodyPr wrap="square">
            <a:spAutoFit/>
          </a:bodyPr>
          <a:lstStyle/>
          <a:p>
            <a:r>
              <a:rPr lang="en-US" sz="2400" b="1">
                <a:solidFill>
                  <a:srgbClr val="0000FF"/>
                </a:solidFill>
              </a:rPr>
              <a:t>Hãy tìm hiểu và trình bày các yêu cầu đối với người lao động của những ngành nghề liên quan đến lắp đặt mạng điện trong nhà như minh hoạ ở Hình 7.3.</a:t>
            </a:r>
          </a:p>
        </p:txBody>
      </p:sp>
      <p:pic>
        <p:nvPicPr>
          <p:cNvPr id="5" name="Picture 4" descr="C:\Users\DELL\Desktop\sách giáo khoa công nghệ 9\image_327.png"/>
          <p:cNvPicPr/>
          <p:nvPr/>
        </p:nvPicPr>
        <p:blipFill>
          <a:blip r:embed="rId2">
            <a:extLst>
              <a:ext uri="{28A0092B-C50C-407E-A947-70E740481C1C}">
                <a14:useLocalDpi xmlns:a14="http://schemas.microsoft.com/office/drawing/2010/main" val="0"/>
              </a:ext>
            </a:extLst>
          </a:blip>
          <a:srcRect/>
          <a:stretch>
            <a:fillRect/>
          </a:stretch>
        </p:blipFill>
        <p:spPr bwMode="auto">
          <a:xfrm>
            <a:off x="276808" y="1141869"/>
            <a:ext cx="7009280" cy="2730863"/>
          </a:xfrm>
          <a:prstGeom prst="rect">
            <a:avLst/>
          </a:prstGeom>
          <a:noFill/>
          <a:ln>
            <a:noFill/>
          </a:ln>
        </p:spPr>
      </p:pic>
      <p:sp>
        <p:nvSpPr>
          <p:cNvPr id="2" name="Rectangle 1"/>
          <p:cNvSpPr/>
          <p:nvPr/>
        </p:nvSpPr>
        <p:spPr>
          <a:xfrm>
            <a:off x="7286087" y="1016350"/>
            <a:ext cx="4582451" cy="5355312"/>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 Hiểu biết về các nguyên tắc cơ bản của điện, các loại dây điện, thiết bị điện, cách thức hoạt động của hệ thống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kiến thức về bản vẽ kỹ thuật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Hiểu biết về các quy định an toàn trong thi công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sử dụng dụng cụ thi công điện như kìm, tua vít, máy cắt dây,...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đọc hiểu bản vẽ kỹ thuật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xử lý sự cố điện đơn giản.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làm việc độc lập và làm việc nhóm.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Phẩm chất: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Cẩn thận, tỉ mỉ, có trách nhiệm cao trong công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sức khỏe tốt, chịu được áp lực công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học hỏi, thích nghi với môi trường làm việc mới.</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177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image_317.png"/>
          <p:cNvPicPr/>
          <p:nvPr/>
        </p:nvPicPr>
        <p:blipFill>
          <a:blip r:embed="rId2">
            <a:extLst>
              <a:ext uri="{28A0092B-C50C-407E-A947-70E740481C1C}">
                <a14:useLocalDpi xmlns:a14="http://schemas.microsoft.com/office/drawing/2010/main" val="0"/>
              </a:ext>
            </a:extLst>
          </a:blip>
          <a:srcRect/>
          <a:stretch>
            <a:fillRect/>
          </a:stretch>
        </p:blipFill>
        <p:spPr bwMode="auto">
          <a:xfrm>
            <a:off x="1813735" y="905842"/>
            <a:ext cx="6117285" cy="5821529"/>
          </a:xfrm>
          <a:prstGeom prst="rect">
            <a:avLst/>
          </a:prstGeom>
          <a:noFill/>
          <a:ln>
            <a:noFill/>
          </a:ln>
        </p:spPr>
      </p:pic>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5262979"/>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2.Đặc điểm và yêu cầu đối với người lao động của một số ngành nghề liên quan đến lắp đặt mạch điện trong nhà</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2.2. Yêu cầu đối với người lao động thuộc ngành nghề có liên quan đế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en-US" sz="2400">
                <a:latin typeface="Times New Roman" panose="02020603050405020304" pitchFamily="18" charset="0"/>
                <a:cs typeface="Times New Roman" panose="02020603050405020304" pitchFamily="18" charset="0"/>
              </a:rPr>
              <a:t>. Về năng lực</a:t>
            </a: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Có năng lực phân tích, đánh giá, tư duy sáng tạo; làm việc độc lập, làm việc theo nhóm, tự chủ, tự học.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năng lực chuyên môn về thiết kế, vận hành, bảo dưỡng hệ thống phân phối điện; lắp đặt, bảo dưỡng, sửa chữa đường dây truyền tải điện của mạng điện sinh hoạt và sản xuất; lắp đặt, bảo dưỡng, sửa chữa mạng điện trong nhà; lắp đặt, bảo dưỡng, sửa chữa thiết bị điện và đồ dùng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sức khỏe tốt; không mắc các bệnh về tim mạch, huyết áp, không sợ độ cao.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Phẩm chất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Cẩn thận, tỉ mỉ; luôn tuân thủ quy định, quy trình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1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6545306" cy="5152090"/>
          </a:xfrm>
          <a:prstGeom prst="rect">
            <a:avLst/>
          </a:prstGeom>
          <a:noFill/>
          <a:ln>
            <a:noFill/>
          </a:ln>
        </p:spPr>
      </p:pic>
      <p:sp>
        <p:nvSpPr>
          <p:cNvPr id="3" name="Rectangle 2"/>
          <p:cNvSpPr/>
          <p:nvPr/>
        </p:nvSpPr>
        <p:spPr>
          <a:xfrm>
            <a:off x="6889104" y="166359"/>
            <a:ext cx="4820816" cy="1569660"/>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 </a:t>
            </a:r>
            <a:r>
              <a:rPr lang="en-US" sz="2400" b="1">
                <a:solidFill>
                  <a:srgbClr val="0000FF"/>
                </a:solidFill>
                <a:latin typeface="Times New Roman" panose="02020603050405020304" pitchFamily="18" charset="0"/>
                <a:ea typeface="Times New Roman" panose="02020603050405020304" pitchFamily="18" charset="0"/>
              </a:rPr>
              <a:t>Hãy kể tên một số công việc liên quan đến lắp đặt mạng điện trong nhà mà em biết? Em có khả năng thực hiện những công việc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7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4903118" cy="5152090"/>
          </a:xfrm>
          <a:prstGeom prst="rect">
            <a:avLst/>
          </a:prstGeom>
          <a:noFill/>
          <a:ln>
            <a:noFill/>
          </a:ln>
        </p:spPr>
      </p:pic>
      <p:sp>
        <p:nvSpPr>
          <p:cNvPr id="3" name="Rectangle 2"/>
          <p:cNvSpPr/>
          <p:nvPr/>
        </p:nvSpPr>
        <p:spPr>
          <a:xfrm>
            <a:off x="5262465" y="166359"/>
            <a:ext cx="6447455" cy="1200329"/>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 </a:t>
            </a:r>
            <a:r>
              <a:rPr lang="en-US" sz="2400" b="1">
                <a:solidFill>
                  <a:srgbClr val="0000FF"/>
                </a:solidFill>
                <a:latin typeface="Times New Roman" panose="02020603050405020304" pitchFamily="18" charset="0"/>
                <a:ea typeface="Times New Roman" panose="02020603050405020304" pitchFamily="18" charset="0"/>
              </a:rPr>
              <a:t>Hãy kể tên một số công việc liên quan đến lắp đặt mạng điện trong nhà mà em biết? Em có khả năng thực hiện những công việc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262465" y="1366688"/>
            <a:ext cx="6755364" cy="5324535"/>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1.</a:t>
            </a:r>
            <a:r>
              <a:rPr lang="en-US" sz="2000">
                <a:solidFill>
                  <a:srgbClr val="FF0000"/>
                </a:solidFill>
                <a:latin typeface="Times New Roman" panose="02020603050405020304" pitchFamily="18" charset="0"/>
                <a:ea typeface="Times New Roman" panose="02020603050405020304" pitchFamily="18" charset="0"/>
              </a:rPr>
              <a:t> Dưới đây là một số công việc liên quan đến lắp đặt mạng điện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ổ cắm và công tắc điện: Bao gồm việc lắp đặt các ổ cắm điện và công tắc điện trong các vị trí được thiết kế trước để cung cấp điện cho các thiết bị và ánh sáng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đèn và bóng đèn: Công việc này bao gồm lắp đặt các loại đèn khác nhau, bao gồm cả đèn trần, đèn treo, đèn sàn, và các loại bóng đèn khác.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Kết nối dây dẫn điện: Làm việc với các loại dây dẫn điện để kết nối các thiết bị điện với nguồn cung cấp điện chính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hệ thống aptomat và bảo vệ: Cài đặt các thiết bị bảo vệ như aptomat và các thiết bị khác để đảm bảo an toàn cho mạng điện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Kiểm tra và sửa chữa lỗi mạng điện: Thực hiện kiểm tra hệ thống điện và sửa chữa các lỗi hoặc hỏng hóc để đảm bảo hoạt động ổn định của mạng điện trong nhà.</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21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93" y="0"/>
            <a:ext cx="11535747"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Quan sát bảng 7.1 và đưa ra tiêu chí đánh giá khả năng của bản thân đổi với một số ngành nghề liên quan đến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624" y="830996"/>
            <a:ext cx="8551098" cy="6027003"/>
          </a:xfrm>
          <a:prstGeom prst="rect">
            <a:avLst/>
          </a:prstGeom>
          <a:noFill/>
          <a:ln>
            <a:noFill/>
          </a:ln>
        </p:spPr>
      </p:pic>
    </p:spTree>
    <p:extLst>
      <p:ext uri="{BB962C8B-B14F-4D97-AF65-F5344CB8AC3E}">
        <p14:creationId xmlns:p14="http://schemas.microsoft.com/office/powerpoint/2010/main" val="1979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Để thực hiện công việc ở Hình 7.1, người lao động cần có khả năng và sở thích nào?</a:t>
            </a:r>
          </a:p>
          <a:p>
            <a:r>
              <a:rPr lang="en-US" sz="2400" b="1">
                <a:solidFill>
                  <a:srgbClr val="0000FF"/>
                </a:solidFill>
                <a:latin typeface="Times New Roman" panose="02020603050405020304" pitchFamily="18" charset="0"/>
                <a:cs typeface="Times New Roman" panose="02020603050405020304" pitchFamily="18" charset="0"/>
              </a:rPr>
              <a:t>?</a:t>
            </a:r>
          </a:p>
        </p:txBody>
      </p:sp>
      <p:pic>
        <p:nvPicPr>
          <p:cNvPr id="4" name="Picture 3" descr="C:\Users\DELL\Desktop\sách giáo khoa công nghệ 9\image_326.png"/>
          <p:cNvPicPr/>
          <p:nvPr/>
        </p:nvPicPr>
        <p:blipFill>
          <a:blip r:embed="rId2">
            <a:extLst>
              <a:ext uri="{28A0092B-C50C-407E-A947-70E740481C1C}">
                <a14:useLocalDpi xmlns:a14="http://schemas.microsoft.com/office/drawing/2010/main" val="0"/>
              </a:ext>
            </a:extLst>
          </a:blip>
          <a:srcRect/>
          <a:stretch>
            <a:fillRect/>
          </a:stretch>
        </p:blipFill>
        <p:spPr bwMode="auto">
          <a:xfrm>
            <a:off x="879231" y="835708"/>
            <a:ext cx="6532685" cy="3191168"/>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93" y="0"/>
            <a:ext cx="11535747"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Quan sát bảng 7.2 và đưa ra tiêu chí đánh giá sở thích của bản thân đổi với một số ngành nghề liên quan đến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00786" y="942964"/>
            <a:ext cx="7423540" cy="5532481"/>
          </a:xfrm>
          <a:prstGeom prst="rect">
            <a:avLst/>
          </a:prstGeom>
        </p:spPr>
      </p:pic>
    </p:spTree>
    <p:extLst>
      <p:ext uri="{BB962C8B-B14F-4D97-AF65-F5344CB8AC3E}">
        <p14:creationId xmlns:p14="http://schemas.microsoft.com/office/powerpoint/2010/main" val="115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Đánh giá khả năng và sở thích của bản thân đối với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Căn cứ vào đặc điểm ngành nghề, vào khả năng và sở thích của bản thân để đánh giá sự phù hợp của bản thân với những ngành nghề liên quan đến lắp đặt mạng điện trong nhà.</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49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giới thiệu tên và nhiệm vụ thực hiện của một số ngành nghề liên quan đến lắp đặt mạng điện trong nhà.</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giới thiệu tên và nhiệm vụ thực hiện của một số ngành nghề liên quan đến lắp đặt mạng điện trong nhà.</a:t>
            </a:r>
          </a:p>
        </p:txBody>
      </p:sp>
      <p:sp>
        <p:nvSpPr>
          <p:cNvPr id="4" name="Rectangle 3"/>
          <p:cNvSpPr/>
          <p:nvPr/>
        </p:nvSpPr>
        <p:spPr>
          <a:xfrm>
            <a:off x="659362" y="1452915"/>
            <a:ext cx="10341429"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Tóm tắt các ngành nghề liên quan đến lắp đặt mạng điện trong nhà:</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Thợ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Lắp đặt, sửa chữa và bảo trì hệ thống điện trong nhà.</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 dây điện, lắp đặt ổ cắm, công tắc, bóng đèn và các thiết bị điện khác.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Khắc phục sự cố về hệ thống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cần thiết: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Kiến thức về nguyên lý điện, hệ thống điện và các thiết bị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sử dụng dụng cụ và thiết bị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giải quyết vấn đề và xử lý sự cố.</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giao tiếp và làm việc nhóm.</a:t>
            </a:r>
          </a:p>
        </p:txBody>
      </p:sp>
    </p:spTree>
    <p:extLst>
      <p:ext uri="{BB962C8B-B14F-4D97-AF65-F5344CB8AC3E}">
        <p14:creationId xmlns:p14="http://schemas.microsoft.com/office/powerpoint/2010/main" val="11008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arn(inVertical)">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Người lao động làm việc trong những ngành nghề liên quan đến lắp đặt mạng điện trong nhà cần có phẩm chất và năng lực nào?</a:t>
            </a:r>
          </a:p>
        </p:txBody>
      </p:sp>
    </p:spTree>
    <p:extLst>
      <p:ext uri="{BB962C8B-B14F-4D97-AF65-F5344CB8AC3E}">
        <p14:creationId xmlns:p14="http://schemas.microsoft.com/office/powerpoint/2010/main" val="368492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Người lao động làm việc trong những ngành nghề liên quan đến lắp đặt mạng điện trong nhà cần có phẩm chất và năng lực nào?</a:t>
            </a:r>
          </a:p>
        </p:txBody>
      </p:sp>
      <p:sp>
        <p:nvSpPr>
          <p:cNvPr id="4" name="Rectangle 3"/>
          <p:cNvSpPr/>
          <p:nvPr/>
        </p:nvSpPr>
        <p:spPr>
          <a:xfrm>
            <a:off x="531844" y="1225689"/>
            <a:ext cx="10991461" cy="5632311"/>
          </a:xfrm>
          <a:prstGeom prst="rect">
            <a:avLst/>
          </a:prstGeom>
        </p:spPr>
        <p:txBody>
          <a:bodyPr wrap="square">
            <a:spAutoFit/>
          </a:bodyPr>
          <a:lstStyle/>
          <a:p>
            <a:pPr>
              <a:spcAft>
                <a:spcPts val="0"/>
              </a:spcAft>
            </a:pPr>
            <a:r>
              <a:rPr lang="vi-VN">
                <a:solidFill>
                  <a:srgbClr val="00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Phẩm chất: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Cẩn thận, tỉ mỉ: Lắp đặt mạng điện là công việc đòi hỏi sự chính xác cao, vì vậy người thợ cần cẩn thận, tỉ mỉ trong từng thao tác để đảm bảo an toàn và chất lượng công trình.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lưỡng: Cần có khả năng quan sát kỹ lưỡng, chú ý đến các chi tiết nhỏ để đảm bảo hệ thống điện được lắp đặt đúng kỹ thuật.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Trách nhiệm: Lắp đặt mạng điện ảnh hưởng trực tiếp đến an toàn của người sử dụng, do đó người thợ cần có ý thức trách nhiệm cao trong công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tinh thần học hỏi: Ngành điện luôn phát triển với những công nghệ mới, do vậy người thợ cần có tinh thần học hỏi, cập nhật kiến thức thường xuyên để đáp ứng yêu cầu công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làm việc độc lập và làm việc nhóm: Lắp đặt mạng điện có thể là công việc một mình hoặc phối hợp với nhiều người, do vậy người thợ cần có khả năng làm việc độc lập và làm việc nhóm hiệu quả.</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Năng lực: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kiến thức chuyên môn về điện: Hiểu biết về các nguyên tắc cơ bản của điện, các loại dây điện, thiết bị điện, cách thức hoạt động của hệ thống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đọc hiểu bản vẽ kỹ thuật: Biết cách đọc hiểu bản vẽ kỹ thuật để thi công hệ thống điện theo đúng thiết kế.</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kỹ năng sử dụng dụng cụ: Sử dụng thành thạo các dụng cụ thi công điện như kìm, tua vít, máy cắt dây,...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xử lý sự cố: Xử lý nhanh chóng và hiệu quả các sự cố điện đơn giản.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sức khỏe tốt: Công việc thi công điện thường đòi hỏi phải làm việc với cường độ cao, do vậy người thợ cần có sức khỏe tốt để đáp ứng yêu cầu công việc.</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242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anim calcmode="lin" valueType="num">
                                      <p:cBhvr>
                                        <p:cTn id="5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1000"/>
                                        <p:tgtEl>
                                          <p:spTgt spid="4">
                                            <p:txEl>
                                              <p:pRg st="11" end="11"/>
                                            </p:txEl>
                                          </p:spTgt>
                                        </p:tgtEl>
                                      </p:cBhvr>
                                    </p:animEffect>
                                    <p:anim calcmode="lin" valueType="num">
                                      <p:cBhvr>
                                        <p:cTn id="6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lập bảng đánh giá và kết luận sự phù hợp của bản thân về khả năng, sở thích đối với một số nghề liên quan đến lắp đặt mạng điện trong nhà theo các tiêu chí ở Bảng 7.1 và Bảng 7.2.</a:t>
            </a:r>
          </a:p>
        </p:txBody>
      </p:sp>
      <p:sp>
        <p:nvSpPr>
          <p:cNvPr id="5" name="TextBox 4">
            <a:extLst>
              <a:ext uri="{FF2B5EF4-FFF2-40B4-BE49-F238E27FC236}">
                <a16:creationId xmlns:a16="http://schemas.microsoft.com/office/drawing/2014/main" id="{5C010E2C-8BB8-A955-7006-FBFF7E02BD23}"/>
              </a:ext>
            </a:extLst>
          </p:cNvPr>
          <p:cNvSpPr txBox="1"/>
          <p:nvPr/>
        </p:nvSpPr>
        <p:spPr>
          <a:xfrm>
            <a:off x="3051220" y="3072564"/>
            <a:ext cx="6102438"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1249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chọn một nghề liên quan đến lắp đặt mạng điện trong nhà để tìm hiểu và chia sẻ với bạn bè về đặc điểm và yêu cầu đối với người lao động.</a:t>
            </a:r>
          </a:p>
        </p:txBody>
      </p:sp>
    </p:spTree>
    <p:extLst>
      <p:ext uri="{BB962C8B-B14F-4D97-AF65-F5344CB8AC3E}">
        <p14:creationId xmlns:p14="http://schemas.microsoft.com/office/powerpoint/2010/main" val="36486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
        <p:nvSpPr>
          <p:cNvPr id="2" name="Rectangle 1"/>
          <p:cNvSpPr/>
          <p:nvPr/>
        </p:nvSpPr>
        <p:spPr>
          <a:xfrm>
            <a:off x="3107168" y="2234024"/>
            <a:ext cx="7968269"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Một số cơ sở giáo dục nghề nghiệp, đại học có đào tạo về các chuyên ngành liên quan đến lắp đặt mạng điện trong nhà:</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Đại học Công nghiệp điện lực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Đại học Bách khoa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Học viện Công nghệ Bưu chính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Trường Đại học Công nghiệp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Đại học Mỏ - Địa chất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Đại học Kinh doanh và Công nghệ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Đại học Thủy Lợi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Đại học Kinh tế Kỹ thuật Công nghiệp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9. Đại học Bách khoa (Đại học Quốc gia TP.HCM)</a:t>
            </a:r>
          </a:p>
          <a:p>
            <a:r>
              <a:rPr lang="en-US" sz="2400">
                <a:solidFill>
                  <a:srgbClr val="FF0000"/>
                </a:solidFill>
                <a:latin typeface="Times New Roman" panose="02020603050405020304" pitchFamily="18" charset="0"/>
                <a:ea typeface="Times New Roman" panose="02020603050405020304" pitchFamily="18" charset="0"/>
              </a:rPr>
              <a:t>10. Đại học Sư phạm Kỹ thuật TP.HCM</a:t>
            </a:r>
            <a:endParaRPr lang="en-US" sz="2400">
              <a:solidFill>
                <a:srgbClr val="FF0000"/>
              </a:solidFill>
            </a:endParaRPr>
          </a:p>
        </p:txBody>
      </p:sp>
    </p:spTree>
    <p:extLst>
      <p:ext uri="{BB962C8B-B14F-4D97-AF65-F5344CB8AC3E}">
        <p14:creationId xmlns:p14="http://schemas.microsoft.com/office/powerpoint/2010/main" val="23170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279919"/>
            <a:ext cx="3485322" cy="2547258"/>
          </a:xfrm>
          <a:prstGeom prst="cloudCallout">
            <a:avLst>
              <a:gd name="adj1" fmla="val -36222"/>
              <a:gd name="adj2" fmla="val 5962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Để thực hiện công việc ở Hình 7.1, người lao động cần có khả năng và sở thích nào?</a:t>
            </a:r>
          </a:p>
          <a:p>
            <a:r>
              <a:rPr lang="en-US" sz="2400" b="1">
                <a:solidFill>
                  <a:srgbClr val="0000FF"/>
                </a:solidFill>
                <a:latin typeface="Times New Roman" panose="02020603050405020304" pitchFamily="18" charset="0"/>
                <a:cs typeface="Times New Roman" panose="02020603050405020304" pitchFamily="18" charset="0"/>
              </a:rPr>
              <a:t>?</a:t>
            </a:r>
          </a:p>
        </p:txBody>
      </p:sp>
      <p:pic>
        <p:nvPicPr>
          <p:cNvPr id="4" name="Picture 3" descr="C:\Users\DELL\Desktop\sách giáo khoa công nghệ 9\image_326.png"/>
          <p:cNvPicPr/>
          <p:nvPr/>
        </p:nvPicPr>
        <p:blipFill>
          <a:blip r:embed="rId2">
            <a:extLst>
              <a:ext uri="{28A0092B-C50C-407E-A947-70E740481C1C}">
                <a14:useLocalDpi xmlns:a14="http://schemas.microsoft.com/office/drawing/2010/main" val="0"/>
              </a:ext>
            </a:extLst>
          </a:blip>
          <a:srcRect/>
          <a:stretch>
            <a:fillRect/>
          </a:stretch>
        </p:blipFill>
        <p:spPr bwMode="auto">
          <a:xfrm>
            <a:off x="8706678" y="3023118"/>
            <a:ext cx="3361214" cy="2459333"/>
          </a:xfrm>
          <a:prstGeom prst="rect">
            <a:avLst/>
          </a:prstGeom>
          <a:noFill/>
          <a:ln>
            <a:noFill/>
          </a:ln>
        </p:spPr>
      </p:pic>
      <p:sp>
        <p:nvSpPr>
          <p:cNvPr id="3" name="Rectangle 2"/>
          <p:cNvSpPr/>
          <p:nvPr/>
        </p:nvSpPr>
        <p:spPr>
          <a:xfrm>
            <a:off x="186613" y="145742"/>
            <a:ext cx="8520065" cy="6463308"/>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 Khả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Kiến thức chuyên môn: Hiểu biết về các nguyên tắc điện, hệ thống điện, thiết bị điện và các quy trình an toàn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thực hành: Khả năng sử dụng các dụng cụ và thiết bị điện một cách thành thạo, ví dụ như kìm, tua vít, máy cắt dây, v.v.</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giải quyết vấn đề: Khả năng xác định và khắc phục các sự cố điện một cách hiệu quả.</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giao tiếp: Khả năng giao tiếp rõ ràng và hiệu quả với đồng nghiệp, khách hàng và các bên liên quan khác.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Kỹ năng làm việc nhóm: Khả năng phối hợp và làm việc hiệu quả với các thành viên khác trong nhóm.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Thể lực tốt: Khả năng làm việc trong môi trường đòi hỏi sức khỏe tốt, có thể leo trèo, di chuyển và mang vác vật dụng nặng.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Sở thích: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đam mê với ngành điện: Thích tìm hiểu về các nguyên tắc điện và hệ thống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tỉ mỉ và cẩn thận: Chú ý đến chi tiết để đảm bảo an toàn và chất lượng công việc.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thích nghi: Khả năng thích nghi với môi trường làm việc đa dạng và các yêu cầu công việc khác nhau.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tinh thần trách nhiệm: Hiểu được tầm quan trọng của công việc và có trách nhiệm với an toàn của bản thân và những người xung quanh.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Có khả năng học hỏi: Luôn sẵn sàng học hỏi kiến thức mới và cập nhật các công nghệ mới trong ngành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48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arn(inVertical)">
                                      <p:cBhvr>
                                        <p:cTn id="40" dur="500"/>
                                        <p:tgtEl>
                                          <p:spTgt spid="3">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Vertical)">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84" y="185353"/>
            <a:ext cx="11591730"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Hãy kể tên những ngành nghề liên quan đến lắp đặt mạng điện trong nhà như Hình 7.2.</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descr="C:\Users\DELL\Desktop\sách giáo khoa công nghệ 9\image_327.png"/>
          <p:cNvPicPr/>
          <p:nvPr/>
        </p:nvPicPr>
        <p:blipFill>
          <a:blip r:embed="rId2">
            <a:extLst>
              <a:ext uri="{28A0092B-C50C-407E-A947-70E740481C1C}">
                <a14:useLocalDpi xmlns:a14="http://schemas.microsoft.com/office/drawing/2010/main" val="0"/>
              </a:ext>
            </a:extLst>
          </a:blip>
          <a:srcRect/>
          <a:stretch>
            <a:fillRect/>
          </a:stretch>
        </p:blipFill>
        <p:spPr bwMode="auto">
          <a:xfrm>
            <a:off x="576508" y="777447"/>
            <a:ext cx="7009280" cy="2730863"/>
          </a:xfrm>
          <a:prstGeom prst="rect">
            <a:avLst/>
          </a:prstGeom>
          <a:noFill/>
          <a:ln>
            <a:noFill/>
          </a:ln>
        </p:spPr>
      </p:pic>
    </p:spTree>
    <p:extLst>
      <p:ext uri="{BB962C8B-B14F-4D97-AF65-F5344CB8AC3E}">
        <p14:creationId xmlns:p14="http://schemas.microsoft.com/office/powerpoint/2010/main" val="5125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784" y="185353"/>
            <a:ext cx="11591730"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Hãy kể tên những ngành nghề liên quan đến lắp đặt mạng điện trong nhà như Hình 7.2.</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descr="C:\Users\DELL\Desktop\sách giáo khoa công nghệ 9\image_327.png"/>
          <p:cNvPicPr/>
          <p:nvPr/>
        </p:nvPicPr>
        <p:blipFill>
          <a:blip r:embed="rId2">
            <a:extLst>
              <a:ext uri="{28A0092B-C50C-407E-A947-70E740481C1C}">
                <a14:useLocalDpi xmlns:a14="http://schemas.microsoft.com/office/drawing/2010/main" val="0"/>
              </a:ext>
            </a:extLst>
          </a:blip>
          <a:srcRect/>
          <a:stretch>
            <a:fillRect/>
          </a:stretch>
        </p:blipFill>
        <p:spPr bwMode="auto">
          <a:xfrm>
            <a:off x="576508" y="777447"/>
            <a:ext cx="7009280" cy="2730863"/>
          </a:xfrm>
          <a:prstGeom prst="rect">
            <a:avLst/>
          </a:prstGeom>
          <a:noFill/>
          <a:ln>
            <a:noFill/>
          </a:ln>
        </p:spPr>
      </p:pic>
      <p:sp>
        <p:nvSpPr>
          <p:cNvPr id="2" name="Rectangle 1"/>
          <p:cNvSpPr/>
          <p:nvPr/>
        </p:nvSpPr>
        <p:spPr>
          <a:xfrm>
            <a:off x="7657323" y="911109"/>
            <a:ext cx="3754016"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ngành nghề liên quan đến lắp đặt mạng điện trong nhà:</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thuật viên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Thợ điện dân dụng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Lập trình PLC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Thiết kế hệ thống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sư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Giám sát thi công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548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7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8378890" y="4412267"/>
            <a:ext cx="3262605"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Thợ lắp đặt mạng điện sản xuất và sinh </a:t>
            </a:r>
            <a:r>
              <a:rPr lang="vi-VN" sz="2400">
                <a:solidFill>
                  <a:srgbClr val="FF0000"/>
                </a:solidFill>
                <a:latin typeface="Times New Roman" panose="02020603050405020304" pitchFamily="18" charset="0"/>
                <a:ea typeface="Times New Roman" panose="02020603050405020304" pitchFamily="18" charset="0"/>
              </a:rPr>
              <a:t>hoạt, kĩ sư điện, thợ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66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CHỦ ĐỀ 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452431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*Kĩ sư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Thực hiện nhiệm vụ nghiên cứu, thiết kế, chỉ đạo việc xây dựng, vận hành, bảo trì và sửa chữa hệ thống, linh kiện, động cơ,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Kĩ thuật viên kĩ thuật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Thực hiện nhiệm vụ hỗ trợ kĩ thuật để nghiên cứu, thiết kế, sản xuất, lắp ráp, vận hành, bảo trì, sửa chữa thiết bị điện và hệ thống phân phối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Thợ lắp điện cho toà nhà và thợ điện có liên quan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Thực hiện nhiệm vụ lắp đặt mạng điện trong nhà; bảo trì, sửa chữa mạng điện, thiết bị điện gia dụng; lắp đặt, bảo trì máy móc, đồ dùng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*Thợ lắp đặt và sửa chữa đường dây điện: thực hiện nhiệm vụ lắp đặt, bảo trì, sửa chữa hệ thống điện, đường dây tải điện, máy móc và thiết bị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461665"/>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Quan sát và cho biết đối tượng lao động của công việc được thể hiện trong Hình 7.2.</a:t>
            </a:r>
            <a:endParaRPr lang="en-US" sz="2400" b="1">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59750" y="642225"/>
            <a:ext cx="8146927" cy="3873791"/>
          </a:xfrm>
          <a:prstGeom prst="rect">
            <a:avLst/>
          </a:prstGeom>
          <a:noFill/>
          <a:ln>
            <a:noFill/>
          </a:ln>
        </p:spPr>
      </p:pic>
    </p:spTree>
    <p:extLst>
      <p:ext uri="{BB962C8B-B14F-4D97-AF65-F5344CB8AC3E}">
        <p14:creationId xmlns:p14="http://schemas.microsoft.com/office/powerpoint/2010/main" val="23816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465</TotalTime>
  <Words>3301</Words>
  <Application>Microsoft Office PowerPoint</Application>
  <PresentationFormat>Widescreen</PresentationFormat>
  <Paragraphs>171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2024-10-11T02:14:08Z</dcterms:modified>
</cp:coreProperties>
</file>