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29"/>
  </p:notesMasterIdLst>
  <p:sldIdLst>
    <p:sldId id="313" r:id="rId3"/>
    <p:sldId id="301" r:id="rId4"/>
    <p:sldId id="315" r:id="rId5"/>
    <p:sldId id="316" r:id="rId6"/>
    <p:sldId id="317" r:id="rId7"/>
    <p:sldId id="320" r:id="rId8"/>
    <p:sldId id="319" r:id="rId9"/>
    <p:sldId id="318"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Lst>
  <p:sldSz cx="24384000" cy="13716000"/>
  <p:notesSz cx="6858000" cy="9144000"/>
  <p:custDataLst>
    <p:tags r:id="rId30"/>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7F7FF"/>
    <a:srgbClr val="D6F7FE"/>
    <a:srgbClr val="EEF7E9"/>
    <a:srgbClr val="135F82"/>
    <a:srgbClr val="FFFFFF"/>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139" autoAdjust="0"/>
  </p:normalViewPr>
  <p:slideViewPr>
    <p:cSldViewPr>
      <p:cViewPr varScale="1">
        <p:scale>
          <a:sx n="41" d="100"/>
          <a:sy n="41" d="100"/>
        </p:scale>
        <p:origin x="182" y="7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4/6/2022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2829767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2417221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3211324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2692401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1554566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972661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2634363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1621348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2957133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1600707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2591610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3982905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2475239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24</a:t>
            </a:fld>
            <a:endParaRPr lang="en-US"/>
          </a:p>
        </p:txBody>
      </p:sp>
    </p:spTree>
    <p:extLst>
      <p:ext uri="{BB962C8B-B14F-4D97-AF65-F5344CB8AC3E}">
        <p14:creationId xmlns:p14="http://schemas.microsoft.com/office/powerpoint/2010/main" val="46219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25</a:t>
            </a:fld>
            <a:endParaRPr lang="en-US"/>
          </a:p>
        </p:txBody>
      </p:sp>
    </p:spTree>
    <p:extLst>
      <p:ext uri="{BB962C8B-B14F-4D97-AF65-F5344CB8AC3E}">
        <p14:creationId xmlns:p14="http://schemas.microsoft.com/office/powerpoint/2010/main" val="2852992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26</a:t>
            </a:fld>
            <a:endParaRPr lang="en-US"/>
          </a:p>
        </p:txBody>
      </p:sp>
    </p:spTree>
    <p:extLst>
      <p:ext uri="{BB962C8B-B14F-4D97-AF65-F5344CB8AC3E}">
        <p14:creationId xmlns:p14="http://schemas.microsoft.com/office/powerpoint/2010/main" val="713289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4034982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1556262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2832300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321365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3236598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1089330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4/6/2022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4/6/2022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35.emf"/><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8.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46.emf"/><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47.emf"/><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55.png"/><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56.emf"/><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116799" y="3468887"/>
              <a:ext cx="13413376" cy="9334151"/>
            </a:xfrm>
            <a:prstGeom prst="rect">
              <a:avLst/>
            </a:prstGeom>
            <a:noFill/>
            <a:ln w="9525">
              <a:noFill/>
              <a:miter lim="800000"/>
              <a:headEnd/>
              <a:tailEnd/>
            </a:ln>
            <a:effectLst/>
          </p:spPr>
          <p:txBody>
            <a:bodyPr/>
            <a:lstStyle/>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§7. </a:t>
              </a:r>
              <a:r>
                <a:rPr lang="en-US" sz="5800" b="1" dirty="0" err="1">
                  <a:solidFill>
                    <a:srgbClr val="0000FF"/>
                  </a:solidFill>
                  <a:latin typeface="Tahoma" pitchFamily="34" charset="0"/>
                  <a:ea typeface="Tahoma" pitchFamily="34" charset="0"/>
                  <a:cs typeface="Tahoma" pitchFamily="34" charset="0"/>
                </a:rPr>
                <a:t>Các</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khái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niệm</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mở</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đầu</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FF0000"/>
                  </a:solidFill>
                  <a:latin typeface="Tahoma" pitchFamily="34" charset="0"/>
                  <a:ea typeface="Tahoma" pitchFamily="34" charset="0"/>
                  <a:cs typeface="Tahoma" pitchFamily="34" charset="0"/>
                </a:rPr>
                <a:t>§8. </a:t>
              </a:r>
              <a:r>
                <a:rPr lang="en-US" sz="5800" b="1" dirty="0" err="1">
                  <a:solidFill>
                    <a:srgbClr val="FF0000"/>
                  </a:solidFill>
                  <a:latin typeface="Tahoma" pitchFamily="34" charset="0"/>
                  <a:ea typeface="Tahoma" pitchFamily="34" charset="0"/>
                  <a:cs typeface="Tahoma" pitchFamily="34" charset="0"/>
                </a:rPr>
                <a:t>Tổng</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và</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hiệu</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của</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hai</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vectơ</a:t>
              </a:r>
              <a:endParaRPr lang="en-US" sz="5800" b="1" dirty="0">
                <a:solidFill>
                  <a:srgbClr val="FF0000"/>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§9. </a:t>
              </a:r>
              <a:r>
                <a:rPr lang="en-US" sz="5800" b="1" dirty="0" err="1">
                  <a:solidFill>
                    <a:srgbClr val="0000FF"/>
                  </a:solidFill>
                  <a:latin typeface="Tahoma" pitchFamily="34" charset="0"/>
                  <a:ea typeface="Tahoma" pitchFamily="34" charset="0"/>
                  <a:cs typeface="Tahoma" pitchFamily="34" charset="0"/>
                </a:rPr>
                <a:t>Tích</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một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với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một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số</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§10. </a:t>
              </a:r>
              <a:r>
                <a:rPr lang="en-US" sz="5800" b="1" dirty="0" err="1">
                  <a:solidFill>
                    <a:srgbClr val="0000FF"/>
                  </a:solidFill>
                  <a:latin typeface="Tahoma" pitchFamily="34" charset="0"/>
                  <a:ea typeface="Tahoma" pitchFamily="34" charset="0"/>
                  <a:cs typeface="Tahoma" pitchFamily="34" charset="0"/>
                </a:rPr>
                <a:t>Vectơ</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trong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mặt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phẳng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tọa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độ</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§11. </a:t>
              </a:r>
              <a:r>
                <a:rPr lang="en-US" sz="5800" b="1" dirty="0" err="1">
                  <a:solidFill>
                    <a:srgbClr val="0000FF"/>
                  </a:solidFill>
                  <a:latin typeface="Tahoma" pitchFamily="34" charset="0"/>
                  <a:ea typeface="Tahoma" pitchFamily="34" charset="0"/>
                  <a:cs typeface="Tahoma" pitchFamily="34" charset="0"/>
                </a:rPr>
                <a:t>Tích</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vô</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hướng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hai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err="1">
                  <a:solidFill>
                    <a:srgbClr val="0000FF"/>
                  </a:solidFill>
                  <a:latin typeface="Tahoma" pitchFamily="34" charset="0"/>
                  <a:ea typeface="Tahoma" pitchFamily="34" charset="0"/>
                  <a:cs typeface="Tahoma" pitchFamily="34" charset="0"/>
                </a:rPr>
                <a:t>Bài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tập</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cuối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chương</a:t>
              </a:r>
              <a:r>
                <a:rPr lang="en-US" sz="5800" b="1" dirty="0">
                  <a:solidFill>
                    <a:srgbClr val="0000FF"/>
                  </a:solidFill>
                  <a:latin typeface="Tahoma" pitchFamily="34" charset="0"/>
                  <a:ea typeface="Tahoma" pitchFamily="34" charset="0"/>
                  <a:cs typeface="Tahoma" pitchFamily="34" charset="0"/>
                </a:rPr>
                <a:t> 4</a:t>
              </a:r>
            </a:p>
          </p:txBody>
        </p:sp>
        <p:sp>
          <p:nvSpPr>
            <p:cNvPr id="2" name="TextBox 1"/>
            <p:cNvSpPr txBox="1"/>
            <p:nvPr/>
          </p:nvSpPr>
          <p:spPr>
            <a:xfrm>
              <a:off x="11912450" y="2428363"/>
              <a:ext cx="10325100" cy="830997"/>
            </a:xfrm>
            <a:prstGeom prst="rect">
              <a:avLst/>
            </a:prstGeom>
            <a:noFill/>
          </p:spPr>
          <p:txBody>
            <a:bodyPr wrap="square" rtlCol="0">
              <a:spAutoFit/>
            </a:bodyPr>
            <a:lstStyle/>
            <a:p>
              <a:pPr algn="ct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CHƯƠNG I</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VECTƠ</a:t>
              </a:r>
              <a:endPar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500" b="1">
                    <a:solidFill>
                      <a:srgbClr val="FF0000"/>
                    </a:solidFill>
                  </a:rPr>
                  <a:t>Vận dụng:</a:t>
                </a:r>
              </a:p>
              <a:p>
                <a:pPr marL="0" indent="0">
                  <a:buNone/>
                </a:pPr>
                <a:r>
                  <a:rPr lang="en-US" sz="4500" b="1"/>
                  <a:t>Tính lực kéo cần thiết để kéo một khẩu pháo có trọng lượng </a:t>
                </a:r>
                <a14:m>
                  <m:oMath xmlns:m="http://schemas.openxmlformats.org/officeDocument/2006/math">
                    <m:r>
                      <a:rPr lang="en-US" sz="4500" b="1" i="1">
                        <a:latin typeface="Cambria Math" panose="02040503050406030204" pitchFamily="18" charset="0"/>
                      </a:rPr>
                      <m:t>𝟐𝟐𝟏𝟒𝟖</m:t>
                    </m:r>
                    <m:r>
                      <a:rPr lang="en-US" sz="4500" b="1" i="1">
                        <a:latin typeface="Cambria Math" panose="02040503050406030204" pitchFamily="18" charset="0"/>
                      </a:rPr>
                      <m:t>𝑵</m:t>
                    </m:r>
                  </m:oMath>
                </a14:m>
                <a:r>
                  <a:rPr lang="en-US" sz="4500" b="1"/>
                  <a:t> ( ứng với khối lượng xấp xỉ </a:t>
                </a:r>
                <a14:m>
                  <m:oMath xmlns:m="http://schemas.openxmlformats.org/officeDocument/2006/math">
                    <m:r>
                      <a:rPr lang="en-US" sz="4500" b="1" i="1">
                        <a:latin typeface="Cambria Math" panose="02040503050406030204" pitchFamily="18" charset="0"/>
                      </a:rPr>
                      <m:t>𝟐𝟐𝟔𝟎</m:t>
                    </m:r>
                    <m:r>
                      <a:rPr lang="en-US" sz="4500" b="1" i="1">
                        <a:latin typeface="Cambria Math" panose="02040503050406030204" pitchFamily="18" charset="0"/>
                      </a:rPr>
                      <m:t>𝒌𝒈</m:t>
                    </m:r>
                  </m:oMath>
                </a14:m>
                <a:r>
                  <a:rPr lang="en-US" sz="4500" b="1"/>
                  <a:t>) lên một con dốc nghiêng </a:t>
                </a:r>
                <a14:m>
                  <m:oMath xmlns:m="http://schemas.openxmlformats.org/officeDocument/2006/math">
                    <m:r>
                      <a:rPr lang="en-US" sz="4500" b="1" i="1">
                        <a:latin typeface="Cambria Math" panose="02040503050406030204" pitchFamily="18" charset="0"/>
                      </a:rPr>
                      <m:t>𝟑</m:t>
                    </m:r>
                    <m:sSup>
                      <m:sSupPr>
                        <m:ctrlPr>
                          <a:rPr lang="en-US" sz="4500" b="1" i="1">
                            <a:latin typeface="Cambria Math" panose="02040503050406030204" pitchFamily="18" charset="0"/>
                          </a:rPr>
                        </m:ctrlPr>
                      </m:sSupPr>
                      <m:e>
                        <m:r>
                          <a:rPr lang="en-US" sz="4500" b="1" i="1">
                            <a:latin typeface="Cambria Math" panose="02040503050406030204" pitchFamily="18" charset="0"/>
                          </a:rPr>
                          <m:t>𝟎</m:t>
                        </m:r>
                      </m:e>
                      <m:sup>
                        <m:r>
                          <a:rPr lang="en-US" sz="4500" b="1" i="1">
                            <a:latin typeface="Cambria Math" panose="02040503050406030204" pitchFamily="18" charset="0"/>
                          </a:rPr>
                          <m:t>𝟎</m:t>
                        </m:r>
                      </m:sup>
                    </m:sSup>
                  </m:oMath>
                </a14:m>
                <a:r>
                  <a:rPr lang="en-US" sz="4500" b="1"/>
                  <a:t>so với phương nằm ngang (H.4.18). Nếu lực kéo của mỗi người bằng </a:t>
                </a:r>
                <a14:m>
                  <m:oMath xmlns:m="http://schemas.openxmlformats.org/officeDocument/2006/math">
                    <m:r>
                      <a:rPr lang="en-US" sz="4500" b="1" i="1">
                        <a:latin typeface="Cambria Math" panose="02040503050406030204" pitchFamily="18" charset="0"/>
                      </a:rPr>
                      <m:t>𝟏𝟎𝟎</m:t>
                    </m:r>
                    <m:r>
                      <a:rPr lang="en-US" sz="4500" b="1" i="1">
                        <a:latin typeface="Cambria Math" panose="02040503050406030204" pitchFamily="18" charset="0"/>
                      </a:rPr>
                      <m:t>𝑵</m:t>
                    </m:r>
                  </m:oMath>
                </a14:m>
                <a:r>
                  <a:rPr lang="en-US" sz="4500" b="1"/>
                  <a:t>, thì cần tối thiểu bao nhiêu người để kéo pháo?</a:t>
                </a:r>
              </a:p>
              <a:p>
                <a:pPr marL="0" indent="0">
                  <a:buNone/>
                </a:pPr>
                <a:r>
                  <a:rPr lang="en-US" sz="4500" b="1">
                    <a:solidFill>
                      <a:srgbClr val="FF0000"/>
                    </a:solidFill>
                  </a:rPr>
                  <a:t>Chú ý:</a:t>
                </a:r>
              </a:p>
              <a:p>
                <a:pPr marL="0" indent="0">
                  <a:buNone/>
                </a:pPr>
                <a:r>
                  <a:rPr lang="en-US" sz="4500" b="1"/>
                  <a:t>Ta coi khẩu pháo chịu tác động của ba lực: Trọng lực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panose="02040503050406030204" pitchFamily="18" charset="0"/>
                          </a:rPr>
                          <m:t>𝑷</m:t>
                        </m:r>
                      </m:e>
                    </m:acc>
                  </m:oMath>
                </a14:m>
                <a:r>
                  <a:rPr lang="en-US" sz="4500" b="1"/>
                  <a:t> ( có độ lớn </a:t>
                </a:r>
                <a14:m>
                  <m:oMath xmlns:m="http://schemas.openxmlformats.org/officeDocument/2006/math">
                    <m:d>
                      <m:dPr>
                        <m:begChr m:val="|"/>
                        <m:endChr m:val="|"/>
                        <m:ctrlPr>
                          <a:rPr lang="en-US" sz="4500" b="1" i="1">
                            <a:latin typeface="Cambria Math" panose="02040503050406030204" pitchFamily="18" charset="0"/>
                          </a:rPr>
                        </m:ctrlPr>
                      </m:dPr>
                      <m:e>
                        <m:acc>
                          <m:accPr>
                            <m:chr m:val="⃗"/>
                            <m:ctrlPr>
                              <a:rPr lang="en-US" sz="4500" b="1" i="1">
                                <a:latin typeface="Cambria Math" panose="02040503050406030204" pitchFamily="18" charset="0"/>
                              </a:rPr>
                            </m:ctrlPr>
                          </m:accPr>
                          <m:e>
                            <m:r>
                              <a:rPr lang="en-US" sz="4500" b="1" i="1">
                                <a:latin typeface="Cambria Math" panose="02040503050406030204" pitchFamily="18" charset="0"/>
                              </a:rPr>
                              <m:t>𝑷</m:t>
                            </m:r>
                          </m:e>
                        </m:acc>
                      </m:e>
                    </m:d>
                    <m:r>
                      <a:rPr lang="en-US" sz="4500" b="1" i="1">
                        <a:latin typeface="Cambria Math" panose="02040503050406030204" pitchFamily="18" charset="0"/>
                      </a:rPr>
                      <m:t>=</m:t>
                    </m:r>
                    <m:r>
                      <a:rPr lang="en-US" sz="4500" b="1" i="1">
                        <a:latin typeface="Cambria Math" panose="02040503050406030204" pitchFamily="18" charset="0"/>
                      </a:rPr>
                      <m:t>𝟐𝟐𝟏𝟒𝟖</m:t>
                    </m:r>
                    <m:r>
                      <a:rPr lang="en-US" sz="4500" b="1" i="1">
                        <a:latin typeface="Cambria Math" panose="02040503050406030204" pitchFamily="18" charset="0"/>
                      </a:rPr>
                      <m:t>𝑵</m:t>
                    </m:r>
                  </m:oMath>
                </a14:m>
                <a:r>
                  <a:rPr lang="en-US" sz="4500" b="1"/>
                  <a:t>, có phương vuông góc với phương nằm ngang và hướng xuống dưới), phản lực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panose="02040503050406030204" pitchFamily="18" charset="0"/>
                          </a:rPr>
                          <m:t>𝒘</m:t>
                        </m:r>
                      </m:e>
                    </m:acc>
                  </m:oMath>
                </a14:m>
                <a:r>
                  <a:rPr lang="en-US" sz="4500" b="1"/>
                  <a:t> ( có độ lớn </a:t>
                </a:r>
                <a14:m>
                  <m:oMath xmlns:m="http://schemas.openxmlformats.org/officeDocument/2006/math">
                    <m:d>
                      <m:dPr>
                        <m:begChr m:val="|"/>
                        <m:endChr m:val="|"/>
                        <m:ctrlPr>
                          <a:rPr lang="en-US" sz="4500" b="1" i="1">
                            <a:latin typeface="Cambria Math" panose="02040503050406030204" pitchFamily="18" charset="0"/>
                          </a:rPr>
                        </m:ctrlPr>
                      </m:dPr>
                      <m:e>
                        <m:acc>
                          <m:accPr>
                            <m:chr m:val="⃗"/>
                            <m:ctrlPr>
                              <a:rPr lang="en-US" sz="4500" b="1" i="1">
                                <a:latin typeface="Cambria Math" panose="02040503050406030204" pitchFamily="18" charset="0"/>
                              </a:rPr>
                            </m:ctrlPr>
                          </m:accPr>
                          <m:e>
                            <m:r>
                              <a:rPr lang="en-US" sz="4500" b="1" i="1">
                                <a:latin typeface="Cambria Math" panose="02040503050406030204" pitchFamily="18" charset="0"/>
                              </a:rPr>
                              <m:t>𝒘</m:t>
                            </m:r>
                          </m:e>
                        </m:acc>
                      </m:e>
                    </m:d>
                    <m:r>
                      <a:rPr lang="en-US" sz="4500" b="1" i="1">
                        <a:latin typeface="Cambria Math" panose="02040503050406030204" pitchFamily="18" charset="0"/>
                      </a:rPr>
                      <m:t>=</m:t>
                    </m:r>
                    <m:d>
                      <m:dPr>
                        <m:begChr m:val="|"/>
                        <m:endChr m:val="|"/>
                        <m:ctrlPr>
                          <a:rPr lang="en-US" sz="4500" b="1" i="1">
                            <a:latin typeface="Cambria Math" panose="02040503050406030204" pitchFamily="18" charset="0"/>
                          </a:rPr>
                        </m:ctrlPr>
                      </m:dPr>
                      <m:e>
                        <m:acc>
                          <m:accPr>
                            <m:chr m:val="⃗"/>
                            <m:ctrlPr>
                              <a:rPr lang="en-US" sz="4500" b="1" i="1">
                                <a:latin typeface="Cambria Math" panose="02040503050406030204" pitchFamily="18" charset="0"/>
                              </a:rPr>
                            </m:ctrlPr>
                          </m:accPr>
                          <m:e>
                            <m:r>
                              <a:rPr lang="en-US" sz="4500" b="1" i="1">
                                <a:latin typeface="Cambria Math" panose="02040503050406030204" pitchFamily="18" charset="0"/>
                              </a:rPr>
                              <m:t>𝑷</m:t>
                            </m:r>
                          </m:e>
                        </m:acc>
                      </m:e>
                    </m:d>
                    <m:r>
                      <m:rPr>
                        <m:nor/>
                      </m:rPr>
                      <a:rPr lang="en-US" sz="4500" b="1"/>
                      <m:t>cos</m:t>
                    </m:r>
                    <m:r>
                      <m:rPr>
                        <m:nor/>
                      </m:rPr>
                      <a:rPr lang="en-US" sz="4500" b="1"/>
                      <m:t>3</m:t>
                    </m:r>
                    <m:sSup>
                      <m:sSupPr>
                        <m:ctrlPr>
                          <a:rPr lang="en-US" sz="4500" b="1" i="1">
                            <a:latin typeface="Cambria Math" panose="02040503050406030204" pitchFamily="18" charset="0"/>
                          </a:rPr>
                        </m:ctrlPr>
                      </m:sSupPr>
                      <m:e>
                        <m:r>
                          <m:rPr>
                            <m:nor/>
                          </m:rPr>
                          <a:rPr lang="en-US" sz="4500" b="1"/>
                          <m:t>0</m:t>
                        </m:r>
                      </m:e>
                      <m:sup>
                        <m:r>
                          <a:rPr lang="en-US" sz="4500" b="1" i="1">
                            <a:latin typeface="Cambria Math" panose="02040503050406030204" pitchFamily="18" charset="0"/>
                          </a:rPr>
                          <m:t>𝟎</m:t>
                        </m:r>
                      </m:sup>
                    </m:sSup>
                  </m:oMath>
                </a14:m>
                <a:r>
                  <a:rPr lang="en-US" sz="4500" b="1"/>
                  <a:t>, có phương vuông góc với mặt dốc và hướng lên trên) và lực kéo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panose="02040503050406030204" pitchFamily="18" charset="0"/>
                          </a:rPr>
                          <m:t>𝑭</m:t>
                        </m:r>
                      </m:e>
                    </m:acc>
                  </m:oMath>
                </a14:m>
                <a:r>
                  <a:rPr lang="en-US" sz="4500" b="1"/>
                  <a:t> ( theo phương dốc, hướng từ chân dốc lên đỉnh dốc).</a:t>
                </a:r>
              </a:p>
              <a:p>
                <a:pPr marL="0" indent="0">
                  <a:buNone/>
                </a:pPr>
                <a:endParaRPr lang="en-US" sz="4500" b="1"/>
              </a:p>
              <a:p>
                <a:endParaRPr lang="en-US" sz="4500"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244" t="-1654" r="-235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pPr marL="0" indent="0">
                  <a:buNone/>
                </a:pPr>
                <a:endParaRPr lang="en-US" b="1"/>
              </a:p>
              <a:p>
                <a:pPr marL="0" indent="0">
                  <a:buNone/>
                </a:pPr>
                <a:endParaRPr lang="en-US" b="1"/>
              </a:p>
              <a:p>
                <a:pPr marL="0" indent="0">
                  <a:buNone/>
                </a:pPr>
                <a:endParaRPr lang="en-US" b="1"/>
              </a:p>
              <a:p>
                <a:pPr marL="0" indent="0">
                  <a:buNone/>
                </a:pPr>
                <a:endParaRPr lang="en-US" b="1"/>
              </a:p>
              <a:p>
                <a:pPr marL="0" indent="0">
                  <a:buNone/>
                </a:pPr>
                <a:r>
                  <a:rPr lang="en-US" b="1"/>
                  <a:t>Ta có</a:t>
                </a:r>
              </a:p>
              <a:p>
                <a:r>
                  <a:rPr lang="en-US" b="1"/>
                  <a:t>Trọng lực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𝑷</m:t>
                        </m:r>
                      </m:e>
                    </m:acc>
                  </m:oMath>
                </a14:m>
                <a:r>
                  <a:rPr lang="en-US" b="1"/>
                  <a:t> có độ lớn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𝑷</m:t>
                            </m:r>
                          </m:e>
                        </m:acc>
                      </m:e>
                    </m:d>
                    <m:r>
                      <a:rPr lang="en-US" b="1" i="1">
                        <a:latin typeface="Cambria Math" panose="02040503050406030204" pitchFamily="18" charset="0"/>
                      </a:rPr>
                      <m:t>=</m:t>
                    </m:r>
                    <m:r>
                      <a:rPr lang="en-US" b="1" i="1">
                        <a:latin typeface="Cambria Math" panose="02040503050406030204" pitchFamily="18" charset="0"/>
                      </a:rPr>
                      <m:t>𝟐𝟐𝟏𝟒𝟖</m:t>
                    </m:r>
                    <m:r>
                      <a:rPr lang="en-US" b="1" i="1">
                        <a:latin typeface="Cambria Math" panose="02040503050406030204" pitchFamily="18" charset="0"/>
                      </a:rPr>
                      <m:t>𝑵</m:t>
                    </m:r>
                  </m:oMath>
                </a14:m>
                <a:r>
                  <a:rPr lang="en-US" b="1"/>
                  <a:t>, có phương vuông góc với phương nằm ngang và hướng xuống dưới</a:t>
                </a:r>
              </a:p>
              <a:p>
                <a:r>
                  <a:rPr lang="en-US" b="1"/>
                  <a:t>Phản lực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𝒘</m:t>
                        </m:r>
                      </m:e>
                    </m:acc>
                  </m:oMath>
                </a14:m>
                <a:r>
                  <a:rPr lang="en-US" b="1"/>
                  <a:t>  có độ lớn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𝒘</m:t>
                            </m:r>
                          </m:e>
                        </m:acc>
                      </m:e>
                    </m:d>
                    <m:r>
                      <a:rPr lang="en-US" b="1" i="1">
                        <a:latin typeface="Cambria Math" panose="02040503050406030204" pitchFamily="18" charset="0"/>
                      </a:rPr>
                      <m:t>=</m:t>
                    </m:r>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𝑷</m:t>
                            </m:r>
                          </m:e>
                        </m:acc>
                      </m:e>
                    </m:d>
                    <m:r>
                      <m:rPr>
                        <m:nor/>
                      </m:rPr>
                      <a:rPr lang="en-US" b="1"/>
                      <m:t>cos</m:t>
                    </m:r>
                    <m:r>
                      <m:rPr>
                        <m:nor/>
                      </m:rPr>
                      <a:rPr lang="en-US" b="1"/>
                      <m:t>3</m:t>
                    </m:r>
                    <m:sSup>
                      <m:sSupPr>
                        <m:ctrlPr>
                          <a:rPr lang="en-US" b="1" i="1">
                            <a:latin typeface="Cambria Math" panose="02040503050406030204" pitchFamily="18" charset="0"/>
                          </a:rPr>
                        </m:ctrlPr>
                      </m:sSupPr>
                      <m:e>
                        <m:r>
                          <m:rPr>
                            <m:nor/>
                          </m:rPr>
                          <a:rPr lang="en-US" b="1"/>
                          <m:t>0</m:t>
                        </m:r>
                      </m:e>
                      <m:sup>
                        <m:r>
                          <a:rPr lang="en-US" b="1" i="1">
                            <a:latin typeface="Cambria Math" panose="02040503050406030204" pitchFamily="18" charset="0"/>
                          </a:rPr>
                          <m:t>𝟎</m:t>
                        </m:r>
                      </m:sup>
                    </m:sSup>
                    <m:r>
                      <a:rPr lang="en-US" b="1" i="1">
                        <a:latin typeface="Cambria Math" panose="02040503050406030204" pitchFamily="18" charset="0"/>
                      </a:rPr>
                      <m:t>=</m:t>
                    </m:r>
                    <m:r>
                      <a:rPr lang="en-US" b="1" i="1">
                        <a:latin typeface="Cambria Math" panose="02040503050406030204" pitchFamily="18" charset="0"/>
                      </a:rPr>
                      <m:t>𝟐𝟐𝟏𝟖𝟒</m:t>
                    </m:r>
                    <m:r>
                      <a:rPr lang="en-US" b="1" i="1">
                        <a:latin typeface="Cambria Math" panose="02040503050406030204" pitchFamily="18" charset="0"/>
                      </a:rPr>
                      <m:t>.</m:t>
                    </m:r>
                    <m:f>
                      <m:fPr>
                        <m:ctrlPr>
                          <a:rPr lang="en-US" b="1" i="1">
                            <a:latin typeface="Cambria Math" panose="02040503050406030204" pitchFamily="18" charset="0"/>
                          </a:rPr>
                        </m:ctrlPr>
                      </m:fPr>
                      <m:num>
                        <m:rad>
                          <m:radPr>
                            <m:degHide m:val="on"/>
                            <m:ctrlPr>
                              <a:rPr lang="en-US" b="1" i="1">
                                <a:latin typeface="Cambria Math" panose="02040503050406030204" pitchFamily="18" charset="0"/>
                              </a:rPr>
                            </m:ctrlPr>
                          </m:radPr>
                          <m:deg/>
                          <m:e>
                            <m:r>
                              <a:rPr lang="en-US" b="1" i="1">
                                <a:latin typeface="Cambria Math" panose="02040503050406030204" pitchFamily="18" charset="0"/>
                              </a:rPr>
                              <m:t>𝟑</m:t>
                            </m:r>
                          </m:e>
                        </m:rad>
                      </m:num>
                      <m:den>
                        <m:r>
                          <a:rPr lang="en-US" b="1" i="1">
                            <a:latin typeface="Cambria Math" panose="02040503050406030204" pitchFamily="18" charset="0"/>
                          </a:rPr>
                          <m:t>𝟐</m:t>
                        </m:r>
                      </m:den>
                    </m:f>
                    <m:r>
                      <a:rPr lang="en-US" b="1" i="1">
                        <a:latin typeface="Cambria Math" panose="02040503050406030204" pitchFamily="18" charset="0"/>
                      </a:rPr>
                      <m:t>𝑵</m:t>
                    </m:r>
                  </m:oMath>
                </a14:m>
                <a:r>
                  <a:rPr lang="en-US" b="1"/>
                  <a:t>, </a:t>
                </a:r>
              </a:p>
              <a:p>
                <a:r>
                  <a:rPr lang="en-US" b="1"/>
                  <a:t>có phương vuông góc với mặt dốc và hướng lên trên)</a:t>
                </a:r>
              </a:p>
              <a:p>
                <a:pPr marL="0" indent="0">
                  <a:buNone/>
                </a:pPr>
                <a:endParaRPr lang="en-US"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r="-3236" b="-2241"/>
                </a:stretch>
              </a:blipFill>
              <a:ln>
                <a:solidFill>
                  <a:srgbClr val="00B0F0"/>
                </a:solidFill>
              </a:ln>
            </p:spPr>
            <p:txBody>
              <a:bodyPr/>
              <a:lstStyle/>
              <a:p>
                <a:r>
                  <a:rPr lang="en-US">
                    <a:noFill/>
                  </a:rPr>
                  <a:t> </a:t>
                </a:r>
              </a:p>
            </p:txBody>
          </p:sp>
        </mc:Fallback>
      </mc:AlternateContent>
      <p:pic>
        <p:nvPicPr>
          <p:cNvPr id="8" name="Picture 7">
            <a:extLst>
              <a:ext uri="{FF2B5EF4-FFF2-40B4-BE49-F238E27FC236}">
                <a16:creationId xmlns:a16="http://schemas.microsoft.com/office/drawing/2014/main" id="{6491072D-9472-47B8-8B3E-55EC1E2FF564}"/>
              </a:ext>
            </a:extLst>
          </p:cNvPr>
          <p:cNvPicPr/>
          <p:nvPr/>
        </p:nvPicPr>
        <p:blipFill>
          <a:blip r:embed="rId5"/>
          <a:stretch>
            <a:fillRect/>
          </a:stretch>
        </p:blipFill>
        <p:spPr>
          <a:xfrm>
            <a:off x="18154650" y="2438400"/>
            <a:ext cx="5410200" cy="4419600"/>
          </a:xfrm>
          <a:prstGeom prst="rect">
            <a:avLst/>
          </a:prstGeom>
        </p:spPr>
      </p:pic>
    </p:spTree>
    <p:extLst>
      <p:ext uri="{BB962C8B-B14F-4D97-AF65-F5344CB8AC3E}">
        <p14:creationId xmlns:p14="http://schemas.microsoft.com/office/powerpoint/2010/main" val="321629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wipe(up)">
                                      <p:cBhvr>
                                        <p:cTn id="47" dur="500"/>
                                        <p:tgtEl>
                                          <p:spTgt spid="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wipe(up)">
                                      <p:cBhvr>
                                        <p:cTn id="52" dur="500"/>
                                        <p:tgtEl>
                                          <p:spTgt spid="7">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7" end="7"/>
                                            </p:txEl>
                                          </p:spTgt>
                                        </p:tgtEl>
                                        <p:attrNameLst>
                                          <p:attrName>style.visibility</p:attrName>
                                        </p:attrNameLst>
                                      </p:cBhvr>
                                      <p:to>
                                        <p:strVal val="visible"/>
                                      </p:to>
                                    </p:set>
                                    <p:animEffect transition="in" filter="wipe(up)">
                                      <p:cBhvr>
                                        <p:cTn id="57" dur="500"/>
                                        <p:tgtEl>
                                          <p:spTgt spid="7">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8" end="8"/>
                                            </p:txEl>
                                          </p:spTgt>
                                        </p:tgtEl>
                                        <p:attrNameLst>
                                          <p:attrName>style.visibility</p:attrName>
                                        </p:attrNameLst>
                                      </p:cBhvr>
                                      <p:to>
                                        <p:strVal val="visible"/>
                                      </p:to>
                                    </p:set>
                                    <p:animEffect transition="in" filter="wipe(up)">
                                      <p:cBhvr>
                                        <p:cTn id="6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500" b="1">
                    <a:solidFill>
                      <a:srgbClr val="FF0000"/>
                    </a:solidFill>
                  </a:rPr>
                  <a:t>Vận dụng:</a:t>
                </a:r>
              </a:p>
              <a:p>
                <a:pPr marL="0" indent="0">
                  <a:buNone/>
                </a:pPr>
                <a:r>
                  <a:rPr lang="en-US" sz="4500" b="1"/>
                  <a:t>Tính lực kéo cần thiết để kéo một khẩu pháo có trọng lượng </a:t>
                </a:r>
                <a14:m>
                  <m:oMath xmlns:m="http://schemas.openxmlformats.org/officeDocument/2006/math">
                    <m:r>
                      <a:rPr lang="en-US" sz="4500" b="1" i="1">
                        <a:latin typeface="Cambria Math" panose="02040503050406030204" pitchFamily="18" charset="0"/>
                      </a:rPr>
                      <m:t>𝟐𝟐𝟏𝟒𝟖</m:t>
                    </m:r>
                    <m:r>
                      <a:rPr lang="en-US" sz="4500" b="1" i="1">
                        <a:latin typeface="Cambria Math" panose="02040503050406030204" pitchFamily="18" charset="0"/>
                      </a:rPr>
                      <m:t>𝑵</m:t>
                    </m:r>
                  </m:oMath>
                </a14:m>
                <a:r>
                  <a:rPr lang="en-US" sz="4500" b="1"/>
                  <a:t> ( ứng với khối lượng xấp xỉ </a:t>
                </a:r>
                <a14:m>
                  <m:oMath xmlns:m="http://schemas.openxmlformats.org/officeDocument/2006/math">
                    <m:r>
                      <a:rPr lang="en-US" sz="4500" b="1" i="1">
                        <a:latin typeface="Cambria Math" panose="02040503050406030204" pitchFamily="18" charset="0"/>
                      </a:rPr>
                      <m:t>𝟐𝟐𝟔𝟎</m:t>
                    </m:r>
                    <m:r>
                      <a:rPr lang="en-US" sz="4500" b="1" i="1">
                        <a:latin typeface="Cambria Math" panose="02040503050406030204" pitchFamily="18" charset="0"/>
                      </a:rPr>
                      <m:t>𝒌𝒈</m:t>
                    </m:r>
                  </m:oMath>
                </a14:m>
                <a:r>
                  <a:rPr lang="en-US" sz="4500" b="1"/>
                  <a:t>) lên một con dốc nghiêng </a:t>
                </a:r>
                <a14:m>
                  <m:oMath xmlns:m="http://schemas.openxmlformats.org/officeDocument/2006/math">
                    <m:r>
                      <a:rPr lang="en-US" sz="4500" b="1" i="1">
                        <a:latin typeface="Cambria Math" panose="02040503050406030204" pitchFamily="18" charset="0"/>
                      </a:rPr>
                      <m:t>𝟑</m:t>
                    </m:r>
                    <m:sSup>
                      <m:sSupPr>
                        <m:ctrlPr>
                          <a:rPr lang="en-US" sz="4500" b="1" i="1">
                            <a:latin typeface="Cambria Math" panose="02040503050406030204" pitchFamily="18" charset="0"/>
                          </a:rPr>
                        </m:ctrlPr>
                      </m:sSupPr>
                      <m:e>
                        <m:r>
                          <a:rPr lang="en-US" sz="4500" b="1" i="1">
                            <a:latin typeface="Cambria Math" panose="02040503050406030204" pitchFamily="18" charset="0"/>
                          </a:rPr>
                          <m:t>𝟎</m:t>
                        </m:r>
                      </m:e>
                      <m:sup>
                        <m:r>
                          <a:rPr lang="en-US" sz="4500" b="1" i="1">
                            <a:latin typeface="Cambria Math" panose="02040503050406030204" pitchFamily="18" charset="0"/>
                          </a:rPr>
                          <m:t>𝟎</m:t>
                        </m:r>
                      </m:sup>
                    </m:sSup>
                  </m:oMath>
                </a14:m>
                <a:r>
                  <a:rPr lang="en-US" sz="4500" b="1"/>
                  <a:t>so với phương nằm ngang (H.4.18). Nếu lực kéo của mỗi người bằng </a:t>
                </a:r>
                <a14:m>
                  <m:oMath xmlns:m="http://schemas.openxmlformats.org/officeDocument/2006/math">
                    <m:r>
                      <a:rPr lang="en-US" sz="4500" b="1" i="1">
                        <a:latin typeface="Cambria Math" panose="02040503050406030204" pitchFamily="18" charset="0"/>
                      </a:rPr>
                      <m:t>𝟏𝟎𝟎</m:t>
                    </m:r>
                    <m:r>
                      <a:rPr lang="en-US" sz="4500" b="1" i="1">
                        <a:latin typeface="Cambria Math" panose="02040503050406030204" pitchFamily="18" charset="0"/>
                      </a:rPr>
                      <m:t>𝑵</m:t>
                    </m:r>
                  </m:oMath>
                </a14:m>
                <a:r>
                  <a:rPr lang="en-US" sz="4500" b="1"/>
                  <a:t>, thì cần tối thiểu bao nhiêu người để kéo pháo?</a:t>
                </a:r>
              </a:p>
              <a:p>
                <a:pPr marL="0" indent="0">
                  <a:buNone/>
                </a:pPr>
                <a:r>
                  <a:rPr lang="en-US" sz="4500" b="1">
                    <a:solidFill>
                      <a:srgbClr val="FF0000"/>
                    </a:solidFill>
                  </a:rPr>
                  <a:t>Chú ý:</a:t>
                </a:r>
              </a:p>
              <a:p>
                <a:pPr marL="0" indent="0">
                  <a:buNone/>
                </a:pPr>
                <a:r>
                  <a:rPr lang="en-US" sz="4500" b="1"/>
                  <a:t>Ta coi khẩu pháo chịu tác động của ba lực: Trọng lực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panose="02040503050406030204" pitchFamily="18" charset="0"/>
                          </a:rPr>
                          <m:t>𝑷</m:t>
                        </m:r>
                      </m:e>
                    </m:acc>
                  </m:oMath>
                </a14:m>
                <a:r>
                  <a:rPr lang="en-US" sz="4500" b="1"/>
                  <a:t> ( có độ lớn </a:t>
                </a:r>
                <a14:m>
                  <m:oMath xmlns:m="http://schemas.openxmlformats.org/officeDocument/2006/math">
                    <m:d>
                      <m:dPr>
                        <m:begChr m:val="|"/>
                        <m:endChr m:val="|"/>
                        <m:ctrlPr>
                          <a:rPr lang="en-US" sz="4500" b="1" i="1">
                            <a:latin typeface="Cambria Math" panose="02040503050406030204" pitchFamily="18" charset="0"/>
                          </a:rPr>
                        </m:ctrlPr>
                      </m:dPr>
                      <m:e>
                        <m:acc>
                          <m:accPr>
                            <m:chr m:val="⃗"/>
                            <m:ctrlPr>
                              <a:rPr lang="en-US" sz="4500" b="1" i="1">
                                <a:latin typeface="Cambria Math" panose="02040503050406030204" pitchFamily="18" charset="0"/>
                              </a:rPr>
                            </m:ctrlPr>
                          </m:accPr>
                          <m:e>
                            <m:r>
                              <a:rPr lang="en-US" sz="4500" b="1" i="1">
                                <a:latin typeface="Cambria Math" panose="02040503050406030204" pitchFamily="18" charset="0"/>
                              </a:rPr>
                              <m:t>𝑷</m:t>
                            </m:r>
                          </m:e>
                        </m:acc>
                      </m:e>
                    </m:d>
                    <m:r>
                      <a:rPr lang="en-US" sz="4500" b="1" i="1">
                        <a:latin typeface="Cambria Math" panose="02040503050406030204" pitchFamily="18" charset="0"/>
                      </a:rPr>
                      <m:t>=</m:t>
                    </m:r>
                    <m:r>
                      <a:rPr lang="en-US" sz="4500" b="1" i="1">
                        <a:latin typeface="Cambria Math" panose="02040503050406030204" pitchFamily="18" charset="0"/>
                      </a:rPr>
                      <m:t>𝟐𝟐𝟏𝟒𝟖</m:t>
                    </m:r>
                    <m:r>
                      <a:rPr lang="en-US" sz="4500" b="1" i="1">
                        <a:latin typeface="Cambria Math" panose="02040503050406030204" pitchFamily="18" charset="0"/>
                      </a:rPr>
                      <m:t>𝑵</m:t>
                    </m:r>
                  </m:oMath>
                </a14:m>
                <a:r>
                  <a:rPr lang="en-US" sz="4500" b="1"/>
                  <a:t>, có phương vuông góc với phương nằm ngang và hướng xuống dưới), phản lực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panose="02040503050406030204" pitchFamily="18" charset="0"/>
                          </a:rPr>
                          <m:t>𝒘</m:t>
                        </m:r>
                      </m:e>
                    </m:acc>
                  </m:oMath>
                </a14:m>
                <a:r>
                  <a:rPr lang="en-US" sz="4500" b="1"/>
                  <a:t> ( có độ lớn </a:t>
                </a:r>
                <a14:m>
                  <m:oMath xmlns:m="http://schemas.openxmlformats.org/officeDocument/2006/math">
                    <m:d>
                      <m:dPr>
                        <m:begChr m:val="|"/>
                        <m:endChr m:val="|"/>
                        <m:ctrlPr>
                          <a:rPr lang="en-US" sz="4500" b="1" i="1">
                            <a:latin typeface="Cambria Math" panose="02040503050406030204" pitchFamily="18" charset="0"/>
                          </a:rPr>
                        </m:ctrlPr>
                      </m:dPr>
                      <m:e>
                        <m:acc>
                          <m:accPr>
                            <m:chr m:val="⃗"/>
                            <m:ctrlPr>
                              <a:rPr lang="en-US" sz="4500" b="1" i="1">
                                <a:latin typeface="Cambria Math" panose="02040503050406030204" pitchFamily="18" charset="0"/>
                              </a:rPr>
                            </m:ctrlPr>
                          </m:accPr>
                          <m:e>
                            <m:r>
                              <a:rPr lang="en-US" sz="4500" b="1" i="1">
                                <a:latin typeface="Cambria Math" panose="02040503050406030204" pitchFamily="18" charset="0"/>
                              </a:rPr>
                              <m:t>𝒘</m:t>
                            </m:r>
                          </m:e>
                        </m:acc>
                      </m:e>
                    </m:d>
                    <m:r>
                      <a:rPr lang="en-US" sz="4500" b="1" i="1">
                        <a:latin typeface="Cambria Math" panose="02040503050406030204" pitchFamily="18" charset="0"/>
                      </a:rPr>
                      <m:t>=</m:t>
                    </m:r>
                    <m:d>
                      <m:dPr>
                        <m:begChr m:val="|"/>
                        <m:endChr m:val="|"/>
                        <m:ctrlPr>
                          <a:rPr lang="en-US" sz="4500" b="1" i="1">
                            <a:latin typeface="Cambria Math" panose="02040503050406030204" pitchFamily="18" charset="0"/>
                          </a:rPr>
                        </m:ctrlPr>
                      </m:dPr>
                      <m:e>
                        <m:acc>
                          <m:accPr>
                            <m:chr m:val="⃗"/>
                            <m:ctrlPr>
                              <a:rPr lang="en-US" sz="4500" b="1" i="1">
                                <a:latin typeface="Cambria Math" panose="02040503050406030204" pitchFamily="18" charset="0"/>
                              </a:rPr>
                            </m:ctrlPr>
                          </m:accPr>
                          <m:e>
                            <m:r>
                              <a:rPr lang="en-US" sz="4500" b="1" i="1">
                                <a:latin typeface="Cambria Math" panose="02040503050406030204" pitchFamily="18" charset="0"/>
                              </a:rPr>
                              <m:t>𝑷</m:t>
                            </m:r>
                          </m:e>
                        </m:acc>
                      </m:e>
                    </m:d>
                    <m:r>
                      <m:rPr>
                        <m:nor/>
                      </m:rPr>
                      <a:rPr lang="en-US" sz="4500" b="1"/>
                      <m:t>cos</m:t>
                    </m:r>
                    <m:r>
                      <m:rPr>
                        <m:nor/>
                      </m:rPr>
                      <a:rPr lang="en-US" sz="4500" b="1"/>
                      <m:t>3</m:t>
                    </m:r>
                    <m:sSup>
                      <m:sSupPr>
                        <m:ctrlPr>
                          <a:rPr lang="en-US" sz="4500" b="1" i="1">
                            <a:latin typeface="Cambria Math" panose="02040503050406030204" pitchFamily="18" charset="0"/>
                          </a:rPr>
                        </m:ctrlPr>
                      </m:sSupPr>
                      <m:e>
                        <m:r>
                          <m:rPr>
                            <m:nor/>
                          </m:rPr>
                          <a:rPr lang="en-US" sz="4500" b="1"/>
                          <m:t>0</m:t>
                        </m:r>
                      </m:e>
                      <m:sup>
                        <m:r>
                          <a:rPr lang="en-US" sz="4500" b="1" i="1">
                            <a:latin typeface="Cambria Math" panose="02040503050406030204" pitchFamily="18" charset="0"/>
                          </a:rPr>
                          <m:t>𝟎</m:t>
                        </m:r>
                      </m:sup>
                    </m:sSup>
                  </m:oMath>
                </a14:m>
                <a:r>
                  <a:rPr lang="en-US" sz="4500" b="1"/>
                  <a:t>, có phương vuông góc với mặt dốc và hướng lên trên) và lực kéo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panose="02040503050406030204" pitchFamily="18" charset="0"/>
                          </a:rPr>
                          <m:t>𝑭</m:t>
                        </m:r>
                      </m:e>
                    </m:acc>
                  </m:oMath>
                </a14:m>
                <a:r>
                  <a:rPr lang="en-US" sz="4500" b="1"/>
                  <a:t> ( theo phương dốc, hướng từ chân dốc lên đỉnh dốc).</a:t>
                </a:r>
              </a:p>
              <a:p>
                <a:pPr marL="0" indent="0">
                  <a:buNone/>
                </a:pPr>
                <a:endParaRPr lang="en-US" sz="4500" b="1"/>
              </a:p>
              <a:p>
                <a:endParaRPr lang="en-US" sz="4500"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244" t="-1654" r="-235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pPr marL="0" indent="0">
                  <a:buNone/>
                </a:pPr>
                <a:endParaRPr lang="en-US" sz="4400" b="1"/>
              </a:p>
              <a:p>
                <a:pPr marL="0" indent="0">
                  <a:buNone/>
                </a:pPr>
                <a:endParaRPr lang="en-US" sz="4400" b="1"/>
              </a:p>
              <a:p>
                <a:pPr marL="0" indent="0">
                  <a:buNone/>
                </a:pPr>
                <a:endParaRPr lang="en-US" sz="4400" b="1"/>
              </a:p>
              <a:p>
                <a:pPr marL="0" indent="0">
                  <a:buNone/>
                </a:pPr>
                <a:endParaRPr lang="en-US" sz="4400" b="1"/>
              </a:p>
              <a:p>
                <a:r>
                  <a:rPr lang="en-US" sz="4400" b="1"/>
                  <a:t>Gọi </a:t>
                </a:r>
                <a14:m>
                  <m:oMath xmlns:m="http://schemas.openxmlformats.org/officeDocument/2006/math">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𝑭</m:t>
                            </m:r>
                          </m:e>
                          <m:sub>
                            <m:r>
                              <a:rPr lang="en-US" sz="4400" b="1" i="1">
                                <a:latin typeface="Cambria Math" panose="02040503050406030204" pitchFamily="18" charset="0"/>
                              </a:rPr>
                              <m:t>𝟏</m:t>
                            </m:r>
                          </m:sub>
                        </m:sSub>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𝑷</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𝒘</m:t>
                        </m:r>
                      </m:e>
                    </m:acc>
                  </m:oMath>
                </a14:m>
                <a:r>
                  <a:rPr lang="en-US" sz="4400" b="1"/>
                  <a:t> ta có</a:t>
                </a:r>
              </a:p>
              <a:p>
                <a:r>
                  <a:rPr lang="en-US" sz="4400" b="1"/>
                  <a:t>  </a:t>
                </a:r>
                <a14:m>
                  <m:oMath xmlns:m="http://schemas.openxmlformats.org/officeDocument/2006/math">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𝑭</m:t>
                                </m:r>
                              </m:e>
                              <m:sub>
                                <m:r>
                                  <a:rPr lang="en-US" sz="4400" b="1" i="1">
                                    <a:latin typeface="Cambria Math" panose="02040503050406030204" pitchFamily="18" charset="0"/>
                                  </a:rPr>
                                  <m:t>𝟏</m:t>
                                </m:r>
                              </m:sub>
                            </m:sSub>
                          </m:e>
                        </m:acc>
                      </m:e>
                    </m:d>
                    <m:r>
                      <a:rPr lang="en-US" sz="4400" b="1" i="1">
                        <a:latin typeface="Cambria Math" panose="02040503050406030204" pitchFamily="18" charset="0"/>
                      </a:rPr>
                      <m:t>=</m:t>
                    </m:r>
                    <m:r>
                      <a:rPr lang="en-US" sz="4400" b="1" i="1">
                        <a:latin typeface="Cambria Math" panose="02040503050406030204" pitchFamily="18" charset="0"/>
                      </a:rPr>
                      <m:t>𝑶𝑪</m:t>
                    </m:r>
                    <m:r>
                      <a:rPr lang="en-US"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𝑩</m:t>
                        </m:r>
                        <m:sSup>
                          <m:sSupPr>
                            <m:ctrlPr>
                              <a:rPr lang="en-US" sz="4400" b="1" i="1">
                                <a:latin typeface="Cambria Math" panose="02040503050406030204" pitchFamily="18" charset="0"/>
                              </a:rPr>
                            </m:ctrlPr>
                          </m:sSupPr>
                          <m:e>
                            <m:r>
                              <a:rPr lang="en-US" sz="4400" b="1" i="1">
                                <a:latin typeface="Cambria Math" panose="02040503050406030204" pitchFamily="18" charset="0"/>
                              </a:rPr>
                              <m:t>𝑪</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𝑩</m:t>
                        </m:r>
                        <m:sSup>
                          <m:sSupPr>
                            <m:ctrlPr>
                              <a:rPr lang="en-US" sz="4400" b="1" i="1">
                                <a:latin typeface="Cambria Math" panose="02040503050406030204" pitchFamily="18" charset="0"/>
                              </a:rPr>
                            </m:ctrlPr>
                          </m:sSupPr>
                          <m:e>
                            <m:r>
                              <a:rPr lang="en-US" sz="4400" b="1" i="1">
                                <a:latin typeface="Cambria Math" panose="02040503050406030204" pitchFamily="18" charset="0"/>
                              </a:rPr>
                              <m:t>𝑶</m:t>
                            </m:r>
                          </m:e>
                          <m:sup>
                            <m:r>
                              <a:rPr lang="en-US" sz="4400" b="1" i="1">
                                <a:latin typeface="Cambria Math" panose="02040503050406030204" pitchFamily="18" charset="0"/>
                              </a:rPr>
                              <m:t>𝟐</m:t>
                            </m:r>
                          </m:sup>
                        </m:sSup>
                      </m:e>
                    </m:rad>
                    <m:r>
                      <a:rPr lang="en-US" sz="4400" b="1" i="1">
                        <a:latin typeface="Cambria Math" panose="02040503050406030204" pitchFamily="18" charset="0"/>
                      </a:rPr>
                      <m:t>=</m:t>
                    </m:r>
                    <m:rad>
                      <m:radPr>
                        <m:degHide m:val="on"/>
                        <m:ctrlPr>
                          <a:rPr lang="en-US" sz="4400" b="1" i="1">
                            <a:latin typeface="Cambria Math" panose="02040503050406030204" pitchFamily="18" charset="0"/>
                          </a:rPr>
                        </m:ctrlPr>
                      </m:radPr>
                      <m:deg/>
                      <m:e>
                        <m:sSup>
                          <m:sSupPr>
                            <m:ctrlPr>
                              <a:rPr lang="en-US" sz="4400" b="1" i="1">
                                <a:latin typeface="Cambria Math" panose="02040503050406030204" pitchFamily="18" charset="0"/>
                              </a:rPr>
                            </m:ctrlPr>
                          </m:sSupPr>
                          <m:e>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𝑷</m:t>
                                    </m:r>
                                  </m:e>
                                </m:acc>
                              </m:e>
                            </m:d>
                          </m:e>
                          <m:sup>
                            <m:r>
                              <a:rPr lang="en-US" sz="4400" b="1" i="1">
                                <a:latin typeface="Cambria Math" panose="02040503050406030204" pitchFamily="18" charset="0"/>
                              </a:rPr>
                              <m:t>𝟐</m:t>
                            </m:r>
                          </m:sup>
                        </m:sSup>
                        <m:r>
                          <a:rPr lang="en-US" sz="4400" b="1" i="1">
                            <a:latin typeface="Cambria Math" panose="02040503050406030204" pitchFamily="18" charset="0"/>
                          </a:rPr>
                          <m:t>−</m:t>
                        </m:r>
                        <m:sSup>
                          <m:sSupPr>
                            <m:ctrlPr>
                              <a:rPr lang="en-US" sz="4400" b="1" i="1">
                                <a:latin typeface="Cambria Math" panose="02040503050406030204" pitchFamily="18" charset="0"/>
                              </a:rPr>
                            </m:ctrlPr>
                          </m:sSupPr>
                          <m:e>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𝒘</m:t>
                                    </m:r>
                                  </m:e>
                                </m:acc>
                              </m:e>
                            </m:d>
                          </m:e>
                          <m:sup>
                            <m:r>
                              <a:rPr lang="en-US" sz="4400" b="1" i="1">
                                <a:latin typeface="Cambria Math" panose="02040503050406030204" pitchFamily="18" charset="0"/>
                              </a:rPr>
                              <m:t>𝟐</m:t>
                            </m:r>
                          </m:sup>
                        </m:sSup>
                      </m:e>
                    </m:rad>
                  </m:oMath>
                </a14:m>
                <a:endParaRPr lang="en-US" sz="4400" b="1" i="1"/>
              </a:p>
              <a:p>
                <a:pPr marL="0" indent="0">
                  <a:buNone/>
                </a:pPr>
                <a14:m>
                  <m:oMathPara xmlns:m="http://schemas.openxmlformats.org/officeDocument/2006/math">
                    <m:oMathParaPr>
                      <m:jc m:val="centerGroup"/>
                    </m:oMathParaPr>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𝟏𝟏𝟕𝟒</m:t>
                      </m:r>
                      <m:r>
                        <a:rPr lang="en-US" sz="4400" b="1" i="1">
                          <a:latin typeface="Cambria Math" panose="02040503050406030204" pitchFamily="18" charset="0"/>
                        </a:rPr>
                        <m:t>𝑵</m:t>
                      </m:r>
                    </m:oMath>
                  </m:oMathPara>
                </a14:m>
                <a:endParaRPr lang="en-US" sz="4400" b="1"/>
              </a:p>
              <a:p>
                <a:r>
                  <a:rPr lang="en-US" sz="4400" b="1"/>
                  <a:t>Để kéo được khẩu pháo lên dốc thì </a:t>
                </a:r>
                <a14:m>
                  <m:oMath xmlns:m="http://schemas.openxmlformats.org/officeDocument/2006/math">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𝑭</m:t>
                            </m:r>
                          </m:e>
                        </m:acc>
                      </m:e>
                    </m:d>
                    <m:r>
                      <a:rPr lang="en-US" sz="4400" b="1" i="1">
                        <a:latin typeface="Cambria Math" panose="02040503050406030204" pitchFamily="18" charset="0"/>
                      </a:rPr>
                      <m:t>&gt;</m:t>
                    </m:r>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𝑭</m:t>
                                </m:r>
                              </m:e>
                              <m:sub>
                                <m:r>
                                  <a:rPr lang="en-US" sz="4400" b="1" i="1">
                                    <a:latin typeface="Cambria Math" panose="02040503050406030204" pitchFamily="18" charset="0"/>
                                  </a:rPr>
                                  <m:t>𝟏</m:t>
                                </m:r>
                              </m:sub>
                            </m:sSub>
                          </m:e>
                        </m:acc>
                      </m:e>
                    </m:d>
                  </m:oMath>
                </a14:m>
                <a:r>
                  <a:rPr lang="en-US" sz="4400" b="1"/>
                  <a:t>,</a:t>
                </a:r>
              </a:p>
              <a:p>
                <a:r>
                  <a:rPr lang="en-US" sz="4400" b="1"/>
                  <a:t> nghĩa là số người kéo pháo phải lớn hơn</a:t>
                </a:r>
                <a14:m>
                  <m:oMath xmlns:m="http://schemas.openxmlformats.org/officeDocument/2006/math">
                    <m:f>
                      <m:fPr>
                        <m:ctrlPr>
                          <a:rPr lang="en-US" sz="4400" b="1" i="1">
                            <a:latin typeface="Cambria Math" panose="02040503050406030204" pitchFamily="18" charset="0"/>
                          </a:rPr>
                        </m:ctrlPr>
                      </m:fPr>
                      <m:num>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𝑭</m:t>
                                    </m:r>
                                  </m:e>
                                  <m:sub>
                                    <m:r>
                                      <a:rPr lang="en-US" sz="4400" b="1" i="1">
                                        <a:latin typeface="Cambria Math" panose="02040503050406030204" pitchFamily="18" charset="0"/>
                                      </a:rPr>
                                      <m:t>𝟏</m:t>
                                    </m:r>
                                  </m:sub>
                                </m:sSub>
                              </m:e>
                            </m:acc>
                          </m:e>
                        </m:d>
                      </m:num>
                      <m:den>
                        <m:r>
                          <a:rPr lang="en-US" sz="4400" b="1" i="1">
                            <a:latin typeface="Cambria Math" panose="02040503050406030204" pitchFamily="18" charset="0"/>
                          </a:rPr>
                          <m:t>𝟏𝟎𝟎</m:t>
                        </m:r>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𝟏𝟏𝟕𝟒</m:t>
                        </m:r>
                      </m:num>
                      <m:den>
                        <m:r>
                          <a:rPr lang="en-US" sz="4400" b="1" i="1">
                            <a:latin typeface="Cambria Math" panose="02040503050406030204" pitchFamily="18" charset="0"/>
                          </a:rPr>
                          <m:t>𝟏𝟎𝟎</m:t>
                        </m:r>
                      </m:den>
                    </m:f>
                    <m:r>
                      <a:rPr lang="en-US" sz="4400" b="1" i="1">
                        <a:latin typeface="Cambria Math" panose="02040503050406030204" pitchFamily="18" charset="0"/>
                      </a:rPr>
                      <m:t>=</m:t>
                    </m:r>
                    <m:r>
                      <a:rPr lang="en-US" sz="4400" b="1" i="1">
                        <a:latin typeface="Cambria Math" panose="02040503050406030204" pitchFamily="18" charset="0"/>
                      </a:rPr>
                      <m:t>𝟏𝟏</m:t>
                    </m:r>
                    <m:r>
                      <a:rPr lang="en-US" sz="4400" b="1" i="1">
                        <a:latin typeface="Cambria Math" panose="02040503050406030204" pitchFamily="18" charset="0"/>
                      </a:rPr>
                      <m:t>,</m:t>
                    </m:r>
                    <m:r>
                      <a:rPr lang="en-US" sz="4400" b="1" i="1">
                        <a:latin typeface="Cambria Math" panose="02040503050406030204" pitchFamily="18" charset="0"/>
                      </a:rPr>
                      <m:t>𝟕𝟒</m:t>
                    </m:r>
                  </m:oMath>
                </a14:m>
                <a:endParaRPr lang="en-US" sz="4400" b="1"/>
              </a:p>
              <a:p>
                <a:r>
                  <a:rPr lang="en-US" sz="4400" b="1"/>
                  <a:t>Vậy cần  tối thiểu 12 người để kéo pháo.</a:t>
                </a:r>
              </a:p>
              <a:p>
                <a:pPr marL="0" indent="0">
                  <a:buNone/>
                </a:pPr>
                <a:endParaRPr lang="en-US" sz="4400"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b="-267"/>
                </a:stretch>
              </a:blipFill>
              <a:ln>
                <a:solidFill>
                  <a:srgbClr val="00B0F0"/>
                </a:solidFill>
              </a:ln>
            </p:spPr>
            <p:txBody>
              <a:bodyPr/>
              <a:lstStyle/>
              <a:p>
                <a:r>
                  <a:rPr lang="en-US">
                    <a:noFill/>
                  </a:rPr>
                  <a:t> </a:t>
                </a:r>
              </a:p>
            </p:txBody>
          </p:sp>
        </mc:Fallback>
      </mc:AlternateContent>
      <p:pic>
        <p:nvPicPr>
          <p:cNvPr id="8" name="Picture 7">
            <a:extLst>
              <a:ext uri="{FF2B5EF4-FFF2-40B4-BE49-F238E27FC236}">
                <a16:creationId xmlns:a16="http://schemas.microsoft.com/office/drawing/2014/main" id="{6491072D-9472-47B8-8B3E-55EC1E2FF564}"/>
              </a:ext>
            </a:extLst>
          </p:cNvPr>
          <p:cNvPicPr/>
          <p:nvPr/>
        </p:nvPicPr>
        <p:blipFill>
          <a:blip r:embed="rId5"/>
          <a:stretch>
            <a:fillRect/>
          </a:stretch>
        </p:blipFill>
        <p:spPr>
          <a:xfrm>
            <a:off x="18154650" y="2438400"/>
            <a:ext cx="5410200" cy="4419600"/>
          </a:xfrm>
          <a:prstGeom prst="rect">
            <a:avLst/>
          </a:prstGeom>
        </p:spPr>
      </p:pic>
    </p:spTree>
    <p:extLst>
      <p:ext uri="{BB962C8B-B14F-4D97-AF65-F5344CB8AC3E}">
        <p14:creationId xmlns:p14="http://schemas.microsoft.com/office/powerpoint/2010/main" val="2019675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wipe(up)">
                                      <p:cBhvr>
                                        <p:cTn id="7" dur="500"/>
                                        <p:tgtEl>
                                          <p:spTgt spid="7">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Effect transition="in" filter="wipe(up)">
                                      <p:cBhvr>
                                        <p:cTn id="12" dur="500"/>
                                        <p:tgtEl>
                                          <p:spTgt spid="7">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animEffect transition="in" filter="wipe(up)">
                                      <p:cBhvr>
                                        <p:cTn id="17" dur="500"/>
                                        <p:tgtEl>
                                          <p:spTgt spid="7">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8" end="8"/>
                                            </p:txEl>
                                          </p:spTgt>
                                        </p:tgtEl>
                                        <p:attrNameLst>
                                          <p:attrName>style.visibility</p:attrName>
                                        </p:attrNameLst>
                                      </p:cBhvr>
                                      <p:to>
                                        <p:strVal val="visible"/>
                                      </p:to>
                                    </p:set>
                                    <p:animEffect transition="in" filter="wipe(up)">
                                      <p:cBhvr>
                                        <p:cTn id="22" dur="500"/>
                                        <p:tgtEl>
                                          <p:spTgt spid="7">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animEffect transition="in" filter="wipe(up)">
                                      <p:cBhvr>
                                        <p:cTn id="27" dur="500"/>
                                        <p:tgtEl>
                                          <p:spTgt spid="7">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10" end="10"/>
                                            </p:txEl>
                                          </p:spTgt>
                                        </p:tgtEl>
                                        <p:attrNameLst>
                                          <p:attrName>style.visibility</p:attrName>
                                        </p:attrNameLst>
                                      </p:cBhvr>
                                      <p:to>
                                        <p:strVal val="visible"/>
                                      </p:to>
                                    </p:set>
                                    <p:animEffect transition="in" filter="wipe(up)">
                                      <p:cBhvr>
                                        <p:cTn id="32"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600" b="1">
                    <a:solidFill>
                      <a:srgbClr val="FF0000"/>
                    </a:solidFill>
                  </a:rPr>
                  <a:t>Bài tập:</a:t>
                </a:r>
              </a:p>
              <a:p>
                <a:pPr marL="0" indent="0">
                  <a:buNone/>
                </a:pPr>
                <a:r>
                  <a:rPr lang="en-US" b="1">
                    <a:solidFill>
                      <a:srgbClr val="FF0000"/>
                    </a:solidFill>
                  </a:rPr>
                  <a:t>4.6. </a:t>
                </a:r>
                <a:r>
                  <a:rPr lang="en-US" b="1"/>
                  <a:t>Cho bốn điểm bất kỳ </a:t>
                </a:r>
                <a14:m>
                  <m:oMath xmlns:m="http://schemas.openxmlformats.org/officeDocument/2006/math">
                    <m:r>
                      <a:rPr lang="en-US" b="1" i="1">
                        <a:latin typeface="Cambria Math" panose="02040503050406030204" pitchFamily="18" charset="0"/>
                      </a:rPr>
                      <m:t>𝑨</m:t>
                    </m:r>
                  </m:oMath>
                </a14:m>
                <a:r>
                  <a:rPr lang="en-US" b="1"/>
                  <a:t>, </a:t>
                </a:r>
                <a14:m>
                  <m:oMath xmlns:m="http://schemas.openxmlformats.org/officeDocument/2006/math">
                    <m:r>
                      <a:rPr lang="en-US" b="1" i="1">
                        <a:latin typeface="Cambria Math" panose="02040503050406030204" pitchFamily="18" charset="0"/>
                      </a:rPr>
                      <m:t>𝑩</m:t>
                    </m:r>
                  </m:oMath>
                </a14:m>
                <a:r>
                  <a:rPr lang="en-US" b="1"/>
                  <a:t>, </a:t>
                </a:r>
                <a14:m>
                  <m:oMath xmlns:m="http://schemas.openxmlformats.org/officeDocument/2006/math">
                    <m:r>
                      <a:rPr lang="en-US" b="1" i="1">
                        <a:latin typeface="Cambria Math" panose="02040503050406030204" pitchFamily="18" charset="0"/>
                      </a:rPr>
                      <m:t>𝑪</m:t>
                    </m:r>
                  </m:oMath>
                </a14:m>
                <a:r>
                  <a:rPr lang="en-US" b="1"/>
                  <a:t>,</a:t>
                </a:r>
                <a14:m>
                  <m:oMath xmlns:m="http://schemas.openxmlformats.org/officeDocument/2006/math">
                    <m:r>
                      <a:rPr lang="en-US" b="1" i="1">
                        <a:latin typeface="Cambria Math" panose="02040503050406030204" pitchFamily="18" charset="0"/>
                      </a:rPr>
                      <m:t>𝑫</m:t>
                    </m:r>
                  </m:oMath>
                </a14:m>
                <a:r>
                  <a:rPr lang="en-US" b="1"/>
                  <a:t>. Hãy chứng minh rằng </a:t>
                </a:r>
              </a:p>
              <a:p>
                <a:pPr marL="0" indent="0">
                  <a:buNone/>
                </a:pPr>
                <a:r>
                  <a:rPr lang="en-US" b="1"/>
                  <a:t>a)</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𝑫𝑨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oMath>
                </a14:m>
                <a:r>
                  <a:rPr lang="en-US" b="1"/>
                  <a:t>.	</a:t>
                </a:r>
              </a:p>
              <a:p>
                <a:pPr marL="0" indent="0">
                  <a:buNone/>
                </a:pPr>
                <a:r>
                  <a:rPr lang="en-US" b="1"/>
                  <a:t>b)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𝑩𝑫</m:t>
                        </m:r>
                      </m:e>
                    </m:acc>
                  </m:oMath>
                </a14:m>
                <a:endParaRPr lang="en-US" b="1"/>
              </a:p>
              <a:p>
                <a:pPr marL="0" indent="0">
                  <a:buNone/>
                </a:pPr>
                <a:endParaRPr lang="en-US" sz="4600" b="1"/>
              </a:p>
              <a:p>
                <a:endParaRPr lang="en-US" sz="4600"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pPr marL="0" indent="0">
                  <a:buNone/>
                </a:pPr>
                <a:r>
                  <a:rPr lang="en-US" b="1"/>
                  <a:t>a) Ta có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𝑫𝑨</m:t>
                        </m:r>
                      </m:e>
                    </m:acc>
                  </m:oMath>
                </a14:m>
                <a:endParaRPr lang="en-US" b="1" i="1"/>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m:t>
                      </m:r>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𝑩𝑪</m:t>
                              </m:r>
                            </m:e>
                          </m:acc>
                        </m:e>
                      </m:d>
                      <m:r>
                        <a:rPr lang="en-US" b="1" i="1">
                          <a:latin typeface="Cambria Math" panose="02040503050406030204" pitchFamily="18" charset="0"/>
                        </a:rPr>
                        <m:t>+</m:t>
                      </m:r>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𝑪𝑫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𝑫𝑨</m:t>
                              </m:r>
                            </m:e>
                          </m:acc>
                        </m:e>
                      </m:d>
                    </m:oMath>
                  </m:oMathPara>
                </a14:m>
                <a:endParaRPr lang="en-US" b="1" i="1"/>
              </a:p>
              <a:p>
                <a:pPr marL="0" indent="0">
                  <a:buNone/>
                </a:pPr>
                <a:r>
                  <a:rPr lang="en-US" b="1"/>
                  <a:t>                </a:t>
                </a:r>
                <a14:m>
                  <m:oMath xmlns:m="http://schemas.openxmlformats.org/officeDocument/2006/math">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oMath>
                </a14:m>
                <a:r>
                  <a:rPr lang="en-US" b="1"/>
                  <a:t>.</a:t>
                </a:r>
              </a:p>
              <a:p>
                <a:pPr marL="0" indent="0">
                  <a:buNone/>
                </a:pPr>
                <a:r>
                  <a:rPr lang="en-US" b="1"/>
                  <a:t>b) Ta có </a:t>
                </a:r>
                <a14:m>
                  <m:oMath xmlns:m="http://schemas.openxmlformats.org/officeDocument/2006/math">
                    <m:d>
                      <m:dPr>
                        <m:begChr m:val="{"/>
                        <m:endChr m:val=""/>
                        <m:ctrlPr>
                          <a:rPr lang="en-US" b="1" i="1">
                            <a:latin typeface="Cambria Math" panose="02040503050406030204" pitchFamily="18" charset="0"/>
                          </a:rPr>
                        </m:ctrlPr>
                      </m:dPr>
                      <m:e>
                        <m:m>
                          <m:mPr>
                            <m:mcs>
                              <m:mc>
                                <m:mcPr>
                                  <m:count m:val="1"/>
                                  <m:mcJc m:val="center"/>
                                </m:mcPr>
                              </m:mc>
                            </m:mcs>
                            <m:ctrlPr>
                              <a:rPr lang="en-US" b="1" i="1">
                                <a:latin typeface="Cambria Math" panose="02040503050406030204" pitchFamily="18" charset="0"/>
                              </a:rPr>
                            </m:ctrlPr>
                          </m:mPr>
                          <m:mr>
                            <m:e>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𝑫𝑪</m:t>
                                  </m:r>
                                </m:e>
                              </m:acc>
                            </m:e>
                          </m:mr>
                          <m:mr>
                            <m:e>
                              <m:acc>
                                <m:accPr>
                                  <m:chr m:val="⃗"/>
                                  <m:ctrlPr>
                                    <a:rPr lang="en-US" b="1" i="1">
                                      <a:latin typeface="Cambria Math" panose="02040503050406030204" pitchFamily="18" charset="0"/>
                                    </a:rPr>
                                  </m:ctrlPr>
                                </m:accPr>
                                <m:e>
                                  <m:r>
                                    <a:rPr lang="en-US" b="1" i="1">
                                      <a:latin typeface="Cambria Math" panose="02040503050406030204" pitchFamily="18" charset="0"/>
                                    </a:rPr>
                                    <m:t>𝑩𝑪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𝑫𝑪</m:t>
                                  </m:r>
                                </m:e>
                              </m:acc>
                            </m:e>
                          </m:mr>
                        </m:m>
                      </m:e>
                    </m:d>
                  </m:oMath>
                </a14:m>
                <a:r>
                  <a:rPr lang="en-US" b="1"/>
                  <a:t> </a:t>
                </a:r>
              </a:p>
              <a:p>
                <a:pPr marL="0" indent="0">
                  <a:buNone/>
                </a:pPr>
                <a:r>
                  <a:rPr lang="en-US" b="1"/>
                  <a:t>nên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𝑩𝑫</m:t>
                        </m:r>
                      </m:e>
                    </m:acc>
                  </m:oMath>
                </a14:m>
                <a:r>
                  <a:rPr lang="en-US" b="1"/>
                  <a:t>.</a:t>
                </a:r>
              </a:p>
              <a:p>
                <a:pPr marL="0" indent="0">
                  <a:buNone/>
                </a:pPr>
                <a:endParaRPr lang="en-US" sz="4400"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432949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up)">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wipe(up)">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wipe(up)">
                                      <p:cBhvr>
                                        <p:cTn id="52" dur="500"/>
                                        <p:tgtEl>
                                          <p:spTgt spid="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4" end="4"/>
                                            </p:txEl>
                                          </p:spTgt>
                                        </p:tgtEl>
                                        <p:attrNameLst>
                                          <p:attrName>style.visibility</p:attrName>
                                        </p:attrNameLst>
                                      </p:cBhvr>
                                      <p:to>
                                        <p:strVal val="visible"/>
                                      </p:to>
                                    </p:set>
                                    <p:animEffect transition="in" filter="wipe(up)">
                                      <p:cBhvr>
                                        <p:cTn id="57" dur="500"/>
                                        <p:tgtEl>
                                          <p:spTgt spid="7">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5" end="5"/>
                                            </p:txEl>
                                          </p:spTgt>
                                        </p:tgtEl>
                                        <p:attrNameLst>
                                          <p:attrName>style.visibility</p:attrName>
                                        </p:attrNameLst>
                                      </p:cBhvr>
                                      <p:to>
                                        <p:strVal val="visible"/>
                                      </p:to>
                                    </p:set>
                                    <p:animEffect transition="in" filter="wipe(up)">
                                      <p:cBhvr>
                                        <p:cTn id="6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600" b="1">
                    <a:solidFill>
                      <a:srgbClr val="FF0000"/>
                    </a:solidFill>
                  </a:rPr>
                  <a:t>Bài tập:</a:t>
                </a:r>
              </a:p>
              <a:p>
                <a:pPr marL="0" indent="0">
                  <a:buNone/>
                </a:pPr>
                <a:r>
                  <a:rPr lang="en-US" b="1">
                    <a:solidFill>
                      <a:srgbClr val="FF0000"/>
                    </a:solidFill>
                  </a:rPr>
                  <a:t>4.7.  </a:t>
                </a:r>
                <a:r>
                  <a:rPr lang="en-US" b="1"/>
                  <a:t>Cho hình bình hành </a:t>
                </a:r>
                <a14:m>
                  <m:oMath xmlns:m="http://schemas.openxmlformats.org/officeDocument/2006/math">
                    <m:r>
                      <a:rPr lang="en-US" b="1" i="1">
                        <a:latin typeface="Cambria Math" panose="02040503050406030204" pitchFamily="18" charset="0"/>
                      </a:rPr>
                      <m:t>𝑨𝑩𝑪𝑫</m:t>
                    </m:r>
                  </m:oMath>
                </a14:m>
                <a:r>
                  <a:rPr lang="en-US" b="1"/>
                  <a:t>. Hãy tìm điểm </a:t>
                </a:r>
                <a14:m>
                  <m:oMath xmlns:m="http://schemas.openxmlformats.org/officeDocument/2006/math">
                    <m:r>
                      <a:rPr lang="en-US" b="1" i="1">
                        <a:latin typeface="Cambria Math" panose="02040503050406030204" pitchFamily="18" charset="0"/>
                      </a:rPr>
                      <m:t>𝑴</m:t>
                    </m:r>
                  </m:oMath>
                </a14:m>
                <a:r>
                  <a:rPr lang="en-US" b="1"/>
                  <a:t> để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𝑩𝑴</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oMath>
                </a14:m>
                <a:r>
                  <a:rPr lang="en-US" b="1"/>
                  <a:t>. Tìm mối quan hệ giữa hai vec tơ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𝑪𝑫</m:t>
                        </m:r>
                      </m:e>
                    </m:acc>
                  </m:oMath>
                </a14:m>
                <a:r>
                  <a:rPr lang="en-US" b="1"/>
                  <a:t>và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𝑪𝑴</m:t>
                        </m:r>
                      </m:e>
                    </m:acc>
                  </m:oMath>
                </a14:m>
                <a:r>
                  <a:rPr lang="en-US" b="1"/>
                  <a:t>.</a:t>
                </a:r>
                <a:endParaRPr lang="en-US" sz="4600" b="1"/>
              </a:p>
              <a:p>
                <a:endParaRPr lang="en-US" sz="4600"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r="-355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pPr marL="0" indent="0">
                  <a:buNone/>
                </a:pPr>
                <a:endParaRPr lang="en-US" sz="4400" b="1"/>
              </a:p>
              <a:p>
                <a:pPr marL="0" indent="0">
                  <a:buNone/>
                </a:pPr>
                <a:endParaRPr lang="en-US" sz="4400" b="1"/>
              </a:p>
              <a:p>
                <a:pPr marL="0" indent="0">
                  <a:buNone/>
                </a:pPr>
                <a:endParaRPr lang="en-US" sz="4400" b="1"/>
              </a:p>
              <a:p>
                <a:pPr marL="0" indent="0">
                  <a:buNone/>
                </a:pPr>
                <a:endParaRPr lang="en-US" sz="4400" b="1"/>
              </a:p>
              <a:p>
                <a:pPr marL="0" indent="0">
                  <a:buNone/>
                </a:pPr>
                <a:endParaRPr lang="en-US" sz="4400" b="1"/>
              </a:p>
              <a:p>
                <a:pPr marL="0" indent="0">
                  <a:buNone/>
                </a:pPr>
                <a:r>
                  <a:rPr lang="en-US" b="1"/>
                  <a:t>Ta có thep quy tắc hình bình hành</a:t>
                </a:r>
              </a:p>
              <a:p>
                <a:pPr marL="0" indent="0">
                  <a:buNone/>
                </a:pP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𝑩𝑴</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𝑩𝑴</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oMath>
                </a14:m>
                <a:r>
                  <a:rPr lang="en-US" b="1"/>
                  <a:t> nên </a:t>
                </a:r>
                <a14:m>
                  <m:oMath xmlns:m="http://schemas.openxmlformats.org/officeDocument/2006/math">
                    <m:r>
                      <a:rPr lang="en-US" b="1" i="1">
                        <a:latin typeface="Cambria Math" panose="02040503050406030204" pitchFamily="18" charset="0"/>
                      </a:rPr>
                      <m:t>𝑴</m:t>
                    </m:r>
                  </m:oMath>
                </a14:m>
                <a:r>
                  <a:rPr lang="en-US" b="1"/>
                  <a:t> là đỉnh thứ tư của hình bình hành </a:t>
                </a:r>
                <a14:m>
                  <m:oMath xmlns:m="http://schemas.openxmlformats.org/officeDocument/2006/math">
                    <m:r>
                      <a:rPr lang="en-US" b="1" i="1">
                        <a:latin typeface="Cambria Math" panose="02040503050406030204" pitchFamily="18" charset="0"/>
                      </a:rPr>
                      <m:t>𝑩𝑨𝑪𝑴</m:t>
                    </m:r>
                  </m:oMath>
                </a14:m>
                <a:r>
                  <a:rPr lang="en-US" b="1"/>
                  <a:t> ( như hình vẽ). </a:t>
                </a:r>
              </a:p>
              <a:p>
                <a:pPr marL="0" indent="0">
                  <a:buNone/>
                </a:pPr>
                <a:endParaRPr lang="en-US" sz="4400"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r="-1438"/>
                </a:stretch>
              </a:blipFill>
              <a:ln>
                <a:solidFill>
                  <a:srgbClr val="00B0F0"/>
                </a:solidFill>
              </a:ln>
            </p:spPr>
            <p:txBody>
              <a:bodyPr/>
              <a:lstStyle/>
              <a:p>
                <a:r>
                  <a:rPr lang="en-US">
                    <a:noFill/>
                  </a:rPr>
                  <a:t> </a:t>
                </a:r>
              </a:p>
            </p:txBody>
          </p:sp>
        </mc:Fallback>
      </mc:AlternateContent>
      <p:pic>
        <p:nvPicPr>
          <p:cNvPr id="5" name="Picture 4">
            <a:extLst>
              <a:ext uri="{FF2B5EF4-FFF2-40B4-BE49-F238E27FC236}">
                <a16:creationId xmlns:a16="http://schemas.microsoft.com/office/drawing/2014/main" id="{4B15FEC2-7980-4280-8B7B-65E15848F078}"/>
              </a:ext>
            </a:extLst>
          </p:cNvPr>
          <p:cNvPicPr/>
          <p:nvPr/>
        </p:nvPicPr>
        <p:blipFill>
          <a:blip r:embed="rId5"/>
          <a:stretch>
            <a:fillRect/>
          </a:stretch>
        </p:blipFill>
        <p:spPr>
          <a:xfrm>
            <a:off x="12954000" y="3352800"/>
            <a:ext cx="10591800" cy="3505200"/>
          </a:xfrm>
          <a:prstGeom prst="rect">
            <a:avLst/>
          </a:prstGeom>
        </p:spPr>
      </p:pic>
    </p:spTree>
    <p:extLst>
      <p:ext uri="{BB962C8B-B14F-4D97-AF65-F5344CB8AC3E}">
        <p14:creationId xmlns:p14="http://schemas.microsoft.com/office/powerpoint/2010/main" val="2369799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down)">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up)">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up)">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up)">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600" b="1">
                    <a:solidFill>
                      <a:srgbClr val="FF0000"/>
                    </a:solidFill>
                  </a:rPr>
                  <a:t>Bài tập:</a:t>
                </a:r>
              </a:p>
              <a:p>
                <a:pPr marL="0" indent="0">
                  <a:buNone/>
                </a:pPr>
                <a:r>
                  <a:rPr lang="en-US" b="1">
                    <a:solidFill>
                      <a:srgbClr val="FF0000"/>
                    </a:solidFill>
                  </a:rPr>
                  <a:t>4.8.  </a:t>
                </a:r>
                <a:r>
                  <a:rPr lang="en-US" b="1"/>
                  <a:t>Cho tam giác đều</a:t>
                </a:r>
                <a14:m>
                  <m:oMath xmlns:m="http://schemas.openxmlformats.org/officeDocument/2006/math">
                    <m:r>
                      <a:rPr lang="en-US" b="1" i="1">
                        <a:latin typeface="Cambria Math" panose="02040503050406030204" pitchFamily="18" charset="0"/>
                      </a:rPr>
                      <m:t>𝑨𝑩𝑪</m:t>
                    </m:r>
                  </m:oMath>
                </a14:m>
                <a:r>
                  <a:rPr lang="en-US" b="1"/>
                  <a:t> cạnh </a:t>
                </a:r>
                <a14:m>
                  <m:oMath xmlns:m="http://schemas.openxmlformats.org/officeDocument/2006/math">
                    <m:r>
                      <a:rPr lang="en-US" b="1" i="1">
                        <a:latin typeface="Cambria Math" panose="02040503050406030204" pitchFamily="18" charset="0"/>
                      </a:rPr>
                      <m:t>𝒂</m:t>
                    </m:r>
                  </m:oMath>
                </a14:m>
                <a:r>
                  <a:rPr lang="en-US" b="1"/>
                  <a:t>. Tính độ dài các vec tơ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oMath>
                </a14:m>
                <a:r>
                  <a:rPr lang="en-US" b="1"/>
                  <a:t>.   </a:t>
                </a:r>
              </a:p>
              <a:p>
                <a:pPr marL="0" indent="0">
                  <a:buNone/>
                </a:pPr>
                <a:endParaRPr lang="en-US" sz="4600"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r="-3229"/>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pPr marL="0" lvl="0" indent="0">
                  <a:buNone/>
                </a:pPr>
                <a:r>
                  <a:rPr lang="en-US" b="1"/>
                  <a:t>a) Tính độ dài vectơ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oMath>
                </a14:m>
                <a:endParaRPr lang="en-US" b="1"/>
              </a:p>
              <a:p>
                <a:pPr marL="0" indent="0">
                  <a:buNone/>
                </a:pPr>
                <a:r>
                  <a:rPr lang="en-US" b="1"/>
                  <a:t>Ta có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𝑪𝑩</m:t>
                        </m:r>
                      </m:e>
                    </m:acc>
                  </m:oMath>
                </a14:m>
                <a:endParaRPr lang="en-US" b="1"/>
              </a:p>
              <a:p>
                <a:pPr marL="0" indent="0">
                  <a:buNone/>
                </a:pPr>
                <a:r>
                  <a:rPr lang="en-US" b="1"/>
                  <a:t>nên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e>
                    </m:d>
                    <m:r>
                      <a:rPr lang="en-US" b="1" i="1">
                        <a:latin typeface="Cambria Math" panose="02040503050406030204" pitchFamily="18" charset="0"/>
                      </a:rPr>
                      <m:t>=</m:t>
                    </m:r>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𝑪𝑩</m:t>
                            </m:r>
                          </m:e>
                        </m:acc>
                      </m:e>
                    </m:d>
                    <m:r>
                      <a:rPr lang="en-US" b="1" i="1">
                        <a:latin typeface="Cambria Math" panose="02040503050406030204" pitchFamily="18" charset="0"/>
                      </a:rPr>
                      <m:t>=</m:t>
                    </m:r>
                    <m:r>
                      <a:rPr lang="en-US" b="1" i="1">
                        <a:latin typeface="Cambria Math" panose="02040503050406030204" pitchFamily="18" charset="0"/>
                      </a:rPr>
                      <m:t>𝑪𝑩</m:t>
                    </m:r>
                    <m:r>
                      <a:rPr lang="en-US" b="1" i="1">
                        <a:latin typeface="Cambria Math" panose="02040503050406030204" pitchFamily="18" charset="0"/>
                      </a:rPr>
                      <m:t>=</m:t>
                    </m:r>
                    <m:r>
                      <a:rPr lang="en-US" b="1" i="1">
                        <a:latin typeface="Cambria Math" panose="02040503050406030204" pitchFamily="18" charset="0"/>
                      </a:rPr>
                      <m:t>𝒂</m:t>
                    </m:r>
                  </m:oMath>
                </a14:m>
                <a:endParaRPr lang="en-US" b="1"/>
              </a:p>
              <a:p>
                <a:pPr marL="0" lvl="0" indent="0">
                  <a:buNone/>
                </a:pPr>
                <a:r>
                  <a:rPr lang="en-US" b="1"/>
                  <a:t>b) Tính độ dài vectơ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oMath>
                </a14:m>
                <a:endParaRPr lang="en-US" b="1"/>
              </a:p>
              <a:p>
                <a:r>
                  <a:rPr lang="vi-VN" b="1"/>
                  <a:t>Gọi </a:t>
                </a:r>
                <a14:m>
                  <m:oMath xmlns:m="http://schemas.openxmlformats.org/officeDocument/2006/math">
                    <m:r>
                      <a:rPr lang="en-US" b="1" i="1">
                        <a:latin typeface="Cambria Math" panose="02040503050406030204" pitchFamily="18" charset="0"/>
                      </a:rPr>
                      <m:t>𝑯</m:t>
                    </m:r>
                  </m:oMath>
                </a14:m>
                <a:r>
                  <a:rPr lang="vi-VN" b="1"/>
                  <a:t> là trung điểm của </a:t>
                </a:r>
                <a14:m>
                  <m:oMath xmlns:m="http://schemas.openxmlformats.org/officeDocument/2006/math">
                    <m:r>
                      <a:rPr lang="en-US" b="1" i="1">
                        <a:latin typeface="Cambria Math" panose="02040503050406030204" pitchFamily="18" charset="0"/>
                      </a:rPr>
                      <m:t>𝑩𝑪</m:t>
                    </m:r>
                    <m:r>
                      <a:rPr lang="en-US" b="1" i="1">
                        <a:latin typeface="Cambria Math" panose="02040503050406030204" pitchFamily="18" charset="0"/>
                      </a:rPr>
                      <m:t>⇒</m:t>
                    </m:r>
                    <m:r>
                      <a:rPr lang="en-US" b="1" i="1">
                        <a:latin typeface="Cambria Math" panose="02040503050406030204" pitchFamily="18" charset="0"/>
                      </a:rPr>
                      <m:t>𝑨𝑯</m:t>
                    </m:r>
                    <m:r>
                      <a:rPr lang="en-US" b="1" i="1">
                        <a:latin typeface="Cambria Math" panose="02040503050406030204" pitchFamily="18" charset="0"/>
                      </a:rPr>
                      <m:t>⊥</m:t>
                    </m:r>
                    <m:r>
                      <a:rPr lang="en-US" b="1" i="1">
                        <a:latin typeface="Cambria Math" panose="02040503050406030204" pitchFamily="18" charset="0"/>
                      </a:rPr>
                      <m:t>𝑩𝑪</m:t>
                    </m:r>
                    <m:r>
                      <a:rPr lang="en-US" b="1" i="1">
                        <a:latin typeface="Cambria Math" panose="02040503050406030204" pitchFamily="18" charset="0"/>
                      </a:rPr>
                      <m:t>.</m:t>
                    </m:r>
                  </m:oMath>
                </a14:m>
                <a:r>
                  <a:rPr lang="en-US" b="1"/>
                  <a:t>  </a:t>
                </a:r>
                <a:r>
                  <a:rPr lang="vi-VN" b="1"/>
                  <a:t>Suy ra </a:t>
                </a:r>
                <a14:m>
                  <m:oMath xmlns:m="http://schemas.openxmlformats.org/officeDocument/2006/math">
                    <m:r>
                      <a:rPr lang="en-US" b="1" i="1">
                        <a:latin typeface="Cambria Math" panose="02040503050406030204" pitchFamily="18" charset="0"/>
                      </a:rPr>
                      <m:t>𝑨𝑯</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𝑩𝑪</m:t>
                        </m:r>
                        <m:rad>
                          <m:radPr>
                            <m:degHide m:val="on"/>
                            <m:ctrlPr>
                              <a:rPr lang="en-US" b="1" i="1">
                                <a:latin typeface="Cambria Math" panose="02040503050406030204" pitchFamily="18" charset="0"/>
                              </a:rPr>
                            </m:ctrlPr>
                          </m:radPr>
                          <m:deg/>
                          <m:e>
                            <m:r>
                              <a:rPr lang="en-US" b="1" i="1">
                                <a:latin typeface="Cambria Math" panose="02040503050406030204" pitchFamily="18" charset="0"/>
                              </a:rPr>
                              <m:t>𝟑</m:t>
                            </m:r>
                          </m:e>
                        </m:rad>
                      </m:num>
                      <m:den>
                        <m:r>
                          <a:rPr lang="en-US" b="1" i="1">
                            <a:latin typeface="Cambria Math" panose="02040503050406030204" pitchFamily="18" charset="0"/>
                          </a:rPr>
                          <m:t>𝟐</m:t>
                        </m:r>
                      </m:den>
                    </m:f>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𝒂</m:t>
                        </m:r>
                        <m:rad>
                          <m:radPr>
                            <m:degHide m:val="on"/>
                            <m:ctrlPr>
                              <a:rPr lang="en-US" b="1" i="1">
                                <a:latin typeface="Cambria Math" panose="02040503050406030204" pitchFamily="18" charset="0"/>
                              </a:rPr>
                            </m:ctrlPr>
                          </m:radPr>
                          <m:deg/>
                          <m:e>
                            <m:r>
                              <a:rPr lang="en-US" b="1" i="1">
                                <a:latin typeface="Cambria Math" panose="02040503050406030204" pitchFamily="18" charset="0"/>
                              </a:rPr>
                              <m:t>𝟑</m:t>
                            </m:r>
                          </m:e>
                        </m:rad>
                      </m:num>
                      <m:den>
                        <m:r>
                          <a:rPr lang="en-US" b="1" i="1">
                            <a:latin typeface="Cambria Math" panose="02040503050406030204" pitchFamily="18" charset="0"/>
                          </a:rPr>
                          <m:t>𝟐</m:t>
                        </m:r>
                      </m:den>
                    </m:f>
                    <m:r>
                      <a:rPr lang="en-US" b="1" i="1">
                        <a:latin typeface="Cambria Math" panose="02040503050406030204" pitchFamily="18" charset="0"/>
                      </a:rPr>
                      <m:t>.</m:t>
                    </m:r>
                  </m:oMath>
                </a14:m>
                <a:endParaRPr lang="en-US" b="1"/>
              </a:p>
              <a:p>
                <a:r>
                  <a:rPr lang="en-US" b="1"/>
                  <a:t>Dựng </a:t>
                </a:r>
                <a14:m>
                  <m:oMath xmlns:m="http://schemas.openxmlformats.org/officeDocument/2006/math">
                    <m:r>
                      <a:rPr lang="en-US" b="1" i="1">
                        <a:latin typeface="Cambria Math" panose="02040503050406030204" pitchFamily="18" charset="0"/>
                      </a:rPr>
                      <m:t>𝑫</m:t>
                    </m:r>
                  </m:oMath>
                </a14:m>
                <a:r>
                  <a:rPr lang="en-US" b="1"/>
                  <a:t> là điểm sao cho tứ giác </a:t>
                </a:r>
                <a14:m>
                  <m:oMath xmlns:m="http://schemas.openxmlformats.org/officeDocument/2006/math">
                    <m:r>
                      <a:rPr lang="en-US" b="1" i="1">
                        <a:latin typeface="Cambria Math" panose="02040503050406030204" pitchFamily="18" charset="0"/>
                      </a:rPr>
                      <m:t>𝑨𝑩𝑫𝑪</m:t>
                    </m:r>
                  </m:oMath>
                </a14:m>
                <a:r>
                  <a:rPr lang="en-US" b="1"/>
                  <a:t> là hình thoi.</a:t>
                </a:r>
              </a:p>
              <a:p>
                <a:r>
                  <a:rPr lang="en-US" b="1"/>
                  <a:t>Ta</a:t>
                </a:r>
                <a:r>
                  <a:rPr lang="vi-VN" b="1"/>
                  <a:t> lại có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e>
                    </m:d>
                    <m:r>
                      <a:rPr lang="en-US" b="1" i="1">
                        <a:latin typeface="Cambria Math" panose="02040503050406030204" pitchFamily="18" charset="0"/>
                      </a:rPr>
                      <m:t>=</m:t>
                    </m:r>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e>
                    </m:d>
                    <m:r>
                      <a:rPr lang="en-US" b="1" i="1">
                        <a:latin typeface="Cambria Math" panose="02040503050406030204" pitchFamily="18" charset="0"/>
                      </a:rPr>
                      <m:t>=</m:t>
                    </m:r>
                    <m:r>
                      <a:rPr lang="en-US" b="1" i="1">
                        <a:latin typeface="Cambria Math" panose="02040503050406030204" pitchFamily="18" charset="0"/>
                      </a:rPr>
                      <m:t>𝑨𝑫</m:t>
                    </m:r>
                  </m:oMath>
                </a14:m>
                <a:endParaRPr lang="en-US" b="1" i="1"/>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𝑨𝑯</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𝒂</m:t>
                          </m:r>
                          <m:rad>
                            <m:radPr>
                              <m:degHide m:val="on"/>
                              <m:ctrlPr>
                                <a:rPr lang="en-US" b="1" i="1">
                                  <a:latin typeface="Cambria Math" panose="02040503050406030204" pitchFamily="18" charset="0"/>
                                </a:rPr>
                              </m:ctrlPr>
                            </m:radPr>
                            <m:deg/>
                            <m:e>
                              <m:r>
                                <a:rPr lang="en-US" b="1" i="1">
                                  <a:latin typeface="Cambria Math" panose="02040503050406030204" pitchFamily="18" charset="0"/>
                                </a:rPr>
                                <m:t>𝟑</m:t>
                              </m:r>
                            </m:e>
                          </m:rad>
                        </m:num>
                        <m:den>
                          <m:r>
                            <a:rPr lang="en-US" b="1" i="1">
                              <a:latin typeface="Cambria Math" panose="02040503050406030204" pitchFamily="18" charset="0"/>
                            </a:rPr>
                            <m:t>𝟐</m:t>
                          </m:r>
                        </m:den>
                      </m:f>
                      <m:r>
                        <a:rPr lang="en-US" b="1" i="1">
                          <a:latin typeface="Cambria Math" panose="02040503050406030204" pitchFamily="18" charset="0"/>
                        </a:rPr>
                        <m:t>=</m:t>
                      </m:r>
                      <m:r>
                        <a:rPr lang="en-US" b="1" i="1">
                          <a:latin typeface="Cambria Math" panose="02040503050406030204" pitchFamily="18" charset="0"/>
                        </a:rPr>
                        <m:t>𝒂</m:t>
                      </m:r>
                      <m:rad>
                        <m:radPr>
                          <m:degHide m:val="on"/>
                          <m:ctrlPr>
                            <a:rPr lang="en-US" b="1" i="1">
                              <a:latin typeface="Cambria Math" panose="02040503050406030204" pitchFamily="18" charset="0"/>
                            </a:rPr>
                          </m:ctrlPr>
                        </m:radPr>
                        <m:deg/>
                        <m:e>
                          <m:r>
                            <a:rPr lang="en-US" b="1" i="1">
                              <a:latin typeface="Cambria Math" panose="02040503050406030204" pitchFamily="18" charset="0"/>
                            </a:rPr>
                            <m:t>𝟑</m:t>
                          </m:r>
                        </m:e>
                      </m:rad>
                      <m:r>
                        <a:rPr lang="en-US" b="1" i="1">
                          <a:latin typeface="Cambria Math" panose="02040503050406030204" pitchFamily="18" charset="0"/>
                        </a:rPr>
                        <m:t>.</m:t>
                      </m:r>
                    </m:oMath>
                  </m:oMathPara>
                </a14:m>
                <a:endParaRPr lang="en-US" b="1"/>
              </a:p>
              <a:p>
                <a:pPr marL="0" indent="0">
                  <a:buNone/>
                </a:pPr>
                <a:endParaRPr lang="en-US" sz="4400"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pic>
        <p:nvPicPr>
          <p:cNvPr id="8" name="Picture 7">
            <a:extLst>
              <a:ext uri="{FF2B5EF4-FFF2-40B4-BE49-F238E27FC236}">
                <a16:creationId xmlns:a16="http://schemas.microsoft.com/office/drawing/2014/main" id="{0E65945A-65D7-41C3-91A9-07FCDDB6D5A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5829300"/>
            <a:ext cx="7620000" cy="5143500"/>
          </a:xfrm>
          <a:prstGeom prst="rect">
            <a:avLst/>
          </a:prstGeom>
          <a:noFill/>
          <a:ln>
            <a:noFill/>
          </a:ln>
        </p:spPr>
      </p:pic>
    </p:spTree>
    <p:extLst>
      <p:ext uri="{BB962C8B-B14F-4D97-AF65-F5344CB8AC3E}">
        <p14:creationId xmlns:p14="http://schemas.microsoft.com/office/powerpoint/2010/main" val="1430882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up)">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up)">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up)">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wipe(up)">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wipe(up)">
                                      <p:cBhvr>
                                        <p:cTn id="47" dur="500"/>
                                        <p:tgtEl>
                                          <p:spTgt spid="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5" end="5"/>
                                            </p:txEl>
                                          </p:spTgt>
                                        </p:tgtEl>
                                        <p:attrNameLst>
                                          <p:attrName>style.visibility</p:attrName>
                                        </p:attrNameLst>
                                      </p:cBhvr>
                                      <p:to>
                                        <p:strVal val="visible"/>
                                      </p:to>
                                    </p:set>
                                    <p:animEffect transition="in" filter="wipe(up)">
                                      <p:cBhvr>
                                        <p:cTn id="57" dur="500"/>
                                        <p:tgtEl>
                                          <p:spTgt spid="7">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6" end="6"/>
                                            </p:txEl>
                                          </p:spTgt>
                                        </p:tgtEl>
                                        <p:attrNameLst>
                                          <p:attrName>style.visibility</p:attrName>
                                        </p:attrNameLst>
                                      </p:cBhvr>
                                      <p:to>
                                        <p:strVal val="visible"/>
                                      </p:to>
                                    </p:set>
                                    <p:animEffect transition="in" filter="wipe(up)">
                                      <p:cBhvr>
                                        <p:cTn id="62" dur="500"/>
                                        <p:tgtEl>
                                          <p:spTgt spid="7">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7">
                                            <p:txEl>
                                              <p:pRg st="7" end="7"/>
                                            </p:txEl>
                                          </p:spTgt>
                                        </p:tgtEl>
                                        <p:attrNameLst>
                                          <p:attrName>style.visibility</p:attrName>
                                        </p:attrNameLst>
                                      </p:cBhvr>
                                      <p:to>
                                        <p:strVal val="visible"/>
                                      </p:to>
                                    </p:set>
                                    <p:animEffect transition="in" filter="wipe(up)">
                                      <p:cBhvr>
                                        <p:cTn id="67" dur="500"/>
                                        <p:tgtEl>
                                          <p:spTgt spid="7">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7">
                                            <p:txEl>
                                              <p:pRg st="8" end="8"/>
                                            </p:txEl>
                                          </p:spTgt>
                                        </p:tgtEl>
                                        <p:attrNameLst>
                                          <p:attrName>style.visibility</p:attrName>
                                        </p:attrNameLst>
                                      </p:cBhvr>
                                      <p:to>
                                        <p:strVal val="visible"/>
                                      </p:to>
                                    </p:set>
                                    <p:animEffect transition="in" filter="wipe(up)">
                                      <p:cBhvr>
                                        <p:cTn id="7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600" b="1">
                    <a:solidFill>
                      <a:srgbClr val="FF0000"/>
                    </a:solidFill>
                  </a:rPr>
                  <a:t>Bài tập:</a:t>
                </a:r>
              </a:p>
              <a:p>
                <a:pPr marL="0" indent="0">
                  <a:buNone/>
                </a:pPr>
                <a:r>
                  <a:rPr lang="en-US" b="1">
                    <a:solidFill>
                      <a:srgbClr val="FF0000"/>
                    </a:solidFill>
                  </a:rPr>
                  <a:t> 4.9.  </a:t>
                </a:r>
                <a:r>
                  <a:rPr lang="en-US" b="1"/>
                  <a:t>Hình 4.19 biểu diễn hai lực</a:t>
                </a:r>
                <a14:m>
                  <m:oMath xmlns:m="http://schemas.openxmlformats.org/officeDocument/2006/math">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𝑭</m:t>
                            </m:r>
                          </m:e>
                          <m:sub>
                            <m:r>
                              <a:rPr lang="en-US" b="1" i="1">
                                <a:latin typeface="Cambria Math" panose="02040503050406030204" pitchFamily="18" charset="0"/>
                              </a:rPr>
                              <m:t>𝟏</m:t>
                            </m:r>
                          </m:sub>
                        </m:sSub>
                      </m:e>
                    </m:acc>
                    <m:r>
                      <a:rPr lang="en-US" b="1" i="1">
                        <a:latin typeface="Cambria Math" panose="02040503050406030204" pitchFamily="18" charset="0"/>
                      </a:rPr>
                      <m:t>,</m:t>
                    </m:r>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𝑭</m:t>
                            </m:r>
                          </m:e>
                          <m:sub>
                            <m:r>
                              <a:rPr lang="en-US" b="1" i="1">
                                <a:latin typeface="Cambria Math" panose="02040503050406030204" pitchFamily="18" charset="0"/>
                              </a:rPr>
                              <m:t>𝟐</m:t>
                            </m:r>
                          </m:sub>
                        </m:sSub>
                      </m:e>
                    </m:acc>
                  </m:oMath>
                </a14:m>
                <a:r>
                  <a:rPr lang="en-US" b="1"/>
                  <a:t> cùng tác động lên một vật, cho</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𝑭</m:t>
                                </m:r>
                              </m:e>
                              <m:sub>
                                <m:r>
                                  <a:rPr lang="en-US" b="1" i="1">
                                    <a:latin typeface="Cambria Math" panose="02040503050406030204" pitchFamily="18" charset="0"/>
                                  </a:rPr>
                                  <m:t>𝟏</m:t>
                                </m:r>
                              </m:sub>
                            </m:sSub>
                          </m:e>
                        </m:acc>
                      </m:e>
                    </m:d>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𝑵</m:t>
                    </m:r>
                    <m:r>
                      <a:rPr lang="en-US" b="1" i="1">
                        <a:latin typeface="Cambria Math" panose="02040503050406030204" pitchFamily="18" charset="0"/>
                      </a:rPr>
                      <m:t>, </m:t>
                    </m:r>
                  </m:oMath>
                </a14:m>
                <a:endParaRPr lang="en-US" b="1" i="1">
                  <a:latin typeface="Cambria Math" panose="02040503050406030204" pitchFamily="18" charset="0"/>
                </a:endParaRPr>
              </a:p>
              <a:p>
                <a:pPr marL="0" indent="0">
                  <a:buNone/>
                </a:pP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𝑭</m:t>
                                </m:r>
                              </m:e>
                              <m:sub>
                                <m:r>
                                  <a:rPr lang="en-US" b="1" i="1">
                                    <a:latin typeface="Cambria Math" panose="02040503050406030204" pitchFamily="18" charset="0"/>
                                  </a:rPr>
                                  <m:t>𝟐</m:t>
                                </m:r>
                              </m:sub>
                            </m:sSub>
                          </m:e>
                        </m:acc>
                      </m:e>
                    </m:d>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𝑵</m:t>
                    </m:r>
                  </m:oMath>
                </a14:m>
                <a:r>
                  <a:rPr lang="en-US" b="1"/>
                  <a:t> . Tính độ lớn của hợp lực</a:t>
                </a:r>
              </a:p>
              <a:p>
                <a:pPr marL="0" indent="0">
                  <a:buNone/>
                </a:pPr>
                <a:r>
                  <a:rPr lang="en-US" b="1"/>
                  <a:t> </a:t>
                </a:r>
                <a14:m>
                  <m:oMath xmlns:m="http://schemas.openxmlformats.org/officeDocument/2006/math">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𝑭</m:t>
                            </m:r>
                          </m:e>
                          <m:sub>
                            <m:r>
                              <a:rPr lang="en-US" b="1" i="1">
                                <a:latin typeface="Cambria Math" panose="02040503050406030204" pitchFamily="18" charset="0"/>
                              </a:rPr>
                              <m:t>𝟏</m:t>
                            </m:r>
                          </m:sub>
                        </m:sSub>
                      </m:e>
                    </m:acc>
                    <m:r>
                      <a:rPr lang="en-US" b="1" i="1">
                        <a:latin typeface="Cambria Math" panose="02040503050406030204" pitchFamily="18" charset="0"/>
                      </a:rPr>
                      <m:t>+</m:t>
                    </m:r>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𝑭</m:t>
                            </m:r>
                          </m:e>
                          <m:sub>
                            <m:r>
                              <a:rPr lang="en-US" b="1" i="1">
                                <a:latin typeface="Cambria Math" panose="02040503050406030204" pitchFamily="18" charset="0"/>
                              </a:rPr>
                              <m:t>𝟐</m:t>
                            </m:r>
                          </m:sub>
                        </m:sSub>
                      </m:e>
                    </m:acc>
                  </m:oMath>
                </a14:m>
                <a:r>
                  <a:rPr lang="en-US" b="1"/>
                  <a:t> .</a:t>
                </a:r>
                <a:endParaRPr lang="en-US" sz="4600"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r>
                  <a:rPr lang="en-US" b="1"/>
                  <a:t>Gọi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𝑭</m:t>
                            </m:r>
                          </m:e>
                          <m:sub>
                            <m:r>
                              <a:rPr lang="en-US" b="1" i="1">
                                <a:latin typeface="Cambria Math" panose="02040503050406030204" pitchFamily="18" charset="0"/>
                              </a:rPr>
                              <m:t>𝟏</m:t>
                            </m:r>
                          </m:sub>
                        </m:sSub>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𝑭</m:t>
                            </m:r>
                          </m:e>
                          <m:sub>
                            <m:r>
                              <a:rPr lang="en-US" b="1" i="1">
                                <a:latin typeface="Cambria Math" panose="02040503050406030204" pitchFamily="18" charset="0"/>
                              </a:rPr>
                              <m:t>𝟐</m:t>
                            </m:r>
                          </m:sub>
                        </m:sSub>
                      </m:e>
                    </m:acc>
                  </m:oMath>
                </a14:m>
                <a:endParaRPr lang="en-US" b="1"/>
              </a:p>
              <a:p>
                <a:r>
                  <a:rPr lang="en-US" b="1"/>
                  <a:t>Ta có  </a:t>
                </a:r>
                <a14:m>
                  <m:oMath xmlns:m="http://schemas.openxmlformats.org/officeDocument/2006/math">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𝑭</m:t>
                            </m:r>
                          </m:e>
                          <m:sub>
                            <m:r>
                              <a:rPr lang="en-US" b="1" i="1">
                                <a:latin typeface="Cambria Math" panose="02040503050406030204" pitchFamily="18" charset="0"/>
                              </a:rPr>
                              <m:t>𝟏</m:t>
                            </m:r>
                          </m:sub>
                        </m:sSub>
                      </m:e>
                    </m:acc>
                    <m:r>
                      <a:rPr lang="en-US" b="1" i="1">
                        <a:latin typeface="Cambria Math" panose="02040503050406030204" pitchFamily="18" charset="0"/>
                      </a:rPr>
                      <m:t>+</m:t>
                    </m:r>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𝑭</m:t>
                            </m:r>
                          </m:e>
                          <m:sub>
                            <m:r>
                              <a:rPr lang="en-US" b="1" i="1">
                                <a:latin typeface="Cambria Math" panose="02040503050406030204" pitchFamily="18" charset="0"/>
                              </a:rPr>
                              <m:t>𝟐</m:t>
                            </m:r>
                          </m:sub>
                        </m:sSub>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𝑭</m:t>
                        </m:r>
                      </m:e>
                    </m:acc>
                  </m:oMath>
                </a14:m>
                <a:endParaRPr lang="en-US" b="1"/>
              </a:p>
              <a:p>
                <a:r>
                  <a:rPr lang="en-US" b="1"/>
                  <a:t>Xét tam giác</a:t>
                </a:r>
                <a14:m>
                  <m:oMath xmlns:m="http://schemas.openxmlformats.org/officeDocument/2006/math">
                    <m:r>
                      <a:rPr lang="en-US" b="1" i="1">
                        <a:latin typeface="Cambria Math" panose="02040503050406030204" pitchFamily="18" charset="0"/>
                      </a:rPr>
                      <m:t>𝑨𝑩𝑫</m:t>
                    </m:r>
                  </m:oMath>
                </a14:m>
                <a:r>
                  <a:rPr lang="en-US" b="1"/>
                  <a:t> </a:t>
                </a:r>
              </a:p>
              <a:p>
                <a14:m>
                  <m:oMath xmlns:m="http://schemas.openxmlformats.org/officeDocument/2006/math">
                    <m:r>
                      <a:rPr lang="en-US" b="1" i="1">
                        <a:latin typeface="Cambria Math" panose="02040503050406030204" pitchFamily="18" charset="0"/>
                      </a:rPr>
                      <m:t>𝑨𝑫</m:t>
                    </m:r>
                    <m:r>
                      <a:rPr lang="en-US" b="1" i="1">
                        <a:latin typeface="Cambria Math" panose="02040503050406030204" pitchFamily="18" charset="0"/>
                      </a:rPr>
                      <m:t>=</m:t>
                    </m:r>
                    <m:rad>
                      <m:radPr>
                        <m:degHide m:val="on"/>
                        <m:ctrlPr>
                          <a:rPr lang="en-US" b="1" i="1">
                            <a:latin typeface="Cambria Math" panose="02040503050406030204" pitchFamily="18" charset="0"/>
                          </a:rPr>
                        </m:ctrlPr>
                      </m:radPr>
                      <m:deg/>
                      <m:e>
                        <m:r>
                          <a:rPr lang="en-US" b="1" i="1">
                            <a:latin typeface="Cambria Math" panose="02040503050406030204" pitchFamily="18" charset="0"/>
                          </a:rPr>
                          <m:t>𝑩</m:t>
                        </m:r>
                        <m:sSup>
                          <m:sSupPr>
                            <m:ctrlPr>
                              <a:rPr lang="en-US" b="1" i="1">
                                <a:latin typeface="Cambria Math" panose="02040503050406030204" pitchFamily="18" charset="0"/>
                              </a:rPr>
                            </m:ctrlPr>
                          </m:sSupPr>
                          <m:e>
                            <m:r>
                              <a:rPr lang="en-US" b="1" i="1">
                                <a:latin typeface="Cambria Math" panose="02040503050406030204" pitchFamily="18" charset="0"/>
                              </a:rPr>
                              <m:t>𝑨</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𝑩</m:t>
                        </m:r>
                        <m:sSup>
                          <m:sSupPr>
                            <m:ctrlPr>
                              <a:rPr lang="en-US" b="1" i="1">
                                <a:latin typeface="Cambria Math" panose="02040503050406030204" pitchFamily="18" charset="0"/>
                              </a:rPr>
                            </m:ctrlPr>
                          </m:sSupPr>
                          <m:e>
                            <m:r>
                              <a:rPr lang="en-US" b="1" i="1">
                                <a:latin typeface="Cambria Math" panose="02040503050406030204" pitchFamily="18" charset="0"/>
                              </a:rPr>
                              <m:t>𝑫</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𝑩𝑨</m:t>
                        </m:r>
                        <m:r>
                          <a:rPr lang="en-US" b="1" i="1">
                            <a:latin typeface="Cambria Math" panose="02040503050406030204" pitchFamily="18" charset="0"/>
                          </a:rPr>
                          <m:t>.</m:t>
                        </m:r>
                        <m:r>
                          <a:rPr lang="en-US" b="1" i="1">
                            <a:latin typeface="Cambria Math" panose="02040503050406030204" pitchFamily="18" charset="0"/>
                          </a:rPr>
                          <m:t>𝑩𝑫</m:t>
                        </m:r>
                        <m:r>
                          <a:rPr lang="en-US" b="1" i="1">
                            <a:latin typeface="Cambria Math" panose="02040503050406030204" pitchFamily="18" charset="0"/>
                          </a:rPr>
                          <m:t>.</m:t>
                        </m:r>
                        <m:r>
                          <m:rPr>
                            <m:nor/>
                          </m:rPr>
                          <a:rPr lang="en-US" b="1"/>
                          <m:t>cos</m:t>
                        </m:r>
                        <m:r>
                          <m:rPr>
                            <m:nor/>
                          </m:rPr>
                          <a:rPr lang="en-US" b="1"/>
                          <m:t>6</m:t>
                        </m:r>
                        <m:sSup>
                          <m:sSupPr>
                            <m:ctrlPr>
                              <a:rPr lang="en-US" b="1" i="1">
                                <a:latin typeface="Cambria Math" panose="02040503050406030204" pitchFamily="18" charset="0"/>
                              </a:rPr>
                            </m:ctrlPr>
                          </m:sSupPr>
                          <m:e>
                            <m:r>
                              <m:rPr>
                                <m:nor/>
                              </m:rPr>
                              <a:rPr lang="en-US" b="1"/>
                              <m:t>0</m:t>
                            </m:r>
                          </m:e>
                          <m:sup>
                            <m:r>
                              <a:rPr lang="en-US" b="1" i="1">
                                <a:latin typeface="Cambria Math" panose="02040503050406030204" pitchFamily="18" charset="0"/>
                              </a:rPr>
                              <m:t>𝟎</m:t>
                            </m:r>
                          </m:sup>
                        </m:sSup>
                      </m:e>
                    </m:rad>
                  </m:oMath>
                </a14:m>
                <a:br>
                  <a:rPr lang="en-US" b="1"/>
                </a:br>
                <a14:m>
                  <m:oMath xmlns:m="http://schemas.openxmlformats.org/officeDocument/2006/math">
                    <m:r>
                      <a:rPr lang="en-US" b="1" i="1">
                        <a:latin typeface="Cambria Math" panose="02040503050406030204" pitchFamily="18" charset="0"/>
                      </a:rPr>
                      <m:t>=</m:t>
                    </m:r>
                    <m:rad>
                      <m:radPr>
                        <m:degHide m:val="on"/>
                        <m:ctrlPr>
                          <a:rPr lang="en-US" b="1" i="1">
                            <a:latin typeface="Cambria Math" panose="02040503050406030204" pitchFamily="18" charset="0"/>
                          </a:rPr>
                        </m:ctrlPr>
                      </m:radPr>
                      <m:deg/>
                      <m:e>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𝟐</m:t>
                            </m:r>
                          </m:den>
                        </m:f>
                      </m:e>
                    </m:rad>
                    <m:r>
                      <a:rPr lang="en-US" b="1" i="1">
                        <a:latin typeface="Cambria Math" panose="02040503050406030204" pitchFamily="18" charset="0"/>
                      </a:rPr>
                      <m:t>=</m:t>
                    </m:r>
                    <m:rad>
                      <m:radPr>
                        <m:degHide m:val="on"/>
                        <m:ctrlPr>
                          <a:rPr lang="en-US" b="1" i="1">
                            <a:latin typeface="Cambria Math" panose="02040503050406030204" pitchFamily="18" charset="0"/>
                          </a:rPr>
                        </m:ctrlPr>
                      </m:radPr>
                      <m:deg/>
                      <m:e>
                        <m:r>
                          <a:rPr lang="en-US" b="1" i="1">
                            <a:latin typeface="Cambria Math" panose="02040503050406030204" pitchFamily="18" charset="0"/>
                          </a:rPr>
                          <m:t>𝟕</m:t>
                        </m:r>
                      </m:e>
                    </m:rad>
                    <m:r>
                      <a:rPr lang="en-US" b="1" i="1">
                        <a:latin typeface="Cambria Math" panose="02040503050406030204" pitchFamily="18" charset="0"/>
                      </a:rPr>
                      <m:t>.</m:t>
                    </m:r>
                  </m:oMath>
                </a14:m>
                <a:endParaRPr lang="en-US" b="1"/>
              </a:p>
              <a:p>
                <a:r>
                  <a:rPr lang="en-US" b="1"/>
                  <a:t>Vậy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𝑭</m:t>
                            </m:r>
                          </m:e>
                        </m:acc>
                      </m:e>
                    </m:d>
                    <m:r>
                      <a:rPr lang="en-US" b="1" i="1">
                        <a:latin typeface="Cambria Math" panose="02040503050406030204" pitchFamily="18" charset="0"/>
                      </a:rPr>
                      <m:t>=</m:t>
                    </m:r>
                    <m:rad>
                      <m:radPr>
                        <m:degHide m:val="on"/>
                        <m:ctrlPr>
                          <a:rPr lang="en-US" b="1" i="1">
                            <a:latin typeface="Cambria Math" panose="02040503050406030204" pitchFamily="18" charset="0"/>
                          </a:rPr>
                        </m:ctrlPr>
                      </m:radPr>
                      <m:deg/>
                      <m:e>
                        <m:r>
                          <a:rPr lang="en-US" b="1" i="1">
                            <a:latin typeface="Cambria Math" panose="02040503050406030204" pitchFamily="18" charset="0"/>
                          </a:rPr>
                          <m:t>𝟕</m:t>
                        </m:r>
                      </m:e>
                    </m:rad>
                    <m:r>
                      <a:rPr lang="en-US" b="1" i="1">
                        <a:latin typeface="Cambria Math" panose="02040503050406030204" pitchFamily="18" charset="0"/>
                      </a:rPr>
                      <m:t>𝑵</m:t>
                    </m:r>
                    <m:r>
                      <a:rPr lang="en-US" b="1" i="1">
                        <a:latin typeface="Cambria Math" panose="02040503050406030204" pitchFamily="18" charset="0"/>
                      </a:rPr>
                      <m:t>.</m:t>
                    </m:r>
                  </m:oMath>
                </a14:m>
                <a:endParaRPr lang="en-US" sz="4400"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pic>
        <p:nvPicPr>
          <p:cNvPr id="6" name="Picture 5">
            <a:extLst>
              <a:ext uri="{FF2B5EF4-FFF2-40B4-BE49-F238E27FC236}">
                <a16:creationId xmlns:a16="http://schemas.microsoft.com/office/drawing/2014/main" id="{478085BD-176F-4BED-B93B-EA8664A975BD}"/>
              </a:ext>
            </a:extLst>
          </p:cNvPr>
          <p:cNvPicPr/>
          <p:nvPr/>
        </p:nvPicPr>
        <p:blipFill>
          <a:blip r:embed="rId5"/>
          <a:stretch>
            <a:fillRect/>
          </a:stretch>
        </p:blipFill>
        <p:spPr>
          <a:xfrm>
            <a:off x="3124200" y="6819900"/>
            <a:ext cx="6553200" cy="5715000"/>
          </a:xfrm>
          <a:prstGeom prst="rect">
            <a:avLst/>
          </a:prstGeom>
        </p:spPr>
      </p:pic>
      <p:pic>
        <p:nvPicPr>
          <p:cNvPr id="9" name="Picture 8">
            <a:extLst>
              <a:ext uri="{FF2B5EF4-FFF2-40B4-BE49-F238E27FC236}">
                <a16:creationId xmlns:a16="http://schemas.microsoft.com/office/drawing/2014/main" id="{B309EBA7-DE63-45A7-9CA4-03945F819653}"/>
              </a:ext>
            </a:extLst>
          </p:cNvPr>
          <p:cNvPicPr/>
          <p:nvPr/>
        </p:nvPicPr>
        <p:blipFill>
          <a:blip r:embed="rId6"/>
          <a:stretch>
            <a:fillRect/>
          </a:stretch>
        </p:blipFill>
        <p:spPr>
          <a:xfrm>
            <a:off x="17306923" y="8439150"/>
            <a:ext cx="6706468" cy="4953799"/>
          </a:xfrm>
          <a:prstGeom prst="rect">
            <a:avLst/>
          </a:prstGeom>
        </p:spPr>
      </p:pic>
    </p:spTree>
    <p:extLst>
      <p:ext uri="{BB962C8B-B14F-4D97-AF65-F5344CB8AC3E}">
        <p14:creationId xmlns:p14="http://schemas.microsoft.com/office/powerpoint/2010/main" val="1540235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up)">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wipe(up)">
                                      <p:cBhvr>
                                        <p:cTn id="50" dur="500"/>
                                        <p:tgtEl>
                                          <p:spTgt spid="7">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animEffect transition="in" filter="wipe(up)">
                                      <p:cBhvr>
                                        <p:cTn id="55" dur="500"/>
                                        <p:tgtEl>
                                          <p:spTgt spid="7">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7">
                                            <p:txEl>
                                              <p:pRg st="3" end="3"/>
                                            </p:txEl>
                                          </p:spTgt>
                                        </p:tgtEl>
                                        <p:attrNameLst>
                                          <p:attrName>style.visibility</p:attrName>
                                        </p:attrNameLst>
                                      </p:cBhvr>
                                      <p:to>
                                        <p:strVal val="visible"/>
                                      </p:to>
                                    </p:set>
                                    <p:animEffect transition="in" filter="wipe(up)">
                                      <p:cBhvr>
                                        <p:cTn id="60" dur="500"/>
                                        <p:tgtEl>
                                          <p:spTgt spid="7">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7">
                                            <p:txEl>
                                              <p:pRg st="4" end="4"/>
                                            </p:txEl>
                                          </p:spTgt>
                                        </p:tgtEl>
                                        <p:attrNameLst>
                                          <p:attrName>style.visibility</p:attrName>
                                        </p:attrNameLst>
                                      </p:cBhvr>
                                      <p:to>
                                        <p:strVal val="visible"/>
                                      </p:to>
                                    </p:set>
                                    <p:animEffect transition="in" filter="wipe(up)">
                                      <p:cBhvr>
                                        <p:cTn id="65" dur="500"/>
                                        <p:tgtEl>
                                          <p:spTgt spid="7">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7">
                                            <p:txEl>
                                              <p:pRg st="5" end="5"/>
                                            </p:txEl>
                                          </p:spTgt>
                                        </p:tgtEl>
                                        <p:attrNameLst>
                                          <p:attrName>style.visibility</p:attrName>
                                        </p:attrNameLst>
                                      </p:cBhvr>
                                      <p:to>
                                        <p:strVal val="visible"/>
                                      </p:to>
                                    </p:set>
                                    <p:animEffect transition="in" filter="wipe(up)">
                                      <p:cBhvr>
                                        <p:cTn id="70"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600" b="1">
                <a:solidFill>
                  <a:srgbClr val="FF0000"/>
                </a:solidFill>
              </a:rPr>
              <a:t>Bài tập:</a:t>
            </a:r>
          </a:p>
          <a:p>
            <a:pPr marL="0" indent="0">
              <a:buNone/>
            </a:pPr>
            <a:r>
              <a:rPr lang="en-US" b="1">
                <a:solidFill>
                  <a:srgbClr val="FF0000"/>
                </a:solidFill>
              </a:rPr>
              <a:t>4.10.  </a:t>
            </a:r>
            <a:r>
              <a:rPr lang="en-US" b="1"/>
              <a:t>Hai con tàu xuất phát cùng lúc từ bờ bên này để sang bờ bên kia của dòng sông với vận tốc riêng không đổi và có độ lớn bằng nhau. Hai tàu luôn được giữ lái sao cho chúng tạo với bờ cùng một góc nhọn nhưng một tàu hướng xuống hạ lưu, một tàu hướng lên thượng nguồn ( hình vẽ). Vận tốc dòng nước là đáng kể, các yếu tố bên ngoài khác không ảnh hưởng đến vận tốc của các tàu. Hỏi tàu nào sang bờ bên kia trước?</a:t>
            </a:r>
          </a:p>
          <a:p>
            <a:pPr marL="0" indent="0">
              <a:buNone/>
            </a:pPr>
            <a:endParaRPr lang="en-US" sz="4600" b="1">
              <a:solidFill>
                <a:srgbClr val="FF0000"/>
              </a:solidFill>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r>
                  <a:rPr lang="en-US" b="1" dirty="0" err="1">
                    <a:solidFill>
                      <a:srgbClr val="FF0000"/>
                    </a:solidFill>
                  </a:rPr>
                  <a:t>Lời</a:t>
                </a:r>
                <a:r>
                  <a:rPr lang="en-US" b="1" dirty="0">
                    <a:solidFill>
                      <a:srgbClr val="FF0000"/>
                    </a:solidFill>
                  </a:rPr>
                  <a:t> </a:t>
                </a:r>
                <a:r>
                  <a:rPr lang="en-US" b="1" dirty="0" err="1">
                    <a:solidFill>
                      <a:srgbClr val="FF0000"/>
                    </a:solidFill>
                  </a:rPr>
                  <a:t>giải</a:t>
                </a:r>
                <a:endParaRPr lang="en-US" b="1" dirty="0">
                  <a:solidFill>
                    <a:srgbClr val="FF0000"/>
                  </a:solidFill>
                </a:endParaRPr>
              </a:p>
              <a:p>
                <a:r>
                  <a:rPr lang="en-US" b="1" dirty="0" err="1"/>
                  <a:t>Gọi</a:t>
                </a:r>
                <a:r>
                  <a:rPr lang="en-US" b="1" dirty="0"/>
                  <a:t> </a:t>
                </a:r>
                <a:r>
                  <a:rPr lang="en-US" b="1" dirty="0" err="1"/>
                  <a:t>tàu</a:t>
                </a:r>
                <a:r>
                  <a:rPr lang="en-US" b="1" dirty="0"/>
                  <a:t> </a:t>
                </a:r>
                <a:r>
                  <a:rPr lang="en-US" b="1" dirty="0" err="1"/>
                  <a:t>thứ</a:t>
                </a:r>
                <a:r>
                  <a:rPr lang="en-US" b="1" dirty="0"/>
                  <a:t> </a:t>
                </a:r>
                <a:r>
                  <a:rPr lang="en-US" b="1" dirty="0" err="1"/>
                  <a:t>nhất</a:t>
                </a:r>
                <a:r>
                  <a:rPr lang="en-US" b="1" dirty="0"/>
                  <a:t> </a:t>
                </a:r>
                <a:r>
                  <a:rPr lang="en-US" b="1" dirty="0" err="1"/>
                  <a:t>là</a:t>
                </a:r>
                <a:r>
                  <a:rPr lang="en-US" b="1" dirty="0"/>
                  <a:t> </a:t>
                </a:r>
                <a:r>
                  <a:rPr lang="en-US" b="1" dirty="0" err="1"/>
                  <a:t>tàu</a:t>
                </a:r>
                <a:r>
                  <a:rPr lang="en-US" b="1" dirty="0"/>
                  <a:t> </a:t>
                </a:r>
                <a:r>
                  <a:rPr lang="en-US" b="1" dirty="0" err="1"/>
                  <a:t>hướng</a:t>
                </a:r>
                <a:r>
                  <a:rPr lang="en-US" b="1" dirty="0"/>
                  <a:t> </a:t>
                </a:r>
                <a:r>
                  <a:rPr lang="en-US" b="1" dirty="0" err="1"/>
                  <a:t>xuống</a:t>
                </a:r>
                <a:r>
                  <a:rPr lang="en-US" b="1" dirty="0"/>
                  <a:t> </a:t>
                </a:r>
                <a:r>
                  <a:rPr lang="en-US" b="1" dirty="0" err="1"/>
                  <a:t>hạ</a:t>
                </a:r>
                <a:r>
                  <a:rPr lang="en-US" b="1" dirty="0"/>
                  <a:t> </a:t>
                </a:r>
                <a:r>
                  <a:rPr lang="en-US" b="1" dirty="0" err="1"/>
                  <a:t>lưu</a:t>
                </a:r>
                <a:r>
                  <a:rPr lang="en-US" b="1" dirty="0"/>
                  <a:t> </a:t>
                </a:r>
                <a:r>
                  <a:rPr lang="en-US" b="1" dirty="0" err="1"/>
                  <a:t>có</a:t>
                </a:r>
                <a:r>
                  <a:rPr lang="en-US" b="1" dirty="0"/>
                  <a:t> </a:t>
                </a:r>
                <a:r>
                  <a:rPr lang="en-US" b="1" dirty="0" err="1"/>
                  <a:t>vận</a:t>
                </a:r>
                <a:r>
                  <a:rPr lang="en-US" b="1" dirty="0"/>
                  <a:t> </a:t>
                </a:r>
                <a:r>
                  <a:rPr lang="en-US" b="1" dirty="0" err="1"/>
                  <a:t>tốc</a:t>
                </a:r>
                <a:r>
                  <a:rPr lang="en-US" b="1" dirty="0"/>
                  <a:t> </a:t>
                </a:r>
                <a:r>
                  <a:rPr lang="en-US" b="1" dirty="0" err="1"/>
                  <a:t>thực</a:t>
                </a:r>
                <a:r>
                  <a:rPr lang="en-US" b="1" dirty="0"/>
                  <a:t> </a:t>
                </a:r>
                <a:r>
                  <a:rPr lang="en-US" b="1" dirty="0" err="1"/>
                  <a:t>tế</a:t>
                </a:r>
                <a:r>
                  <a:rPr lang="en-US" b="1" dirty="0"/>
                  <a:t> </a:t>
                </a:r>
                <a:r>
                  <a:rPr lang="en-US" b="1" dirty="0" err="1"/>
                  <a:t>là</a:t>
                </a:r>
                <a:r>
                  <a:rPr lang="en-US" b="1" dirty="0"/>
                  <a:t> </a:t>
                </a:r>
                <a14:m>
                  <m:oMath xmlns:m="http://schemas.openxmlformats.org/officeDocument/2006/math">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𝟏</m:t>
                            </m:r>
                          </m:sub>
                        </m:sSub>
                      </m:e>
                    </m:acc>
                    <m:r>
                      <a:rPr lang="en-US" b="1" i="1">
                        <a:latin typeface="Cambria Math" panose="02040503050406030204" pitchFamily="18" charset="0"/>
                      </a:rPr>
                      <m:t>=</m:t>
                    </m:r>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𝒓</m:t>
                            </m:r>
                          </m:sub>
                        </m:sSub>
                      </m:e>
                    </m:acc>
                    <m:r>
                      <a:rPr lang="en-US" b="1" i="1">
                        <a:latin typeface="Cambria Math" panose="02040503050406030204" pitchFamily="18" charset="0"/>
                      </a:rPr>
                      <m:t>+</m:t>
                    </m:r>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𝒏</m:t>
                            </m:r>
                          </m:sub>
                        </m:sSub>
                      </m:e>
                    </m:acc>
                  </m:oMath>
                </a14:m>
                <a:endParaRPr lang="en-US" b="1" dirty="0"/>
              </a:p>
              <a:p>
                <a:r>
                  <a:rPr lang="en-US" b="1" dirty="0"/>
                  <a:t> </a:t>
                </a:r>
                <a:r>
                  <a:rPr lang="en-US" b="1" dirty="0" err="1"/>
                  <a:t>tàu</a:t>
                </a:r>
                <a:r>
                  <a:rPr lang="en-US" b="1" dirty="0"/>
                  <a:t> </a:t>
                </a:r>
                <a:r>
                  <a:rPr lang="en-US" b="1" dirty="0" err="1"/>
                  <a:t>thứ</a:t>
                </a:r>
                <a:r>
                  <a:rPr lang="en-US" b="1" dirty="0"/>
                  <a:t> </a:t>
                </a:r>
                <a:r>
                  <a:rPr lang="en-US" b="1" dirty="0" err="1"/>
                  <a:t>hai</a:t>
                </a:r>
                <a:r>
                  <a:rPr lang="en-US" b="1" dirty="0"/>
                  <a:t> </a:t>
                </a:r>
                <a:r>
                  <a:rPr lang="en-US" b="1" dirty="0" err="1"/>
                  <a:t>là</a:t>
                </a:r>
                <a:r>
                  <a:rPr lang="en-US" b="1" dirty="0"/>
                  <a:t> </a:t>
                </a:r>
                <a:r>
                  <a:rPr lang="en-US" b="1" dirty="0" err="1"/>
                  <a:t>tàu</a:t>
                </a:r>
                <a:r>
                  <a:rPr lang="en-US" b="1" dirty="0"/>
                  <a:t> </a:t>
                </a:r>
                <a:r>
                  <a:rPr lang="en-US" b="1" dirty="0" err="1"/>
                  <a:t>hướng</a:t>
                </a:r>
                <a:r>
                  <a:rPr lang="en-US" b="1" dirty="0"/>
                  <a:t> </a:t>
                </a:r>
                <a:r>
                  <a:rPr lang="en-US" b="1" dirty="0" err="1"/>
                  <a:t>lên</a:t>
                </a:r>
                <a:r>
                  <a:rPr lang="en-US" b="1" dirty="0"/>
                  <a:t> </a:t>
                </a:r>
                <a:r>
                  <a:rPr lang="en-US" b="1" dirty="0" err="1"/>
                  <a:t>thượng</a:t>
                </a:r>
                <a:r>
                  <a:rPr lang="en-US" b="1" dirty="0"/>
                  <a:t> </a:t>
                </a:r>
                <a:r>
                  <a:rPr lang="en-US" b="1" dirty="0" err="1"/>
                  <a:t>nguồn</a:t>
                </a:r>
                <a:r>
                  <a:rPr lang="en-US" b="1" dirty="0"/>
                  <a:t> </a:t>
                </a:r>
                <a:r>
                  <a:rPr lang="en-US" b="1" dirty="0" err="1"/>
                  <a:t>có</a:t>
                </a:r>
                <a:r>
                  <a:rPr lang="en-US" b="1" dirty="0"/>
                  <a:t> </a:t>
                </a:r>
                <a:r>
                  <a:rPr lang="en-US" b="1" dirty="0" err="1"/>
                  <a:t>vận</a:t>
                </a:r>
                <a:r>
                  <a:rPr lang="en-US" b="1" dirty="0"/>
                  <a:t> </a:t>
                </a:r>
                <a:r>
                  <a:rPr lang="en-US" b="1" dirty="0" err="1"/>
                  <a:t>tốc</a:t>
                </a:r>
                <a:r>
                  <a:rPr lang="en-US" b="1" dirty="0"/>
                  <a:t> </a:t>
                </a:r>
                <a:r>
                  <a:rPr lang="en-US" b="1" dirty="0" err="1"/>
                  <a:t>thực</a:t>
                </a:r>
                <a:r>
                  <a:rPr lang="en-US" b="1" dirty="0"/>
                  <a:t> </a:t>
                </a:r>
                <a:r>
                  <a:rPr lang="en-US" b="1" dirty="0" err="1"/>
                  <a:t>tế</a:t>
                </a:r>
                <a:r>
                  <a:rPr lang="en-US" b="1" dirty="0"/>
                  <a:t> </a:t>
                </a:r>
                <a:r>
                  <a:rPr lang="en-US" b="1" dirty="0" err="1"/>
                  <a:t>là</a:t>
                </a:r>
                <a:r>
                  <a:rPr lang="en-US" b="1" dirty="0"/>
                  <a:t> </a:t>
                </a:r>
                <a14:m>
                  <m:oMath xmlns:m="http://schemas.openxmlformats.org/officeDocument/2006/math">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𝟐</m:t>
                            </m:r>
                          </m:sub>
                        </m:sSub>
                      </m:e>
                    </m:acc>
                    <m:r>
                      <a:rPr lang="en-US" b="1" i="1">
                        <a:latin typeface="Cambria Math" panose="02040503050406030204" pitchFamily="18" charset="0"/>
                      </a:rPr>
                      <m:t>=</m:t>
                    </m:r>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𝒓</m:t>
                            </m:r>
                          </m:sub>
                        </m:sSub>
                      </m:e>
                    </m:acc>
                    <m:r>
                      <a:rPr lang="en-US" b="1" i="1">
                        <a:latin typeface="Cambria Math" panose="02040503050406030204" pitchFamily="18" charset="0"/>
                      </a:rPr>
                      <m:t>−</m:t>
                    </m:r>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𝒏</m:t>
                            </m:r>
                          </m:sub>
                        </m:sSub>
                      </m:e>
                    </m:acc>
                  </m:oMath>
                </a14:m>
                <a:endParaRPr lang="en-US" b="1" dirty="0"/>
              </a:p>
              <a:p>
                <a:r>
                  <a:rPr lang="en-US" b="1" dirty="0"/>
                  <a:t>Ta </a:t>
                </a:r>
                <a:r>
                  <a:rPr lang="en-US" b="1" dirty="0" err="1"/>
                  <a:t>thấy</a:t>
                </a:r>
                <a:r>
                  <a:rPr lang="en-US" b="1" dirty="0"/>
                  <a:t> </a:t>
                </a:r>
                <a14:m>
                  <m:oMath xmlns:m="http://schemas.openxmlformats.org/officeDocument/2006/math">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𝟏</m:t>
                            </m:r>
                          </m:sub>
                        </m:sSub>
                      </m:e>
                    </m:acc>
                    <m:r>
                      <a:rPr lang="en-US" b="1" i="1">
                        <a:latin typeface="Cambria Math" panose="02040503050406030204" pitchFamily="18" charset="0"/>
                      </a:rPr>
                      <m:t>&gt;</m:t>
                    </m:r>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𝟐</m:t>
                            </m:r>
                          </m:sub>
                        </m:sSub>
                      </m:e>
                    </m:acc>
                  </m:oMath>
                </a14:m>
                <a:r>
                  <a:rPr lang="en-US" b="1" dirty="0"/>
                  <a:t> </a:t>
                </a:r>
                <a:r>
                  <a:rPr lang="en-US" b="1" dirty="0" err="1"/>
                  <a:t>nên</a:t>
                </a:r>
                <a:r>
                  <a:rPr lang="en-US" b="1" dirty="0"/>
                  <a:t> </a:t>
                </a:r>
                <a:r>
                  <a:rPr lang="en-US" b="1" dirty="0" err="1"/>
                  <a:t>tàu</a:t>
                </a:r>
                <a:r>
                  <a:rPr lang="en-US" b="1" dirty="0"/>
                  <a:t> </a:t>
                </a:r>
                <a:r>
                  <a:rPr lang="en-US" b="1" dirty="0" err="1"/>
                  <a:t>thứ</a:t>
                </a:r>
                <a:r>
                  <a:rPr lang="en-US" b="1" dirty="0"/>
                  <a:t> </a:t>
                </a:r>
                <a:r>
                  <a:rPr lang="en-US" b="1" dirty="0" err="1"/>
                  <a:t>nhất</a:t>
                </a:r>
                <a:r>
                  <a:rPr lang="en-US" b="1" dirty="0"/>
                  <a:t>  </a:t>
                </a:r>
                <a:r>
                  <a:rPr lang="en-US" b="1" dirty="0" err="1"/>
                  <a:t>sẽ</a:t>
                </a:r>
                <a:r>
                  <a:rPr lang="en-US" b="1" dirty="0"/>
                  <a:t> sang </a:t>
                </a:r>
                <a:r>
                  <a:rPr lang="en-US" b="1" dirty="0" err="1"/>
                  <a:t>bờ</a:t>
                </a:r>
                <a:r>
                  <a:rPr lang="en-US" b="1" dirty="0"/>
                  <a:t> </a:t>
                </a:r>
                <a:r>
                  <a:rPr lang="en-US" b="1" dirty="0" err="1"/>
                  <a:t>bên</a:t>
                </a:r>
                <a:r>
                  <a:rPr lang="en-US" b="1" dirty="0"/>
                  <a:t> kia </a:t>
                </a:r>
                <a:r>
                  <a:rPr lang="en-US" b="1" dirty="0" err="1"/>
                  <a:t>trước</a:t>
                </a:r>
                <a:r>
                  <a:rPr lang="en-US" b="1" dirty="0"/>
                  <a:t>. </a:t>
                </a:r>
              </a:p>
              <a:p>
                <a:pPr marL="0" indent="0">
                  <a:buNone/>
                </a:pPr>
                <a:endParaRPr lang="en-US" b="1" dirty="0">
                  <a:solidFill>
                    <a:srgbClr val="FF0000"/>
                  </a:solidFill>
                </a:endParaRPr>
              </a:p>
            </p:txBody>
          </p:sp>
        </mc:Choice>
        <mc:Fallback>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3"/>
                <a:stretch>
                  <a:fillRect l="-2260" r="-1438"/>
                </a:stretch>
              </a:blipFill>
              <a:ln>
                <a:solidFill>
                  <a:srgbClr val="00B0F0"/>
                </a:solidFill>
              </a:ln>
            </p:spPr>
            <p:txBody>
              <a:bodyPr/>
              <a:lstStyle/>
              <a:p>
                <a:r>
                  <a:rPr lang="en-US">
                    <a:noFill/>
                  </a:rPr>
                  <a:t> </a:t>
                </a:r>
              </a:p>
            </p:txBody>
          </p:sp>
        </mc:Fallback>
      </mc:AlternateContent>
      <p:pic>
        <p:nvPicPr>
          <p:cNvPr id="8" name="Picture 7">
            <a:extLst>
              <a:ext uri="{FF2B5EF4-FFF2-40B4-BE49-F238E27FC236}">
                <a16:creationId xmlns:a16="http://schemas.microsoft.com/office/drawing/2014/main" id="{83B9B361-569C-4D17-997C-0BE656D9BD76}"/>
              </a:ext>
            </a:extLst>
          </p:cNvPr>
          <p:cNvPicPr/>
          <p:nvPr/>
        </p:nvPicPr>
        <p:blipFill>
          <a:blip r:embed="rId4"/>
          <a:stretch>
            <a:fillRect/>
          </a:stretch>
        </p:blipFill>
        <p:spPr>
          <a:xfrm>
            <a:off x="13563600" y="1828800"/>
            <a:ext cx="9829800" cy="5678088"/>
          </a:xfrm>
          <a:prstGeom prst="rect">
            <a:avLst/>
          </a:prstGeom>
        </p:spPr>
      </p:pic>
    </p:spTree>
    <p:extLst>
      <p:ext uri="{BB962C8B-B14F-4D97-AF65-F5344CB8AC3E}">
        <p14:creationId xmlns:p14="http://schemas.microsoft.com/office/powerpoint/2010/main" val="1358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wipe(up)">
                                      <p:cBhvr>
                                        <p:cTn id="30" dur="500"/>
                                        <p:tgtEl>
                                          <p:spTgt spid="7">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wipe(up)">
                                      <p:cBhvr>
                                        <p:cTn id="35" dur="500"/>
                                        <p:tgtEl>
                                          <p:spTgt spid="7">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
                                            <p:txEl>
                                              <p:pRg st="8" end="8"/>
                                            </p:txEl>
                                          </p:spTgt>
                                        </p:tgtEl>
                                        <p:attrNameLst>
                                          <p:attrName>style.visibility</p:attrName>
                                        </p:attrNameLst>
                                      </p:cBhvr>
                                      <p:to>
                                        <p:strVal val="visible"/>
                                      </p:to>
                                    </p:set>
                                    <p:animEffect transition="in" filter="wipe(up)">
                                      <p:cBhvr>
                                        <p:cTn id="40" dur="500"/>
                                        <p:tgtEl>
                                          <p:spTgt spid="7">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7">
                                            <p:txEl>
                                              <p:pRg st="9" end="9"/>
                                            </p:txEl>
                                          </p:spTgt>
                                        </p:tgtEl>
                                        <p:attrNameLst>
                                          <p:attrName>style.visibility</p:attrName>
                                        </p:attrNameLst>
                                      </p:cBhvr>
                                      <p:to>
                                        <p:strVal val="visible"/>
                                      </p:to>
                                    </p:set>
                                    <p:animEffect transition="in" filter="wipe(up)">
                                      <p:cBhvr>
                                        <p:cTn id="45"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32510" y="1981200"/>
                <a:ext cx="11630892"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600" b="1" dirty="0">
                    <a:solidFill>
                      <a:srgbClr val="FF0000"/>
                    </a:solidFill>
                  </a:rPr>
                  <a:t>Bài </a:t>
                </a:r>
                <a:r>
                  <a:rPr lang="en-US" sz="4600" b="1" dirty="0" err="1">
                    <a:solidFill>
                      <a:srgbClr val="FF0000"/>
                    </a:solidFill>
                  </a:rPr>
                  <a:t>tập</a:t>
                </a:r>
                <a:r>
                  <a:rPr lang="en-US" sz="4600" b="1" dirty="0">
                    <a:solidFill>
                      <a:srgbClr val="FF0000"/>
                    </a:solidFill>
                  </a:rPr>
                  <a:t> </a:t>
                </a:r>
                <a:r>
                  <a:rPr lang="en-US" sz="4600" b="1" dirty="0" err="1">
                    <a:solidFill>
                      <a:srgbClr val="FF0000"/>
                    </a:solidFill>
                  </a:rPr>
                  <a:t>trắc</a:t>
                </a:r>
                <a:r>
                  <a:rPr lang="en-US" sz="4600" b="1" dirty="0">
                    <a:solidFill>
                      <a:srgbClr val="FF0000"/>
                    </a:solidFill>
                  </a:rPr>
                  <a:t> </a:t>
                </a:r>
                <a:r>
                  <a:rPr lang="en-US" sz="4600" b="1" dirty="0" err="1">
                    <a:solidFill>
                      <a:srgbClr val="FF0000"/>
                    </a:solidFill>
                  </a:rPr>
                  <a:t>nghiệm</a:t>
                </a:r>
                <a:r>
                  <a:rPr lang="en-US" sz="4600" b="1" dirty="0">
                    <a:solidFill>
                      <a:srgbClr val="FF0000"/>
                    </a:solidFill>
                  </a:rPr>
                  <a:t>:</a:t>
                </a:r>
              </a:p>
              <a:p>
                <a:pPr marL="0" indent="0">
                  <a:buNone/>
                </a:pPr>
                <a:r>
                  <a:rPr lang="en-US" b="1" u="sng" dirty="0" err="1">
                    <a:solidFill>
                      <a:srgbClr val="FF0000"/>
                    </a:solidFill>
                  </a:rPr>
                  <a:t>Câu</a:t>
                </a:r>
                <a:r>
                  <a:rPr lang="en-US" b="1" u="sng" dirty="0">
                    <a:solidFill>
                      <a:srgbClr val="FF0000"/>
                    </a:solidFill>
                  </a:rPr>
                  <a:t> 1.</a:t>
                </a:r>
                <a:r>
                  <a:rPr lang="en-US" b="1" dirty="0"/>
                  <a:t>   </a:t>
                </a:r>
                <a:r>
                  <a:rPr lang="vi-VN" b="1" dirty="0"/>
                  <a:t>Cho hình bình hành </a:t>
                </a:r>
                <a14:m>
                  <m:oMath xmlns:m="http://schemas.openxmlformats.org/officeDocument/2006/math">
                    <m:r>
                      <a:rPr lang="en-US" b="1" i="1">
                        <a:latin typeface="Cambria Math" panose="02040503050406030204" pitchFamily="18" charset="0"/>
                      </a:rPr>
                      <m:t>𝑨𝑩𝑪𝑫</m:t>
                    </m:r>
                  </m:oMath>
                </a14:m>
                <a:r>
                  <a:rPr lang="vi-VN" b="1" dirty="0"/>
                  <a:t> và </a:t>
                </a:r>
                <a14:m>
                  <m:oMath xmlns:m="http://schemas.openxmlformats.org/officeDocument/2006/math">
                    <m:r>
                      <a:rPr lang="en-US" b="1" i="1">
                        <a:latin typeface="Cambria Math" panose="02040503050406030204" pitchFamily="18" charset="0"/>
                      </a:rPr>
                      <m:t>𝑰</m:t>
                    </m:r>
                  </m:oMath>
                </a14:m>
                <a:r>
                  <a:rPr lang="en-US" b="1" dirty="0"/>
                  <a:t> </a:t>
                </a:r>
                <a:r>
                  <a:rPr lang="vi-VN" b="1" dirty="0"/>
                  <a:t>là giao điểm của </a:t>
                </a:r>
                <a14:m>
                  <m:oMath xmlns:m="http://schemas.openxmlformats.org/officeDocument/2006/math">
                    <m:r>
                      <a:rPr lang="en-US" b="1" i="1">
                        <a:latin typeface="Cambria Math" panose="02040503050406030204" pitchFamily="18" charset="0"/>
                      </a:rPr>
                      <m:t>𝑨𝑪</m:t>
                    </m:r>
                  </m:oMath>
                </a14:m>
                <a:r>
                  <a:rPr lang="en-US" b="1" dirty="0"/>
                  <a:t> </a:t>
                </a:r>
                <a:r>
                  <a:rPr lang="en-US" b="1" dirty="0" err="1"/>
                  <a:t>và</a:t>
                </a:r>
                <a:r>
                  <a:rPr lang="en-US" b="1" dirty="0"/>
                  <a:t> </a:t>
                </a:r>
                <a14:m>
                  <m:oMath xmlns:m="http://schemas.openxmlformats.org/officeDocument/2006/math">
                    <m:r>
                      <a:rPr lang="en-US" b="1" i="1">
                        <a:latin typeface="Cambria Math" panose="02040503050406030204" pitchFamily="18" charset="0"/>
                      </a:rPr>
                      <m:t>𝑩𝑫</m:t>
                    </m:r>
                  </m:oMath>
                </a14:m>
                <a:r>
                  <a:rPr lang="vi-VN" b="1" dirty="0"/>
                  <a:t>.</a:t>
                </a:r>
                <a:r>
                  <a:rPr lang="vi-VN" b="1" i="1" dirty="0"/>
                  <a:t> </a:t>
                </a:r>
                <a:r>
                  <a:rPr lang="vi-VN" b="1" dirty="0"/>
                  <a:t>Trong các khẳng định sau, khẳng định nào </a:t>
                </a:r>
                <a:r>
                  <a:rPr lang="vi-VN" b="1" dirty="0">
                    <a:solidFill>
                      <a:srgbClr val="FF0000"/>
                    </a:solidFill>
                  </a:rPr>
                  <a:t>sai</a:t>
                </a:r>
                <a:r>
                  <a:rPr lang="vi-VN" b="1" dirty="0"/>
                  <a:t>?</a:t>
                </a:r>
                <a:endParaRPr lang="en-US" b="1" dirty="0"/>
              </a:p>
              <a:p>
                <a:pPr marL="0" indent="0">
                  <a:buNone/>
                </a:pPr>
                <a:r>
                  <a:rPr lang="vi-VN" b="1" dirty="0"/>
                  <a:t>A. </a:t>
                </a:r>
                <a:r>
                  <a:rPr lang="en-US" b="1" dirty="0"/>
                  <a:t>  </a:t>
                </a:r>
                <a14:m>
                  <m:oMath xmlns:m="http://schemas.openxmlformats.org/officeDocument/2006/math">
                    <m:acc>
                      <m:accPr>
                        <m:chr m:val="⃗"/>
                        <m:ctrlPr>
                          <a:rPr lang="en-US" b="1" i="1">
                            <a:latin typeface="Cambria Math" panose="02040503050406030204" pitchFamily="18" charset="0"/>
                          </a:rPr>
                        </m:ctrlPr>
                      </m:accPr>
                      <m:e>
                        <m:r>
                          <a:rPr lang="en-US" b="1" i="1" smtClean="0">
                            <a:latin typeface="Cambria Math" panose="02040503050406030204" pitchFamily="18" charset="0"/>
                          </a:rPr>
                          <m:t> </m:t>
                        </m:r>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𝑫𝑪</m:t>
                        </m:r>
                      </m:e>
                    </m:acc>
                  </m:oMath>
                </a14:m>
                <a:r>
                  <a:rPr lang="en-US" b="1" dirty="0"/>
                  <a:t>.	</a:t>
                </a:r>
              </a:p>
              <a:p>
                <a:pPr marL="0" indent="0">
                  <a:buNone/>
                </a:pPr>
                <a:r>
                  <a:rPr lang="en-US" b="1" dirty="0"/>
                  <a:t>B.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𝑰𝑨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𝑰𝑩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𝑰𝑪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𝑰𝑫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oMath>
                </a14:m>
                <a:r>
                  <a:rPr lang="en-US" b="1" dirty="0"/>
                  <a:t>.</a:t>
                </a:r>
              </a:p>
              <a:p>
                <a:pPr marL="0" indent="0">
                  <a:buNone/>
                </a:pPr>
                <a:r>
                  <a:rPr lang="en-US" b="1" dirty="0"/>
                  <a:t>C.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oMath>
                </a14:m>
                <a:r>
                  <a:rPr lang="en-US" b="1" dirty="0"/>
                  <a:t>.	</a:t>
                </a:r>
              </a:p>
              <a:p>
                <a:pPr marL="0" indent="0">
                  <a:buNone/>
                </a:pPr>
                <a:r>
                  <a:rPr lang="en-US" b="1" dirty="0"/>
                  <a:t>D.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𝑩𝑨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𝑩𝑫</m:t>
                        </m:r>
                      </m:e>
                    </m:acc>
                  </m:oMath>
                </a14:m>
                <a:r>
                  <a:rPr lang="en-US" b="1" dirty="0"/>
                  <a:t>.</a:t>
                </a:r>
              </a:p>
              <a:p>
                <a:pPr marL="0" indent="0">
                  <a:buNone/>
                </a:pPr>
                <a:endParaRPr lang="en-US" sz="4600" b="1" dirty="0">
                  <a:solidFill>
                    <a:srgbClr val="FF0000"/>
                  </a:solidFill>
                </a:endParaRPr>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32510" y="1981200"/>
                <a:ext cx="11630892" cy="11411749"/>
              </a:xfrm>
              <a:prstGeom prst="rect">
                <a:avLst/>
              </a:prstGeom>
              <a:blipFill>
                <a:blip r:embed="rId3"/>
                <a:stretch>
                  <a:fillRect l="-2356" t="-170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pPr marL="0" indent="0">
                  <a:buNone/>
                </a:pPr>
                <a:r>
                  <a:rPr lang="en-US" b="1"/>
                  <a:t>Phương án C sai vì theo quy tắc hình bình hành thì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oMath>
                </a14:m>
                <a:r>
                  <a:rPr lang="en-US" b="1"/>
                  <a:t>.</a:t>
                </a:r>
              </a:p>
              <a:p>
                <a:pPr marL="0" indent="0">
                  <a:buNone/>
                </a:pPr>
                <a:endParaRPr lang="en-US" b="1">
                  <a:solidFill>
                    <a:srgbClr val="FF0000"/>
                  </a:solidFill>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
        <p:nvSpPr>
          <p:cNvPr id="9" name="Flowchart: Connector 8">
            <a:extLst>
              <a:ext uri="{FF2B5EF4-FFF2-40B4-BE49-F238E27FC236}">
                <a16:creationId xmlns:a16="http://schemas.microsoft.com/office/drawing/2014/main" id="{BC3F9A87-DBBC-4B63-8F18-5CF7BCD4FA1D}"/>
              </a:ext>
            </a:extLst>
          </p:cNvPr>
          <p:cNvSpPr/>
          <p:nvPr/>
        </p:nvSpPr>
        <p:spPr>
          <a:xfrm>
            <a:off x="304800" y="7086600"/>
            <a:ext cx="838199" cy="8382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293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wipe(up)">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Effect transition="in" filter="wipe(up)">
                                      <p:cBhvr>
                                        <p:cTn id="52" dur="500"/>
                                        <p:tgtEl>
                                          <p:spTgt spid="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600" b="1" dirty="0">
                    <a:solidFill>
                      <a:srgbClr val="FF0000"/>
                    </a:solidFill>
                  </a:rPr>
                  <a:t>Bài </a:t>
                </a:r>
                <a:r>
                  <a:rPr lang="en-US" sz="4600" b="1" dirty="0" err="1">
                    <a:solidFill>
                      <a:srgbClr val="FF0000"/>
                    </a:solidFill>
                  </a:rPr>
                  <a:t>tập</a:t>
                </a:r>
                <a:r>
                  <a:rPr lang="en-US" sz="4600" b="1" dirty="0">
                    <a:solidFill>
                      <a:srgbClr val="FF0000"/>
                    </a:solidFill>
                  </a:rPr>
                  <a:t> </a:t>
                </a:r>
                <a:r>
                  <a:rPr lang="en-US" sz="4600" b="1" dirty="0" err="1">
                    <a:solidFill>
                      <a:srgbClr val="FF0000"/>
                    </a:solidFill>
                  </a:rPr>
                  <a:t>trắc</a:t>
                </a:r>
                <a:r>
                  <a:rPr lang="en-US" sz="4600" b="1" dirty="0">
                    <a:solidFill>
                      <a:srgbClr val="FF0000"/>
                    </a:solidFill>
                  </a:rPr>
                  <a:t> </a:t>
                </a:r>
                <a:r>
                  <a:rPr lang="en-US" sz="4600" b="1" dirty="0" err="1">
                    <a:solidFill>
                      <a:srgbClr val="FF0000"/>
                    </a:solidFill>
                  </a:rPr>
                  <a:t>nghiệm</a:t>
                </a:r>
                <a:r>
                  <a:rPr lang="en-US" sz="4600" b="1" dirty="0">
                    <a:solidFill>
                      <a:srgbClr val="FF0000"/>
                    </a:solidFill>
                  </a:rPr>
                  <a:t>:</a:t>
                </a:r>
              </a:p>
              <a:p>
                <a:pPr marL="0" indent="0">
                  <a:buNone/>
                </a:pPr>
                <a:r>
                  <a:rPr lang="en-US" b="1" dirty="0" err="1"/>
                  <a:t>Câu</a:t>
                </a:r>
                <a:r>
                  <a:rPr lang="en-US" b="1" dirty="0"/>
                  <a:t> 2.  </a:t>
                </a:r>
                <a:r>
                  <a:rPr lang="en-GB" b="1" dirty="0"/>
                  <a:t>Cho 4 </a:t>
                </a:r>
                <a:r>
                  <a:rPr lang="en-GB" b="1" dirty="0" err="1"/>
                  <a:t>điểm</a:t>
                </a:r>
                <a:r>
                  <a:rPr lang="en-GB" b="1" dirty="0"/>
                  <a:t> </a:t>
                </a:r>
                <a14:m>
                  <m:oMath xmlns:m="http://schemas.openxmlformats.org/officeDocument/2006/math">
                    <m:r>
                      <a:rPr lang="en-GB" b="1" i="1">
                        <a:latin typeface="Cambria Math" panose="02040503050406030204" pitchFamily="18" charset="0"/>
                      </a:rPr>
                      <m:t>𝑴</m:t>
                    </m:r>
                    <m:r>
                      <a:rPr lang="en-GB" b="1" i="1">
                        <a:latin typeface="Cambria Math" panose="02040503050406030204" pitchFamily="18" charset="0"/>
                      </a:rPr>
                      <m:t>,</m:t>
                    </m:r>
                    <m:r>
                      <a:rPr lang="en-GB" b="1" i="1">
                        <a:latin typeface="Cambria Math" panose="02040503050406030204" pitchFamily="18" charset="0"/>
                      </a:rPr>
                      <m:t>𝑵</m:t>
                    </m:r>
                    <m:r>
                      <a:rPr lang="en-GB" b="1" i="1">
                        <a:latin typeface="Cambria Math" panose="02040503050406030204" pitchFamily="18" charset="0"/>
                      </a:rPr>
                      <m:t>,</m:t>
                    </m:r>
                    <m:r>
                      <a:rPr lang="en-GB" b="1" i="1">
                        <a:latin typeface="Cambria Math" panose="02040503050406030204" pitchFamily="18" charset="0"/>
                      </a:rPr>
                      <m:t>𝑷</m:t>
                    </m:r>
                    <m:r>
                      <a:rPr lang="en-GB" b="1" i="1">
                        <a:latin typeface="Cambria Math" panose="02040503050406030204" pitchFamily="18" charset="0"/>
                      </a:rPr>
                      <m:t>,</m:t>
                    </m:r>
                    <m:r>
                      <a:rPr lang="en-GB" b="1" i="1">
                        <a:latin typeface="Cambria Math" panose="02040503050406030204" pitchFamily="18" charset="0"/>
                      </a:rPr>
                      <m:t>𝑸</m:t>
                    </m:r>
                  </m:oMath>
                </a14:m>
                <a:r>
                  <a:rPr lang="en-GB" b="1" dirty="0"/>
                  <a:t>. </a:t>
                </a:r>
                <a:r>
                  <a:rPr lang="vi-VN" b="1" dirty="0"/>
                  <a:t>Trong các khẳng định sau, khẳng định nào </a:t>
                </a:r>
                <a:r>
                  <a:rPr lang="en-US" b="1" dirty="0" err="1">
                    <a:solidFill>
                      <a:srgbClr val="FF0000"/>
                    </a:solidFill>
                  </a:rPr>
                  <a:t>đúng</a:t>
                </a:r>
                <a:r>
                  <a:rPr lang="vi-VN" b="1" dirty="0"/>
                  <a:t>?</a:t>
                </a:r>
                <a:endParaRPr lang="en-US" b="1" dirty="0"/>
              </a:p>
              <a:p>
                <a:pPr marL="0" indent="0">
                  <a:buNone/>
                </a:pPr>
                <a:r>
                  <a:rPr lang="en-US" b="1" dirty="0"/>
                  <a:t>A.  </a:t>
                </a:r>
                <a14:m>
                  <m:oMath xmlns:m="http://schemas.openxmlformats.org/officeDocument/2006/math">
                    <m:acc>
                      <m:accPr>
                        <m:chr m:val="⃗"/>
                        <m:ctrlPr>
                          <a:rPr lang="en-US" b="1" i="1">
                            <a:latin typeface="Cambria Math" panose="02040503050406030204" pitchFamily="18" charset="0"/>
                          </a:rPr>
                        </m:ctrlPr>
                      </m:accPr>
                      <m:e>
                        <m:r>
                          <a:rPr lang="en-GB" b="1" i="1">
                            <a:latin typeface="Cambria Math" panose="02040503050406030204" pitchFamily="18" charset="0"/>
                          </a:rPr>
                          <m:t>𝑴𝑵</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𝑵𝑷</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𝑷𝑸</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𝑸𝑴</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𝑵𝑷</m:t>
                        </m:r>
                      </m:e>
                    </m:acc>
                  </m:oMath>
                </a14:m>
                <a:r>
                  <a:rPr lang="en-US" b="1" dirty="0"/>
                  <a:t>.	</a:t>
                </a:r>
              </a:p>
              <a:p>
                <a:pPr marL="0" indent="0">
                  <a:buNone/>
                </a:pPr>
                <a:r>
                  <a:rPr lang="en-US" b="1" dirty="0"/>
                  <a:t>B. </a:t>
                </a:r>
                <a14:m>
                  <m:oMath xmlns:m="http://schemas.openxmlformats.org/officeDocument/2006/math">
                    <m:r>
                      <a:rPr lang="en-US" b="1" i="0" smtClean="0">
                        <a:latin typeface="Cambria Math" panose="02040503050406030204" pitchFamily="18" charset="0"/>
                      </a:rPr>
                      <m:t> </m:t>
                    </m:r>
                    <m:acc>
                      <m:accPr>
                        <m:chr m:val="⃗"/>
                        <m:ctrlPr>
                          <a:rPr lang="en-US" b="1" i="1">
                            <a:latin typeface="Cambria Math" panose="02040503050406030204" pitchFamily="18" charset="0"/>
                          </a:rPr>
                        </m:ctrlPr>
                      </m:accPr>
                      <m:e>
                        <m:r>
                          <a:rPr lang="en-GB" b="1" i="1">
                            <a:latin typeface="Cambria Math" panose="02040503050406030204" pitchFamily="18" charset="0"/>
                          </a:rPr>
                          <m:t>𝑴𝑵</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𝑵𝑷</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𝑷𝑸</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𝑸𝑴</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𝟎</m:t>
                        </m:r>
                      </m:e>
                    </m:acc>
                  </m:oMath>
                </a14:m>
                <a:r>
                  <a:rPr lang="en-US" b="1" dirty="0"/>
                  <a:t>.</a:t>
                </a:r>
              </a:p>
              <a:p>
                <a:pPr marL="0" indent="0">
                  <a:buNone/>
                </a:pPr>
                <a:r>
                  <a:rPr lang="en-US" b="1" dirty="0"/>
                  <a:t>C.  </a:t>
                </a:r>
                <a14:m>
                  <m:oMath xmlns:m="http://schemas.openxmlformats.org/officeDocument/2006/math">
                    <m:acc>
                      <m:accPr>
                        <m:chr m:val="⃗"/>
                        <m:ctrlPr>
                          <a:rPr lang="en-US" b="1" i="1">
                            <a:latin typeface="Cambria Math" panose="02040503050406030204" pitchFamily="18" charset="0"/>
                          </a:rPr>
                        </m:ctrlPr>
                      </m:accPr>
                      <m:e>
                        <m:r>
                          <a:rPr lang="en-GB" b="1" i="1">
                            <a:latin typeface="Cambria Math" panose="02040503050406030204" pitchFamily="18" charset="0"/>
                          </a:rPr>
                          <m:t>𝑴𝑵</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𝑵𝑷</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𝑷𝑸</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𝑸𝑴</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𝑷𝑸</m:t>
                        </m:r>
                      </m:e>
                    </m:acc>
                  </m:oMath>
                </a14:m>
                <a:r>
                  <a:rPr lang="en-US" b="1" dirty="0"/>
                  <a:t>.	</a:t>
                </a:r>
              </a:p>
              <a:p>
                <a:pPr marL="0" indent="0">
                  <a:buNone/>
                </a:pPr>
                <a:r>
                  <a:rPr lang="en-US" b="1" dirty="0"/>
                  <a:t>D.  </a:t>
                </a:r>
                <a14:m>
                  <m:oMath xmlns:m="http://schemas.openxmlformats.org/officeDocument/2006/math">
                    <m:acc>
                      <m:accPr>
                        <m:chr m:val="⃗"/>
                        <m:ctrlPr>
                          <a:rPr lang="en-US" b="1" i="1">
                            <a:latin typeface="Cambria Math" panose="02040503050406030204" pitchFamily="18" charset="0"/>
                          </a:rPr>
                        </m:ctrlPr>
                      </m:accPr>
                      <m:e>
                        <m:r>
                          <a:rPr lang="en-GB" b="1" i="1">
                            <a:latin typeface="Cambria Math" panose="02040503050406030204" pitchFamily="18" charset="0"/>
                          </a:rPr>
                          <m:t>𝑴𝑵</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𝑵𝑷</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𝑷𝑸</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𝑸𝑴</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𝑴𝑷</m:t>
                        </m:r>
                      </m:e>
                    </m:acc>
                  </m:oMath>
                </a14:m>
                <a:r>
                  <a:rPr lang="en-US" b="1" dirty="0"/>
                  <a:t>.    </a:t>
                </a:r>
              </a:p>
              <a:p>
                <a:pPr marL="0" indent="0">
                  <a:buNone/>
                </a:pPr>
                <a:endParaRPr lang="en-US" sz="4600" b="1" dirty="0">
                  <a:solidFill>
                    <a:srgbClr val="FF0000"/>
                  </a:solidFill>
                </a:endParaRPr>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pPr marL="0" indent="0">
                  <a:buNone/>
                </a:pPr>
                <a:r>
                  <a:rPr lang="fr-FR" b="1"/>
                  <a:t>Ta có</a:t>
                </a:r>
                <a:endParaRPr lang="en-US" b="1"/>
              </a:p>
              <a:p>
                <a:pPr marL="0" indent="0">
                  <a:buNone/>
                </a:pPr>
                <a14:m>
                  <m:oMathPara xmlns:m="http://schemas.openxmlformats.org/officeDocument/2006/math">
                    <m:oMathParaPr>
                      <m:jc m:val="centerGroup"/>
                    </m:oMathParaPr>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𝑴𝑵</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𝑵𝑷</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𝑷𝑸</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𝑸𝑴</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𝑴𝑷</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𝑷𝑸</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𝑸𝑴</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𝑴𝑸</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𝑸𝑴</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𝑴𝑴</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r>
                        <a:rPr lang="en-US" b="1" i="1">
                          <a:latin typeface="Cambria Math" panose="02040503050406030204" pitchFamily="18" charset="0"/>
                        </a:rPr>
                        <m:t>.</m:t>
                      </m:r>
                    </m:oMath>
                  </m:oMathPara>
                </a14:m>
                <a:endParaRPr lang="en-US" b="1"/>
              </a:p>
              <a:p>
                <a:pPr marL="0" indent="0">
                  <a:buNone/>
                </a:pPr>
                <a:endParaRPr lang="en-US" b="1">
                  <a:solidFill>
                    <a:srgbClr val="FF0000"/>
                  </a:solidFill>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id="{A785E262-58B7-4194-8F57-B27C3D33B262}"/>
              </a:ext>
            </a:extLst>
          </p:cNvPr>
          <p:cNvSpPr/>
          <p:nvPr/>
        </p:nvSpPr>
        <p:spPr>
          <a:xfrm>
            <a:off x="838200" y="5562600"/>
            <a:ext cx="609600" cy="609600"/>
          </a:xfrm>
          <a:prstGeom prst="flowChartConnector">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6718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wipe(up)">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Effect transition="in" filter="wipe(up)">
                                      <p:cBhvr>
                                        <p:cTn id="52" dur="500"/>
                                        <p:tgtEl>
                                          <p:spTgt spid="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wipe(up)">
                                      <p:cBhvr>
                                        <p:cTn id="57" dur="500"/>
                                        <p:tgtEl>
                                          <p:spTgt spid="7">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600" b="1">
                    <a:solidFill>
                      <a:srgbClr val="FF0000"/>
                    </a:solidFill>
                  </a:rPr>
                  <a:t>Bài tập trắc nghiệm:</a:t>
                </a:r>
              </a:p>
              <a:p>
                <a:pPr marL="0" indent="0">
                  <a:buNone/>
                </a:pPr>
                <a:r>
                  <a:rPr lang="vi-VN" b="1"/>
                  <a:t>Câu </a:t>
                </a:r>
                <a:r>
                  <a:rPr lang="en-US" b="1"/>
                  <a:t>3</a:t>
                </a:r>
                <a:r>
                  <a:rPr lang="vi-VN" b="1"/>
                  <a:t>. </a:t>
                </a:r>
                <a:r>
                  <a:rPr lang="en-US" b="1"/>
                  <a:t>  Cho bốn điểm </a:t>
                </a:r>
                <a14:m>
                  <m:oMath xmlns:m="http://schemas.openxmlformats.org/officeDocument/2006/math">
                    <m:r>
                      <a:rPr lang="en-US" b="1" i="1">
                        <a:latin typeface="Cambria Math" panose="02040503050406030204" pitchFamily="18" charset="0"/>
                      </a:rPr>
                      <m:t>𝑨</m:t>
                    </m:r>
                    <m:r>
                      <a:rPr lang="en-US" b="1" i="1">
                        <a:latin typeface="Cambria Math" panose="02040503050406030204" pitchFamily="18" charset="0"/>
                      </a:rPr>
                      <m:t>, </m:t>
                    </m:r>
                    <m:r>
                      <a:rPr lang="en-US" b="1" i="1">
                        <a:latin typeface="Cambria Math" panose="02040503050406030204" pitchFamily="18" charset="0"/>
                      </a:rPr>
                      <m:t>𝑩</m:t>
                    </m:r>
                    <m:r>
                      <a:rPr lang="en-US" b="1" i="1">
                        <a:latin typeface="Cambria Math" panose="02040503050406030204" pitchFamily="18" charset="0"/>
                      </a:rPr>
                      <m:t>, </m:t>
                    </m:r>
                    <m:r>
                      <a:rPr lang="en-US" b="1" i="1">
                        <a:latin typeface="Cambria Math" panose="02040503050406030204" pitchFamily="18" charset="0"/>
                      </a:rPr>
                      <m:t>𝑪</m:t>
                    </m:r>
                    <m:r>
                      <a:rPr lang="en-US" b="1" i="1">
                        <a:latin typeface="Cambria Math" panose="02040503050406030204" pitchFamily="18" charset="0"/>
                      </a:rPr>
                      <m:t>, </m:t>
                    </m:r>
                    <m:r>
                      <a:rPr lang="en-US" b="1" i="1">
                        <a:latin typeface="Cambria Math" panose="02040503050406030204" pitchFamily="18" charset="0"/>
                      </a:rPr>
                      <m:t>𝑫</m:t>
                    </m:r>
                  </m:oMath>
                </a14:m>
                <a:r>
                  <a:rPr lang="en-US" b="1"/>
                  <a:t>. </a:t>
                </a:r>
                <a:r>
                  <a:rPr lang="vi-VN" b="1"/>
                  <a:t>Trong các khẳng định sau, khẳng định nào </a:t>
                </a:r>
                <a:r>
                  <a:rPr lang="en-US" b="1">
                    <a:solidFill>
                      <a:srgbClr val="FF0000"/>
                    </a:solidFill>
                  </a:rPr>
                  <a:t>đún</a:t>
                </a:r>
                <a:r>
                  <a:rPr lang="en-US" b="1"/>
                  <a:t>g</a:t>
                </a:r>
                <a:r>
                  <a:rPr lang="vi-VN" b="1"/>
                  <a:t>?</a:t>
                </a:r>
                <a:endParaRPr lang="en-US" b="1"/>
              </a:p>
              <a:p>
                <a:pPr marL="0" indent="0">
                  <a:buNone/>
                </a:pPr>
                <a:r>
                  <a:rPr lang="en-US" b="1"/>
                  <a:t>A.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𝑪𝑩</m:t>
                        </m:r>
                      </m:e>
                    </m:acc>
                  </m:oMath>
                </a14:m>
                <a:r>
                  <a:rPr lang="en-US" b="1"/>
                  <a:t>.	</a:t>
                </a:r>
              </a:p>
              <a:p>
                <a:pPr marL="0" indent="0">
                  <a:buNone/>
                </a:pPr>
                <a:r>
                  <a:rPr lang="en-US" b="1"/>
                  <a:t>B.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𝑫𝑨</m:t>
                        </m:r>
                      </m:e>
                    </m:acc>
                  </m:oMath>
                </a14:m>
                <a:r>
                  <a:rPr lang="en-US" b="1"/>
                  <a:t>.</a:t>
                </a:r>
              </a:p>
              <a:p>
                <a:pPr marL="0" indent="0">
                  <a:buNone/>
                </a:pPr>
                <a:r>
                  <a:rPr lang="en-US" b="1"/>
                  <a:t>C.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𝑫𝑨</m:t>
                        </m:r>
                      </m:e>
                    </m:acc>
                  </m:oMath>
                </a14:m>
                <a:r>
                  <a:rPr lang="en-US" b="1"/>
                  <a:t>.	</a:t>
                </a:r>
              </a:p>
              <a:p>
                <a:pPr marL="0" indent="0">
                  <a:buNone/>
                </a:pPr>
                <a:r>
                  <a:rPr lang="en-US" b="1"/>
                  <a:t>D.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𝑪𝑩</m:t>
                        </m:r>
                      </m:e>
                    </m:acc>
                  </m:oMath>
                </a14:m>
                <a:r>
                  <a:rPr lang="en-US" b="1"/>
                  <a:t>.</a:t>
                </a:r>
              </a:p>
              <a:p>
                <a:pPr marL="0" indent="0">
                  <a:buNone/>
                </a:pPr>
                <a:endParaRPr lang="en-US" sz="4600" b="1">
                  <a:solidFill>
                    <a:srgbClr val="FF0000"/>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r="-27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pPr marL="0" indent="0">
                  <a:buNone/>
                </a:pPr>
                <a:r>
                  <a:rPr lang="fr-FR" b="1"/>
                  <a:t>Ta có</a:t>
                </a:r>
                <a:endParaRPr lang="en-US" b="1"/>
              </a:p>
              <a:p>
                <a:pPr marL="0" indent="0">
                  <a:buNone/>
                </a:pP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𝑫𝑩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𝑩𝑫</m:t>
                        </m:r>
                      </m:e>
                    </m:acc>
                  </m:oMath>
                </a14:m>
                <a:r>
                  <a:rPr lang="en-US" b="1" i="1"/>
                  <a:t> </a:t>
                </a:r>
              </a:p>
              <a:p>
                <a:pPr marL="0" indent="0">
                  <a:buNone/>
                </a:pPr>
                <a14:m>
                  <m:oMath xmlns:m="http://schemas.openxmlformats.org/officeDocument/2006/math">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𝑪𝑩</m:t>
                        </m:r>
                      </m:e>
                    </m:acc>
                  </m:oMath>
                </a14:m>
                <a:r>
                  <a:rPr lang="fr-FR" b="1"/>
                  <a:t>.</a:t>
                </a:r>
                <a:endParaRPr lang="en-US" b="1"/>
              </a:p>
              <a:p>
                <a:pPr marL="0" indent="0">
                  <a:buNone/>
                </a:pPr>
                <a:endParaRPr lang="en-US" b="1">
                  <a:solidFill>
                    <a:srgbClr val="FF0000"/>
                  </a:solidFill>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id="{A785E262-58B7-4194-8F57-B27C3D33B262}"/>
              </a:ext>
            </a:extLst>
          </p:cNvPr>
          <p:cNvSpPr/>
          <p:nvPr/>
        </p:nvSpPr>
        <p:spPr>
          <a:xfrm>
            <a:off x="838200" y="4572000"/>
            <a:ext cx="609600" cy="6096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72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wipe(up)">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Effect transition="in" filter="wipe(up)">
                                      <p:cBhvr>
                                        <p:cTn id="52" dur="500"/>
                                        <p:tgtEl>
                                          <p:spTgt spid="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wipe(up)">
                                      <p:cBhvr>
                                        <p:cTn id="57" dur="500"/>
                                        <p:tgtEl>
                                          <p:spTgt spid="7">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3" end="3"/>
                                            </p:txEl>
                                          </p:spTgt>
                                        </p:tgtEl>
                                        <p:attrNameLst>
                                          <p:attrName>style.visibility</p:attrName>
                                        </p:attrNameLst>
                                      </p:cBhvr>
                                      <p:to>
                                        <p:strVal val="visible"/>
                                      </p:to>
                                    </p:set>
                                    <p:animEffect transition="in" filter="wipe(up)">
                                      <p:cBhvr>
                                        <p:cTn id="62" dur="500"/>
                                        <p:tgtEl>
                                          <p:spTgt spid="7">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81492" y="1809817"/>
            <a:ext cx="22817236" cy="9946698"/>
            <a:chOff x="1438691" y="1793813"/>
            <a:chExt cx="22817236" cy="10641062"/>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38691" y="1793813"/>
              <a:ext cx="22817236" cy="10641062"/>
              <a:chOff x="1438691" y="1793813"/>
              <a:chExt cx="22817236" cy="10641062"/>
            </a:xfrm>
          </p:grpSpPr>
          <p:grpSp>
            <p:nvGrpSpPr>
              <p:cNvPr id="69" name="Group 68"/>
              <p:cNvGrpSpPr/>
              <p:nvPr/>
            </p:nvGrpSpPr>
            <p:grpSpPr>
              <a:xfrm>
                <a:off x="1575873" y="1797127"/>
                <a:ext cx="22680054" cy="10637748"/>
                <a:chOff x="-3538955" y="3448230"/>
                <a:chExt cx="22680054" cy="10637748"/>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0637748"/>
                  <a:chOff x="-3538955" y="3448230"/>
                  <a:chExt cx="22680054" cy="10637748"/>
                </a:xfrm>
              </p:grpSpPr>
              <p:sp>
                <p:nvSpPr>
                  <p:cNvPr id="72" name="Rounded Rectangle 71"/>
                  <p:cNvSpPr/>
                  <p:nvPr/>
                </p:nvSpPr>
                <p:spPr>
                  <a:xfrm>
                    <a:off x="-3538955" y="3592713"/>
                    <a:ext cx="22680054" cy="10493265"/>
                  </a:xfrm>
                  <a:prstGeom prst="roundRect">
                    <a:avLst>
                      <a:gd name="adj" fmla="val 2127"/>
                    </a:avLst>
                  </a:prstGeom>
                  <a:solidFill>
                    <a:schemeClr val="bg1"/>
                  </a:solidFill>
                  <a:ln w="7620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114763" y="1953929"/>
                <a:ext cx="10808000" cy="830997"/>
              </a:xfrm>
              <a:prstGeom prst="rect">
                <a:avLst/>
              </a:prstGeom>
              <a:noFill/>
            </p:spPr>
            <p:txBody>
              <a:bodyPr wrap="square" rtlCol="0">
                <a:spAutoFit/>
              </a:bodyPr>
              <a:lstStyle/>
              <a:p>
                <a:pPr algn="ct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CHƯƠNG I</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VECTƠ</a:t>
                </a:r>
                <a:endPar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38691" y="6012527"/>
                <a:ext cx="7464663" cy="831097"/>
                <a:chOff x="7450558" y="7834555"/>
                <a:chExt cx="7465528" cy="831192"/>
              </a:xfrm>
            </p:grpSpPr>
            <p:sp>
              <p:nvSpPr>
                <p:cNvPr id="57" name="Rectangle 56"/>
                <p:cNvSpPr/>
                <p:nvPr/>
              </p:nvSpPr>
              <p:spPr>
                <a:xfrm>
                  <a:off x="9073745" y="7850045"/>
                  <a:ext cx="5842341"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KHÁI NIỆM VECTƠ</a:t>
                  </a:r>
                </a:p>
              </p:txBody>
            </p:sp>
            <p:grpSp>
              <p:nvGrpSpPr>
                <p:cNvPr id="58" name="Group 26"/>
                <p:cNvGrpSpPr/>
                <p:nvPr/>
              </p:nvGrpSpPr>
              <p:grpSpPr>
                <a:xfrm>
                  <a:off x="7450558" y="7834555"/>
                  <a:ext cx="1383018" cy="796752"/>
                  <a:chOff x="7450631" y="8291755"/>
                  <a:chExt cx="1371600" cy="796752"/>
                </a:xfrm>
              </p:grpSpPr>
              <p:sp>
                <p:nvSpPr>
                  <p:cNvPr id="59" name="Isosceles Triangle 44"/>
                  <p:cNvSpPr/>
                  <p:nvPr/>
                </p:nvSpPr>
                <p:spPr>
                  <a:xfrm rot="16200000">
                    <a:off x="7469936" y="82814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50631" y="8356987"/>
                    <a:ext cx="1371600" cy="731520"/>
                    <a:chOff x="7450631" y="8356987"/>
                    <a:chExt cx="1371600" cy="731520"/>
                  </a:xfrm>
                </p:grpSpPr>
                <p:sp>
                  <p:nvSpPr>
                    <p:cNvPr id="61" name="Round Same Side Corner Rectangle 60"/>
                    <p:cNvSpPr/>
                    <p:nvPr/>
                  </p:nvSpPr>
                  <p:spPr>
                    <a:xfrm rot="5400000">
                      <a:off x="7770671" y="8036947"/>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40249" y="8360620"/>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1447806" y="7460327"/>
                <a:ext cx="17971706" cy="905673"/>
                <a:chOff x="7459672" y="7170625"/>
                <a:chExt cx="17973769" cy="905776"/>
              </a:xfrm>
            </p:grpSpPr>
            <p:sp>
              <p:nvSpPr>
                <p:cNvPr id="75" name="Rectangle 74"/>
                <p:cNvSpPr/>
                <p:nvPr/>
              </p:nvSpPr>
              <p:spPr>
                <a:xfrm>
                  <a:off x="9111075" y="7260701"/>
                  <a:ext cx="16322366" cy="815700"/>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HAI VECTƠ CÙNG PHƯƠNG, CÙNG HƯỚNG, BẰNG NHAU</a:t>
                  </a:r>
                </a:p>
              </p:txBody>
            </p:sp>
            <p:grpSp>
              <p:nvGrpSpPr>
                <p:cNvPr id="76" name="Group 32"/>
                <p:cNvGrpSpPr/>
                <p:nvPr/>
              </p:nvGrpSpPr>
              <p:grpSpPr>
                <a:xfrm>
                  <a:off x="7459672" y="7170625"/>
                  <a:ext cx="1411234" cy="848755"/>
                  <a:chOff x="7459669" y="6189930"/>
                  <a:chExt cx="1399583" cy="848755"/>
                </a:xfrm>
              </p:grpSpPr>
              <p:sp>
                <p:nvSpPr>
                  <p:cNvPr id="77" name="Isosceles Triangle 44"/>
                  <p:cNvSpPr/>
                  <p:nvPr/>
                </p:nvSpPr>
                <p:spPr>
                  <a:xfrm rot="16200000">
                    <a:off x="7469936" y="617966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87652" y="6307165"/>
                    <a:ext cx="1371600" cy="731520"/>
                    <a:chOff x="7487652" y="6307165"/>
                    <a:chExt cx="1371600" cy="731520"/>
                  </a:xfrm>
                </p:grpSpPr>
                <p:sp>
                  <p:nvSpPr>
                    <p:cNvPr id="79" name="Round Same Side Corner Rectangle 78"/>
                    <p:cNvSpPr/>
                    <p:nvPr/>
                  </p:nvSpPr>
                  <p:spPr>
                    <a:xfrm rot="5400000">
                      <a:off x="7807692" y="598712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77269" y="6310797"/>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47" name="Group 67"/>
              <p:cNvGrpSpPr/>
              <p:nvPr/>
            </p:nvGrpSpPr>
            <p:grpSpPr>
              <a:xfrm>
                <a:off x="1447797" y="8899391"/>
                <a:ext cx="4121464" cy="948792"/>
                <a:chOff x="7459670" y="7441560"/>
                <a:chExt cx="5328716" cy="948901"/>
              </a:xfrm>
            </p:grpSpPr>
            <p:sp>
              <p:nvSpPr>
                <p:cNvPr id="48" name="Rectangle 47"/>
                <p:cNvSpPr/>
                <p:nvPr/>
              </p:nvSpPr>
              <p:spPr>
                <a:xfrm>
                  <a:off x="9529919" y="7517816"/>
                  <a:ext cx="3258467" cy="872645"/>
                </a:xfrm>
                <a:prstGeom prst="rect">
                  <a:avLst/>
                </a:prstGeom>
              </p:spPr>
              <p:txBody>
                <a:bodyPr wrap="non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32"/>
                <p:cNvGrpSpPr/>
                <p:nvPr/>
              </p:nvGrpSpPr>
              <p:grpSpPr>
                <a:xfrm>
                  <a:off x="7459670" y="7441560"/>
                  <a:ext cx="1800333" cy="864774"/>
                  <a:chOff x="7459669" y="6460865"/>
                  <a:chExt cx="1785470" cy="864774"/>
                </a:xfrm>
              </p:grpSpPr>
              <p:sp>
                <p:nvSpPr>
                  <p:cNvPr id="50" name="Isosceles Triangle 44"/>
                  <p:cNvSpPr/>
                  <p:nvPr/>
                </p:nvSpPr>
                <p:spPr>
                  <a:xfrm rot="16200000">
                    <a:off x="7469936" y="645059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3" y="6537082"/>
                    <a:ext cx="1775946" cy="788557"/>
                    <a:chOff x="7469193" y="6537082"/>
                    <a:chExt cx="1775946" cy="788557"/>
                  </a:xfrm>
                </p:grpSpPr>
                <p:sp>
                  <p:nvSpPr>
                    <p:cNvPr id="52" name="Round Same Side Corner Rectangle 51"/>
                    <p:cNvSpPr/>
                    <p:nvPr/>
                  </p:nvSpPr>
                  <p:spPr>
                    <a:xfrm rot="5400000">
                      <a:off x="7962887" y="6043388"/>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3" y="6577389"/>
                      <a:ext cx="656096"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9" name="Group 8">
            <a:extLst>
              <a:ext uri="{FF2B5EF4-FFF2-40B4-BE49-F238E27FC236}">
                <a16:creationId xmlns:a16="http://schemas.microsoft.com/office/drawing/2014/main" id="{439786C1-301C-402F-B908-633A570E2C52}"/>
              </a:ext>
            </a:extLst>
          </p:cNvPr>
          <p:cNvGrpSpPr/>
          <p:nvPr/>
        </p:nvGrpSpPr>
        <p:grpSpPr>
          <a:xfrm>
            <a:off x="7007312" y="3313402"/>
            <a:ext cx="16791416" cy="1309627"/>
            <a:chOff x="7007312" y="3313402"/>
            <a:chExt cx="16791416" cy="1309627"/>
          </a:xfrm>
        </p:grpSpPr>
        <p:grpSp>
          <p:nvGrpSpPr>
            <p:cNvPr id="112" name="Group 111">
              <a:extLst>
                <a:ext uri="{FF2B5EF4-FFF2-40B4-BE49-F238E27FC236}">
                  <a16:creationId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84747" y="97578"/>
                <a:ext cx="6395438" cy="824094"/>
              </a:xfrm>
              <a:prstGeom prst="rect">
                <a:avLst/>
              </a:prstGeom>
            </p:spPr>
          </p:pic>
          <p:sp>
            <p:nvSpPr>
              <p:cNvPr id="115" name="TextBox 321">
                <a:extLst>
                  <a:ext uri="{FF2B5EF4-FFF2-40B4-BE49-F238E27FC236}">
                    <a16:creationId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7</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7" name="Picture 6">
              <a:extLst>
                <a:ext uri="{FF2B5EF4-FFF2-40B4-BE49-F238E27FC236}">
                  <a16:creationId xmlns:a16="http://schemas.microsoft.com/office/drawing/2014/main" id="{593D231A-4F31-4CD1-BF95-3B25C6FBCE4B}"/>
                </a:ext>
              </a:extLst>
            </p:cNvPr>
            <p:cNvPicPr>
              <a:picLocks noChangeAspect="1"/>
            </p:cNvPicPr>
            <p:nvPr/>
          </p:nvPicPr>
          <p:blipFill>
            <a:blip r:embed="rId5"/>
            <a:stretch>
              <a:fillRect/>
            </a:stretch>
          </p:blipFill>
          <p:spPr>
            <a:xfrm>
              <a:off x="15925800" y="3313402"/>
              <a:ext cx="7872928" cy="1222516"/>
            </a:xfrm>
            <a:prstGeom prst="rect">
              <a:avLst/>
            </a:prstGeom>
          </p:spPr>
        </p:pic>
      </p:grpSp>
      <p:sp>
        <p:nvSpPr>
          <p:cNvPr id="10" name="TextBox 9">
            <a:extLst>
              <a:ext uri="{FF2B5EF4-FFF2-40B4-BE49-F238E27FC236}">
                <a16:creationId xmlns:a16="http://schemas.microsoft.com/office/drawing/2014/main" id="{EB80CDAB-FCA9-4E95-8F6A-72A9575E1286}"/>
              </a:ext>
            </a:extLst>
          </p:cNvPr>
          <p:cNvSpPr txBox="1"/>
          <p:nvPr/>
        </p:nvSpPr>
        <p:spPr>
          <a:xfrm>
            <a:off x="11464779" y="3434715"/>
            <a:ext cx="9718821" cy="984885"/>
          </a:xfrm>
          <a:prstGeom prst="rect">
            <a:avLst/>
          </a:prstGeom>
          <a:noFill/>
        </p:spPr>
        <p:txBody>
          <a:bodyPr wrap="square" rtlCol="0">
            <a:spAutoFit/>
          </a:bodyPr>
          <a:lstStyle/>
          <a:p>
            <a:r>
              <a:rPr lang="en-US" sz="5800" b="1" dirty="0">
                <a:solidFill>
                  <a:schemeClr val="bg1"/>
                </a:solidFill>
                <a:latin typeface="Tahoma" panose="020B0604030504040204" pitchFamily="34" charset="0"/>
                <a:ea typeface="Tahoma" panose="020B0604030504040204" pitchFamily="34" charset="0"/>
                <a:cs typeface="Tahoma" panose="020B0604030504040204" pitchFamily="34" charset="0"/>
              </a:rPr>
              <a:t>CÁC KHÁI NIỆM MỞ ĐẦU</a:t>
            </a:r>
          </a:p>
        </p:txBody>
      </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600" b="1">
                    <a:solidFill>
                      <a:srgbClr val="FF0000"/>
                    </a:solidFill>
                  </a:rPr>
                  <a:t>Bài tập trắc nghiệm:</a:t>
                </a:r>
              </a:p>
              <a:p>
                <a:pPr marL="0" indent="0">
                  <a:buNone/>
                </a:pPr>
                <a:r>
                  <a:rPr lang="vi-VN" b="1"/>
                  <a:t>Câu </a:t>
                </a:r>
                <a:r>
                  <a:rPr lang="fr-FR" b="1"/>
                  <a:t>4</a:t>
                </a:r>
                <a:r>
                  <a:rPr lang="vi-VN" b="1"/>
                  <a:t>. </a:t>
                </a:r>
                <a:r>
                  <a:rPr lang="fr-FR" b="1"/>
                  <a:t>  Cho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𝒖</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𝑫𝑪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𝑩𝑫</m:t>
                        </m:r>
                      </m:e>
                    </m:acc>
                  </m:oMath>
                </a14:m>
                <a:r>
                  <a:rPr lang="fr-FR" b="1"/>
                  <a:t> với </a:t>
                </a:r>
                <a14:m>
                  <m:oMath xmlns:m="http://schemas.openxmlformats.org/officeDocument/2006/math">
                    <m:r>
                      <a:rPr lang="en-US" b="1" i="1">
                        <a:latin typeface="Cambria Math" panose="02040503050406030204" pitchFamily="18" charset="0"/>
                      </a:rPr>
                      <m:t>𝟒</m:t>
                    </m:r>
                  </m:oMath>
                </a14:m>
                <a:r>
                  <a:rPr lang="fr-FR" b="1"/>
                  <a:t> điểm bất kì </a:t>
                </a:r>
                <a14:m>
                  <m:oMath xmlns:m="http://schemas.openxmlformats.org/officeDocument/2006/math">
                    <m:r>
                      <a:rPr lang="en-US" b="1" i="1">
                        <a:latin typeface="Cambria Math" panose="02040503050406030204" pitchFamily="18" charset="0"/>
                      </a:rPr>
                      <m:t>𝑨</m:t>
                    </m:r>
                  </m:oMath>
                </a14:m>
                <a:r>
                  <a:rPr lang="fr-FR" b="1"/>
                  <a:t>, </a:t>
                </a:r>
                <a14:m>
                  <m:oMath xmlns:m="http://schemas.openxmlformats.org/officeDocument/2006/math">
                    <m:r>
                      <a:rPr lang="en-US" b="1" i="1">
                        <a:latin typeface="Cambria Math" panose="02040503050406030204" pitchFamily="18" charset="0"/>
                      </a:rPr>
                      <m:t>𝑩</m:t>
                    </m:r>
                  </m:oMath>
                </a14:m>
                <a:r>
                  <a:rPr lang="fr-FR" b="1"/>
                  <a:t>, </a:t>
                </a:r>
                <a14:m>
                  <m:oMath xmlns:m="http://schemas.openxmlformats.org/officeDocument/2006/math">
                    <m:r>
                      <a:rPr lang="en-US" b="1" i="1">
                        <a:latin typeface="Cambria Math" panose="02040503050406030204" pitchFamily="18" charset="0"/>
                      </a:rPr>
                      <m:t>𝑪</m:t>
                    </m:r>
                  </m:oMath>
                </a14:m>
                <a:r>
                  <a:rPr lang="fr-FR" b="1"/>
                  <a:t>, </a:t>
                </a:r>
                <a14:m>
                  <m:oMath xmlns:m="http://schemas.openxmlformats.org/officeDocument/2006/math">
                    <m:r>
                      <a:rPr lang="en-US" b="1" i="1">
                        <a:latin typeface="Cambria Math" panose="02040503050406030204" pitchFamily="18" charset="0"/>
                      </a:rPr>
                      <m:t>𝑫</m:t>
                    </m:r>
                  </m:oMath>
                </a14:m>
                <a:r>
                  <a:rPr lang="fr-FR" b="1"/>
                  <a:t>. </a:t>
                </a:r>
                <a:r>
                  <a:rPr lang="en-US" b="1"/>
                  <a:t>Chọn khẳng định </a:t>
                </a:r>
                <a:r>
                  <a:rPr lang="en-US" b="1">
                    <a:solidFill>
                      <a:srgbClr val="FF0000"/>
                    </a:solidFill>
                  </a:rPr>
                  <a:t>đúng</a:t>
                </a:r>
                <a:r>
                  <a:rPr lang="en-US" b="1"/>
                  <a:t>? </a:t>
                </a:r>
              </a:p>
              <a:p>
                <a:pPr marL="0" indent="0">
                  <a:buNone/>
                </a:pPr>
                <a:r>
                  <a:rPr lang="en-US" b="1"/>
                  <a:t>A.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𝒖</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oMath>
                </a14:m>
                <a:r>
                  <a:rPr lang="en-US" b="1"/>
                  <a:t>.	              B.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𝒖</m:t>
                        </m:r>
                      </m:e>
                    </m:acc>
                    <m:r>
                      <a:rPr lang="en-US" b="1" i="1">
                        <a:latin typeface="Cambria Math" panose="02040503050406030204" pitchFamily="18" charset="0"/>
                      </a:rPr>
                      <m:t>=</m:t>
                    </m:r>
                    <m:r>
                      <a:rPr lang="en-US" b="1" i="1">
                        <a:latin typeface="Cambria Math" panose="02040503050406030204" pitchFamily="18" charset="0"/>
                      </a:rPr>
                      <m:t>𝟐</m:t>
                    </m:r>
                    <m:acc>
                      <m:accPr>
                        <m:chr m:val="⃗"/>
                        <m:ctrlPr>
                          <a:rPr lang="en-US" b="1" i="1">
                            <a:latin typeface="Cambria Math" panose="02040503050406030204" pitchFamily="18" charset="0"/>
                          </a:rPr>
                        </m:ctrlPr>
                      </m:accPr>
                      <m:e>
                        <m:r>
                          <a:rPr lang="en-US" b="1" i="1">
                            <a:latin typeface="Cambria Math" panose="02040503050406030204" pitchFamily="18" charset="0"/>
                          </a:rPr>
                          <m:t>𝑫𝑪</m:t>
                        </m:r>
                      </m:e>
                    </m:acc>
                  </m:oMath>
                </a14:m>
                <a:r>
                  <a:rPr lang="en-US" b="1"/>
                  <a:t>.</a:t>
                </a:r>
              </a:p>
              <a:p>
                <a:pPr marL="0" indent="0">
                  <a:buNone/>
                </a:pPr>
                <a:r>
                  <a:rPr lang="en-US" b="1"/>
                  <a:t>C.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𝒖</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oMath>
                </a14:m>
                <a:r>
                  <a:rPr lang="en-US" b="1"/>
                  <a:t>.	              D.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𝒖</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𝑩𝑪</m:t>
                        </m:r>
                      </m:e>
                    </m:acc>
                  </m:oMath>
                </a14:m>
                <a:r>
                  <a:rPr lang="en-US" b="1"/>
                  <a:t>.</a:t>
                </a:r>
              </a:p>
              <a:p>
                <a:pPr marL="0" indent="0">
                  <a:buNone/>
                </a:pPr>
                <a:endParaRPr lang="en-US" sz="4600" b="1">
                  <a:solidFill>
                    <a:srgbClr val="FF0000"/>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pPr marL="0" indent="0">
                  <a:buNone/>
                </a:pPr>
                <a:r>
                  <a:rPr lang="fr-FR" b="1"/>
                  <a:t>Ta có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𝒖</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𝑫𝑪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𝑫𝑪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oMath>
                </a14:m>
                <a:endParaRPr lang="en-US" b="1" i="1"/>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𝑫𝑪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oMath>
                  </m:oMathPara>
                </a14:m>
                <a:endParaRPr lang="en-US"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id="{A785E262-58B7-4194-8F57-B27C3D33B262}"/>
              </a:ext>
            </a:extLst>
          </p:cNvPr>
          <p:cNvSpPr/>
          <p:nvPr/>
        </p:nvSpPr>
        <p:spPr>
          <a:xfrm>
            <a:off x="845127" y="5334000"/>
            <a:ext cx="609600" cy="6096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8939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up)">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wipe(up)">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600" b="1">
                    <a:solidFill>
                      <a:srgbClr val="FF0000"/>
                    </a:solidFill>
                  </a:rPr>
                  <a:t>Bài tập trắc nghiệm:</a:t>
                </a:r>
              </a:p>
              <a:p>
                <a:pPr marL="0" indent="0">
                  <a:buNone/>
                </a:pPr>
                <a:r>
                  <a:rPr lang="en-US" b="1"/>
                  <a:t>Câu 5.   Cho tam giác </a:t>
                </a:r>
                <a14:m>
                  <m:oMath xmlns:m="http://schemas.openxmlformats.org/officeDocument/2006/math">
                    <m:r>
                      <a:rPr lang="en-US" b="1" i="1">
                        <a:latin typeface="Cambria Math" panose="02040503050406030204" pitchFamily="18" charset="0"/>
                      </a:rPr>
                      <m:t>𝑨𝑩𝑪</m:t>
                    </m:r>
                    <m:r>
                      <a:rPr lang="en-US" b="1" i="1">
                        <a:latin typeface="Cambria Math" panose="02040503050406030204" pitchFamily="18" charset="0"/>
                      </a:rPr>
                      <m:t>.</m:t>
                    </m:r>
                  </m:oMath>
                </a14:m>
                <a:r>
                  <a:rPr lang="en-US" b="1"/>
                  <a:t> </a:t>
                </a:r>
                <a:r>
                  <a:rPr lang="vi-VN" b="1"/>
                  <a:t>Trong các khẳng định sau, khẳng định nào </a:t>
                </a:r>
                <a:r>
                  <a:rPr lang="en-US" b="1">
                    <a:solidFill>
                      <a:srgbClr val="FF0000"/>
                    </a:solidFill>
                  </a:rPr>
                  <a:t>đúng</a:t>
                </a:r>
                <a:r>
                  <a:rPr lang="vi-VN" b="1"/>
                  <a:t>?</a:t>
                </a:r>
                <a:endParaRPr lang="en-US" b="1"/>
              </a:p>
              <a:p>
                <a:pPr marL="0" indent="0">
                  <a:buNone/>
                </a:pPr>
                <a:r>
                  <a:rPr lang="en-US" b="1"/>
                  <a:t>A.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𝑩𝑪</m:t>
                        </m:r>
                      </m:e>
                    </m:acc>
                  </m:oMath>
                </a14:m>
                <a:r>
                  <a:rPr lang="en-US" b="1"/>
                  <a:t>.	  B.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𝑪𝑩</m:t>
                        </m:r>
                      </m:e>
                    </m:acc>
                  </m:oMath>
                </a14:m>
                <a:r>
                  <a:rPr lang="en-US" b="1"/>
                  <a:t>.</a:t>
                </a:r>
              </a:p>
              <a:p>
                <a:pPr marL="0" indent="0">
                  <a:buNone/>
                </a:pPr>
                <a:r>
                  <a:rPr lang="en-US" b="1"/>
                  <a:t>C.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𝑪𝑨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𝑪𝑩</m:t>
                        </m:r>
                      </m:e>
                    </m:acc>
                  </m:oMath>
                </a14:m>
                <a:r>
                  <a:rPr lang="en-US" b="1"/>
                  <a:t>.	  D.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oMath>
                </a14:m>
                <a:r>
                  <a:rPr lang="en-US" b="1"/>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r="-328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pPr marL="0" indent="0">
                  <a:buNone/>
                </a:pPr>
                <a:r>
                  <a:rPr lang="en-US" b="1"/>
                  <a:t>Xét các đáp án:</a:t>
                </a:r>
              </a:p>
              <a:p>
                <a:pPr marL="0" indent="0">
                  <a:buNone/>
                </a:pPr>
                <a:r>
                  <a:rPr lang="en-US" b="1">
                    <a:sym typeface="Wingdings" panose="05000000000000000000" pitchFamily="2" charset="2"/>
                  </a:rPr>
                  <a:t></a:t>
                </a:r>
                <a:r>
                  <a:rPr lang="en-US" b="1"/>
                  <a:t> Đáp án. A. Ta có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𝑩𝑪</m:t>
                        </m:r>
                      </m:e>
                    </m:acc>
                  </m:oMath>
                </a14:m>
                <a:r>
                  <a:rPr lang="en-US" b="1"/>
                  <a:t> (với </a:t>
                </a:r>
                <a14:m>
                  <m:oMath xmlns:m="http://schemas.openxmlformats.org/officeDocument/2006/math">
                    <m:r>
                      <a:rPr lang="en-US" b="1" i="1">
                        <a:latin typeface="Cambria Math" panose="02040503050406030204" pitchFamily="18" charset="0"/>
                      </a:rPr>
                      <m:t>𝑫</m:t>
                    </m:r>
                  </m:oMath>
                </a14:m>
                <a:r>
                  <a:rPr lang="en-US" b="1"/>
                  <a:t> là điểm thỏa mãn </a:t>
                </a:r>
                <a14:m>
                  <m:oMath xmlns:m="http://schemas.openxmlformats.org/officeDocument/2006/math">
                    <m:r>
                      <a:rPr lang="en-US" b="1" i="1">
                        <a:latin typeface="Cambria Math" panose="02040503050406030204" pitchFamily="18" charset="0"/>
                      </a:rPr>
                      <m:t>𝑨𝑩𝑫𝑪</m:t>
                    </m:r>
                  </m:oMath>
                </a14:m>
                <a:r>
                  <a:rPr lang="en-US" b="1"/>
                  <a:t>là hình bình hành). Suy ra A sai.</a:t>
                </a:r>
              </a:p>
              <a:p>
                <a:pPr marL="0" indent="0">
                  <a:buNone/>
                </a:pPr>
                <a:r>
                  <a:rPr lang="en-US" b="1">
                    <a:sym typeface="Wingdings" panose="05000000000000000000" pitchFamily="2" charset="2"/>
                  </a:rPr>
                  <a:t></a:t>
                </a:r>
                <a:r>
                  <a:rPr lang="en-US" b="1"/>
                  <a:t> Đáp án. B. Ta có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𝑴𝑷</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𝑵𝑴</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𝑵𝑴</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𝑴𝑷</m:t>
                        </m:r>
                      </m:e>
                    </m:acc>
                  </m:oMath>
                </a14:m>
                <a:endParaRPr lang="en-US" b="1" i="1"/>
              </a:p>
              <a:p>
                <a:pPr marL="0" indent="0">
                  <a:buNone/>
                </a:pPr>
                <a14:m>
                  <m:oMath xmlns:m="http://schemas.openxmlformats.org/officeDocument/2006/math">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𝑵𝑷</m:t>
                        </m:r>
                      </m:e>
                    </m:acc>
                  </m:oMath>
                </a14:m>
                <a:r>
                  <a:rPr lang="en-US" b="1"/>
                  <a:t>. Suy ra B đúng.</a:t>
                </a:r>
              </a:p>
              <a:p>
                <a:pPr marL="0" indent="0">
                  <a:buNone/>
                </a:pPr>
                <a:r>
                  <a:rPr lang="en-US" b="1">
                    <a:sym typeface="Wingdings" panose="05000000000000000000" pitchFamily="2" charset="2"/>
                  </a:rPr>
                  <a:t></a:t>
                </a:r>
                <a:r>
                  <a:rPr lang="en-US" b="1"/>
                  <a:t> Đáp án. C. Ta có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𝑪𝑨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𝑩𝑨</m:t>
                        </m:r>
                      </m:e>
                    </m:acc>
                    <m:r>
                      <a:rPr lang="en-US" b="1" i="1">
                        <a:latin typeface="Cambria Math" panose="02040503050406030204" pitchFamily="18" charset="0"/>
                      </a:rPr>
                      <m:t>=−</m:t>
                    </m:r>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e>
                    </m:d>
                  </m:oMath>
                </a14:m>
                <a:endParaRPr lang="en-US" b="1" i="1"/>
              </a:p>
              <a:p>
                <a:pPr marL="0" indent="0">
                  <a:buNone/>
                </a:pPr>
                <a14:m>
                  <m:oMath xmlns:m="http://schemas.openxmlformats.org/officeDocument/2006/math">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𝑪𝑩</m:t>
                        </m:r>
                      </m:e>
                    </m:acc>
                  </m:oMath>
                </a14:m>
                <a:r>
                  <a:rPr lang="en-US" b="1"/>
                  <a:t> (với </a:t>
                </a:r>
                <a14:m>
                  <m:oMath xmlns:m="http://schemas.openxmlformats.org/officeDocument/2006/math">
                    <m:r>
                      <a:rPr lang="en-US" b="1" i="1">
                        <a:latin typeface="Cambria Math" panose="02040503050406030204" pitchFamily="18" charset="0"/>
                      </a:rPr>
                      <m:t>𝑫</m:t>
                    </m:r>
                  </m:oMath>
                </a14:m>
                <a:r>
                  <a:rPr lang="en-US" b="1"/>
                  <a:t> là điểm thỏa mãn </a:t>
                </a:r>
                <a14:m>
                  <m:oMath xmlns:m="http://schemas.openxmlformats.org/officeDocument/2006/math">
                    <m:r>
                      <a:rPr lang="en-US" b="1" i="1">
                        <a:latin typeface="Cambria Math" panose="02040503050406030204" pitchFamily="18" charset="0"/>
                      </a:rPr>
                      <m:t>𝑨𝑩𝑫𝑪</m:t>
                    </m:r>
                  </m:oMath>
                </a14:m>
                <a:r>
                  <a:rPr lang="en-US" b="1"/>
                  <a:t>là hình bình hành). </a:t>
                </a:r>
                <a:r>
                  <a:rPr lang="fr-FR" b="1"/>
                  <a:t>Suy ra C sai.</a:t>
                </a:r>
                <a:endParaRPr lang="en-US" b="1"/>
              </a:p>
              <a:p>
                <a:pPr marL="0" indent="0">
                  <a:buNone/>
                </a:pPr>
                <a:r>
                  <a:rPr lang="en-US" b="1">
                    <a:sym typeface="Wingdings" panose="05000000000000000000" pitchFamily="2" charset="2"/>
                  </a:rPr>
                  <a:t></a:t>
                </a:r>
                <a:r>
                  <a:rPr lang="fr-FR" b="1"/>
                  <a:t> Đáp án. D. Ta có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oMath>
                </a14:m>
                <a:endParaRPr lang="en-US" b="1" i="1"/>
              </a:p>
              <a:p>
                <a:pPr marL="0" indent="0">
                  <a:buNone/>
                </a:pPr>
                <a14:m>
                  <m:oMath xmlns:m="http://schemas.openxmlformats.org/officeDocument/2006/math">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oMath>
                </a14:m>
                <a:r>
                  <a:rPr lang="fr-FR" b="1"/>
                  <a:t>. Suy ra D sai.</a:t>
                </a:r>
                <a:endParaRPr lang="en-US" b="1"/>
              </a:p>
              <a:p>
                <a:pPr marL="0" indent="0">
                  <a:buNone/>
                </a:pPr>
                <a:endParaRPr lang="en-US"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r="-3082"/>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id="{A785E262-58B7-4194-8F57-B27C3D33B262}"/>
              </a:ext>
            </a:extLst>
          </p:cNvPr>
          <p:cNvSpPr/>
          <p:nvPr/>
        </p:nvSpPr>
        <p:spPr>
          <a:xfrm>
            <a:off x="6400800" y="4495800"/>
            <a:ext cx="838200" cy="8382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0802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up)">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wipe(up)">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wipe(up)">
                                      <p:cBhvr>
                                        <p:cTn id="52" dur="500"/>
                                        <p:tgtEl>
                                          <p:spTgt spid="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4" end="4"/>
                                            </p:txEl>
                                          </p:spTgt>
                                        </p:tgtEl>
                                        <p:attrNameLst>
                                          <p:attrName>style.visibility</p:attrName>
                                        </p:attrNameLst>
                                      </p:cBhvr>
                                      <p:to>
                                        <p:strVal val="visible"/>
                                      </p:to>
                                    </p:set>
                                    <p:animEffect transition="in" filter="wipe(up)">
                                      <p:cBhvr>
                                        <p:cTn id="57" dur="500"/>
                                        <p:tgtEl>
                                          <p:spTgt spid="7">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5" end="5"/>
                                            </p:txEl>
                                          </p:spTgt>
                                        </p:tgtEl>
                                        <p:attrNameLst>
                                          <p:attrName>style.visibility</p:attrName>
                                        </p:attrNameLst>
                                      </p:cBhvr>
                                      <p:to>
                                        <p:strVal val="visible"/>
                                      </p:to>
                                    </p:set>
                                    <p:animEffect transition="in" filter="wipe(up)">
                                      <p:cBhvr>
                                        <p:cTn id="62" dur="500"/>
                                        <p:tgtEl>
                                          <p:spTgt spid="7">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7">
                                            <p:txEl>
                                              <p:pRg st="6" end="6"/>
                                            </p:txEl>
                                          </p:spTgt>
                                        </p:tgtEl>
                                        <p:attrNameLst>
                                          <p:attrName>style.visibility</p:attrName>
                                        </p:attrNameLst>
                                      </p:cBhvr>
                                      <p:to>
                                        <p:strVal val="visible"/>
                                      </p:to>
                                    </p:set>
                                    <p:animEffect transition="in" filter="wipe(up)">
                                      <p:cBhvr>
                                        <p:cTn id="67" dur="500"/>
                                        <p:tgtEl>
                                          <p:spTgt spid="7">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7">
                                            <p:txEl>
                                              <p:pRg st="7" end="7"/>
                                            </p:txEl>
                                          </p:spTgt>
                                        </p:tgtEl>
                                        <p:attrNameLst>
                                          <p:attrName>style.visibility</p:attrName>
                                        </p:attrNameLst>
                                      </p:cBhvr>
                                      <p:to>
                                        <p:strVal val="visible"/>
                                      </p:to>
                                    </p:set>
                                    <p:animEffect transition="in" filter="wipe(up)">
                                      <p:cBhvr>
                                        <p:cTn id="72" dur="500"/>
                                        <p:tgtEl>
                                          <p:spTgt spid="7">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7">
                                            <p:txEl>
                                              <p:pRg st="8" end="8"/>
                                            </p:txEl>
                                          </p:spTgt>
                                        </p:tgtEl>
                                        <p:attrNameLst>
                                          <p:attrName>style.visibility</p:attrName>
                                        </p:attrNameLst>
                                      </p:cBhvr>
                                      <p:to>
                                        <p:strVal val="visible"/>
                                      </p:to>
                                    </p:set>
                                    <p:animEffect transition="in" filter="wipe(up)">
                                      <p:cBhvr>
                                        <p:cTn id="77" dur="500"/>
                                        <p:tgtEl>
                                          <p:spTgt spid="7">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wipe(down)">
                                      <p:cBhvr>
                                        <p:cTn id="8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600" b="1">
                    <a:solidFill>
                      <a:srgbClr val="FF0000"/>
                    </a:solidFill>
                  </a:rPr>
                  <a:t>Bài tập trắc nghiệm:</a:t>
                </a:r>
              </a:p>
              <a:p>
                <a:pPr marL="0" indent="0">
                  <a:buNone/>
                </a:pPr>
                <a:r>
                  <a:rPr lang="fr-FR" b="1"/>
                  <a:t>Câu 6</a:t>
                </a:r>
                <a:r>
                  <a:rPr lang="vi-VN" b="1"/>
                  <a:t>. </a:t>
                </a:r>
                <a:r>
                  <a:rPr lang="fr-FR" b="1"/>
                  <a:t>  Cho hình vuông </a:t>
                </a:r>
                <a14:m>
                  <m:oMath xmlns:m="http://schemas.openxmlformats.org/officeDocument/2006/math">
                    <m:r>
                      <a:rPr lang="en-GB" b="1" i="1">
                        <a:latin typeface="Cambria Math" panose="02040503050406030204" pitchFamily="18" charset="0"/>
                      </a:rPr>
                      <m:t>𝑨𝑩𝑪𝑫</m:t>
                    </m:r>
                  </m:oMath>
                </a14:m>
                <a:r>
                  <a:rPr lang="fr-FR" b="1"/>
                  <a:t> có cạnh bằng </a:t>
                </a:r>
                <a14:m>
                  <m:oMath xmlns:m="http://schemas.openxmlformats.org/officeDocument/2006/math">
                    <m:r>
                      <a:rPr lang="en-GB" b="1" i="1">
                        <a:latin typeface="Cambria Math" panose="02040503050406030204" pitchFamily="18" charset="0"/>
                      </a:rPr>
                      <m:t>𝒂</m:t>
                    </m:r>
                  </m:oMath>
                </a14:m>
                <a:r>
                  <a:rPr lang="fr-FR" b="1"/>
                  <a:t>. </a:t>
                </a:r>
                <a:r>
                  <a:rPr lang="en-GB" b="1"/>
                  <a:t>Tính  độ dài vectơ </a:t>
                </a:r>
                <a14:m>
                  <m:oMath xmlns:m="http://schemas.openxmlformats.org/officeDocument/2006/math">
                    <m:acc>
                      <m:accPr>
                        <m:chr m:val="⃗"/>
                        <m:ctrlPr>
                          <a:rPr lang="en-US" b="1" i="1">
                            <a:latin typeface="Cambria Math" panose="02040503050406030204" pitchFamily="18" charset="0"/>
                          </a:rPr>
                        </m:ctrlPr>
                      </m:accPr>
                      <m:e>
                        <m:r>
                          <a:rPr lang="en-GB" b="1" i="1">
                            <a:latin typeface="Cambria Math" panose="02040503050406030204" pitchFamily="18" charset="0"/>
                          </a:rPr>
                          <m:t>𝑨𝑩</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𝑨𝑫</m:t>
                        </m:r>
                      </m:e>
                    </m:acc>
                  </m:oMath>
                </a14:m>
                <a:r>
                  <a:rPr lang="en-GB" b="1"/>
                  <a:t> theo </a:t>
                </a:r>
                <a14:m>
                  <m:oMath xmlns:m="http://schemas.openxmlformats.org/officeDocument/2006/math">
                    <m:r>
                      <a:rPr lang="en-GB" b="1" i="1">
                        <a:latin typeface="Cambria Math" panose="02040503050406030204" pitchFamily="18" charset="0"/>
                      </a:rPr>
                      <m:t>𝒂</m:t>
                    </m:r>
                  </m:oMath>
                </a14:m>
                <a:r>
                  <a:rPr lang="en-GB" b="1"/>
                  <a:t>.</a:t>
                </a:r>
                <a:endParaRPr lang="en-US" b="1"/>
              </a:p>
              <a:p>
                <a:pPr marL="0" indent="0">
                  <a:buNone/>
                </a:pPr>
                <a:r>
                  <a:rPr lang="en-US" b="1"/>
                  <a:t>A.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GB" b="1" i="1">
                                <a:latin typeface="Cambria Math" panose="02040503050406030204" pitchFamily="18" charset="0"/>
                              </a:rPr>
                              <m:t>𝑨𝑩</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𝑨𝑫</m:t>
                            </m:r>
                          </m:e>
                        </m:acc>
                      </m:e>
                    </m:d>
                    <m:r>
                      <a:rPr lang="en-GB" b="1" i="1">
                        <a:latin typeface="Cambria Math" panose="02040503050406030204" pitchFamily="18" charset="0"/>
                      </a:rPr>
                      <m:t>=</m:t>
                    </m:r>
                    <m:f>
                      <m:fPr>
                        <m:ctrlPr>
                          <a:rPr lang="en-US" b="1" i="1">
                            <a:latin typeface="Cambria Math" panose="02040503050406030204" pitchFamily="18" charset="0"/>
                          </a:rPr>
                        </m:ctrlPr>
                      </m:fPr>
                      <m:num>
                        <m:r>
                          <a:rPr lang="en-GB" b="1" i="1">
                            <a:latin typeface="Cambria Math" panose="02040503050406030204" pitchFamily="18" charset="0"/>
                          </a:rPr>
                          <m:t>𝒂</m:t>
                        </m:r>
                        <m:rad>
                          <m:radPr>
                            <m:degHide m:val="on"/>
                            <m:ctrlPr>
                              <a:rPr lang="en-US" b="1" i="1">
                                <a:latin typeface="Cambria Math" panose="02040503050406030204" pitchFamily="18" charset="0"/>
                              </a:rPr>
                            </m:ctrlPr>
                          </m:radPr>
                          <m:deg/>
                          <m:e>
                            <m:r>
                              <a:rPr lang="en-GB" b="1" i="1">
                                <a:latin typeface="Cambria Math" panose="02040503050406030204" pitchFamily="18" charset="0"/>
                              </a:rPr>
                              <m:t>𝟐</m:t>
                            </m:r>
                          </m:e>
                        </m:rad>
                      </m:num>
                      <m:den>
                        <m:r>
                          <a:rPr lang="en-GB" b="1" i="1">
                            <a:latin typeface="Cambria Math" panose="02040503050406030204" pitchFamily="18" charset="0"/>
                          </a:rPr>
                          <m:t>𝟐</m:t>
                        </m:r>
                      </m:den>
                    </m:f>
                  </m:oMath>
                </a14:m>
                <a:r>
                  <a:rPr lang="en-US" b="1"/>
                  <a:t>.	</a:t>
                </a:r>
              </a:p>
              <a:p>
                <a:pPr marL="0" indent="0">
                  <a:buNone/>
                </a:pPr>
                <a:r>
                  <a:rPr lang="en-US" b="1"/>
                  <a:t>B.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GB" b="1" i="1">
                                <a:latin typeface="Cambria Math" panose="02040503050406030204" pitchFamily="18" charset="0"/>
                              </a:rPr>
                              <m:t>𝑨𝑩</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𝑨𝑫</m:t>
                            </m:r>
                          </m:e>
                        </m:acc>
                      </m:e>
                    </m:d>
                    <m:r>
                      <a:rPr lang="en-GB" b="1" i="1">
                        <a:latin typeface="Cambria Math" panose="02040503050406030204" pitchFamily="18" charset="0"/>
                      </a:rPr>
                      <m:t>=</m:t>
                    </m:r>
                    <m:r>
                      <a:rPr lang="en-GB" b="1" i="1">
                        <a:latin typeface="Cambria Math" panose="02040503050406030204" pitchFamily="18" charset="0"/>
                      </a:rPr>
                      <m:t>𝒂</m:t>
                    </m:r>
                  </m:oMath>
                </a14:m>
                <a:r>
                  <a:rPr lang="en-US" b="1"/>
                  <a:t>.</a:t>
                </a:r>
              </a:p>
              <a:p>
                <a:pPr marL="0" indent="0">
                  <a:buNone/>
                </a:pPr>
                <a:r>
                  <a:rPr lang="en-US" b="1"/>
                  <a:t>C.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GB" b="1" i="1">
                                <a:latin typeface="Cambria Math" panose="02040503050406030204" pitchFamily="18" charset="0"/>
                              </a:rPr>
                              <m:t>𝑨𝑩</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𝑨𝑫</m:t>
                            </m:r>
                          </m:e>
                        </m:acc>
                      </m:e>
                    </m:d>
                    <m:r>
                      <a:rPr lang="en-GB" b="1" i="1">
                        <a:latin typeface="Cambria Math" panose="02040503050406030204" pitchFamily="18" charset="0"/>
                      </a:rPr>
                      <m:t>=</m:t>
                    </m:r>
                    <m:r>
                      <a:rPr lang="en-GB" b="1" i="1">
                        <a:latin typeface="Cambria Math" panose="02040503050406030204" pitchFamily="18" charset="0"/>
                      </a:rPr>
                      <m:t>𝟐</m:t>
                    </m:r>
                    <m:r>
                      <a:rPr lang="en-GB" b="1" i="1">
                        <a:latin typeface="Cambria Math" panose="02040503050406030204" pitchFamily="18" charset="0"/>
                      </a:rPr>
                      <m:t>𝒂</m:t>
                    </m:r>
                  </m:oMath>
                </a14:m>
                <a:r>
                  <a:rPr lang="en-US" b="1"/>
                  <a:t>.	</a:t>
                </a:r>
              </a:p>
              <a:p>
                <a:pPr marL="0" indent="0">
                  <a:buNone/>
                </a:pPr>
                <a:r>
                  <a:rPr lang="en-US" b="1"/>
                  <a:t>D.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GB" b="1" i="1">
                                <a:latin typeface="Cambria Math" panose="02040503050406030204" pitchFamily="18" charset="0"/>
                              </a:rPr>
                              <m:t>𝑨𝑩</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𝑨𝑫</m:t>
                            </m:r>
                          </m:e>
                        </m:acc>
                      </m:e>
                    </m:d>
                    <m:r>
                      <a:rPr lang="en-GB" b="1" i="1">
                        <a:latin typeface="Cambria Math" panose="02040503050406030204" pitchFamily="18" charset="0"/>
                      </a:rPr>
                      <m:t>=</m:t>
                    </m:r>
                    <m:r>
                      <a:rPr lang="en-GB" b="1" i="1">
                        <a:latin typeface="Cambria Math" panose="02040503050406030204" pitchFamily="18" charset="0"/>
                      </a:rPr>
                      <m:t>𝒂</m:t>
                    </m:r>
                    <m:rad>
                      <m:radPr>
                        <m:degHide m:val="on"/>
                        <m:ctrlPr>
                          <a:rPr lang="en-US" b="1" i="1">
                            <a:latin typeface="Cambria Math" panose="02040503050406030204" pitchFamily="18" charset="0"/>
                          </a:rPr>
                        </m:ctrlPr>
                      </m:radPr>
                      <m:deg/>
                      <m:e>
                        <m:r>
                          <a:rPr lang="en-GB" b="1" i="1">
                            <a:latin typeface="Cambria Math" panose="02040503050406030204" pitchFamily="18" charset="0"/>
                          </a:rPr>
                          <m:t>𝟐</m:t>
                        </m:r>
                      </m:e>
                    </m:rad>
                  </m:oMath>
                </a14:m>
                <a:r>
                  <a:rPr lang="en-US" b="1"/>
                  <a:t>.</a:t>
                </a:r>
              </a:p>
              <a:p>
                <a:pPr marL="0" indent="0">
                  <a:buNone/>
                </a:pPr>
                <a:endParaRPr lang="en-US" sz="4600" b="1">
                  <a:solidFill>
                    <a:srgbClr val="FF0000"/>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pPr marL="0" indent="0">
                  <a:buNone/>
                </a:pPr>
                <a:endParaRPr lang="en-US" b="1"/>
              </a:p>
              <a:p>
                <a:pPr marL="0" indent="0">
                  <a:buNone/>
                </a:pPr>
                <a:endParaRPr lang="en-US" b="1"/>
              </a:p>
              <a:p>
                <a:pPr marL="0" indent="0">
                  <a:buNone/>
                </a:pPr>
                <a:endParaRPr lang="en-US" b="1"/>
              </a:p>
              <a:p>
                <a:pPr marL="0" indent="0">
                  <a:buNone/>
                </a:pPr>
                <a:endParaRPr lang="en-US" b="1"/>
              </a:p>
              <a:p>
                <a:pPr marL="0" indent="0">
                  <a:buNone/>
                </a:pPr>
                <a:endParaRPr lang="en-US" b="1"/>
              </a:p>
              <a:p>
                <a:pPr marL="0" indent="0">
                  <a:buNone/>
                </a:pPr>
                <a:r>
                  <a:rPr lang="fr-FR" b="1"/>
                  <a:t>Ta có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oMath>
                </a14:m>
                <a:r>
                  <a:rPr lang="fr-FR" b="1"/>
                  <a:t> </a:t>
                </a:r>
              </a:p>
              <a:p>
                <a:pPr marL="0" indent="0">
                  <a:buNone/>
                </a:pPr>
                <a:r>
                  <a:rPr lang="fr-FR" b="1"/>
                  <a:t>Suy ra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e>
                    </m:d>
                    <m:r>
                      <a:rPr lang="en-US" b="1" i="1">
                        <a:latin typeface="Cambria Math" panose="02040503050406030204" pitchFamily="18" charset="0"/>
                      </a:rPr>
                      <m:t>=</m:t>
                    </m:r>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e>
                    </m:d>
                    <m:r>
                      <a:rPr lang="en-US" b="1" i="1">
                        <a:latin typeface="Cambria Math" panose="02040503050406030204" pitchFamily="18" charset="0"/>
                      </a:rPr>
                      <m:t>=</m:t>
                    </m:r>
                    <m:r>
                      <a:rPr lang="en-US" b="1" i="1">
                        <a:latin typeface="Cambria Math" panose="02040503050406030204" pitchFamily="18" charset="0"/>
                      </a:rPr>
                      <m:t>𝑨𝑪</m:t>
                    </m:r>
                    <m:r>
                      <a:rPr lang="en-US" b="1" i="1">
                        <a:latin typeface="Cambria Math" panose="02040503050406030204" pitchFamily="18" charset="0"/>
                      </a:rPr>
                      <m:t>=</m:t>
                    </m:r>
                    <m:r>
                      <a:rPr lang="en-US" b="1" i="1">
                        <a:latin typeface="Cambria Math" panose="02040503050406030204" pitchFamily="18" charset="0"/>
                      </a:rPr>
                      <m:t>𝒂</m:t>
                    </m:r>
                    <m:rad>
                      <m:radPr>
                        <m:degHide m:val="on"/>
                        <m:ctrlPr>
                          <a:rPr lang="en-US" b="1" i="1">
                            <a:latin typeface="Cambria Math" panose="02040503050406030204" pitchFamily="18" charset="0"/>
                          </a:rPr>
                        </m:ctrlPr>
                      </m:radPr>
                      <m:deg/>
                      <m:e>
                        <m:r>
                          <a:rPr lang="en-US" b="1" i="1">
                            <a:latin typeface="Cambria Math" panose="02040503050406030204" pitchFamily="18" charset="0"/>
                          </a:rPr>
                          <m:t>𝟐</m:t>
                        </m:r>
                      </m:e>
                    </m:rad>
                    <m:r>
                      <a:rPr lang="en-US" b="1" i="1">
                        <a:latin typeface="Cambria Math" panose="02040503050406030204" pitchFamily="18" charset="0"/>
                      </a:rPr>
                      <m:t>.</m:t>
                    </m:r>
                  </m:oMath>
                </a14:m>
                <a:endParaRPr lang="en-US" b="1"/>
              </a:p>
              <a:p>
                <a:pPr marL="0" indent="0">
                  <a:buNone/>
                </a:pPr>
                <a:endParaRPr lang="en-US"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id="{A785E262-58B7-4194-8F57-B27C3D33B262}"/>
              </a:ext>
            </a:extLst>
          </p:cNvPr>
          <p:cNvSpPr/>
          <p:nvPr/>
        </p:nvSpPr>
        <p:spPr>
          <a:xfrm>
            <a:off x="609601" y="8686800"/>
            <a:ext cx="838199" cy="7620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3F9095E-C899-42D2-8D6E-F6E1985A2DE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49400" y="2514600"/>
            <a:ext cx="4191000" cy="4343400"/>
          </a:xfrm>
          <a:prstGeom prst="rect">
            <a:avLst/>
          </a:prstGeom>
          <a:noFill/>
          <a:ln>
            <a:noFill/>
          </a:ln>
        </p:spPr>
      </p:pic>
    </p:spTree>
    <p:extLst>
      <p:ext uri="{BB962C8B-B14F-4D97-AF65-F5344CB8AC3E}">
        <p14:creationId xmlns:p14="http://schemas.microsoft.com/office/powerpoint/2010/main" val="1490888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wipe(up)">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animEffect transition="in" filter="wipe(up)">
                                      <p:cBhvr>
                                        <p:cTn id="57" dur="500"/>
                                        <p:tgtEl>
                                          <p:spTgt spid="7">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7" end="7"/>
                                            </p:txEl>
                                          </p:spTgt>
                                        </p:tgtEl>
                                        <p:attrNameLst>
                                          <p:attrName>style.visibility</p:attrName>
                                        </p:attrNameLst>
                                      </p:cBhvr>
                                      <p:to>
                                        <p:strVal val="visible"/>
                                      </p:to>
                                    </p:set>
                                    <p:animEffect transition="in" filter="wipe(up)">
                                      <p:cBhvr>
                                        <p:cTn id="62" dur="500"/>
                                        <p:tgtEl>
                                          <p:spTgt spid="7">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600" b="1">
                    <a:solidFill>
                      <a:srgbClr val="FF0000"/>
                    </a:solidFill>
                  </a:rPr>
                  <a:t>Bài tập trắc nghiệm:</a:t>
                </a:r>
              </a:p>
              <a:p>
                <a:pPr marL="0" indent="0">
                  <a:buNone/>
                </a:pPr>
                <a:r>
                  <a:rPr lang="fr-FR" b="1"/>
                  <a:t>Câu 7.   Cho tam giác </a:t>
                </a:r>
                <a14:m>
                  <m:oMath xmlns:m="http://schemas.openxmlformats.org/officeDocument/2006/math">
                    <m:r>
                      <a:rPr lang="en-US" b="1" i="1">
                        <a:latin typeface="Cambria Math" panose="02040503050406030204" pitchFamily="18" charset="0"/>
                      </a:rPr>
                      <m:t>𝑨𝑩𝑪</m:t>
                    </m:r>
                  </m:oMath>
                </a14:m>
                <a:r>
                  <a:rPr lang="en-US" b="1" i="1"/>
                  <a:t> </a:t>
                </a:r>
                <a:r>
                  <a:rPr lang="fr-FR" b="1" i="1"/>
                  <a:t>.</a:t>
                </a:r>
                <a:r>
                  <a:rPr lang="fr-FR" b="1"/>
                  <a:t> Gọi </a:t>
                </a:r>
                <a14:m>
                  <m:oMath xmlns:m="http://schemas.openxmlformats.org/officeDocument/2006/math">
                    <m:r>
                      <a:rPr lang="en-US" b="1" i="1">
                        <a:latin typeface="Cambria Math" panose="02040503050406030204" pitchFamily="18" charset="0"/>
                      </a:rPr>
                      <m:t>𝑴</m:t>
                    </m:r>
                    <m:r>
                      <a:rPr lang="en-US" b="1" i="1">
                        <a:latin typeface="Cambria Math" panose="02040503050406030204" pitchFamily="18" charset="0"/>
                      </a:rPr>
                      <m:t>,</m:t>
                    </m:r>
                    <m:r>
                      <a:rPr lang="en-US" b="1" i="1">
                        <a:latin typeface="Cambria Math" panose="02040503050406030204" pitchFamily="18" charset="0"/>
                      </a:rPr>
                      <m:t>𝑵</m:t>
                    </m:r>
                    <m:r>
                      <a:rPr lang="en-US" b="1" i="1">
                        <a:latin typeface="Cambria Math" panose="02040503050406030204" pitchFamily="18" charset="0"/>
                      </a:rPr>
                      <m:t>,​</m:t>
                    </m:r>
                    <m:r>
                      <a:rPr lang="en-US" b="1" i="1">
                        <a:latin typeface="Cambria Math" panose="02040503050406030204" pitchFamily="18" charset="0"/>
                      </a:rPr>
                      <m:t>𝑷</m:t>
                    </m:r>
                  </m:oMath>
                </a14:m>
                <a:r>
                  <a:rPr lang="en-US" b="1"/>
                  <a:t> </a:t>
                </a:r>
                <a:r>
                  <a:rPr lang="en-US" b="1" i="1"/>
                  <a:t> </a:t>
                </a:r>
                <a:r>
                  <a:rPr lang="fr-FR" b="1"/>
                  <a:t>lần lượt là trung điểm của các cạnh </a:t>
                </a:r>
                <a14:m>
                  <m:oMath xmlns:m="http://schemas.openxmlformats.org/officeDocument/2006/math">
                    <m:r>
                      <a:rPr lang="en-US" b="1" i="1">
                        <a:latin typeface="Cambria Math" panose="02040503050406030204" pitchFamily="18" charset="0"/>
                      </a:rPr>
                      <m:t>𝑨𝑩</m:t>
                    </m:r>
                    <m:r>
                      <a:rPr lang="en-US" b="1" i="1">
                        <a:latin typeface="Cambria Math" panose="02040503050406030204" pitchFamily="18" charset="0"/>
                      </a:rPr>
                      <m:t>,</m:t>
                    </m:r>
                    <m:r>
                      <a:rPr lang="en-US" b="1" i="1">
                        <a:latin typeface="Cambria Math" panose="02040503050406030204" pitchFamily="18" charset="0"/>
                      </a:rPr>
                      <m:t>𝑨𝑪</m:t>
                    </m:r>
                    <m:r>
                      <a:rPr lang="en-US" b="1" i="1">
                        <a:latin typeface="Cambria Math" panose="02040503050406030204" pitchFamily="18" charset="0"/>
                      </a:rPr>
                      <m:t>,</m:t>
                    </m:r>
                    <m:r>
                      <a:rPr lang="en-US" b="1" i="1">
                        <a:latin typeface="Cambria Math" panose="02040503050406030204" pitchFamily="18" charset="0"/>
                      </a:rPr>
                      <m:t>𝑩𝑪</m:t>
                    </m:r>
                  </m:oMath>
                </a14:m>
                <a:r>
                  <a:rPr lang="fr-FR" b="1" i="1"/>
                  <a:t>.</a:t>
                </a:r>
                <a:r>
                  <a:rPr lang="fr-FR" b="1"/>
                  <a:t> Khi đó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𝑴𝑷</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𝑵𝑷</m:t>
                        </m:r>
                      </m:e>
                    </m:acc>
                  </m:oMath>
                </a14:m>
                <a:r>
                  <a:rPr lang="fr-FR" b="1"/>
                  <a:t>  bằng véctơ nào trong các vectơ sau?</a:t>
                </a:r>
                <a:endParaRPr lang="en-US" b="1"/>
              </a:p>
              <a:p>
                <a:pPr marL="0" indent="0">
                  <a:buNone/>
                </a:pPr>
                <a:r>
                  <a:rPr lang="fr-FR" b="1"/>
                  <a:t>A. </a:t>
                </a:r>
                <a14:m>
                  <m:oMath xmlns:m="http://schemas.openxmlformats.org/officeDocument/2006/math">
                    <m:acc>
                      <m:accPr>
                        <m:chr m:val="⃗"/>
                        <m:ctrlPr>
                          <a:rPr lang="en-US" b="1" i="1">
                            <a:latin typeface="Cambria Math" panose="02040503050406030204" pitchFamily="18" charset="0"/>
                          </a:rPr>
                        </m:ctrlPr>
                      </m:accPr>
                      <m:e>
                        <m:r>
                          <a:rPr lang="en-GB" b="1" i="1">
                            <a:latin typeface="Cambria Math" panose="02040503050406030204" pitchFamily="18" charset="0"/>
                          </a:rPr>
                          <m:t>𝑨𝑴</m:t>
                        </m:r>
                      </m:e>
                    </m:acc>
                  </m:oMath>
                </a14:m>
                <a:r>
                  <a:rPr lang="en-US" b="1"/>
                  <a:t>.		B. </a:t>
                </a:r>
                <a14:m>
                  <m:oMath xmlns:m="http://schemas.openxmlformats.org/officeDocument/2006/math">
                    <m:acc>
                      <m:accPr>
                        <m:chr m:val="⃗"/>
                        <m:ctrlPr>
                          <a:rPr lang="en-US" b="1" i="1">
                            <a:latin typeface="Cambria Math" panose="02040503050406030204" pitchFamily="18" charset="0"/>
                          </a:rPr>
                        </m:ctrlPr>
                      </m:accPr>
                      <m:e>
                        <m:r>
                          <a:rPr lang="en-GB" b="1" i="1">
                            <a:latin typeface="Cambria Math" panose="02040503050406030204" pitchFamily="18" charset="0"/>
                          </a:rPr>
                          <m:t>𝑷𝑩</m:t>
                        </m:r>
                      </m:e>
                    </m:acc>
                  </m:oMath>
                </a14:m>
                <a:r>
                  <a:rPr lang="en-US" b="1"/>
                  <a:t>.	</a:t>
                </a:r>
              </a:p>
              <a:p>
                <a:pPr marL="0" indent="0">
                  <a:buNone/>
                </a:pPr>
                <a:r>
                  <a:rPr lang="en-US" b="1"/>
                  <a:t>C. </a:t>
                </a:r>
                <a14:m>
                  <m:oMath xmlns:m="http://schemas.openxmlformats.org/officeDocument/2006/math">
                    <m:acc>
                      <m:accPr>
                        <m:chr m:val="⃗"/>
                        <m:ctrlPr>
                          <a:rPr lang="en-US" b="1" i="1">
                            <a:latin typeface="Cambria Math" panose="02040503050406030204" pitchFamily="18" charset="0"/>
                          </a:rPr>
                        </m:ctrlPr>
                      </m:accPr>
                      <m:e>
                        <m:r>
                          <a:rPr lang="en-GB" b="1" i="1">
                            <a:latin typeface="Cambria Math" panose="02040503050406030204" pitchFamily="18" charset="0"/>
                          </a:rPr>
                          <m:t>𝑨𝑷</m:t>
                        </m:r>
                      </m:e>
                    </m:acc>
                  </m:oMath>
                </a14:m>
                <a:r>
                  <a:rPr lang="en-US" b="1"/>
                  <a:t>.		D. </a:t>
                </a:r>
                <a14:m>
                  <m:oMath xmlns:m="http://schemas.openxmlformats.org/officeDocument/2006/math">
                    <m:acc>
                      <m:accPr>
                        <m:chr m:val="⃗"/>
                        <m:ctrlPr>
                          <a:rPr lang="en-US" b="1" i="1">
                            <a:latin typeface="Cambria Math" panose="02040503050406030204" pitchFamily="18" charset="0"/>
                          </a:rPr>
                        </m:ctrlPr>
                      </m:accPr>
                      <m:e>
                        <m:r>
                          <a:rPr lang="en-GB" b="1" i="1">
                            <a:latin typeface="Cambria Math" panose="02040503050406030204" pitchFamily="18" charset="0"/>
                          </a:rPr>
                          <m:t>𝑴𝑵</m:t>
                        </m:r>
                      </m:e>
                    </m:acc>
                  </m:oMath>
                </a14:m>
                <a:r>
                  <a:rPr lang="en-US" b="1"/>
                  <a:t>. </a:t>
                </a:r>
                <a:r>
                  <a:rPr lang="fr-FR" b="1"/>
                  <a:t>    </a:t>
                </a:r>
                <a:endParaRPr lang="en-US" b="1"/>
              </a:p>
              <a:p>
                <a:pPr marL="0" indent="0">
                  <a:buNone/>
                </a:pPr>
                <a:endParaRPr lang="en-US" sz="4600" b="1">
                  <a:solidFill>
                    <a:srgbClr val="FF0000"/>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r="-985"/>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pPr marL="0" indent="0">
                  <a:buNone/>
                </a:pPr>
                <a:endParaRPr lang="en-US" b="1"/>
              </a:p>
              <a:p>
                <a:pPr marL="0" indent="0">
                  <a:buNone/>
                </a:pPr>
                <a:endParaRPr lang="en-US" b="1"/>
              </a:p>
              <a:p>
                <a:pPr marL="0" indent="0">
                  <a:buNone/>
                </a:pPr>
                <a:endParaRPr lang="en-US" b="1"/>
              </a:p>
              <a:p>
                <a:pPr marL="0" indent="0">
                  <a:buNone/>
                </a:pPr>
                <a:r>
                  <a:rPr lang="en-US" b="1"/>
                  <a:t>Ta có</a:t>
                </a:r>
              </a:p>
              <a:p>
                <a:pPr marL="0" indent="0">
                  <a:buNone/>
                </a:pPr>
                <a14:m>
                  <m:oMathPara xmlns:m="http://schemas.openxmlformats.org/officeDocument/2006/math">
                    <m:oMathParaPr>
                      <m:jc m:val="centerGroup"/>
                    </m:oMathParaPr>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𝑴𝑷</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𝑵𝑷</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𝑨𝑵</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𝑵𝑷</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𝑨𝑷</m:t>
                          </m:r>
                        </m:e>
                      </m:acc>
                      <m:r>
                        <a:rPr lang="en-US" b="1" i="1">
                          <a:latin typeface="Cambria Math" panose="02040503050406030204" pitchFamily="18" charset="0"/>
                        </a:rPr>
                        <m:t>.</m:t>
                      </m:r>
                    </m:oMath>
                  </m:oMathPara>
                </a14:m>
                <a:endParaRPr lang="en-US" b="1"/>
              </a:p>
              <a:p>
                <a:pPr marL="0" indent="0">
                  <a:buNone/>
                </a:pPr>
                <a:endParaRPr lang="en-US" b="1"/>
              </a:p>
              <a:p>
                <a:pPr marL="0" indent="0">
                  <a:buNone/>
                </a:pPr>
                <a:endParaRPr lang="en-US"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id="{A785E262-58B7-4194-8F57-B27C3D33B262}"/>
              </a:ext>
            </a:extLst>
          </p:cNvPr>
          <p:cNvSpPr/>
          <p:nvPr/>
        </p:nvSpPr>
        <p:spPr>
          <a:xfrm>
            <a:off x="838200" y="6934200"/>
            <a:ext cx="609600" cy="6096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ACFACB-B64F-4643-9B9E-8D6F01B2D3B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63800" y="1995055"/>
            <a:ext cx="5105400" cy="3567545"/>
          </a:xfrm>
          <a:prstGeom prst="rect">
            <a:avLst/>
          </a:prstGeom>
          <a:noFill/>
          <a:ln>
            <a:noFill/>
          </a:ln>
        </p:spPr>
      </p:pic>
    </p:spTree>
    <p:extLst>
      <p:ext uri="{BB962C8B-B14F-4D97-AF65-F5344CB8AC3E}">
        <p14:creationId xmlns:p14="http://schemas.microsoft.com/office/powerpoint/2010/main" val="3155789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wipe(up)">
                                      <p:cBhvr>
                                        <p:cTn id="47" dur="500"/>
                                        <p:tgtEl>
                                          <p:spTgt spid="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wipe(up)">
                                      <p:cBhvr>
                                        <p:cTn id="52" dur="500"/>
                                        <p:tgtEl>
                                          <p:spTgt spid="7">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600" b="1">
                    <a:solidFill>
                      <a:srgbClr val="FF0000"/>
                    </a:solidFill>
                  </a:rPr>
                  <a:t>Bài tập trắc nghiệm:</a:t>
                </a:r>
              </a:p>
              <a:p>
                <a:pPr marL="0" indent="0">
                  <a:buNone/>
                </a:pPr>
                <a:r>
                  <a:rPr lang="en-US" b="1"/>
                  <a:t>Câu 8.  Cho ba điểm </a:t>
                </a:r>
                <a14:m>
                  <m:oMath xmlns:m="http://schemas.openxmlformats.org/officeDocument/2006/math">
                    <m:r>
                      <a:rPr lang="en-US" b="1" i="1">
                        <a:latin typeface="Cambria Math" panose="02040503050406030204" pitchFamily="18" charset="0"/>
                      </a:rPr>
                      <m:t>𝑨</m:t>
                    </m:r>
                    <m:r>
                      <a:rPr lang="en-US" b="1" i="1">
                        <a:latin typeface="Cambria Math" panose="02040503050406030204" pitchFamily="18" charset="0"/>
                      </a:rPr>
                      <m:t>,</m:t>
                    </m:r>
                    <m:r>
                      <a:rPr lang="en-US" b="1" i="1">
                        <a:latin typeface="Cambria Math" panose="02040503050406030204" pitchFamily="18" charset="0"/>
                      </a:rPr>
                      <m:t>𝑩</m:t>
                    </m:r>
                    <m:r>
                      <a:rPr lang="en-US" b="1" i="1">
                        <a:latin typeface="Cambria Math" panose="02040503050406030204" pitchFamily="18" charset="0"/>
                      </a:rPr>
                      <m:t>,</m:t>
                    </m:r>
                    <m:r>
                      <a:rPr lang="en-US" b="1" i="1">
                        <a:latin typeface="Cambria Math" panose="02040503050406030204" pitchFamily="18" charset="0"/>
                      </a:rPr>
                      <m:t>𝑪</m:t>
                    </m:r>
                  </m:oMath>
                </a14:m>
                <a:r>
                  <a:rPr lang="en-US" b="1"/>
                  <a:t> thuộc đường tròn tâm </a:t>
                </a:r>
                <a14:m>
                  <m:oMath xmlns:m="http://schemas.openxmlformats.org/officeDocument/2006/math">
                    <m:r>
                      <a:rPr lang="en-US" b="1" i="1">
                        <a:latin typeface="Cambria Math" panose="02040503050406030204" pitchFamily="18" charset="0"/>
                      </a:rPr>
                      <m:t>𝑶</m:t>
                    </m:r>
                  </m:oMath>
                </a14:m>
                <a:r>
                  <a:rPr lang="en-US" b="1"/>
                  <a:t> thỏa mãn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𝑶𝑨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r>
                      <a:rPr lang="en-US" b="1" i="1">
                        <a:latin typeface="Cambria Math" panose="02040503050406030204" pitchFamily="18" charset="0"/>
                      </a:rPr>
                      <m:t>.</m:t>
                    </m:r>
                  </m:oMath>
                </a14:m>
                <a:r>
                  <a:rPr lang="en-US" b="1"/>
                  <a:t> Tính góc</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𝑨𝑶𝑩</m:t>
                        </m:r>
                      </m:e>
                    </m:acc>
                    <m:r>
                      <a:rPr lang="en-US" b="1" i="1">
                        <a:latin typeface="Cambria Math" panose="02040503050406030204" pitchFamily="18" charset="0"/>
                      </a:rPr>
                      <m:t>.</m:t>
                    </m:r>
                  </m:oMath>
                </a14:m>
                <a:endParaRPr lang="en-US" b="1"/>
              </a:p>
              <a:p>
                <a:pPr marL="0" indent="0">
                  <a:buNone/>
                </a:pPr>
                <a:r>
                  <a:rPr lang="en-US" b="1"/>
                  <a:t>A. </a:t>
                </a:r>
                <a14:m>
                  <m:oMath xmlns:m="http://schemas.openxmlformats.org/officeDocument/2006/math">
                    <m:acc>
                      <m:accPr>
                        <m:chr m:val="̂"/>
                        <m:ctrlPr>
                          <a:rPr lang="en-US" b="1" i="1">
                            <a:latin typeface="Cambria Math" panose="02040503050406030204" pitchFamily="18" charset="0"/>
                          </a:rPr>
                        </m:ctrlPr>
                      </m:accPr>
                      <m:e>
                        <m:r>
                          <a:rPr lang="en-GB" b="1" i="1">
                            <a:latin typeface="Cambria Math" panose="02040503050406030204" pitchFamily="18" charset="0"/>
                          </a:rPr>
                          <m:t>𝑨𝑶𝑩</m:t>
                        </m:r>
                      </m:e>
                    </m:acc>
                    <m:r>
                      <a:rPr lang="en-GB" b="1" i="1">
                        <a:latin typeface="Cambria Math" panose="02040503050406030204" pitchFamily="18" charset="0"/>
                      </a:rPr>
                      <m:t>=</m:t>
                    </m:r>
                    <m:r>
                      <a:rPr lang="en-GB" b="1" i="1">
                        <a:latin typeface="Cambria Math" panose="02040503050406030204" pitchFamily="18" charset="0"/>
                      </a:rPr>
                      <m:t>𝟏𝟐</m:t>
                    </m:r>
                    <m:sSup>
                      <m:sSupPr>
                        <m:ctrlPr>
                          <a:rPr lang="en-US" b="1" i="1">
                            <a:latin typeface="Cambria Math" panose="02040503050406030204" pitchFamily="18" charset="0"/>
                          </a:rPr>
                        </m:ctrlPr>
                      </m:sSupPr>
                      <m:e>
                        <m:r>
                          <a:rPr lang="en-GB" b="1" i="1">
                            <a:latin typeface="Cambria Math" panose="02040503050406030204" pitchFamily="18" charset="0"/>
                          </a:rPr>
                          <m:t>𝟎</m:t>
                        </m:r>
                      </m:e>
                      <m:sup>
                        <m:r>
                          <a:rPr lang="en-GB" b="1" i="1">
                            <a:latin typeface="Cambria Math" panose="02040503050406030204" pitchFamily="18" charset="0"/>
                          </a:rPr>
                          <m:t>𝟎</m:t>
                        </m:r>
                      </m:sup>
                    </m:sSup>
                  </m:oMath>
                </a14:m>
                <a:r>
                  <a:rPr lang="en-US" b="1"/>
                  <a:t>.	B. </a:t>
                </a:r>
                <a14:m>
                  <m:oMath xmlns:m="http://schemas.openxmlformats.org/officeDocument/2006/math">
                    <m:acc>
                      <m:accPr>
                        <m:chr m:val="̂"/>
                        <m:ctrlPr>
                          <a:rPr lang="en-US" b="1" i="1">
                            <a:latin typeface="Cambria Math" panose="02040503050406030204" pitchFamily="18" charset="0"/>
                          </a:rPr>
                        </m:ctrlPr>
                      </m:accPr>
                      <m:e>
                        <m:r>
                          <a:rPr lang="en-GB" b="1" i="1">
                            <a:latin typeface="Cambria Math" panose="02040503050406030204" pitchFamily="18" charset="0"/>
                          </a:rPr>
                          <m:t>𝑨𝑶𝑩</m:t>
                        </m:r>
                      </m:e>
                    </m:acc>
                    <m:r>
                      <a:rPr lang="en-GB" b="1" i="1">
                        <a:latin typeface="Cambria Math" panose="02040503050406030204" pitchFamily="18" charset="0"/>
                      </a:rPr>
                      <m:t>=</m:t>
                    </m:r>
                    <m:r>
                      <a:rPr lang="en-GB" b="1" i="1">
                        <a:latin typeface="Cambria Math" panose="02040503050406030204" pitchFamily="18" charset="0"/>
                      </a:rPr>
                      <m:t>𝟔</m:t>
                    </m:r>
                    <m:sSup>
                      <m:sSupPr>
                        <m:ctrlPr>
                          <a:rPr lang="en-US" b="1" i="1">
                            <a:latin typeface="Cambria Math" panose="02040503050406030204" pitchFamily="18" charset="0"/>
                          </a:rPr>
                        </m:ctrlPr>
                      </m:sSupPr>
                      <m:e>
                        <m:r>
                          <a:rPr lang="en-GB" b="1" i="1">
                            <a:latin typeface="Cambria Math" panose="02040503050406030204" pitchFamily="18" charset="0"/>
                          </a:rPr>
                          <m:t>𝟎</m:t>
                        </m:r>
                      </m:e>
                      <m:sup>
                        <m:r>
                          <a:rPr lang="en-GB" b="1" i="1">
                            <a:latin typeface="Cambria Math" panose="02040503050406030204" pitchFamily="18" charset="0"/>
                          </a:rPr>
                          <m:t>𝟎</m:t>
                        </m:r>
                      </m:sup>
                    </m:sSup>
                  </m:oMath>
                </a14:m>
                <a:r>
                  <a:rPr lang="en-US" b="1"/>
                  <a:t>.</a:t>
                </a:r>
              </a:p>
              <a:p>
                <a:pPr marL="0" indent="0">
                  <a:buNone/>
                </a:pPr>
                <a:r>
                  <a:rPr lang="en-US" b="1"/>
                  <a:t>C. </a:t>
                </a:r>
                <a14:m>
                  <m:oMath xmlns:m="http://schemas.openxmlformats.org/officeDocument/2006/math">
                    <m:acc>
                      <m:accPr>
                        <m:chr m:val="̂"/>
                        <m:ctrlPr>
                          <a:rPr lang="en-US" b="1" i="1">
                            <a:latin typeface="Cambria Math" panose="02040503050406030204" pitchFamily="18" charset="0"/>
                          </a:rPr>
                        </m:ctrlPr>
                      </m:accPr>
                      <m:e>
                        <m:r>
                          <a:rPr lang="en-GB" b="1" i="1">
                            <a:latin typeface="Cambria Math" panose="02040503050406030204" pitchFamily="18" charset="0"/>
                          </a:rPr>
                          <m:t>𝑨𝑶𝑩</m:t>
                        </m:r>
                      </m:e>
                    </m:acc>
                    <m:r>
                      <a:rPr lang="en-GB" b="1" i="1">
                        <a:latin typeface="Cambria Math" panose="02040503050406030204" pitchFamily="18" charset="0"/>
                      </a:rPr>
                      <m:t>=</m:t>
                    </m:r>
                    <m:r>
                      <a:rPr lang="en-GB" b="1" i="1">
                        <a:latin typeface="Cambria Math" panose="02040503050406030204" pitchFamily="18" charset="0"/>
                      </a:rPr>
                      <m:t>𝟗</m:t>
                    </m:r>
                    <m:sSup>
                      <m:sSupPr>
                        <m:ctrlPr>
                          <a:rPr lang="en-US" b="1" i="1">
                            <a:latin typeface="Cambria Math" panose="02040503050406030204" pitchFamily="18" charset="0"/>
                          </a:rPr>
                        </m:ctrlPr>
                      </m:sSupPr>
                      <m:e>
                        <m:r>
                          <a:rPr lang="en-GB" b="1" i="1">
                            <a:latin typeface="Cambria Math" panose="02040503050406030204" pitchFamily="18" charset="0"/>
                          </a:rPr>
                          <m:t>𝟎</m:t>
                        </m:r>
                      </m:e>
                      <m:sup>
                        <m:r>
                          <a:rPr lang="en-GB" b="1" i="1">
                            <a:latin typeface="Cambria Math" panose="02040503050406030204" pitchFamily="18" charset="0"/>
                          </a:rPr>
                          <m:t>𝟎</m:t>
                        </m:r>
                      </m:sup>
                    </m:sSup>
                  </m:oMath>
                </a14:m>
                <a:r>
                  <a:rPr lang="en-US" b="1"/>
                  <a:t>.	D. </a:t>
                </a:r>
                <a14:m>
                  <m:oMath xmlns:m="http://schemas.openxmlformats.org/officeDocument/2006/math">
                    <m:acc>
                      <m:accPr>
                        <m:chr m:val="̂"/>
                        <m:ctrlPr>
                          <a:rPr lang="en-US" b="1" i="1">
                            <a:latin typeface="Cambria Math" panose="02040503050406030204" pitchFamily="18" charset="0"/>
                          </a:rPr>
                        </m:ctrlPr>
                      </m:accPr>
                      <m:e>
                        <m:r>
                          <a:rPr lang="en-GB" b="1" i="1">
                            <a:latin typeface="Cambria Math" panose="02040503050406030204" pitchFamily="18" charset="0"/>
                          </a:rPr>
                          <m:t>𝑨𝑶𝑩</m:t>
                        </m:r>
                      </m:e>
                    </m:acc>
                    <m:r>
                      <a:rPr lang="en-GB" b="1" i="1">
                        <a:latin typeface="Cambria Math" panose="02040503050406030204" pitchFamily="18" charset="0"/>
                      </a:rPr>
                      <m:t>=</m:t>
                    </m:r>
                    <m:r>
                      <a:rPr lang="en-GB" b="1" i="1">
                        <a:latin typeface="Cambria Math" panose="02040503050406030204" pitchFamily="18" charset="0"/>
                      </a:rPr>
                      <m:t>𝟏𝟓</m:t>
                    </m:r>
                    <m:sSup>
                      <m:sSupPr>
                        <m:ctrlPr>
                          <a:rPr lang="en-US" b="1" i="1">
                            <a:latin typeface="Cambria Math" panose="02040503050406030204" pitchFamily="18" charset="0"/>
                          </a:rPr>
                        </m:ctrlPr>
                      </m:sSupPr>
                      <m:e>
                        <m:r>
                          <a:rPr lang="en-GB" b="1" i="1">
                            <a:latin typeface="Cambria Math" panose="02040503050406030204" pitchFamily="18" charset="0"/>
                          </a:rPr>
                          <m:t>𝟎</m:t>
                        </m:r>
                      </m:e>
                      <m:sup>
                        <m:r>
                          <a:rPr lang="en-GB" b="1" i="1">
                            <a:latin typeface="Cambria Math" panose="02040503050406030204" pitchFamily="18" charset="0"/>
                          </a:rPr>
                          <m:t>𝟎</m:t>
                        </m:r>
                      </m:sup>
                    </m:sSup>
                  </m:oMath>
                </a14:m>
                <a:r>
                  <a:rPr lang="en-US" b="1"/>
                  <a:t>.   </a:t>
                </a:r>
                <a:r>
                  <a:rPr lang="fr-FR" b="1"/>
                  <a:t>                         </a:t>
                </a:r>
                <a:endParaRPr lang="en-US" b="1"/>
              </a:p>
              <a:p>
                <a:pPr marL="0" indent="0">
                  <a:buNone/>
                </a:pPr>
                <a:endParaRPr lang="en-US" sz="4600" b="1">
                  <a:solidFill>
                    <a:srgbClr val="FF0000"/>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pPr marL="0" indent="0">
                  <a:buNone/>
                </a:pPr>
                <a:r>
                  <a:rPr lang="en-US" b="1"/>
                  <a:t>Do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𝑶𝑨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oMath>
                </a14:m>
                <a:r>
                  <a:rPr lang="en-US" b="1"/>
                  <a:t>  nên </a:t>
                </a:r>
                <a14:m>
                  <m:oMath xmlns:m="http://schemas.openxmlformats.org/officeDocument/2006/math">
                    <m:r>
                      <a:rPr lang="en-US" b="1" i="1">
                        <a:latin typeface="Cambria Math" panose="02040503050406030204" pitchFamily="18" charset="0"/>
                      </a:rPr>
                      <m:t>𝑶</m:t>
                    </m:r>
                  </m:oMath>
                </a14:m>
                <a:r>
                  <a:rPr lang="en-US" b="1"/>
                  <a:t> là trọng tâm tam giác </a:t>
                </a:r>
                <a14:m>
                  <m:oMath xmlns:m="http://schemas.openxmlformats.org/officeDocument/2006/math">
                    <m:r>
                      <a:rPr lang="en-US" b="1" i="1">
                        <a:latin typeface="Cambria Math" panose="02040503050406030204" pitchFamily="18" charset="0"/>
                      </a:rPr>
                      <m:t>𝑨𝑩𝑪</m:t>
                    </m:r>
                  </m:oMath>
                </a14:m>
                <a:r>
                  <a:rPr lang="en-US" b="1"/>
                  <a:t>.</a:t>
                </a:r>
              </a:p>
              <a:p>
                <a:pPr marL="0" indent="0">
                  <a:buNone/>
                </a:pPr>
                <a:r>
                  <a:rPr lang="en-US" b="1"/>
                  <a:t>Mà </a:t>
                </a:r>
                <a14:m>
                  <m:oMath xmlns:m="http://schemas.openxmlformats.org/officeDocument/2006/math">
                    <m:r>
                      <a:rPr lang="en-US" b="1" i="1">
                        <a:latin typeface="Cambria Math" panose="02040503050406030204" pitchFamily="18" charset="0"/>
                      </a:rPr>
                      <m:t>𝑶</m:t>
                    </m:r>
                  </m:oMath>
                </a14:m>
                <a:r>
                  <a:rPr lang="en-US" b="1"/>
                  <a:t> là tâm đường tròn ngoại tiếp tam giác nên tam giác </a:t>
                </a:r>
                <a14:m>
                  <m:oMath xmlns:m="http://schemas.openxmlformats.org/officeDocument/2006/math">
                    <m:r>
                      <a:rPr lang="en-US" b="1" i="1">
                        <a:latin typeface="Cambria Math" panose="02040503050406030204" pitchFamily="18" charset="0"/>
                      </a:rPr>
                      <m:t>𝑨𝑩𝑪</m:t>
                    </m:r>
                  </m:oMath>
                </a14:m>
                <a:r>
                  <a:rPr lang="en-US" b="1"/>
                  <a:t> là tam giác đều. </a:t>
                </a:r>
              </a:p>
              <a:p>
                <a:pPr marL="0" indent="0">
                  <a:buNone/>
                </a:pPr>
                <a:r>
                  <a:rPr lang="en-US" b="1"/>
                  <a:t>Suy ra </a:t>
                </a:r>
                <a14:m>
                  <m:oMath xmlns:m="http://schemas.openxmlformats.org/officeDocument/2006/math">
                    <m:acc>
                      <m:accPr>
                        <m:chr m:val="̂"/>
                        <m:ctrlPr>
                          <a:rPr lang="en-US" b="1" i="1">
                            <a:latin typeface="Cambria Math" panose="02040503050406030204" pitchFamily="18" charset="0"/>
                          </a:rPr>
                        </m:ctrlPr>
                      </m:accPr>
                      <m:e>
                        <m:r>
                          <a:rPr lang="en-GB" b="1" i="1">
                            <a:latin typeface="Cambria Math" panose="02040503050406030204" pitchFamily="18" charset="0"/>
                          </a:rPr>
                          <m:t>𝑨𝑶𝑩</m:t>
                        </m:r>
                      </m:e>
                    </m:acc>
                    <m:r>
                      <a:rPr lang="en-GB" b="1" i="1">
                        <a:latin typeface="Cambria Math" panose="02040503050406030204" pitchFamily="18" charset="0"/>
                      </a:rPr>
                      <m:t>=</m:t>
                    </m:r>
                    <m:r>
                      <a:rPr lang="en-GB" b="1" i="1">
                        <a:latin typeface="Cambria Math" panose="02040503050406030204" pitchFamily="18" charset="0"/>
                      </a:rPr>
                      <m:t>𝟏𝟐</m:t>
                    </m:r>
                    <m:sSup>
                      <m:sSupPr>
                        <m:ctrlPr>
                          <a:rPr lang="en-US" b="1" i="1">
                            <a:latin typeface="Cambria Math" panose="02040503050406030204" pitchFamily="18" charset="0"/>
                          </a:rPr>
                        </m:ctrlPr>
                      </m:sSupPr>
                      <m:e>
                        <m:r>
                          <a:rPr lang="en-GB" b="1" i="1">
                            <a:latin typeface="Cambria Math" panose="02040503050406030204" pitchFamily="18" charset="0"/>
                          </a:rPr>
                          <m:t>𝟎</m:t>
                        </m:r>
                      </m:e>
                      <m:sup>
                        <m:r>
                          <a:rPr lang="en-GB" b="1" i="1">
                            <a:latin typeface="Cambria Math" panose="02040503050406030204" pitchFamily="18" charset="0"/>
                          </a:rPr>
                          <m:t>𝟎</m:t>
                        </m:r>
                      </m:sup>
                    </m:sSup>
                    <m:r>
                      <a:rPr lang="en-GB" b="1" i="1">
                        <a:latin typeface="Cambria Math" panose="02040503050406030204" pitchFamily="18" charset="0"/>
                      </a:rPr>
                      <m:t>.</m:t>
                    </m:r>
                  </m:oMath>
                </a14:m>
                <a:endParaRPr lang="en-US" b="1"/>
              </a:p>
              <a:p>
                <a:pPr marL="0" indent="0">
                  <a:buNone/>
                </a:pPr>
                <a:endParaRPr lang="en-US"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id="{A785E262-58B7-4194-8F57-B27C3D33B262}"/>
              </a:ext>
            </a:extLst>
          </p:cNvPr>
          <p:cNvSpPr/>
          <p:nvPr/>
        </p:nvSpPr>
        <p:spPr>
          <a:xfrm>
            <a:off x="838200" y="5257800"/>
            <a:ext cx="609600" cy="6096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2751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up)">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wipe(up)">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wipe(up)">
                                      <p:cBhvr>
                                        <p:cTn id="52" dur="500"/>
                                        <p:tgtEl>
                                          <p:spTgt spid="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600" b="1">
                    <a:solidFill>
                      <a:srgbClr val="FF0000"/>
                    </a:solidFill>
                  </a:rPr>
                  <a:t>Bài tập trắc nghiệm:</a:t>
                </a:r>
              </a:p>
              <a:p>
                <a:pPr marL="0" indent="0">
                  <a:buNone/>
                </a:pPr>
                <a:r>
                  <a:rPr lang="en-US" b="1"/>
                  <a:t>Câu 9.   </a:t>
                </a:r>
                <a:r>
                  <a:rPr lang="vi-VN" b="1"/>
                  <a:t>Cho hình </a:t>
                </a:r>
                <a:r>
                  <a:rPr lang="en-US" b="1"/>
                  <a:t>vuông </a:t>
                </a:r>
                <a14:m>
                  <m:oMath xmlns:m="http://schemas.openxmlformats.org/officeDocument/2006/math">
                    <m:r>
                      <a:rPr lang="en-US" b="1" i="1">
                        <a:latin typeface="Cambria Math" panose="02040503050406030204" pitchFamily="18" charset="0"/>
                      </a:rPr>
                      <m:t>𝑨𝑩𝑪𝑫</m:t>
                    </m:r>
                  </m:oMath>
                </a14:m>
                <a:r>
                  <a:rPr lang="en-US" b="1"/>
                  <a:t> </a:t>
                </a:r>
                <a:r>
                  <a:rPr lang="vi-VN" b="1"/>
                  <a:t>có </a:t>
                </a:r>
                <a:r>
                  <a:rPr lang="en-US" b="1"/>
                  <a:t>cạnh</a:t>
                </a:r>
                <a:r>
                  <a:rPr lang="vi-VN" b="1"/>
                  <a:t> bằng </a:t>
                </a:r>
                <a14:m>
                  <m:oMath xmlns:m="http://schemas.openxmlformats.org/officeDocument/2006/math">
                    <m:r>
                      <a:rPr lang="vi-VN" b="1" i="1">
                        <a:latin typeface="Cambria Math" panose="02040503050406030204" pitchFamily="18" charset="0"/>
                      </a:rPr>
                      <m:t>𝒂</m:t>
                    </m:r>
                  </m:oMath>
                </a14:m>
                <a:r>
                  <a:rPr lang="vi-VN" b="1"/>
                  <a:t>. Khi đó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𝑨𝑪</m:t>
                            </m:r>
                          </m:e>
                        </m:acc>
                      </m:e>
                    </m:d>
                  </m:oMath>
                </a14:m>
                <a:r>
                  <a:rPr lang="vi-VN" b="1"/>
                  <a:t> bằng</a:t>
                </a:r>
                <a:endParaRPr lang="en-US" b="1"/>
              </a:p>
              <a:p>
                <a:pPr marL="0" indent="0">
                  <a:buNone/>
                </a:pPr>
                <a:r>
                  <a:rPr lang="en-US" b="1"/>
                  <a:t>A. </a:t>
                </a:r>
                <a14:m>
                  <m:oMath xmlns:m="http://schemas.openxmlformats.org/officeDocument/2006/math">
                    <m:f>
                      <m:fPr>
                        <m:ctrlPr>
                          <a:rPr lang="en-US" b="1" i="1">
                            <a:latin typeface="Cambria Math" panose="02040503050406030204" pitchFamily="18" charset="0"/>
                          </a:rPr>
                        </m:ctrlPr>
                      </m:fPr>
                      <m:num>
                        <m:r>
                          <a:rPr lang="vi-VN" b="1" i="1">
                            <a:latin typeface="Cambria Math" panose="02040503050406030204" pitchFamily="18" charset="0"/>
                          </a:rPr>
                          <m:t>𝒂</m:t>
                        </m:r>
                        <m:rad>
                          <m:radPr>
                            <m:degHide m:val="on"/>
                            <m:ctrlPr>
                              <a:rPr lang="en-US" b="1" i="1">
                                <a:latin typeface="Cambria Math" panose="02040503050406030204" pitchFamily="18" charset="0"/>
                              </a:rPr>
                            </m:ctrlPr>
                          </m:radPr>
                          <m:deg/>
                          <m:e>
                            <m:r>
                              <a:rPr lang="vi-VN" b="1" i="1">
                                <a:latin typeface="Cambria Math" panose="02040503050406030204" pitchFamily="18" charset="0"/>
                              </a:rPr>
                              <m:t>𝟓</m:t>
                            </m:r>
                          </m:e>
                        </m:rad>
                      </m:num>
                      <m:den>
                        <m:r>
                          <a:rPr lang="vi-VN" b="1" i="1">
                            <a:latin typeface="Cambria Math" panose="02040503050406030204" pitchFamily="18" charset="0"/>
                          </a:rPr>
                          <m:t>𝟐</m:t>
                        </m:r>
                      </m:den>
                    </m:f>
                  </m:oMath>
                </a14:m>
                <a:r>
                  <a:rPr lang="en-US" b="1"/>
                  <a:t>.		B. </a:t>
                </a:r>
                <a14:m>
                  <m:oMath xmlns:m="http://schemas.openxmlformats.org/officeDocument/2006/math">
                    <m:f>
                      <m:fPr>
                        <m:ctrlPr>
                          <a:rPr lang="en-US" b="1" i="1">
                            <a:latin typeface="Cambria Math" panose="02040503050406030204" pitchFamily="18" charset="0"/>
                          </a:rPr>
                        </m:ctrlPr>
                      </m:fPr>
                      <m:num>
                        <m:r>
                          <a:rPr lang="vi-VN" b="1" i="1">
                            <a:latin typeface="Cambria Math" panose="02040503050406030204" pitchFamily="18" charset="0"/>
                          </a:rPr>
                          <m:t>𝒂</m:t>
                        </m:r>
                        <m:rad>
                          <m:radPr>
                            <m:degHide m:val="on"/>
                            <m:ctrlPr>
                              <a:rPr lang="en-US" b="1" i="1">
                                <a:latin typeface="Cambria Math" panose="02040503050406030204" pitchFamily="18" charset="0"/>
                              </a:rPr>
                            </m:ctrlPr>
                          </m:radPr>
                          <m:deg/>
                          <m:e>
                            <m:r>
                              <a:rPr lang="vi-VN" b="1" i="1">
                                <a:latin typeface="Cambria Math" panose="02040503050406030204" pitchFamily="18" charset="0"/>
                              </a:rPr>
                              <m:t>𝟑</m:t>
                            </m:r>
                          </m:e>
                        </m:rad>
                      </m:num>
                      <m:den>
                        <m:r>
                          <a:rPr lang="vi-VN" b="1" i="1">
                            <a:latin typeface="Cambria Math" panose="02040503050406030204" pitchFamily="18" charset="0"/>
                          </a:rPr>
                          <m:t>𝟐</m:t>
                        </m:r>
                      </m:den>
                    </m:f>
                  </m:oMath>
                </a14:m>
                <a:r>
                  <a:rPr lang="en-US" b="1"/>
                  <a:t>.	</a:t>
                </a:r>
              </a:p>
              <a:p>
                <a:pPr marL="0" indent="0">
                  <a:buNone/>
                </a:pPr>
                <a:r>
                  <a:rPr lang="en-US" b="1"/>
                  <a:t>C. </a:t>
                </a:r>
                <a14:m>
                  <m:oMath xmlns:m="http://schemas.openxmlformats.org/officeDocument/2006/math">
                    <m:f>
                      <m:fPr>
                        <m:ctrlPr>
                          <a:rPr lang="en-US" b="1" i="1">
                            <a:latin typeface="Cambria Math" panose="02040503050406030204" pitchFamily="18" charset="0"/>
                          </a:rPr>
                        </m:ctrlPr>
                      </m:fPr>
                      <m:num>
                        <m:r>
                          <a:rPr lang="vi-VN" b="1" i="1">
                            <a:latin typeface="Cambria Math" panose="02040503050406030204" pitchFamily="18" charset="0"/>
                          </a:rPr>
                          <m:t>𝒂</m:t>
                        </m:r>
                        <m:rad>
                          <m:radPr>
                            <m:degHide m:val="on"/>
                            <m:ctrlPr>
                              <a:rPr lang="en-US" b="1" i="1">
                                <a:latin typeface="Cambria Math" panose="02040503050406030204" pitchFamily="18" charset="0"/>
                              </a:rPr>
                            </m:ctrlPr>
                          </m:radPr>
                          <m:deg/>
                          <m:e>
                            <m:r>
                              <a:rPr lang="vi-VN" b="1" i="1">
                                <a:latin typeface="Cambria Math" panose="02040503050406030204" pitchFamily="18" charset="0"/>
                              </a:rPr>
                              <m:t>𝟑</m:t>
                            </m:r>
                          </m:e>
                        </m:rad>
                      </m:num>
                      <m:den>
                        <m:r>
                          <a:rPr lang="vi-VN" b="1" i="1">
                            <a:latin typeface="Cambria Math" panose="02040503050406030204" pitchFamily="18" charset="0"/>
                          </a:rPr>
                          <m:t>𝟑</m:t>
                        </m:r>
                      </m:den>
                    </m:f>
                  </m:oMath>
                </a14:m>
                <a:r>
                  <a:rPr lang="en-US" b="1"/>
                  <a:t>.		D. </a:t>
                </a:r>
                <a14:m>
                  <m:oMath xmlns:m="http://schemas.openxmlformats.org/officeDocument/2006/math">
                    <m:r>
                      <a:rPr lang="vi-VN" b="1" i="1">
                        <a:latin typeface="Cambria Math" panose="02040503050406030204" pitchFamily="18" charset="0"/>
                      </a:rPr>
                      <m:t>𝒂</m:t>
                    </m:r>
                    <m:rad>
                      <m:radPr>
                        <m:degHide m:val="on"/>
                        <m:ctrlPr>
                          <a:rPr lang="en-US" b="1" i="1">
                            <a:latin typeface="Cambria Math" panose="02040503050406030204" pitchFamily="18" charset="0"/>
                          </a:rPr>
                        </m:ctrlPr>
                      </m:radPr>
                      <m:deg/>
                      <m:e>
                        <m:r>
                          <a:rPr lang="vi-VN" b="1" i="1">
                            <a:latin typeface="Cambria Math" panose="02040503050406030204" pitchFamily="18" charset="0"/>
                          </a:rPr>
                          <m:t>𝟓</m:t>
                        </m:r>
                      </m:e>
                    </m:rad>
                  </m:oMath>
                </a14:m>
                <a:r>
                  <a:rPr lang="en-US" b="1"/>
                  <a:t>. </a:t>
                </a:r>
                <a:endParaRPr lang="en-US" sz="4600" b="1">
                  <a:solidFill>
                    <a:srgbClr val="FF0000"/>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pPr marL="0" indent="0">
                  <a:buNone/>
                </a:pPr>
                <a:endParaRPr lang="en-US" b="1"/>
              </a:p>
              <a:p>
                <a:pPr marL="0" indent="0">
                  <a:buNone/>
                </a:pPr>
                <a:endParaRPr lang="en-US" b="1"/>
              </a:p>
              <a:p>
                <a:pPr marL="0" indent="0">
                  <a:buNone/>
                </a:pPr>
                <a:endParaRPr lang="en-US" b="1"/>
              </a:p>
              <a:p>
                <a:pPr marL="0" indent="0">
                  <a:buNone/>
                </a:pPr>
                <a:endParaRPr lang="en-US" b="1"/>
              </a:p>
              <a:p>
                <a:pPr marL="0" indent="0">
                  <a:buNone/>
                </a:pPr>
                <a:r>
                  <a:rPr lang="en-US" b="1"/>
                  <a:t>Dựng hình bình hành </a:t>
                </a:r>
                <a14:m>
                  <m:oMath xmlns:m="http://schemas.openxmlformats.org/officeDocument/2006/math">
                    <m:r>
                      <a:rPr lang="en-US" b="1" i="1">
                        <a:latin typeface="Cambria Math" panose="02040503050406030204" pitchFamily="18" charset="0"/>
                      </a:rPr>
                      <m:t>𝑨𝑩𝑬𝑪</m:t>
                    </m:r>
                  </m:oMath>
                </a14:m>
                <a:r>
                  <a:rPr lang="en-US" b="1"/>
                  <a:t> tâm </a:t>
                </a:r>
                <a14:m>
                  <m:oMath xmlns:m="http://schemas.openxmlformats.org/officeDocument/2006/math">
                    <m:r>
                      <a:rPr lang="en-US" b="1" i="1">
                        <a:latin typeface="Cambria Math" panose="02040503050406030204" pitchFamily="18" charset="0"/>
                      </a:rPr>
                      <m:t>𝑭</m:t>
                    </m:r>
                  </m:oMath>
                </a14:m>
                <a:r>
                  <a:rPr lang="en-US" b="1"/>
                  <a:t>.</a:t>
                </a:r>
              </a:p>
              <a:p>
                <a:pPr marL="0" indent="0">
                  <a:buNone/>
                </a:pPr>
                <a:r>
                  <a:rPr lang="en-US" b="1"/>
                  <a:t>Ta có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𝑨𝑪</m:t>
                            </m:r>
                          </m:e>
                        </m:acc>
                      </m:e>
                    </m:d>
                    <m:r>
                      <a:rPr lang="vi-VN" b="1" i="1">
                        <a:latin typeface="Cambria Math" panose="02040503050406030204" pitchFamily="18" charset="0"/>
                      </a:rPr>
                      <m:t>=</m:t>
                    </m:r>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𝑨𝑬</m:t>
                            </m:r>
                          </m:e>
                        </m:acc>
                      </m:e>
                    </m:d>
                    <m:r>
                      <a:rPr lang="vi-VN" b="1" i="1">
                        <a:latin typeface="Cambria Math" panose="02040503050406030204" pitchFamily="18" charset="0"/>
                      </a:rPr>
                      <m:t>=</m:t>
                    </m:r>
                    <m:r>
                      <a:rPr lang="vi-VN" b="1" i="1">
                        <a:latin typeface="Cambria Math" panose="02040503050406030204" pitchFamily="18" charset="0"/>
                      </a:rPr>
                      <m:t>𝑨𝑬</m:t>
                    </m:r>
                    <m:r>
                      <a:rPr lang="vi-VN" b="1" i="1">
                        <a:latin typeface="Cambria Math" panose="02040503050406030204" pitchFamily="18" charset="0"/>
                      </a:rPr>
                      <m:t>=</m:t>
                    </m:r>
                    <m:r>
                      <a:rPr lang="vi-VN" b="1" i="1">
                        <a:latin typeface="Cambria Math" panose="02040503050406030204" pitchFamily="18" charset="0"/>
                      </a:rPr>
                      <m:t>𝟐</m:t>
                    </m:r>
                    <m:r>
                      <a:rPr lang="vi-VN" b="1" i="1">
                        <a:latin typeface="Cambria Math" panose="02040503050406030204" pitchFamily="18" charset="0"/>
                      </a:rPr>
                      <m:t>𝑨𝑭</m:t>
                    </m:r>
                  </m:oMath>
                </a14:m>
                <a:endParaRPr lang="en-US" b="1" i="1"/>
              </a:p>
              <a:p>
                <a:pPr marL="0" indent="0">
                  <a:buNone/>
                </a:pPr>
                <a14:m>
                  <m:oMath xmlns:m="http://schemas.openxmlformats.org/officeDocument/2006/math">
                    <m:r>
                      <a:rPr lang="vi-VN" b="1" i="1">
                        <a:latin typeface="Cambria Math" panose="02040503050406030204" pitchFamily="18" charset="0"/>
                      </a:rPr>
                      <m:t>=</m:t>
                    </m:r>
                    <m:r>
                      <a:rPr lang="vi-VN" b="1" i="1">
                        <a:latin typeface="Cambria Math" panose="02040503050406030204" pitchFamily="18" charset="0"/>
                      </a:rPr>
                      <m:t>𝟐</m:t>
                    </m:r>
                    <m:rad>
                      <m:radPr>
                        <m:degHide m:val="on"/>
                        <m:ctrlPr>
                          <a:rPr lang="en-US" b="1" i="1">
                            <a:latin typeface="Cambria Math" panose="02040503050406030204" pitchFamily="18" charset="0"/>
                          </a:rPr>
                        </m:ctrlPr>
                      </m:radPr>
                      <m:deg/>
                      <m:e>
                        <m:r>
                          <a:rPr lang="vi-VN" b="1" i="1">
                            <a:latin typeface="Cambria Math" panose="02040503050406030204" pitchFamily="18" charset="0"/>
                          </a:rPr>
                          <m:t>𝑨</m:t>
                        </m:r>
                        <m:sSup>
                          <m:sSupPr>
                            <m:ctrlPr>
                              <a:rPr lang="en-US" b="1" i="1">
                                <a:latin typeface="Cambria Math" panose="02040503050406030204" pitchFamily="18" charset="0"/>
                              </a:rPr>
                            </m:ctrlPr>
                          </m:sSupPr>
                          <m:e>
                            <m:r>
                              <a:rPr lang="vi-VN" b="1" i="1">
                                <a:latin typeface="Cambria Math" panose="02040503050406030204" pitchFamily="18" charset="0"/>
                              </a:rPr>
                              <m:t>𝑩</m:t>
                            </m:r>
                          </m:e>
                          <m:sup>
                            <m:r>
                              <a:rPr lang="vi-VN" b="1" i="1">
                                <a:latin typeface="Cambria Math" panose="02040503050406030204" pitchFamily="18" charset="0"/>
                              </a:rPr>
                              <m:t>𝟐</m:t>
                            </m:r>
                          </m:sup>
                        </m:sSup>
                        <m:r>
                          <a:rPr lang="vi-VN" b="1" i="1">
                            <a:latin typeface="Cambria Math" panose="02040503050406030204" pitchFamily="18" charset="0"/>
                          </a:rPr>
                          <m:t>+</m:t>
                        </m:r>
                        <m:r>
                          <a:rPr lang="vi-VN" b="1" i="1">
                            <a:latin typeface="Cambria Math" panose="02040503050406030204" pitchFamily="18" charset="0"/>
                          </a:rPr>
                          <m:t>𝑩</m:t>
                        </m:r>
                        <m:sSup>
                          <m:sSupPr>
                            <m:ctrlPr>
                              <a:rPr lang="en-US" b="1" i="1">
                                <a:latin typeface="Cambria Math" panose="02040503050406030204" pitchFamily="18" charset="0"/>
                              </a:rPr>
                            </m:ctrlPr>
                          </m:sSupPr>
                          <m:e>
                            <m:r>
                              <a:rPr lang="vi-VN" b="1" i="1">
                                <a:latin typeface="Cambria Math" panose="02040503050406030204" pitchFamily="18" charset="0"/>
                              </a:rPr>
                              <m:t>𝑭</m:t>
                            </m:r>
                          </m:e>
                          <m:sup>
                            <m:r>
                              <a:rPr lang="vi-VN" b="1" i="1">
                                <a:latin typeface="Cambria Math" panose="02040503050406030204" pitchFamily="18" charset="0"/>
                              </a:rPr>
                              <m:t>𝟐</m:t>
                            </m:r>
                          </m:sup>
                        </m:sSup>
                      </m:e>
                    </m:rad>
                    <m:r>
                      <a:rPr lang="vi-VN" b="1" i="1">
                        <a:latin typeface="Cambria Math" panose="02040503050406030204" pitchFamily="18" charset="0"/>
                      </a:rPr>
                      <m:t>=</m:t>
                    </m:r>
                    <m:r>
                      <a:rPr lang="vi-VN" b="1" i="1">
                        <a:latin typeface="Cambria Math" panose="02040503050406030204" pitchFamily="18" charset="0"/>
                      </a:rPr>
                      <m:t>𝟐</m:t>
                    </m:r>
                    <m:rad>
                      <m:radPr>
                        <m:degHide m:val="on"/>
                        <m:ctrlPr>
                          <a:rPr lang="en-US" b="1" i="1">
                            <a:latin typeface="Cambria Math" panose="02040503050406030204" pitchFamily="18" charset="0"/>
                          </a:rPr>
                        </m:ctrlPr>
                      </m:radPr>
                      <m:deg/>
                      <m:e>
                        <m:sSup>
                          <m:sSupPr>
                            <m:ctrlPr>
                              <a:rPr lang="en-US" b="1" i="1">
                                <a:latin typeface="Cambria Math" panose="02040503050406030204" pitchFamily="18" charset="0"/>
                              </a:rPr>
                            </m:ctrlPr>
                          </m:sSupPr>
                          <m:e>
                            <m:r>
                              <a:rPr lang="vi-VN" b="1" i="1">
                                <a:latin typeface="Cambria Math" panose="02040503050406030204" pitchFamily="18" charset="0"/>
                              </a:rPr>
                              <m:t>𝒂</m:t>
                            </m:r>
                          </m:e>
                          <m:sup>
                            <m:r>
                              <a:rPr lang="vi-VN" b="1" i="1">
                                <a:latin typeface="Cambria Math" panose="02040503050406030204" pitchFamily="18" charset="0"/>
                              </a:rPr>
                              <m:t>𝟐</m:t>
                            </m:r>
                          </m:sup>
                        </m:sSup>
                        <m:r>
                          <a:rPr lang="vi-VN" b="1" i="1">
                            <a:latin typeface="Cambria Math" panose="02040503050406030204" pitchFamily="18" charset="0"/>
                          </a:rPr>
                          <m:t>+</m:t>
                        </m:r>
                        <m:f>
                          <m:fPr>
                            <m:ctrlPr>
                              <a:rPr lang="en-US" b="1" i="1">
                                <a:latin typeface="Cambria Math" panose="02040503050406030204" pitchFamily="18" charset="0"/>
                              </a:rPr>
                            </m:ctrlPr>
                          </m:fPr>
                          <m:num>
                            <m:sSup>
                              <m:sSupPr>
                                <m:ctrlPr>
                                  <a:rPr lang="en-US" b="1" i="1">
                                    <a:latin typeface="Cambria Math" panose="02040503050406030204" pitchFamily="18" charset="0"/>
                                  </a:rPr>
                                </m:ctrlPr>
                              </m:sSupPr>
                              <m:e>
                                <m:r>
                                  <a:rPr lang="vi-VN" b="1" i="1">
                                    <a:latin typeface="Cambria Math" panose="02040503050406030204" pitchFamily="18" charset="0"/>
                                  </a:rPr>
                                  <m:t>𝒂</m:t>
                                </m:r>
                              </m:e>
                              <m:sup>
                                <m:r>
                                  <a:rPr lang="vi-VN" b="1" i="1">
                                    <a:latin typeface="Cambria Math" panose="02040503050406030204" pitchFamily="18" charset="0"/>
                                  </a:rPr>
                                  <m:t>𝟐</m:t>
                                </m:r>
                              </m:sup>
                            </m:sSup>
                          </m:num>
                          <m:den>
                            <m:r>
                              <a:rPr lang="vi-VN" b="1" i="1">
                                <a:latin typeface="Cambria Math" panose="02040503050406030204" pitchFamily="18" charset="0"/>
                              </a:rPr>
                              <m:t>𝟒</m:t>
                            </m:r>
                          </m:den>
                        </m:f>
                      </m:e>
                    </m:rad>
                    <m:r>
                      <a:rPr lang="vi-VN" b="1" i="1">
                        <a:latin typeface="Cambria Math" panose="02040503050406030204" pitchFamily="18" charset="0"/>
                      </a:rPr>
                      <m:t>=</m:t>
                    </m:r>
                    <m:r>
                      <a:rPr lang="vi-VN" b="1" i="1">
                        <a:latin typeface="Cambria Math" panose="02040503050406030204" pitchFamily="18" charset="0"/>
                      </a:rPr>
                      <m:t>𝒂</m:t>
                    </m:r>
                    <m:rad>
                      <m:radPr>
                        <m:degHide m:val="on"/>
                        <m:ctrlPr>
                          <a:rPr lang="en-US" b="1" i="1">
                            <a:latin typeface="Cambria Math" panose="02040503050406030204" pitchFamily="18" charset="0"/>
                          </a:rPr>
                        </m:ctrlPr>
                      </m:radPr>
                      <m:deg/>
                      <m:e>
                        <m:r>
                          <a:rPr lang="vi-VN" b="1" i="1">
                            <a:latin typeface="Cambria Math" panose="02040503050406030204" pitchFamily="18" charset="0"/>
                          </a:rPr>
                          <m:t>𝟓</m:t>
                        </m:r>
                      </m:e>
                    </m:rad>
                  </m:oMath>
                </a14:m>
                <a:r>
                  <a:rPr lang="vi-VN" b="1"/>
                  <a:t>.</a:t>
                </a:r>
                <a:endParaRPr lang="en-US" b="1"/>
              </a:p>
              <a:p>
                <a:pPr marL="0" indent="0">
                  <a:buNone/>
                </a:pPr>
                <a:endParaRPr lang="en-US"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id="{A785E262-58B7-4194-8F57-B27C3D33B262}"/>
              </a:ext>
            </a:extLst>
          </p:cNvPr>
          <p:cNvSpPr/>
          <p:nvPr/>
        </p:nvSpPr>
        <p:spPr>
          <a:xfrm>
            <a:off x="4267200" y="6172200"/>
            <a:ext cx="838200" cy="8382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9D5B0B7-6A3A-49F3-8D8F-5886AF57464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82800" y="2362200"/>
            <a:ext cx="5867400" cy="3505200"/>
          </a:xfrm>
          <a:prstGeom prst="rect">
            <a:avLst/>
          </a:prstGeom>
          <a:noFill/>
          <a:ln>
            <a:noFill/>
          </a:ln>
        </p:spPr>
      </p:pic>
    </p:spTree>
    <p:extLst>
      <p:ext uri="{BB962C8B-B14F-4D97-AF65-F5344CB8AC3E}">
        <p14:creationId xmlns:p14="http://schemas.microsoft.com/office/powerpoint/2010/main" val="539556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wipe(up)">
                                      <p:cBhvr>
                                        <p:cTn id="47" dur="500"/>
                                        <p:tgtEl>
                                          <p:spTgt spid="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wipe(up)">
                                      <p:cBhvr>
                                        <p:cTn id="52" dur="500"/>
                                        <p:tgtEl>
                                          <p:spTgt spid="7">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7" end="7"/>
                                            </p:txEl>
                                          </p:spTgt>
                                        </p:tgtEl>
                                        <p:attrNameLst>
                                          <p:attrName>style.visibility</p:attrName>
                                        </p:attrNameLst>
                                      </p:cBhvr>
                                      <p:to>
                                        <p:strVal val="visible"/>
                                      </p:to>
                                    </p:set>
                                    <p:animEffect transition="in" filter="wipe(up)">
                                      <p:cBhvr>
                                        <p:cTn id="57" dur="500"/>
                                        <p:tgtEl>
                                          <p:spTgt spid="7">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600" b="1">
                    <a:solidFill>
                      <a:srgbClr val="FF0000"/>
                    </a:solidFill>
                  </a:rPr>
                  <a:t>Bài tập trắc nghiệm:</a:t>
                </a:r>
              </a:p>
              <a:p>
                <a:pPr marL="0" indent="0">
                  <a:buNone/>
                </a:pPr>
                <a:r>
                  <a:rPr lang="en-US" b="1"/>
                  <a:t>Câu 10. Cho hình thang </a:t>
                </a:r>
                <a14:m>
                  <m:oMath xmlns:m="http://schemas.openxmlformats.org/officeDocument/2006/math">
                    <m:r>
                      <a:rPr lang="en-US" b="1" i="1">
                        <a:latin typeface="Cambria Math" panose="02040503050406030204" pitchFamily="18" charset="0"/>
                      </a:rPr>
                      <m:t>𝑨𝑩𝑪𝑫</m:t>
                    </m:r>
                  </m:oMath>
                </a14:m>
                <a:r>
                  <a:rPr lang="en-US" b="1"/>
                  <a:t> </a:t>
                </a:r>
                <a14:m>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rPr>
                          <m:t>𝑨𝑩</m:t>
                        </m:r>
                        <m:r>
                          <a:rPr lang="en-US" b="1" i="1">
                            <a:latin typeface="Cambria Math" panose="02040503050406030204" pitchFamily="18" charset="0"/>
                          </a:rPr>
                          <m:t>//</m:t>
                        </m:r>
                        <m:r>
                          <a:rPr lang="en-US" b="1" i="1">
                            <a:latin typeface="Cambria Math" panose="02040503050406030204" pitchFamily="18" charset="0"/>
                          </a:rPr>
                          <m:t>𝑪𝑫</m:t>
                        </m:r>
                      </m:e>
                    </m:d>
                  </m:oMath>
                </a14:m>
                <a:r>
                  <a:rPr lang="en-US" b="1"/>
                  <a:t> và có hai đường chéo vuông góc với nhau. Biết </a:t>
                </a:r>
                <a14:m>
                  <m:oMath xmlns:m="http://schemas.openxmlformats.org/officeDocument/2006/math">
                    <m:r>
                      <a:rPr lang="en-US" b="1" i="1">
                        <a:latin typeface="Cambria Math" panose="02040503050406030204" pitchFamily="18" charset="0"/>
                      </a:rPr>
                      <m:t>𝑨𝑩</m:t>
                    </m:r>
                    <m:r>
                      <a:rPr lang="en-US" b="1" i="1">
                        <a:latin typeface="Cambria Math" panose="02040503050406030204" pitchFamily="18" charset="0"/>
                      </a:rPr>
                      <m:t>+</m:t>
                    </m:r>
                    <m:r>
                      <a:rPr lang="en-US" b="1" i="1">
                        <a:latin typeface="Cambria Math" panose="02040503050406030204" pitchFamily="18" charset="0"/>
                      </a:rPr>
                      <m:t>𝑪𝑫</m:t>
                    </m:r>
                    <m:r>
                      <a:rPr lang="en-US" b="1" i="1">
                        <a:latin typeface="Cambria Math" panose="02040503050406030204" pitchFamily="18" charset="0"/>
                      </a:rPr>
                      <m:t>=</m:t>
                    </m:r>
                    <m:r>
                      <a:rPr lang="en-US" b="1" i="1">
                        <a:latin typeface="Cambria Math" panose="02040503050406030204" pitchFamily="18" charset="0"/>
                      </a:rPr>
                      <m:t>𝟑𝟎</m:t>
                    </m:r>
                    <m:r>
                      <a:rPr lang="en-US" b="1" i="1">
                        <a:latin typeface="Cambria Math" panose="02040503050406030204" pitchFamily="18" charset="0"/>
                      </a:rPr>
                      <m:t>𝒄𝒎</m:t>
                    </m:r>
                  </m:oMath>
                </a14:m>
                <a:r>
                  <a:rPr lang="en-US" b="1"/>
                  <a:t>. Tính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𝑩𝑫</m:t>
                            </m:r>
                          </m:e>
                        </m:acc>
                      </m:e>
                    </m:d>
                  </m:oMath>
                </a14:m>
                <a:r>
                  <a:rPr lang="en-US" b="1"/>
                  <a:t>.</a:t>
                </a:r>
              </a:p>
              <a:p>
                <a:pPr marL="0" indent="0">
                  <a:buNone/>
                </a:pPr>
                <a:r>
                  <a:rPr lang="en-US" b="1"/>
                  <a:t>A. </a:t>
                </a:r>
                <a14:m>
                  <m:oMath xmlns:m="http://schemas.openxmlformats.org/officeDocument/2006/math">
                    <m:r>
                      <a:rPr lang="vi-VN" b="1" i="1">
                        <a:latin typeface="Cambria Math" panose="02040503050406030204" pitchFamily="18" charset="0"/>
                      </a:rPr>
                      <m:t>𝟐𝟓</m:t>
                    </m:r>
                    <m:r>
                      <a:rPr lang="vi-VN" b="1" i="1">
                        <a:latin typeface="Cambria Math" panose="02040503050406030204" pitchFamily="18" charset="0"/>
                      </a:rPr>
                      <m:t>𝒄𝒎</m:t>
                    </m:r>
                  </m:oMath>
                </a14:m>
                <a:r>
                  <a:rPr lang="en-US" b="1"/>
                  <a:t>.	B. </a:t>
                </a:r>
                <a14:m>
                  <m:oMath xmlns:m="http://schemas.openxmlformats.org/officeDocument/2006/math">
                    <m:r>
                      <a:rPr lang="vi-VN" b="1" i="1">
                        <a:latin typeface="Cambria Math" panose="02040503050406030204" pitchFamily="18" charset="0"/>
                      </a:rPr>
                      <m:t>𝟐𝟎</m:t>
                    </m:r>
                    <m:r>
                      <a:rPr lang="vi-VN" b="1" i="1">
                        <a:latin typeface="Cambria Math" panose="02040503050406030204" pitchFamily="18" charset="0"/>
                      </a:rPr>
                      <m:t>𝒄𝒎</m:t>
                    </m:r>
                  </m:oMath>
                </a14:m>
                <a:r>
                  <a:rPr lang="en-US" b="1"/>
                  <a:t>.	</a:t>
                </a:r>
              </a:p>
              <a:p>
                <a:pPr marL="0" indent="0">
                  <a:buNone/>
                </a:pPr>
                <a:r>
                  <a:rPr lang="en-US" b="1"/>
                  <a:t>C. </a:t>
                </a:r>
                <a14:m>
                  <m:oMath xmlns:m="http://schemas.openxmlformats.org/officeDocument/2006/math">
                    <m:r>
                      <a:rPr lang="vi-VN" b="1" i="1">
                        <a:latin typeface="Cambria Math" panose="02040503050406030204" pitchFamily="18" charset="0"/>
                      </a:rPr>
                      <m:t>𝟏𝟓</m:t>
                    </m:r>
                    <m:r>
                      <a:rPr lang="vi-VN" b="1" i="1">
                        <a:latin typeface="Cambria Math" panose="02040503050406030204" pitchFamily="18" charset="0"/>
                      </a:rPr>
                      <m:t>𝒄𝒎</m:t>
                    </m:r>
                  </m:oMath>
                </a14:m>
                <a:r>
                  <a:rPr lang="en-US" b="1"/>
                  <a:t>.	D. </a:t>
                </a:r>
                <a14:m>
                  <m:oMath xmlns:m="http://schemas.openxmlformats.org/officeDocument/2006/math">
                    <m:r>
                      <a:rPr lang="vi-VN" b="1" i="1">
                        <a:latin typeface="Cambria Math" panose="02040503050406030204" pitchFamily="18" charset="0"/>
                      </a:rPr>
                      <m:t>𝟑𝟎</m:t>
                    </m:r>
                    <m:r>
                      <a:rPr lang="vi-VN" b="1" i="1">
                        <a:latin typeface="Cambria Math" panose="02040503050406030204" pitchFamily="18" charset="0"/>
                      </a:rPr>
                      <m:t>𝒄𝒎</m:t>
                    </m:r>
                  </m:oMath>
                </a14:m>
                <a:r>
                  <a:rPr lang="en-US" b="1"/>
                  <a:t>.   </a:t>
                </a:r>
                <a:r>
                  <a:rPr lang="fr-FR" b="1"/>
                  <a:t>                                    </a:t>
                </a:r>
                <a:endParaRPr lang="en-US" b="1"/>
              </a:p>
              <a:p>
                <a:pPr marL="0" indent="0">
                  <a:buNone/>
                </a:pPr>
                <a:endParaRPr lang="en-US" sz="4600" b="1">
                  <a:solidFill>
                    <a:srgbClr val="FF0000"/>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r="-1423"/>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pPr marL="0" indent="0">
                  <a:buNone/>
                </a:pPr>
                <a:endParaRPr lang="en-US" b="1"/>
              </a:p>
              <a:p>
                <a:pPr marL="0" indent="0">
                  <a:buNone/>
                </a:pPr>
                <a:endParaRPr lang="en-US" b="1"/>
              </a:p>
              <a:p>
                <a:pPr marL="0" indent="0">
                  <a:buNone/>
                </a:pPr>
                <a:endParaRPr lang="en-US" b="1"/>
              </a:p>
              <a:p>
                <a:pPr marL="0" indent="0">
                  <a:buNone/>
                </a:pPr>
                <a:endParaRPr lang="en-US" b="1"/>
              </a:p>
              <a:p>
                <a:pPr marL="0" indent="0">
                  <a:buNone/>
                </a:pPr>
                <a:endParaRPr lang="en-US" b="1"/>
              </a:p>
              <a:p>
                <a:pPr marL="0" indent="0">
                  <a:buNone/>
                </a:pPr>
                <a:endParaRPr lang="en-US" b="1"/>
              </a:p>
              <a:p>
                <a:pPr marL="0" indent="0">
                  <a:buNone/>
                </a:pPr>
                <a:r>
                  <a:rPr lang="en-US" b="1"/>
                  <a:t>Dựng hình bình hành </a:t>
                </a:r>
                <a14:m>
                  <m:oMath xmlns:m="http://schemas.openxmlformats.org/officeDocument/2006/math">
                    <m:r>
                      <a:rPr lang="en-US" b="1" i="1">
                        <a:latin typeface="Cambria Math" panose="02040503050406030204" pitchFamily="18" charset="0"/>
                      </a:rPr>
                      <m:t>𝑨𝑩𝑬𝑪</m:t>
                    </m:r>
                  </m:oMath>
                </a14:m>
                <a:r>
                  <a:rPr lang="en-US" b="1"/>
                  <a:t> và hình bình hành </a:t>
                </a:r>
                <a14:m>
                  <m:oMath xmlns:m="http://schemas.openxmlformats.org/officeDocument/2006/math">
                    <m:r>
                      <a:rPr lang="en-US" b="1" i="1">
                        <a:latin typeface="Cambria Math" panose="02040503050406030204" pitchFamily="18" charset="0"/>
                      </a:rPr>
                      <m:t>𝑩𝑬𝑭𝑫</m:t>
                    </m:r>
                  </m:oMath>
                </a14:m>
                <a:r>
                  <a:rPr lang="en-US" b="1"/>
                  <a:t>. </a:t>
                </a:r>
              </a:p>
              <a:p>
                <a:pPr marL="0" indent="0">
                  <a:buNone/>
                </a:pPr>
                <a:r>
                  <a:rPr lang="en-US" b="1"/>
                  <a:t>Vì </a:t>
                </a:r>
                <a14:m>
                  <m:oMath xmlns:m="http://schemas.openxmlformats.org/officeDocument/2006/math">
                    <m:r>
                      <a:rPr lang="en-US" b="1" i="1">
                        <a:latin typeface="Cambria Math" panose="02040503050406030204" pitchFamily="18" charset="0"/>
                      </a:rPr>
                      <m:t>𝑨𝑪</m:t>
                    </m:r>
                    <m:r>
                      <a:rPr lang="en-US" b="1" i="1">
                        <a:latin typeface="Cambria Math" panose="02040503050406030204" pitchFamily="18" charset="0"/>
                      </a:rPr>
                      <m:t>⊥</m:t>
                    </m:r>
                    <m:r>
                      <a:rPr lang="en-US" b="1" i="1">
                        <a:latin typeface="Cambria Math" panose="02040503050406030204" pitchFamily="18" charset="0"/>
                      </a:rPr>
                      <m:t>𝑩𝑫</m:t>
                    </m:r>
                  </m:oMath>
                </a14:m>
                <a:r>
                  <a:rPr lang="en-US" b="1"/>
                  <a:t> nên </a:t>
                </a:r>
                <a14:m>
                  <m:oMath xmlns:m="http://schemas.openxmlformats.org/officeDocument/2006/math">
                    <m:r>
                      <a:rPr lang="en-US" b="1" i="1">
                        <a:latin typeface="Cambria Math" panose="02040503050406030204" pitchFamily="18" charset="0"/>
                      </a:rPr>
                      <m:t>𝑩𝑫</m:t>
                    </m:r>
                    <m:r>
                      <a:rPr lang="en-US" b="1" i="1">
                        <a:latin typeface="Cambria Math" panose="02040503050406030204" pitchFamily="18" charset="0"/>
                      </a:rPr>
                      <m:t>⊥</m:t>
                    </m:r>
                    <m:r>
                      <a:rPr lang="en-US" b="1" i="1">
                        <a:latin typeface="Cambria Math" panose="02040503050406030204" pitchFamily="18" charset="0"/>
                      </a:rPr>
                      <m:t>𝑩𝑬</m:t>
                    </m:r>
                  </m:oMath>
                </a14:m>
                <a:r>
                  <a:rPr lang="en-US" b="1"/>
                  <a:t>. Do đó hình bình hành </a:t>
                </a:r>
                <a14:m>
                  <m:oMath xmlns:m="http://schemas.openxmlformats.org/officeDocument/2006/math">
                    <m:r>
                      <a:rPr lang="en-US" b="1" i="1">
                        <a:latin typeface="Cambria Math" panose="02040503050406030204" pitchFamily="18" charset="0"/>
                      </a:rPr>
                      <m:t>𝑩𝑬𝑭𝑫</m:t>
                    </m:r>
                  </m:oMath>
                </a14:m>
                <a:r>
                  <a:rPr lang="en-US" b="1"/>
                  <a:t> là hình chữ nhật. Khi đó</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𝑩𝑫</m:t>
                              </m:r>
                            </m:e>
                          </m:acc>
                        </m:e>
                      </m:d>
                      <m:r>
                        <a:rPr lang="en-US" b="1" i="1">
                          <a:latin typeface="Cambria Math" panose="02040503050406030204" pitchFamily="18" charset="0"/>
                        </a:rPr>
                        <m:t>=</m:t>
                      </m:r>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𝑩𝑬</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𝑩𝑫</m:t>
                              </m:r>
                            </m:e>
                          </m:acc>
                        </m:e>
                      </m:d>
                      <m:r>
                        <a:rPr lang="en-US" b="1" i="1">
                          <a:latin typeface="Cambria Math" panose="02040503050406030204" pitchFamily="18" charset="0"/>
                        </a:rPr>
                        <m:t>=</m:t>
                      </m:r>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𝑩𝑭</m:t>
                              </m:r>
                            </m:e>
                          </m:acc>
                        </m:e>
                      </m:d>
                      <m:r>
                        <a:rPr lang="en-US" b="1" i="1">
                          <a:latin typeface="Cambria Math" panose="02040503050406030204" pitchFamily="18" charset="0"/>
                        </a:rPr>
                        <m:t>=</m:t>
                      </m:r>
                      <m:r>
                        <a:rPr lang="en-US" b="1" i="1">
                          <a:latin typeface="Cambria Math" panose="02040503050406030204" pitchFamily="18" charset="0"/>
                        </a:rPr>
                        <m:t>𝑩𝑭</m:t>
                      </m:r>
                    </m:oMath>
                  </m:oMathPara>
                </a14:m>
                <a:endParaRPr lang="en-US" b="1" i="1"/>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𝑫𝑬</m:t>
                      </m:r>
                      <m:r>
                        <a:rPr lang="en-US" b="1" i="1">
                          <a:latin typeface="Cambria Math" panose="02040503050406030204" pitchFamily="18" charset="0"/>
                        </a:rPr>
                        <m:t>=</m:t>
                      </m:r>
                      <m:r>
                        <a:rPr lang="en-US" b="1" i="1">
                          <a:latin typeface="Cambria Math" panose="02040503050406030204" pitchFamily="18" charset="0"/>
                        </a:rPr>
                        <m:t>𝟑𝟎</m:t>
                      </m:r>
                      <m:r>
                        <a:rPr lang="en-US" b="1" i="1">
                          <a:latin typeface="Cambria Math" panose="02040503050406030204" pitchFamily="18" charset="0"/>
                        </a:rPr>
                        <m:t>𝒄𝒎</m:t>
                      </m:r>
                      <m:r>
                        <a:rPr lang="en-US" b="1" i="1">
                          <a:latin typeface="Cambria Math" panose="02040503050406030204" pitchFamily="18" charset="0"/>
                        </a:rPr>
                        <m:t>.</m:t>
                      </m:r>
                    </m:oMath>
                  </m:oMathPara>
                </a14:m>
                <a:endParaRPr lang="en-US" b="1"/>
              </a:p>
              <a:p>
                <a:pPr marL="0" indent="0">
                  <a:buNone/>
                </a:pPr>
                <a:endParaRPr lang="en-US"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id="{A785E262-58B7-4194-8F57-B27C3D33B262}"/>
              </a:ext>
            </a:extLst>
          </p:cNvPr>
          <p:cNvSpPr/>
          <p:nvPr/>
        </p:nvSpPr>
        <p:spPr>
          <a:xfrm>
            <a:off x="4267200" y="6096000"/>
            <a:ext cx="838200" cy="8382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4F18148-BFAE-4F2F-8310-4B27E037998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63800" y="2438400"/>
            <a:ext cx="6400800" cy="5486400"/>
          </a:xfrm>
          <a:prstGeom prst="rect">
            <a:avLst/>
          </a:prstGeom>
          <a:noFill/>
          <a:ln>
            <a:noFill/>
          </a:ln>
        </p:spPr>
      </p:pic>
    </p:spTree>
    <p:extLst>
      <p:ext uri="{BB962C8B-B14F-4D97-AF65-F5344CB8AC3E}">
        <p14:creationId xmlns:p14="http://schemas.microsoft.com/office/powerpoint/2010/main" val="3970931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wipe(up)">
                                      <p:cBhvr>
                                        <p:cTn id="47" dur="500"/>
                                        <p:tgtEl>
                                          <p:spTgt spid="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8" end="8"/>
                                            </p:txEl>
                                          </p:spTgt>
                                        </p:tgtEl>
                                        <p:attrNameLst>
                                          <p:attrName>style.visibility</p:attrName>
                                        </p:attrNameLst>
                                      </p:cBhvr>
                                      <p:to>
                                        <p:strVal val="visible"/>
                                      </p:to>
                                    </p:set>
                                    <p:animEffect transition="in" filter="wipe(up)">
                                      <p:cBhvr>
                                        <p:cTn id="52" dur="500"/>
                                        <p:tgtEl>
                                          <p:spTgt spid="7">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9" end="9"/>
                                            </p:txEl>
                                          </p:spTgt>
                                        </p:tgtEl>
                                        <p:attrNameLst>
                                          <p:attrName>style.visibility</p:attrName>
                                        </p:attrNameLst>
                                      </p:cBhvr>
                                      <p:to>
                                        <p:strVal val="visible"/>
                                      </p:to>
                                    </p:set>
                                    <p:animEffect transition="in" filter="wipe(up)">
                                      <p:cBhvr>
                                        <p:cTn id="57" dur="500"/>
                                        <p:tgtEl>
                                          <p:spTgt spid="7">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10" end="10"/>
                                            </p:txEl>
                                          </p:spTgt>
                                        </p:tgtEl>
                                        <p:attrNameLst>
                                          <p:attrName>style.visibility</p:attrName>
                                        </p:attrNameLst>
                                      </p:cBhvr>
                                      <p:to>
                                        <p:strVal val="visible"/>
                                      </p:to>
                                    </p:set>
                                    <p:animEffect transition="in" filter="wipe(up)">
                                      <p:cBhvr>
                                        <p:cTn id="62" dur="500"/>
                                        <p:tgtEl>
                                          <p:spTgt spid="7">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609600" y="1676400"/>
                <a:ext cx="23164800" cy="1854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0000"/>
                  </a:lnSpc>
                </a:pPr>
                <a:r>
                  <a:rPr lang="en-US" b="1" dirty="0" err="1"/>
                  <a:t>Vectơ</a:t>
                </a:r>
                <a:r>
                  <a:rPr lang="en-US" b="1" dirty="0"/>
                  <a:t> </a:t>
                </a:r>
                <a14:m>
                  <m:oMath xmlns:m="http://schemas.openxmlformats.org/officeDocument/2006/math">
                    <m:acc>
                      <m:accPr>
                        <m:chr m:val="⃗"/>
                        <m:ctrlPr>
                          <a:rPr lang="en-US" b="1" i="1" smtClean="0">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𝒂</m:t>
                        </m:r>
                      </m:e>
                    </m:acc>
                    <m:r>
                      <a:rPr lang="en-US" b="1" i="1">
                        <a:solidFill>
                          <a:srgbClr val="FF0000"/>
                        </a:solidFill>
                        <a:latin typeface="Cambria Math" panose="02040503050406030204" pitchFamily="18" charset="0"/>
                      </a:rPr>
                      <m:t>+</m:t>
                    </m:r>
                    <m:d>
                      <m:dPr>
                        <m:ctrlPr>
                          <a:rPr lang="en-US" b="1" i="1">
                            <a:solidFill>
                              <a:srgbClr val="FF0000"/>
                            </a:solidFill>
                            <a:latin typeface="Cambria Math" panose="02040503050406030204" pitchFamily="18" charset="0"/>
                          </a:rPr>
                        </m:ctrlPr>
                      </m:dPr>
                      <m:e>
                        <m:r>
                          <a:rPr lang="en-US" b="1" i="1">
                            <a:solidFill>
                              <a:srgbClr val="FF0000"/>
                            </a:solidFill>
                            <a:latin typeface="Cambria Math" panose="02040503050406030204" pitchFamily="18" charset="0"/>
                          </a:rPr>
                          <m:t>−</m:t>
                        </m:r>
                        <m:acc>
                          <m:accPr>
                            <m:chr m:val="⃗"/>
                            <m:ctrlPr>
                              <a:rPr lang="en-US"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𝒃</m:t>
                            </m:r>
                          </m:e>
                        </m:acc>
                      </m:e>
                    </m:d>
                  </m:oMath>
                </a14:m>
                <a:r>
                  <a:rPr lang="en-US" b="1" dirty="0"/>
                  <a:t> </a:t>
                </a:r>
                <a:r>
                  <a:rPr lang="en-US" b="1" dirty="0" err="1"/>
                  <a:t>được</a:t>
                </a:r>
                <a:r>
                  <a:rPr lang="en-US" b="1" dirty="0"/>
                  <a:t> </a:t>
                </a:r>
                <a:r>
                  <a:rPr lang="en-US" b="1" dirty="0" err="1"/>
                  <a:t>gọi</a:t>
                </a:r>
                <a:r>
                  <a:rPr lang="en-US" b="1" dirty="0"/>
                  <a:t> </a:t>
                </a:r>
                <a:r>
                  <a:rPr lang="en-US" b="1" dirty="0" err="1"/>
                  <a:t>là</a:t>
                </a:r>
                <a:r>
                  <a:rPr lang="en-US" b="1" dirty="0"/>
                  <a:t> </a:t>
                </a:r>
                <a:r>
                  <a:rPr lang="en-US" b="1" dirty="0" err="1"/>
                  <a:t>hiệu</a:t>
                </a:r>
                <a:r>
                  <a:rPr lang="en-US" b="1" dirty="0"/>
                  <a:t> </a:t>
                </a:r>
                <a:r>
                  <a:rPr lang="en-US" b="1" dirty="0" err="1"/>
                  <a:t>của</a:t>
                </a:r>
                <a:r>
                  <a:rPr lang="en-US" b="1" dirty="0"/>
                  <a:t> </a:t>
                </a:r>
                <a:r>
                  <a:rPr lang="en-US" b="1" dirty="0" err="1"/>
                  <a:t>hai</a:t>
                </a:r>
                <a:r>
                  <a:rPr lang="en-US" b="1" dirty="0"/>
                  <a:t> </a:t>
                </a:r>
                <a:r>
                  <a:rPr lang="en-US" b="1" dirty="0" err="1"/>
                  <a:t>vec</a:t>
                </a:r>
                <a:r>
                  <a:rPr lang="en-US" b="1" dirty="0"/>
                  <a:t> </a:t>
                </a:r>
                <a:r>
                  <a:rPr lang="en-US" b="1" dirty="0" err="1"/>
                  <a:t>tơ</a:t>
                </a:r>
                <a:r>
                  <a:rPr lang="en-US" b="1" dirty="0"/>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oMath>
                </a14:m>
                <a:r>
                  <a:rPr lang="en-US" b="1" dirty="0"/>
                  <a:t> </a:t>
                </a:r>
                <a:r>
                  <a:rPr lang="en-US" b="1" dirty="0" err="1"/>
                  <a:t>và</a:t>
                </a:r>
                <a:r>
                  <a:rPr lang="en-US" b="1" dirty="0"/>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𝒃</m:t>
                        </m:r>
                      </m:e>
                    </m:acc>
                  </m:oMath>
                </a14:m>
                <a:r>
                  <a:rPr lang="en-US" b="1" dirty="0"/>
                  <a:t> </a:t>
                </a:r>
                <a:r>
                  <a:rPr lang="en-US" b="1" dirty="0" err="1"/>
                  <a:t>và</a:t>
                </a:r>
                <a:r>
                  <a:rPr lang="en-US" b="1" dirty="0"/>
                  <a:t> </a:t>
                </a:r>
                <a:r>
                  <a:rPr lang="en-US" b="1" dirty="0" err="1"/>
                  <a:t>được</a:t>
                </a:r>
                <a:r>
                  <a:rPr lang="en-US" b="1" dirty="0"/>
                  <a:t> </a:t>
                </a:r>
                <a:r>
                  <a:rPr lang="en-US" b="1" dirty="0">
                    <a:solidFill>
                      <a:srgbClr val="FF0000"/>
                    </a:solidFill>
                  </a:rPr>
                  <a:t>kí </a:t>
                </a:r>
                <a:r>
                  <a:rPr lang="en-US" b="1" dirty="0" err="1">
                    <a:solidFill>
                      <a:srgbClr val="FF0000"/>
                    </a:solidFill>
                  </a:rPr>
                  <a:t>hiệu</a:t>
                </a:r>
                <a:r>
                  <a:rPr lang="en-US" b="1" dirty="0">
                    <a:solidFill>
                      <a:srgbClr val="FF0000"/>
                    </a:solidFill>
                  </a:rPr>
                  <a:t> </a:t>
                </a:r>
                <a:r>
                  <a:rPr lang="en-US" b="1" dirty="0" err="1">
                    <a:solidFill>
                      <a:srgbClr val="FF0000"/>
                    </a:solidFill>
                  </a:rPr>
                  <a:t>là</a:t>
                </a:r>
                <a:r>
                  <a:rPr lang="en-US" b="1" dirty="0">
                    <a:solidFill>
                      <a:srgbClr val="FF0000"/>
                    </a:solidFill>
                  </a:rPr>
                  <a:t> </a:t>
                </a:r>
                <a14:m>
                  <m:oMath xmlns:m="http://schemas.openxmlformats.org/officeDocument/2006/math">
                    <m:acc>
                      <m:accPr>
                        <m:chr m:val="⃗"/>
                        <m:ctrlPr>
                          <a:rPr lang="en-US"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𝒂</m:t>
                        </m:r>
                      </m:e>
                    </m:acc>
                    <m:r>
                      <a:rPr lang="en-US" b="1" i="1">
                        <a:solidFill>
                          <a:srgbClr val="FF0000"/>
                        </a:solidFill>
                        <a:latin typeface="Cambria Math" panose="02040503050406030204" pitchFamily="18" charset="0"/>
                      </a:rPr>
                      <m:t>−</m:t>
                    </m:r>
                    <m:acc>
                      <m:accPr>
                        <m:chr m:val="⃗"/>
                        <m:ctrlPr>
                          <a:rPr lang="en-US"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𝒃</m:t>
                        </m:r>
                      </m:e>
                    </m:acc>
                  </m:oMath>
                </a14:m>
                <a:r>
                  <a:rPr lang="en-US" b="1" dirty="0"/>
                  <a:t>. </a:t>
                </a:r>
                <a:r>
                  <a:rPr lang="en-US" b="1" dirty="0" err="1"/>
                  <a:t>Phép</a:t>
                </a:r>
                <a:r>
                  <a:rPr lang="en-US" b="1" dirty="0"/>
                  <a:t> </a:t>
                </a:r>
                <a:r>
                  <a:rPr lang="en-US" b="1" dirty="0" err="1"/>
                  <a:t>lấy</a:t>
                </a:r>
                <a:r>
                  <a:rPr lang="en-US" b="1" dirty="0"/>
                  <a:t> </a:t>
                </a:r>
                <a:r>
                  <a:rPr lang="en-US" b="1" dirty="0" err="1"/>
                  <a:t>hiệu</a:t>
                </a:r>
                <a:r>
                  <a:rPr lang="en-US" b="1" dirty="0"/>
                  <a:t> </a:t>
                </a:r>
                <a:r>
                  <a:rPr lang="en-US" b="1" dirty="0" err="1"/>
                  <a:t>hai</a:t>
                </a:r>
                <a:r>
                  <a:rPr lang="en-US" b="1" dirty="0"/>
                  <a:t> </a:t>
                </a:r>
                <a:r>
                  <a:rPr lang="en-US" b="1" dirty="0" err="1"/>
                  <a:t>vec</a:t>
                </a:r>
                <a:r>
                  <a:rPr lang="en-US" b="1" dirty="0"/>
                  <a:t> </a:t>
                </a:r>
                <a:r>
                  <a:rPr lang="en-US" b="1" dirty="0" err="1"/>
                  <a:t>tơ</a:t>
                </a:r>
                <a:r>
                  <a:rPr lang="en-US" b="1" dirty="0"/>
                  <a:t> </a:t>
                </a:r>
                <a:r>
                  <a:rPr lang="en-US" b="1" dirty="0" err="1"/>
                  <a:t>được</a:t>
                </a:r>
                <a:r>
                  <a:rPr lang="en-US" b="1" dirty="0"/>
                  <a:t> </a:t>
                </a:r>
                <a:r>
                  <a:rPr lang="en-US" b="1" dirty="0" err="1"/>
                  <a:t>gọi</a:t>
                </a:r>
                <a:r>
                  <a:rPr lang="en-US" b="1" dirty="0"/>
                  <a:t> </a:t>
                </a:r>
                <a:r>
                  <a:rPr lang="en-US" b="1" dirty="0" err="1"/>
                  <a:t>là</a:t>
                </a:r>
                <a:r>
                  <a:rPr lang="en-US" b="1" dirty="0"/>
                  <a:t> </a:t>
                </a:r>
                <a:r>
                  <a:rPr lang="en-US" b="1" dirty="0" err="1"/>
                  <a:t>phép</a:t>
                </a:r>
                <a:r>
                  <a:rPr lang="en-US" b="1" dirty="0"/>
                  <a:t> </a:t>
                </a:r>
                <a:r>
                  <a:rPr lang="en-US" b="1" dirty="0" err="1"/>
                  <a:t>trừ</a:t>
                </a:r>
                <a:r>
                  <a:rPr lang="en-US" b="1" dirty="0"/>
                  <a:t> </a:t>
                </a:r>
                <a:r>
                  <a:rPr lang="en-US" b="1" dirty="0" err="1"/>
                  <a:t>vec</a:t>
                </a:r>
                <a:r>
                  <a:rPr lang="en-US" b="1" dirty="0"/>
                  <a:t> </a:t>
                </a:r>
                <a:r>
                  <a:rPr lang="en-US" b="1" dirty="0" err="1"/>
                  <a:t>tơ</a:t>
                </a:r>
                <a:r>
                  <a:rPr lang="en-US" b="1" dirty="0"/>
                  <a:t>.</a:t>
                </a: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609600" y="1676400"/>
                <a:ext cx="23164800" cy="1854200"/>
              </a:xfrm>
              <a:prstGeom prst="rect">
                <a:avLst/>
              </a:prstGeom>
              <a:blipFill>
                <a:blip r:embed="rId3"/>
                <a:stretch>
                  <a:fillRect l="-1368" t="-654" r="-815" b="-23529"/>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08709" y="7467600"/>
                <a:ext cx="11783291" cy="6035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buNone/>
                </a:pPr>
                <a:r>
                  <a:rPr lang="en-US" b="1" dirty="0" err="1">
                    <a:solidFill>
                      <a:srgbClr val="FF0000"/>
                    </a:solidFill>
                  </a:rPr>
                  <a:t>Ví</a:t>
                </a:r>
                <a:r>
                  <a:rPr lang="en-US" b="1" dirty="0">
                    <a:solidFill>
                      <a:srgbClr val="FF0000"/>
                    </a:solidFill>
                  </a:rPr>
                  <a:t> </a:t>
                </a:r>
                <a:r>
                  <a:rPr lang="en-US" b="1" dirty="0" err="1">
                    <a:solidFill>
                      <a:srgbClr val="FF0000"/>
                    </a:solidFill>
                  </a:rPr>
                  <a:t>dụ</a:t>
                </a:r>
                <a:r>
                  <a:rPr lang="en-US" b="1" dirty="0">
                    <a:solidFill>
                      <a:srgbClr val="FF0000"/>
                    </a:solidFill>
                  </a:rPr>
                  <a:t> 2: </a:t>
                </a:r>
                <a:r>
                  <a:rPr lang="en-US" b="1" dirty="0"/>
                  <a:t>Cho </a:t>
                </a:r>
                <a:r>
                  <a:rPr lang="en-US" b="1" dirty="0" err="1"/>
                  <a:t>Hình</a:t>
                </a:r>
                <a:r>
                  <a:rPr lang="en-US" b="1" dirty="0"/>
                  <a:t> </a:t>
                </a:r>
                <a:r>
                  <a:rPr lang="en-US" b="1" dirty="0" err="1"/>
                  <a:t>bình</a:t>
                </a:r>
                <a:r>
                  <a:rPr lang="en-US" b="1" dirty="0"/>
                  <a:t> </a:t>
                </a:r>
                <a:r>
                  <a:rPr lang="en-US" b="1" dirty="0" err="1"/>
                  <a:t>hành</a:t>
                </a:r>
                <a:r>
                  <a:rPr lang="en-US" b="1" dirty="0"/>
                  <a:t> ABCD </a:t>
                </a:r>
                <a:r>
                  <a:rPr lang="en-US" b="1" dirty="0" err="1"/>
                  <a:t>và</a:t>
                </a:r>
                <a:r>
                  <a:rPr lang="en-US" b="1" dirty="0"/>
                  <a:t> </a:t>
                </a:r>
                <a:r>
                  <a:rPr lang="en-US" b="1" dirty="0" err="1"/>
                  <a:t>một</a:t>
                </a:r>
                <a:r>
                  <a:rPr lang="en-US" b="1" dirty="0"/>
                  <a:t> </a:t>
                </a:r>
                <a:r>
                  <a:rPr lang="en-US" b="1" dirty="0" err="1"/>
                  <a:t>điểm</a:t>
                </a:r>
                <a:r>
                  <a:rPr lang="en-US" b="1" dirty="0"/>
                  <a:t> O </a:t>
                </a:r>
                <a:r>
                  <a:rPr lang="en-US" b="1" dirty="0" err="1"/>
                  <a:t>bất</a:t>
                </a:r>
                <a:r>
                  <a:rPr lang="en-US" b="1" dirty="0"/>
                  <a:t> </a:t>
                </a:r>
                <a:r>
                  <a:rPr lang="en-US" b="1" dirty="0" err="1"/>
                  <a:t>kì</a:t>
                </a:r>
                <a:r>
                  <a:rPr lang="en-US" b="1" dirty="0"/>
                  <a:t>. </a:t>
                </a:r>
                <a:r>
                  <a:rPr lang="en-US" b="1" dirty="0" err="1"/>
                  <a:t>Chứng</a:t>
                </a:r>
                <a:r>
                  <a:rPr lang="en-US" b="1" dirty="0"/>
                  <a:t> </a:t>
                </a:r>
                <a:r>
                  <a:rPr lang="en-US" b="1" dirty="0" err="1"/>
                  <a:t>minh</a:t>
                </a:r>
                <a:r>
                  <a:rPr lang="en-US" b="1" dirty="0"/>
                  <a:t> </a:t>
                </a:r>
                <a:r>
                  <a:rPr lang="en-US" b="1" dirty="0" err="1"/>
                  <a:t>rằng</a:t>
                </a:r>
                <a:endParaRPr lang="en-US" b="1" dirty="0"/>
              </a:p>
              <a:p>
                <a:pPr marL="0" indent="0">
                  <a:lnSpc>
                    <a:spcPct val="150000"/>
                  </a:lnSpc>
                  <a:buNone/>
                </a:pPr>
                <a:r>
                  <a:rPr lang="en-US" b="1" dirty="0"/>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𝑶𝑩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𝑶𝑫</m:t>
                        </m:r>
                      </m:e>
                    </m:acc>
                    <m:r>
                      <a:rPr lang="en-US" b="1" i="1">
                        <a:latin typeface="Cambria Math" panose="02040503050406030204" pitchFamily="18" charset="0"/>
                      </a:rPr>
                      <m:t>.</m:t>
                    </m:r>
                  </m:oMath>
                </a14:m>
                <a:endParaRPr lang="en-US" b="1"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408709" y="7467600"/>
                <a:ext cx="11783291" cy="6035676"/>
              </a:xfrm>
              <a:prstGeom prst="rect">
                <a:avLst/>
              </a:prstGeom>
              <a:blipFill>
                <a:blip r:embed="rId4"/>
                <a:stretch>
                  <a:fillRect l="-227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7467600"/>
                <a:ext cx="11630891" cy="60544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solidFill>
                      <a:srgbClr val="FF0000"/>
                    </a:solidFill>
                  </a:rPr>
                  <a:t>Lời</a:t>
                </a:r>
                <a:r>
                  <a:rPr lang="en-US" b="1" dirty="0">
                    <a:solidFill>
                      <a:srgbClr val="FF0000"/>
                    </a:solidFill>
                  </a:rPr>
                  <a:t> </a:t>
                </a:r>
                <a:r>
                  <a:rPr lang="en-US" b="1" dirty="0" err="1">
                    <a:solidFill>
                      <a:srgbClr val="FF0000"/>
                    </a:solidFill>
                  </a:rPr>
                  <a:t>giải</a:t>
                </a:r>
                <a:endParaRPr lang="en-US" dirty="0">
                  <a:solidFill>
                    <a:srgbClr val="FF0000"/>
                  </a:solidFill>
                </a:endParaRPr>
              </a:p>
              <a:p>
                <a:r>
                  <a:rPr lang="en-US" b="1" dirty="0" err="1"/>
                  <a:t>Áp</a:t>
                </a:r>
                <a:r>
                  <a:rPr lang="en-US" b="1" dirty="0"/>
                  <a:t> </a:t>
                </a:r>
                <a:r>
                  <a:rPr lang="en-US" b="1" dirty="0" err="1"/>
                  <a:t>dụng</a:t>
                </a:r>
                <a:r>
                  <a:rPr lang="en-US" b="1" dirty="0"/>
                  <a:t> </a:t>
                </a:r>
                <a:r>
                  <a:rPr lang="en-US" b="1" dirty="0" err="1"/>
                  <a:t>quy</a:t>
                </a:r>
                <a:r>
                  <a:rPr lang="en-US" b="1" dirty="0"/>
                  <a:t> </a:t>
                </a:r>
                <a:r>
                  <a:rPr lang="en-US" b="1" dirty="0" err="1"/>
                  <a:t>tắc</a:t>
                </a:r>
                <a:r>
                  <a:rPr lang="en-US" b="1" dirty="0"/>
                  <a:t> </a:t>
                </a:r>
                <a:r>
                  <a:rPr lang="en-US" b="1" dirty="0" err="1"/>
                  <a:t>hiệu</a:t>
                </a:r>
                <a:r>
                  <a:rPr lang="en-US" b="1" dirty="0"/>
                  <a:t>, </a:t>
                </a:r>
              </a:p>
              <a:p>
                <a:pPr marL="0" indent="0">
                  <a:buNone/>
                </a:pPr>
                <a:r>
                  <a:rPr lang="en-US" b="1" dirty="0"/>
                  <a:t>   ta </a:t>
                </a:r>
                <a:r>
                  <a:rPr lang="en-US" b="1" dirty="0" err="1"/>
                  <a:t>có</a:t>
                </a:r>
                <a:r>
                  <a:rPr lang="en-US" b="1" dirty="0"/>
                  <a:t> </a:t>
                </a:r>
                <a14:m>
                  <m:oMath xmlns:m="http://schemas.openxmlformats.org/officeDocument/2006/math">
                    <m:acc>
                      <m:accPr>
                        <m:chr m:val="⃗"/>
                        <m:ctrlPr>
                          <a:rPr lang="en-US" b="1" i="1">
                            <a:latin typeface="Cambria Math" panose="02040503050406030204" pitchFamily="18" charset="0"/>
                          </a:rPr>
                        </m:ctrlPr>
                      </m:accPr>
                      <m:e>
                        <m:r>
                          <a:rPr lang="en-US" b="1" i="1" smtClean="0">
                            <a:latin typeface="Cambria Math" panose="02040503050406030204" pitchFamily="18" charset="0"/>
                          </a:rPr>
                          <m:t>𝑶𝑩</m:t>
                        </m:r>
                      </m:e>
                    </m:acc>
                    <m:r>
                      <a:rPr lang="en-US" b="1" i="1" smtClean="0">
                        <a:latin typeface="Cambria Math" panose="02040503050406030204" pitchFamily="18" charset="0"/>
                      </a:rPr>
                      <m:t>−</m:t>
                    </m:r>
                    <m:acc>
                      <m:accPr>
                        <m:chr m:val="⃗"/>
                        <m:ctrlPr>
                          <a:rPr lang="en-US" b="1" i="1">
                            <a:latin typeface="Cambria Math" panose="02040503050406030204" pitchFamily="18" charset="0"/>
                          </a:rPr>
                        </m:ctrlPr>
                      </m:accPr>
                      <m:e>
                        <m:r>
                          <a:rPr lang="en-US" b="1" i="1" smtClean="0">
                            <a:latin typeface="Cambria Math" panose="02040503050406030204" pitchFamily="18" charset="0"/>
                          </a:rPr>
                          <m:t>𝑶𝑨</m:t>
                        </m:r>
                      </m:e>
                    </m:acc>
                    <m:r>
                      <a:rPr lang="en-US" b="1" i="1" smtClean="0">
                        <a:latin typeface="Cambria Math" panose="02040503050406030204" pitchFamily="18" charset="0"/>
                      </a:rPr>
                      <m:t>=</m:t>
                    </m:r>
                    <m:acc>
                      <m:accPr>
                        <m:chr m:val="⃗"/>
                        <m:ctrlPr>
                          <a:rPr lang="en-US" b="1" i="1">
                            <a:latin typeface="Cambria Math" panose="02040503050406030204" pitchFamily="18" charset="0"/>
                          </a:rPr>
                        </m:ctrlPr>
                      </m:accPr>
                      <m:e>
                        <m:r>
                          <a:rPr lang="en-US" b="1" i="1" smtClean="0">
                            <a:latin typeface="Cambria Math" panose="02040503050406030204" pitchFamily="18" charset="0"/>
                          </a:rPr>
                          <m:t>𝑨𝑩</m:t>
                        </m:r>
                      </m:e>
                    </m:acc>
                    <m:r>
                      <a:rPr lang="en-US" b="1" i="1" smtClean="0">
                        <a:latin typeface="Cambria Math" panose="02040503050406030204" pitchFamily="18" charset="0"/>
                      </a:rPr>
                      <m:t>,</m:t>
                    </m:r>
                    <m:acc>
                      <m:accPr>
                        <m:chr m:val="⃗"/>
                        <m:ctrlPr>
                          <a:rPr lang="en-US" b="1" i="1">
                            <a:latin typeface="Cambria Math" panose="02040503050406030204" pitchFamily="18" charset="0"/>
                          </a:rPr>
                        </m:ctrlPr>
                      </m:accPr>
                      <m:e>
                        <m:r>
                          <a:rPr lang="en-US" b="1" i="1" smtClean="0">
                            <a:latin typeface="Cambria Math" panose="02040503050406030204" pitchFamily="18" charset="0"/>
                          </a:rPr>
                          <m:t>𝑶𝑪</m:t>
                        </m:r>
                      </m:e>
                    </m:acc>
                    <m:r>
                      <a:rPr lang="en-US" b="1" i="1" smtClean="0">
                        <a:latin typeface="Cambria Math" panose="02040503050406030204" pitchFamily="18" charset="0"/>
                      </a:rPr>
                      <m:t>−</m:t>
                    </m:r>
                    <m:acc>
                      <m:accPr>
                        <m:chr m:val="⃗"/>
                        <m:ctrlPr>
                          <a:rPr lang="en-US" b="1" i="1">
                            <a:latin typeface="Cambria Math" panose="02040503050406030204" pitchFamily="18" charset="0"/>
                          </a:rPr>
                        </m:ctrlPr>
                      </m:accPr>
                      <m:e>
                        <m:r>
                          <a:rPr lang="en-US" b="1" i="1" smtClean="0">
                            <a:latin typeface="Cambria Math" panose="02040503050406030204" pitchFamily="18" charset="0"/>
                          </a:rPr>
                          <m:t>𝑶𝑫</m:t>
                        </m:r>
                      </m:e>
                    </m:acc>
                    <m:r>
                      <a:rPr lang="en-US" b="1" i="1" smtClean="0">
                        <a:latin typeface="Cambria Math" panose="02040503050406030204" pitchFamily="18" charset="0"/>
                      </a:rPr>
                      <m:t>=</m:t>
                    </m:r>
                    <m:acc>
                      <m:accPr>
                        <m:chr m:val="⃗"/>
                        <m:ctrlPr>
                          <a:rPr lang="en-US" b="1" i="1">
                            <a:latin typeface="Cambria Math" panose="02040503050406030204" pitchFamily="18" charset="0"/>
                          </a:rPr>
                        </m:ctrlPr>
                      </m:accPr>
                      <m:e>
                        <m:r>
                          <a:rPr lang="en-US" b="1" i="1" smtClean="0">
                            <a:latin typeface="Cambria Math" panose="02040503050406030204" pitchFamily="18" charset="0"/>
                          </a:rPr>
                          <m:t>𝑫𝑪</m:t>
                        </m:r>
                      </m:e>
                    </m:acc>
                    <m:r>
                      <a:rPr lang="en-US" b="1" i="1" smtClean="0">
                        <a:latin typeface="Cambria Math" panose="02040503050406030204" pitchFamily="18" charset="0"/>
                      </a:rPr>
                      <m:t>.</m:t>
                    </m:r>
                  </m:oMath>
                </a14:m>
                <a:endParaRPr lang="en-US" b="1" dirty="0"/>
              </a:p>
              <a:p>
                <a:r>
                  <a:rPr lang="en-US" b="1" dirty="0" err="1"/>
                  <a:t>Mặt</a:t>
                </a:r>
                <a:r>
                  <a:rPr lang="en-US" b="1" dirty="0"/>
                  <a:t> </a:t>
                </a:r>
                <a:r>
                  <a:rPr lang="en-US" b="1" dirty="0" err="1"/>
                  <a:t>khác</a:t>
                </a:r>
                <a:r>
                  <a:rPr lang="en-US" b="1" dirty="0"/>
                  <a:t> </a:t>
                </a:r>
                <a14:m>
                  <m:oMath xmlns:m="http://schemas.openxmlformats.org/officeDocument/2006/math">
                    <m:acc>
                      <m:accPr>
                        <m:chr m:val="⃗"/>
                        <m:ctrlPr>
                          <a:rPr lang="en-US" b="1" i="1">
                            <a:latin typeface="Cambria Math" panose="02040503050406030204" pitchFamily="18" charset="0"/>
                          </a:rPr>
                        </m:ctrlPr>
                      </m:accPr>
                      <m:e>
                        <m:r>
                          <a:rPr lang="en-US" b="1" i="1" smtClean="0">
                            <a:latin typeface="Cambria Math" panose="02040503050406030204" pitchFamily="18" charset="0"/>
                          </a:rPr>
                          <m:t>𝑨𝑩</m:t>
                        </m:r>
                      </m:e>
                    </m:acc>
                    <m:r>
                      <a:rPr lang="en-US" b="1" i="1" smtClean="0">
                        <a:latin typeface="Cambria Math" panose="02040503050406030204" pitchFamily="18" charset="0"/>
                      </a:rPr>
                      <m:t>=</m:t>
                    </m:r>
                    <m:acc>
                      <m:accPr>
                        <m:chr m:val="⃗"/>
                        <m:ctrlPr>
                          <a:rPr lang="en-US" b="1" i="1">
                            <a:latin typeface="Cambria Math" panose="02040503050406030204" pitchFamily="18" charset="0"/>
                          </a:rPr>
                        </m:ctrlPr>
                      </m:accPr>
                      <m:e>
                        <m:r>
                          <a:rPr lang="en-US" b="1" i="1" smtClean="0">
                            <a:latin typeface="Cambria Math" panose="02040503050406030204" pitchFamily="18" charset="0"/>
                          </a:rPr>
                          <m:t>𝑫𝑪</m:t>
                        </m:r>
                      </m:e>
                    </m:acc>
                  </m:oMath>
                </a14:m>
                <a:r>
                  <a:rPr lang="en-US" b="1" dirty="0"/>
                  <a:t> </a:t>
                </a:r>
              </a:p>
              <a:p>
                <a:pPr marL="0" indent="0">
                  <a:buNone/>
                </a:pPr>
                <a:r>
                  <a:rPr lang="en-US" b="1" dirty="0"/>
                  <a:t>           </a:t>
                </a:r>
                <a:r>
                  <a:rPr lang="en-US" b="1" dirty="0" err="1"/>
                  <a:t>nên</a:t>
                </a:r>
                <a:r>
                  <a:rPr lang="en-US" b="1" dirty="0"/>
                  <a:t> </a:t>
                </a:r>
                <a14:m>
                  <m:oMath xmlns:m="http://schemas.openxmlformats.org/officeDocument/2006/math">
                    <m:acc>
                      <m:accPr>
                        <m:chr m:val="⃗"/>
                        <m:ctrlPr>
                          <a:rPr lang="en-US" b="1" i="1">
                            <a:latin typeface="Cambria Math" panose="02040503050406030204" pitchFamily="18" charset="0"/>
                          </a:rPr>
                        </m:ctrlPr>
                      </m:accPr>
                      <m:e>
                        <m:r>
                          <a:rPr lang="en-US" b="1" i="1" smtClean="0">
                            <a:latin typeface="Cambria Math" panose="02040503050406030204" pitchFamily="18" charset="0"/>
                          </a:rPr>
                          <m:t>𝑶𝑩</m:t>
                        </m:r>
                      </m:e>
                    </m:acc>
                    <m:r>
                      <a:rPr lang="en-US" b="1" i="1" smtClean="0">
                        <a:latin typeface="Cambria Math" panose="02040503050406030204" pitchFamily="18" charset="0"/>
                      </a:rPr>
                      <m:t>−</m:t>
                    </m:r>
                    <m:acc>
                      <m:accPr>
                        <m:chr m:val="⃗"/>
                        <m:ctrlPr>
                          <a:rPr lang="en-US" b="1" i="1">
                            <a:latin typeface="Cambria Math" panose="02040503050406030204" pitchFamily="18" charset="0"/>
                          </a:rPr>
                        </m:ctrlPr>
                      </m:accPr>
                      <m:e>
                        <m:r>
                          <a:rPr lang="en-US" b="1" i="1" smtClean="0">
                            <a:latin typeface="Cambria Math" panose="02040503050406030204" pitchFamily="18" charset="0"/>
                          </a:rPr>
                          <m:t>𝑶𝑨</m:t>
                        </m:r>
                      </m:e>
                    </m:acc>
                    <m:r>
                      <a:rPr lang="en-US" b="1" i="1" smtClean="0">
                        <a:latin typeface="Cambria Math" panose="02040503050406030204" pitchFamily="18" charset="0"/>
                      </a:rPr>
                      <m:t>=</m:t>
                    </m:r>
                    <m:acc>
                      <m:accPr>
                        <m:chr m:val="⃗"/>
                        <m:ctrlPr>
                          <a:rPr lang="en-US" b="1" i="1">
                            <a:latin typeface="Cambria Math" panose="02040503050406030204" pitchFamily="18" charset="0"/>
                          </a:rPr>
                        </m:ctrlPr>
                      </m:accPr>
                      <m:e>
                        <m:r>
                          <a:rPr lang="en-US" b="1" i="1" smtClean="0">
                            <a:latin typeface="Cambria Math" panose="02040503050406030204" pitchFamily="18" charset="0"/>
                          </a:rPr>
                          <m:t>𝑶𝑪</m:t>
                        </m:r>
                      </m:e>
                    </m:acc>
                    <m:r>
                      <a:rPr lang="en-US" b="1" i="1" smtClean="0">
                        <a:latin typeface="Cambria Math" panose="02040503050406030204" pitchFamily="18" charset="0"/>
                      </a:rPr>
                      <m:t>−</m:t>
                    </m:r>
                    <m:acc>
                      <m:accPr>
                        <m:chr m:val="⃗"/>
                        <m:ctrlPr>
                          <a:rPr lang="en-US" b="1" i="1">
                            <a:latin typeface="Cambria Math" panose="02040503050406030204" pitchFamily="18" charset="0"/>
                          </a:rPr>
                        </m:ctrlPr>
                      </m:accPr>
                      <m:e>
                        <m:r>
                          <a:rPr lang="en-US" b="1" i="1" smtClean="0">
                            <a:latin typeface="Cambria Math" panose="02040503050406030204" pitchFamily="18" charset="0"/>
                          </a:rPr>
                          <m:t>𝑶𝑫</m:t>
                        </m:r>
                      </m:e>
                    </m:acc>
                    <m:r>
                      <a:rPr lang="en-US" b="1" i="1" smtClean="0">
                        <a:latin typeface="Cambria Math" panose="02040503050406030204" pitchFamily="18" charset="0"/>
                      </a:rPr>
                      <m:t>.</m:t>
                    </m:r>
                  </m:oMath>
                </a14:m>
                <a:endParaRPr lang="en-US" b="1" dirty="0"/>
              </a:p>
              <a:p>
                <a:pPr lvl="4"/>
                <a:endParaRPr lang="en-US"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7467600"/>
                <a:ext cx="11630891" cy="6054436"/>
              </a:xfrm>
              <a:prstGeom prst="rect">
                <a:avLst/>
              </a:prstGeom>
              <a:blipFill>
                <a:blip r:embed="rId5"/>
                <a:stretch>
                  <a:fillRect l="-2304" t="-3317"/>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9CDABDE-98D0-4CF6-9D0D-2B2FE4527E24}"/>
                  </a:ext>
                </a:extLst>
              </p:cNvPr>
              <p:cNvSpPr txBox="1"/>
              <p:nvPr/>
            </p:nvSpPr>
            <p:spPr>
              <a:xfrm>
                <a:off x="609600" y="3733800"/>
                <a:ext cx="23164800" cy="1834926"/>
              </a:xfrm>
              <a:prstGeom prst="rect">
                <a:avLst/>
              </a:prstGeom>
              <a:noFill/>
            </p:spPr>
            <p:txBody>
              <a:bodyPr wrap="square">
                <a:spAutoFit/>
              </a:bodyPr>
              <a:lstStyle/>
              <a:p>
                <a:pPr>
                  <a:lnSpc>
                    <a:spcPct val="107000"/>
                  </a:lnSpc>
                  <a:spcAft>
                    <a:spcPts val="600"/>
                  </a:spcAft>
                </a:pPr>
                <a:r>
                  <a:rPr lang="en-US" sz="4500" b="1" u="sng"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Chú</a:t>
                </a:r>
                <a:r>
                  <a:rPr lang="en-US" sz="4500" b="1" u="sng" dirty="0">
                    <a:solidFill>
                      <a:srgbClr val="FF0000"/>
                    </a:solidFill>
                    <a:effectLst/>
                    <a:latin typeface="Tahoma" panose="020B0604030504040204" pitchFamily="34" charset="0"/>
                    <a:ea typeface="Tahoma" panose="020B0604030504040204" pitchFamily="34" charset="0"/>
                    <a:cs typeface="Tahoma" panose="020B0604030504040204" pitchFamily="34" charset="0"/>
                  </a:rPr>
                  <a:t> ý.</a:t>
                </a:r>
                <a:r>
                  <a:rPr lang="en-US" sz="45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500" b="1" dirty="0" err="1">
                    <a:effectLst/>
                    <a:latin typeface="Tahoma" panose="020B0604030504040204" pitchFamily="34" charset="0"/>
                    <a:ea typeface="Tahoma" panose="020B0604030504040204" pitchFamily="34" charset="0"/>
                    <a:cs typeface="Tahoma" panose="020B0604030504040204" pitchFamily="34" charset="0"/>
                  </a:rPr>
                  <a:t>Nếu</a:t>
                </a:r>
                <a:r>
                  <a:rPr lang="en-US" sz="45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5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effectLst/>
                            <a:latin typeface="Cambria Math" panose="02040503050406030204" pitchFamily="18" charset="0"/>
                            <a:ea typeface="Calibri" panose="020F0502020204030204" pitchFamily="34" charset="0"/>
                            <a:cs typeface="Times New Roman" panose="02020603050405020304" pitchFamily="18" charset="0"/>
                          </a:rPr>
                          <m:t>𝒃</m:t>
                        </m:r>
                      </m:e>
                    </m:acc>
                    <m:r>
                      <a:rPr lang="en-US" sz="45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effectLst/>
                            <a:latin typeface="Cambria Math" panose="02040503050406030204" pitchFamily="18" charset="0"/>
                            <a:ea typeface="Calibri" panose="020F0502020204030204" pitchFamily="34" charset="0"/>
                            <a:cs typeface="Times New Roman" panose="02020603050405020304" pitchFamily="18" charset="0"/>
                          </a:rPr>
                          <m:t>𝒄</m:t>
                        </m:r>
                      </m:e>
                    </m:acc>
                    <m:r>
                      <a:rPr lang="en-US" sz="45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effectLst/>
                            <a:latin typeface="Cambria Math" panose="02040503050406030204" pitchFamily="18" charset="0"/>
                            <a:ea typeface="Calibri" panose="020F0502020204030204" pitchFamily="34" charset="0"/>
                            <a:cs typeface="Times New Roman" panose="02020603050405020304" pitchFamily="18" charset="0"/>
                          </a:rPr>
                          <m:t>𝒂</m:t>
                        </m:r>
                      </m:e>
                    </m:acc>
                  </m:oMath>
                </a14:m>
                <a:r>
                  <a:rPr lang="en-US" sz="4500" b="1" dirty="0">
                    <a:effectLst/>
                    <a:latin typeface="Tahoma" panose="020B0604030504040204" pitchFamily="34" charset="0"/>
                    <a:ea typeface="Tahoma" panose="020B0604030504040204" pitchFamily="34" charset="0"/>
                    <a:cs typeface="Tahoma" panose="020B0604030504040204" pitchFamily="34" charset="0"/>
                  </a:rPr>
                  <a:t> </a:t>
                </a:r>
                <a:r>
                  <a:rPr lang="en-US" sz="4500" b="1" dirty="0" err="1">
                    <a:effectLst/>
                    <a:latin typeface="Tahoma" panose="020B0604030504040204" pitchFamily="34" charset="0"/>
                    <a:ea typeface="Tahoma" panose="020B0604030504040204" pitchFamily="34" charset="0"/>
                    <a:cs typeface="Tahoma" panose="020B0604030504040204" pitchFamily="34" charset="0"/>
                  </a:rPr>
                  <a:t>thì</a:t>
                </a:r>
                <a:r>
                  <a:rPr lang="en-US" sz="45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5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effectLst/>
                            <a:latin typeface="Cambria Math" panose="02040503050406030204" pitchFamily="18" charset="0"/>
                            <a:ea typeface="Calibri" panose="020F0502020204030204" pitchFamily="34" charset="0"/>
                            <a:cs typeface="Times New Roman" panose="02020603050405020304" pitchFamily="18" charset="0"/>
                          </a:rPr>
                          <m:t>𝒂</m:t>
                        </m:r>
                      </m:e>
                    </m:acc>
                    <m:r>
                      <a:rPr lang="en-US" sz="45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effectLst/>
                            <a:latin typeface="Cambria Math" panose="02040503050406030204" pitchFamily="18" charset="0"/>
                            <a:ea typeface="Calibri" panose="020F0502020204030204" pitchFamily="34" charset="0"/>
                            <a:cs typeface="Times New Roman" panose="02020603050405020304" pitchFamily="18" charset="0"/>
                          </a:rPr>
                          <m:t>𝒃</m:t>
                        </m:r>
                      </m:e>
                    </m:acc>
                    <m:r>
                      <a:rPr lang="en-US" sz="45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effectLst/>
                            <a:latin typeface="Cambria Math" panose="02040503050406030204" pitchFamily="18" charset="0"/>
                            <a:ea typeface="Calibri" panose="020F0502020204030204" pitchFamily="34" charset="0"/>
                            <a:cs typeface="Times New Roman" panose="02020603050405020304" pitchFamily="18" charset="0"/>
                          </a:rPr>
                          <m:t>𝒂</m:t>
                        </m:r>
                      </m:e>
                    </m:acc>
                    <m:r>
                      <a:rPr lang="en-US" sz="45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5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5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effectLst/>
                                <a:latin typeface="Cambria Math" panose="02040503050406030204" pitchFamily="18" charset="0"/>
                                <a:ea typeface="Calibri" panose="020F0502020204030204" pitchFamily="34" charset="0"/>
                                <a:cs typeface="Times New Roman" panose="02020603050405020304" pitchFamily="18" charset="0"/>
                              </a:rPr>
                              <m:t>𝒃</m:t>
                            </m:r>
                          </m:e>
                        </m:acc>
                      </m:e>
                    </m:d>
                    <m:r>
                      <a:rPr lang="en-US" sz="45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effectLst/>
                            <a:latin typeface="Cambria Math" panose="02040503050406030204" pitchFamily="18" charset="0"/>
                            <a:ea typeface="Calibri" panose="020F0502020204030204" pitchFamily="34" charset="0"/>
                            <a:cs typeface="Times New Roman" panose="02020603050405020304" pitchFamily="18" charset="0"/>
                          </a:rPr>
                          <m:t>𝒄</m:t>
                        </m:r>
                      </m:e>
                    </m:acc>
                    <m:r>
                      <a:rPr lang="en-US" sz="45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effectLst/>
                            <a:latin typeface="Cambria Math" panose="02040503050406030204" pitchFamily="18" charset="0"/>
                            <a:ea typeface="Calibri" panose="020F0502020204030204" pitchFamily="34" charset="0"/>
                            <a:cs typeface="Times New Roman" panose="02020603050405020304" pitchFamily="18" charset="0"/>
                          </a:rPr>
                          <m:t>𝒃</m:t>
                        </m:r>
                      </m:e>
                    </m:acc>
                    <m:r>
                      <a:rPr lang="en-US" sz="45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5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5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effectLst/>
                                <a:latin typeface="Cambria Math" panose="02040503050406030204" pitchFamily="18" charset="0"/>
                                <a:ea typeface="Calibri" panose="020F0502020204030204" pitchFamily="34" charset="0"/>
                                <a:cs typeface="Times New Roman" panose="02020603050405020304" pitchFamily="18" charset="0"/>
                              </a:rPr>
                              <m:t>𝒃</m:t>
                            </m:r>
                          </m:e>
                        </m:acc>
                      </m:e>
                    </m:d>
                    <m:r>
                      <a:rPr lang="en-US" sz="45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effectLst/>
                            <a:latin typeface="Cambria Math" panose="02040503050406030204" pitchFamily="18" charset="0"/>
                            <a:ea typeface="Calibri" panose="020F0502020204030204" pitchFamily="34" charset="0"/>
                            <a:cs typeface="Times New Roman" panose="02020603050405020304" pitchFamily="18" charset="0"/>
                          </a:rPr>
                          <m:t>𝒄</m:t>
                        </m:r>
                      </m:e>
                    </m:acc>
                    <m:r>
                      <a:rPr lang="en-US" sz="45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effectLst/>
                            <a:latin typeface="Cambria Math" panose="02040503050406030204" pitchFamily="18" charset="0"/>
                            <a:ea typeface="Calibri" panose="020F0502020204030204" pitchFamily="34" charset="0"/>
                            <a:cs typeface="Times New Roman" panose="02020603050405020304" pitchFamily="18" charset="0"/>
                          </a:rPr>
                          <m:t>𝟎</m:t>
                        </m:r>
                      </m:e>
                    </m:acc>
                    <m:r>
                      <a:rPr lang="en-US" sz="45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effectLst/>
                            <a:latin typeface="Cambria Math" panose="02040503050406030204" pitchFamily="18" charset="0"/>
                            <a:ea typeface="Calibri" panose="020F0502020204030204" pitchFamily="34" charset="0"/>
                            <a:cs typeface="Times New Roman" panose="02020603050405020304" pitchFamily="18" charset="0"/>
                          </a:rPr>
                          <m:t>𝒄</m:t>
                        </m:r>
                      </m:e>
                    </m:acc>
                  </m:oMath>
                </a14:m>
                <a:r>
                  <a:rPr lang="en-US" sz="4500" b="1" dirty="0">
                    <a:effectLst/>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600"/>
                  </a:spcAft>
                </a:pPr>
                <a:r>
                  <a:rPr lang="en-US" sz="4500" b="1" dirty="0" err="1">
                    <a:effectLst/>
                    <a:latin typeface="Tahoma" panose="020B0604030504040204" pitchFamily="34" charset="0"/>
                    <a:ea typeface="Tahoma" panose="020B0604030504040204" pitchFamily="34" charset="0"/>
                    <a:cs typeface="Tahoma" panose="020B0604030504040204" pitchFamily="34" charset="0"/>
                  </a:rPr>
                  <a:t>Với</a:t>
                </a:r>
                <a:r>
                  <a:rPr lang="en-US" sz="4500" b="1" dirty="0">
                    <a:effectLst/>
                    <a:latin typeface="Tahoma" panose="020B0604030504040204" pitchFamily="34" charset="0"/>
                    <a:ea typeface="Tahoma" panose="020B0604030504040204" pitchFamily="34" charset="0"/>
                    <a:cs typeface="Tahoma" panose="020B0604030504040204" pitchFamily="34" charset="0"/>
                  </a:rPr>
                  <a:t> </a:t>
                </a:r>
                <a:r>
                  <a:rPr lang="en-US" sz="4500" b="1" dirty="0" err="1">
                    <a:effectLst/>
                    <a:latin typeface="Tahoma" panose="020B0604030504040204" pitchFamily="34" charset="0"/>
                    <a:ea typeface="Tahoma" panose="020B0604030504040204" pitchFamily="34" charset="0"/>
                    <a:cs typeface="Tahoma" panose="020B0604030504040204" pitchFamily="34" charset="0"/>
                  </a:rPr>
                  <a:t>ba</a:t>
                </a:r>
                <a:r>
                  <a:rPr lang="en-US" sz="4500" b="1" dirty="0">
                    <a:effectLst/>
                    <a:latin typeface="Tahoma" panose="020B0604030504040204" pitchFamily="34" charset="0"/>
                    <a:ea typeface="Tahoma" panose="020B0604030504040204" pitchFamily="34" charset="0"/>
                    <a:cs typeface="Tahoma" panose="020B0604030504040204" pitchFamily="34" charset="0"/>
                  </a:rPr>
                  <a:t> </a:t>
                </a:r>
                <a:r>
                  <a:rPr lang="en-US" sz="4500" b="1" dirty="0" err="1">
                    <a:effectLst/>
                    <a:latin typeface="Tahoma" panose="020B0604030504040204" pitchFamily="34" charset="0"/>
                    <a:ea typeface="Tahoma" panose="020B0604030504040204" pitchFamily="34" charset="0"/>
                    <a:cs typeface="Tahoma" panose="020B0604030504040204" pitchFamily="34" charset="0"/>
                  </a:rPr>
                  <a:t>điểm</a:t>
                </a:r>
                <a:r>
                  <a:rPr lang="en-US" sz="4500" b="1" dirty="0">
                    <a:effectLst/>
                    <a:latin typeface="Tahoma" panose="020B0604030504040204" pitchFamily="34" charset="0"/>
                    <a:ea typeface="Tahoma" panose="020B0604030504040204" pitchFamily="34" charset="0"/>
                    <a:cs typeface="Tahoma" panose="020B0604030504040204" pitchFamily="34" charset="0"/>
                  </a:rPr>
                  <a:t> O, M, N </a:t>
                </a:r>
                <a:r>
                  <a:rPr lang="en-US" sz="4500" b="1" dirty="0" err="1">
                    <a:effectLst/>
                    <a:latin typeface="Tahoma" panose="020B0604030504040204" pitchFamily="34" charset="0"/>
                    <a:ea typeface="Tahoma" panose="020B0604030504040204" pitchFamily="34" charset="0"/>
                    <a:cs typeface="Tahoma" panose="020B0604030504040204" pitchFamily="34" charset="0"/>
                  </a:rPr>
                  <a:t>tùy</a:t>
                </a:r>
                <a:r>
                  <a:rPr lang="en-US" sz="4500" b="1" dirty="0">
                    <a:effectLst/>
                    <a:latin typeface="Tahoma" panose="020B0604030504040204" pitchFamily="34" charset="0"/>
                    <a:ea typeface="Tahoma" panose="020B0604030504040204" pitchFamily="34" charset="0"/>
                    <a:cs typeface="Tahoma" panose="020B0604030504040204" pitchFamily="34" charset="0"/>
                  </a:rPr>
                  <a:t> ý, ta </a:t>
                </a:r>
                <a:r>
                  <a:rPr lang="en-US" sz="4500" b="1" dirty="0" err="1">
                    <a:effectLst/>
                    <a:latin typeface="Tahoma" panose="020B0604030504040204" pitchFamily="34" charset="0"/>
                    <a:ea typeface="Tahoma" panose="020B0604030504040204" pitchFamily="34" charset="0"/>
                    <a:cs typeface="Tahoma" panose="020B0604030504040204" pitchFamily="34" charset="0"/>
                  </a:rPr>
                  <a:t>có</a:t>
                </a:r>
                <a:r>
                  <a:rPr lang="en-US" sz="45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5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𝑴𝑵</m:t>
                        </m:r>
                      </m:e>
                    </m:acc>
                    <m: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𝑴𝑶</m:t>
                        </m:r>
                      </m:e>
                    </m:acc>
                    <m: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𝑶𝑵</m:t>
                        </m:r>
                      </m:e>
                    </m:acc>
                    <m: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𝑶𝑴</m:t>
                        </m:r>
                      </m:e>
                    </m:acc>
                    <m: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𝑶𝑵</m:t>
                        </m:r>
                      </m:e>
                    </m:acc>
                    <m: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𝑶𝑵</m:t>
                        </m:r>
                      </m:e>
                    </m:acc>
                    <m: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𝑶𝑴</m:t>
                        </m:r>
                      </m:e>
                    </m:acc>
                    <m: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5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 name="TextBox 7">
                <a:extLst>
                  <a:ext uri="{FF2B5EF4-FFF2-40B4-BE49-F238E27FC236}">
                    <a16:creationId xmlns:a16="http://schemas.microsoft.com/office/drawing/2014/main" id="{B9CDABDE-98D0-4CF6-9D0D-2B2FE4527E24}"/>
                  </a:ext>
                </a:extLst>
              </p:cNvPr>
              <p:cNvSpPr txBox="1">
                <a:spLocks noRot="1" noChangeAspect="1" noMove="1" noResize="1" noEditPoints="1" noAdjustHandles="1" noChangeArrowheads="1" noChangeShapeType="1" noTextEdit="1"/>
              </p:cNvSpPr>
              <p:nvPr/>
            </p:nvSpPr>
            <p:spPr>
              <a:xfrm>
                <a:off x="609600" y="3733800"/>
                <a:ext cx="23164800" cy="1834926"/>
              </a:xfrm>
              <a:prstGeom prst="rect">
                <a:avLst/>
              </a:prstGeom>
              <a:blipFill>
                <a:blip r:embed="rId6"/>
                <a:stretch>
                  <a:fillRect l="-1105" t="-1661" b="-146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CEDE476-FC6A-4599-B763-ABC8182E51ED}"/>
                  </a:ext>
                </a:extLst>
              </p:cNvPr>
              <p:cNvSpPr txBox="1"/>
              <p:nvPr/>
            </p:nvSpPr>
            <p:spPr>
              <a:xfrm>
                <a:off x="609600" y="5828359"/>
                <a:ext cx="21336000" cy="1029641"/>
              </a:xfrm>
              <a:prstGeom prst="rect">
                <a:avLst/>
              </a:prstGeom>
              <a:noFill/>
            </p:spPr>
            <p:txBody>
              <a:bodyPr wrap="square">
                <a:spAutoFit/>
              </a:bodyPr>
              <a:lstStyle/>
              <a:p>
                <a:r>
                  <a:rPr lang="en-US" sz="5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Quy</a:t>
                </a:r>
                <a:r>
                  <a:rPr lang="en-US" sz="5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tắc</a:t>
                </a:r>
                <a:r>
                  <a:rPr lang="en-US" sz="5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hiệu</a:t>
                </a:r>
                <a:r>
                  <a:rPr lang="en-US" sz="5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5400" b="1" dirty="0" err="1">
                    <a:effectLst/>
                    <a:latin typeface="Tahoma" panose="020B0604030504040204" pitchFamily="34" charset="0"/>
                    <a:ea typeface="Tahoma" panose="020B0604030504040204" pitchFamily="34" charset="0"/>
                    <a:cs typeface="Tahoma" panose="020B0604030504040204" pitchFamily="34" charset="0"/>
                  </a:rPr>
                  <a:t>Với</a:t>
                </a:r>
                <a:r>
                  <a:rPr lang="en-US" sz="5400" b="1" dirty="0">
                    <a:effectLst/>
                    <a:latin typeface="Tahoma" panose="020B0604030504040204" pitchFamily="34" charset="0"/>
                    <a:ea typeface="Tahoma" panose="020B0604030504040204" pitchFamily="34" charset="0"/>
                    <a:cs typeface="Tahoma" panose="020B0604030504040204" pitchFamily="34" charset="0"/>
                  </a:rPr>
                  <a:t> </a:t>
                </a:r>
                <a:r>
                  <a:rPr lang="en-US" sz="5400" b="1" dirty="0" err="1">
                    <a:effectLst/>
                    <a:latin typeface="Tahoma" panose="020B0604030504040204" pitchFamily="34" charset="0"/>
                    <a:ea typeface="Tahoma" panose="020B0604030504040204" pitchFamily="34" charset="0"/>
                    <a:cs typeface="Tahoma" panose="020B0604030504040204" pitchFamily="34" charset="0"/>
                  </a:rPr>
                  <a:t>ba</a:t>
                </a:r>
                <a:r>
                  <a:rPr lang="en-US" sz="5400" b="1" dirty="0">
                    <a:effectLst/>
                    <a:latin typeface="Tahoma" panose="020B0604030504040204" pitchFamily="34" charset="0"/>
                    <a:ea typeface="Tahoma" panose="020B0604030504040204" pitchFamily="34" charset="0"/>
                    <a:cs typeface="Tahoma" panose="020B0604030504040204" pitchFamily="34" charset="0"/>
                  </a:rPr>
                  <a:t> </a:t>
                </a:r>
                <a:r>
                  <a:rPr lang="en-US" sz="5400" b="1" dirty="0" err="1">
                    <a:effectLst/>
                    <a:latin typeface="Tahoma" panose="020B0604030504040204" pitchFamily="34" charset="0"/>
                    <a:ea typeface="Tahoma" panose="020B0604030504040204" pitchFamily="34" charset="0"/>
                    <a:cs typeface="Tahoma" panose="020B0604030504040204" pitchFamily="34" charset="0"/>
                  </a:rPr>
                  <a:t>điểm</a:t>
                </a:r>
                <a:r>
                  <a:rPr lang="en-US" sz="5400" b="1" dirty="0">
                    <a:effectLst/>
                    <a:latin typeface="Tahoma" panose="020B0604030504040204" pitchFamily="34" charset="0"/>
                    <a:ea typeface="Tahoma" panose="020B0604030504040204" pitchFamily="34" charset="0"/>
                    <a:cs typeface="Tahoma" panose="020B0604030504040204" pitchFamily="34" charset="0"/>
                  </a:rPr>
                  <a:t> O, M, N, ta </a:t>
                </a:r>
                <a:r>
                  <a:rPr lang="en-US" sz="5400" b="1" dirty="0" err="1">
                    <a:effectLst/>
                    <a:latin typeface="Tahoma" panose="020B0604030504040204" pitchFamily="34" charset="0"/>
                    <a:ea typeface="Tahoma" panose="020B0604030504040204" pitchFamily="34" charset="0"/>
                    <a:cs typeface="Tahoma" panose="020B0604030504040204" pitchFamily="34" charset="0"/>
                  </a:rPr>
                  <a:t>có</a:t>
                </a:r>
                <a:r>
                  <a:rPr lang="en-US" sz="5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5400" b="1" i="1" smtClean="0">
                            <a:solidFill>
                              <a:srgbClr val="FF0000"/>
                            </a:solidFill>
                            <a:effectLst/>
                            <a:latin typeface="Cambria Math" panose="02040503050406030204" pitchFamily="18" charset="0"/>
                          </a:rPr>
                        </m:ctrlPr>
                      </m:accPr>
                      <m:e>
                        <m:r>
                          <a:rPr lang="en-US" sz="5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𝑴𝑵</m:t>
                        </m:r>
                      </m:e>
                    </m:acc>
                    <m:r>
                      <a:rPr lang="en-US" sz="5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5400" b="1" i="1">
                            <a:solidFill>
                              <a:srgbClr val="FF0000"/>
                            </a:solidFill>
                            <a:effectLst/>
                            <a:latin typeface="Cambria Math" panose="02040503050406030204" pitchFamily="18" charset="0"/>
                          </a:rPr>
                        </m:ctrlPr>
                      </m:accPr>
                      <m:e>
                        <m:r>
                          <a:rPr lang="en-US" sz="5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𝑶𝑵</m:t>
                        </m:r>
                      </m:e>
                    </m:acc>
                    <m:r>
                      <a:rPr lang="en-US" sz="5400" b="1" i="1">
                        <a:solidFill>
                          <a:srgbClr val="FF0000"/>
                        </a:solidFill>
                        <a:effectLst/>
                        <a:latin typeface="Cambria Math" panose="02040503050406030204" pitchFamily="18" charset="0"/>
                        <a:ea typeface="Calibri" panose="020F0502020204030204" pitchFamily="34" charset="0"/>
                      </a:rPr>
                      <m:t>−</m:t>
                    </m:r>
                    <m:acc>
                      <m:accPr>
                        <m:chr m:val="⃗"/>
                        <m:ctrlPr>
                          <a:rPr lang="en-US" sz="5400" b="1" i="1">
                            <a:solidFill>
                              <a:srgbClr val="FF0000"/>
                            </a:solidFill>
                            <a:effectLst/>
                            <a:latin typeface="Cambria Math" panose="02040503050406030204" pitchFamily="18" charset="0"/>
                          </a:rPr>
                        </m:ctrlPr>
                      </m:accPr>
                      <m:e>
                        <m:r>
                          <a:rPr lang="en-US" sz="5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𝑶𝑴</m:t>
                        </m:r>
                      </m:e>
                    </m:acc>
                    <m:r>
                      <a:rPr lang="en-US" sz="5400" b="1"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5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TextBox 8">
                <a:extLst>
                  <a:ext uri="{FF2B5EF4-FFF2-40B4-BE49-F238E27FC236}">
                    <a16:creationId xmlns:a16="http://schemas.microsoft.com/office/drawing/2014/main" id="{0CEDE476-FC6A-4599-B763-ABC8182E51ED}"/>
                  </a:ext>
                </a:extLst>
              </p:cNvPr>
              <p:cNvSpPr txBox="1">
                <a:spLocks noRot="1" noChangeAspect="1" noMove="1" noResize="1" noEditPoints="1" noAdjustHandles="1" noChangeArrowheads="1" noChangeShapeType="1" noTextEdit="1"/>
              </p:cNvSpPr>
              <p:nvPr/>
            </p:nvSpPr>
            <p:spPr>
              <a:xfrm>
                <a:off x="609600" y="5828359"/>
                <a:ext cx="21336000" cy="1029641"/>
              </a:xfrm>
              <a:prstGeom prst="rect">
                <a:avLst/>
              </a:prstGeom>
              <a:blipFill>
                <a:blip r:embed="rId7"/>
                <a:stretch>
                  <a:fillRect l="-1514" t="-7692" b="-33728"/>
                </a:stretch>
              </a:blipFill>
            </p:spPr>
            <p:txBody>
              <a:bodyPr/>
              <a:lstStyle/>
              <a:p>
                <a:r>
                  <a:rPr lang="en-US">
                    <a:noFill/>
                  </a:rPr>
                  <a:t> </a:t>
                </a:r>
              </a:p>
            </p:txBody>
          </p:sp>
        </mc:Fallback>
      </mc:AlternateContent>
    </p:spTree>
    <p:extLst>
      <p:ext uri="{BB962C8B-B14F-4D97-AF65-F5344CB8AC3E}">
        <p14:creationId xmlns:p14="http://schemas.microsoft.com/office/powerpoint/2010/main" val="178169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wipe(up)">
                                      <p:cBhvr>
                                        <p:cTn id="27" dur="500"/>
                                        <p:tgtEl>
                                          <p:spTgt spid="9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0" end="0"/>
                                            </p:txEl>
                                          </p:spTgt>
                                        </p:tgtEl>
                                        <p:attrNameLst>
                                          <p:attrName>style.visibility</p:attrName>
                                        </p:attrNameLst>
                                      </p:cBhvr>
                                      <p:to>
                                        <p:strVal val="visible"/>
                                      </p:to>
                                    </p:set>
                                    <p:animEffect transition="in" filter="wipe(up)">
                                      <p:cBhvr>
                                        <p:cTn id="32" dur="500"/>
                                        <p:tgtEl>
                                          <p:spTgt spid="9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1" end="1"/>
                                            </p:txEl>
                                          </p:spTgt>
                                        </p:tgtEl>
                                        <p:attrNameLst>
                                          <p:attrName>style.visibility</p:attrName>
                                        </p:attrNameLst>
                                      </p:cBhvr>
                                      <p:to>
                                        <p:strVal val="visible"/>
                                      </p:to>
                                    </p:set>
                                    <p:animEffect transition="in" filter="wipe(up)">
                                      <p:cBhvr>
                                        <p:cTn id="37" dur="500"/>
                                        <p:tgtEl>
                                          <p:spTgt spid="9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wipe(up)">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Effect transition="in" filter="wipe(up)">
                                      <p:cBhvr>
                                        <p:cTn id="52" dur="500"/>
                                        <p:tgtEl>
                                          <p:spTgt spid="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wipe(up)">
                                      <p:cBhvr>
                                        <p:cTn id="57" dur="500"/>
                                        <p:tgtEl>
                                          <p:spTgt spid="7">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3" end="3"/>
                                            </p:txEl>
                                          </p:spTgt>
                                        </p:tgtEl>
                                        <p:attrNameLst>
                                          <p:attrName>style.visibility</p:attrName>
                                        </p:attrNameLst>
                                      </p:cBhvr>
                                      <p:to>
                                        <p:strVal val="visible"/>
                                      </p:to>
                                    </p:set>
                                    <p:animEffect transition="in" filter="wipe(up)">
                                      <p:cBhvr>
                                        <p:cTn id="62" dur="500"/>
                                        <p:tgtEl>
                                          <p:spTgt spid="7">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animEffect transition="in" filter="wipe(up)">
                                      <p:cBhvr>
                                        <p:cTn id="6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Ví dụ 3:</a:t>
                </a:r>
              </a:p>
              <a:p>
                <a:r>
                  <a:rPr lang="en-US" b="1"/>
                  <a:t>a) Chứng minh rằng nếu </a:t>
                </a:r>
                <a14:m>
                  <m:oMath xmlns:m="http://schemas.openxmlformats.org/officeDocument/2006/math">
                    <m:r>
                      <a:rPr lang="en-US" b="1" i="1">
                        <a:latin typeface="Cambria Math" panose="02040503050406030204" pitchFamily="18" charset="0"/>
                      </a:rPr>
                      <m:t>𝑰</m:t>
                    </m:r>
                  </m:oMath>
                </a14:m>
                <a:r>
                  <a:rPr lang="en-US" b="1"/>
                  <a:t>là trung điểm của </a:t>
                </a:r>
                <a14:m>
                  <m:oMath xmlns:m="http://schemas.openxmlformats.org/officeDocument/2006/math">
                    <m:r>
                      <a:rPr lang="en-US" b="1" i="1">
                        <a:latin typeface="Cambria Math" panose="02040503050406030204" pitchFamily="18" charset="0"/>
                      </a:rPr>
                      <m:t>𝑨𝑩</m:t>
                    </m:r>
                  </m:oMath>
                </a14:m>
                <a:r>
                  <a:rPr lang="en-US" b="1"/>
                  <a:t>thì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𝑰𝑨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𝑰𝑩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r>
                      <a:rPr lang="en-US" b="1" i="1">
                        <a:latin typeface="Cambria Math" panose="02040503050406030204" pitchFamily="18" charset="0"/>
                      </a:rPr>
                      <m:t>.</m:t>
                    </m:r>
                  </m:oMath>
                </a14:m>
                <a:endParaRPr lang="en-US" b="1"/>
              </a:p>
              <a:p>
                <a:r>
                  <a:rPr lang="en-US" b="1"/>
                  <a:t>b) Chưng minh rằng nếu </a:t>
                </a:r>
                <a14:m>
                  <m:oMath xmlns:m="http://schemas.openxmlformats.org/officeDocument/2006/math">
                    <m:r>
                      <a:rPr lang="en-US" b="1" i="1">
                        <a:latin typeface="Cambria Math" panose="02040503050406030204" pitchFamily="18" charset="0"/>
                      </a:rPr>
                      <m:t>𝑮</m:t>
                    </m:r>
                  </m:oMath>
                </a14:m>
                <a:r>
                  <a:rPr lang="en-US" b="1"/>
                  <a:t>là trọng tâm của tam giác </a:t>
                </a:r>
                <a:r>
                  <a:rPr lang="en-US" b="1" i="1"/>
                  <a:t>ABC</a:t>
                </a:r>
                <a:r>
                  <a:rPr lang="en-US" b="1"/>
                  <a:t> thì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𝑮𝑨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𝑮𝑩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𝑮𝑪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r>
                      <a:rPr lang="en-US" b="1" i="1">
                        <a:latin typeface="Cambria Math" panose="02040503050406030204" pitchFamily="18" charset="0"/>
                      </a:rPr>
                      <m:t>.</m:t>
                    </m:r>
                  </m:oMath>
                </a14:m>
                <a:endParaRPr lang="en-US" b="1"/>
              </a:p>
              <a:p>
                <a:endParaRPr lang="en-US"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61"/>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r>
                  <a:rPr lang="en-US" b="1"/>
                  <a:t>a) (H4.15) Khi I là trung điểm của AB, thì hai vec tơ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𝑰𝑨</m:t>
                        </m:r>
                        <m:r>
                          <a:rPr lang="en-US" b="1" i="1">
                            <a:latin typeface="Cambria Math" panose="02040503050406030204" pitchFamily="18" charset="0"/>
                          </a:rPr>
                          <m:t> </m:t>
                        </m:r>
                      </m:e>
                    </m:acc>
                  </m:oMath>
                </a14:m>
                <a:r>
                  <a:rPr lang="en-US" b="1"/>
                  <a:t> và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𝑰𝑩</m:t>
                        </m:r>
                      </m:e>
                    </m:acc>
                  </m:oMath>
                </a14:m>
                <a:r>
                  <a:rPr lang="en-US" b="1"/>
                  <a:t> có cùng độ dài và ngược hướng.</a:t>
                </a:r>
              </a:p>
              <a:p>
                <a:endParaRPr lang="en-US" b="1"/>
              </a:p>
              <a:p>
                <a:endParaRPr lang="en-US" b="1"/>
              </a:p>
              <a:p>
                <a:endParaRPr lang="en-US" b="1"/>
              </a:p>
              <a:p>
                <a:r>
                  <a:rPr lang="en-US" b="1"/>
                  <a:t>Do đó,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𝑰𝑨</m:t>
                        </m:r>
                      </m:e>
                    </m:acc>
                  </m:oMath>
                </a14:m>
                <a:r>
                  <a:rPr lang="en-US" b="1"/>
                  <a:t>và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𝑰𝑩</m:t>
                        </m:r>
                      </m:e>
                    </m:acc>
                  </m:oMath>
                </a14:m>
                <a:r>
                  <a:rPr lang="en-US" b="1"/>
                  <a:t>đối nhau, suy ra</a:t>
                </a:r>
              </a:p>
              <a:p>
                <a:pPr marL="0" indent="0">
                  <a:buNone/>
                </a:pPr>
                <a:r>
                  <a:rPr lang="en-US" b="1"/>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𝑰𝑨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𝑰𝑩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r>
                      <a:rPr lang="en-US" b="1" i="1">
                        <a:latin typeface="Cambria Math" panose="02040503050406030204" pitchFamily="18" charset="0"/>
                      </a:rPr>
                      <m:t>.</m:t>
                    </m:r>
                  </m:oMath>
                </a14:m>
                <a:endParaRPr lang="en-US" b="1"/>
              </a:p>
              <a:p>
                <a:pPr marL="0" indent="0">
                  <a:buNone/>
                </a:pPr>
                <a:endParaRPr lang="en-US" b="1"/>
              </a:p>
              <a:p>
                <a:endParaRPr lang="en-US"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r="-1849"/>
                </a:stretch>
              </a:blipFill>
              <a:ln>
                <a:solidFill>
                  <a:srgbClr val="00B0F0"/>
                </a:solidFill>
              </a:ln>
            </p:spPr>
            <p:txBody>
              <a:bodyPr/>
              <a:lstStyle/>
              <a:p>
                <a:r>
                  <a:rPr lang="en-US">
                    <a:noFill/>
                  </a:rPr>
                  <a:t> </a:t>
                </a:r>
              </a:p>
            </p:txBody>
          </p:sp>
        </mc:Fallback>
      </mc:AlternateContent>
      <p:pic>
        <p:nvPicPr>
          <p:cNvPr id="10" name="Picture 9">
            <a:extLst>
              <a:ext uri="{FF2B5EF4-FFF2-40B4-BE49-F238E27FC236}">
                <a16:creationId xmlns:a16="http://schemas.microsoft.com/office/drawing/2014/main" id="{F1B34F2D-8FB4-400D-9004-2B0DC6BFA4F1}"/>
              </a:ext>
            </a:extLst>
          </p:cNvPr>
          <p:cNvPicPr/>
          <p:nvPr/>
        </p:nvPicPr>
        <p:blipFill>
          <a:blip r:embed="rId5"/>
          <a:stretch>
            <a:fillRect/>
          </a:stretch>
        </p:blipFill>
        <p:spPr>
          <a:xfrm>
            <a:off x="13563600" y="5486400"/>
            <a:ext cx="8991600" cy="2133600"/>
          </a:xfrm>
          <a:prstGeom prst="rect">
            <a:avLst/>
          </a:prstGeom>
        </p:spPr>
      </p:pic>
    </p:spTree>
    <p:extLst>
      <p:ext uri="{BB962C8B-B14F-4D97-AF65-F5344CB8AC3E}">
        <p14:creationId xmlns:p14="http://schemas.microsoft.com/office/powerpoint/2010/main" val="315866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up)">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wipe(up)">
                                      <p:cBhvr>
                                        <p:cTn id="47" dur="500"/>
                                        <p:tgtEl>
                                          <p:spTgt spid="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wipe(up)">
                                      <p:cBhvr>
                                        <p:cTn id="5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Ví dụ 3:</a:t>
                </a:r>
              </a:p>
              <a:p>
                <a:r>
                  <a:rPr lang="en-US" b="1"/>
                  <a:t>a) Chứng minh rằng nếu </a:t>
                </a:r>
                <a14:m>
                  <m:oMath xmlns:m="http://schemas.openxmlformats.org/officeDocument/2006/math">
                    <m:r>
                      <a:rPr lang="en-US" b="1" i="1">
                        <a:latin typeface="Cambria Math" panose="02040503050406030204" pitchFamily="18" charset="0"/>
                      </a:rPr>
                      <m:t>𝑰</m:t>
                    </m:r>
                  </m:oMath>
                </a14:m>
                <a:r>
                  <a:rPr lang="en-US" b="1"/>
                  <a:t>là trung điểm của </a:t>
                </a:r>
                <a14:m>
                  <m:oMath xmlns:m="http://schemas.openxmlformats.org/officeDocument/2006/math">
                    <m:r>
                      <a:rPr lang="en-US" b="1" i="1">
                        <a:latin typeface="Cambria Math" panose="02040503050406030204" pitchFamily="18" charset="0"/>
                      </a:rPr>
                      <m:t>𝑨𝑩</m:t>
                    </m:r>
                  </m:oMath>
                </a14:m>
                <a:r>
                  <a:rPr lang="en-US" b="1"/>
                  <a:t>thì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𝑰𝑨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𝑰𝑩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r>
                      <a:rPr lang="en-US" b="1" i="1">
                        <a:latin typeface="Cambria Math" panose="02040503050406030204" pitchFamily="18" charset="0"/>
                      </a:rPr>
                      <m:t>.</m:t>
                    </m:r>
                  </m:oMath>
                </a14:m>
                <a:endParaRPr lang="en-US" b="1"/>
              </a:p>
              <a:p>
                <a:r>
                  <a:rPr lang="en-US" b="1"/>
                  <a:t>b) Chưng minh rằng nếu </a:t>
                </a:r>
                <a14:m>
                  <m:oMath xmlns:m="http://schemas.openxmlformats.org/officeDocument/2006/math">
                    <m:r>
                      <a:rPr lang="en-US" b="1" i="1">
                        <a:latin typeface="Cambria Math" panose="02040503050406030204" pitchFamily="18" charset="0"/>
                      </a:rPr>
                      <m:t>𝑮</m:t>
                    </m:r>
                  </m:oMath>
                </a14:m>
                <a:r>
                  <a:rPr lang="en-US" b="1"/>
                  <a:t>là trọng tâm của tam giác </a:t>
                </a:r>
                <a:r>
                  <a:rPr lang="en-US" b="1" i="1"/>
                  <a:t>ABC</a:t>
                </a:r>
                <a:r>
                  <a:rPr lang="en-US" b="1"/>
                  <a:t> thì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𝑮𝑨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𝑮𝑩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𝑮𝑪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r>
                      <a:rPr lang="en-US" b="1" i="1">
                        <a:latin typeface="Cambria Math" panose="02040503050406030204" pitchFamily="18" charset="0"/>
                      </a:rPr>
                      <m:t>.</m:t>
                    </m:r>
                  </m:oMath>
                </a14:m>
                <a:endParaRPr lang="en-US" b="1"/>
              </a:p>
              <a:p>
                <a:endParaRPr lang="en-US"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61"/>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pPr marL="0" indent="0">
                  <a:buNone/>
                </a:pPr>
                <a:r>
                  <a:rPr lang="en-US" b="1"/>
                  <a:t>b) (H4.16) Trọng tâm G của tam giác ABC thuộc trung tuyến AI và </a:t>
                </a:r>
                <a14:m>
                  <m:oMath xmlns:m="http://schemas.openxmlformats.org/officeDocument/2006/math">
                    <m:r>
                      <a:rPr lang="en-US" b="1" i="1">
                        <a:latin typeface="Cambria Math" panose="02040503050406030204" pitchFamily="18" charset="0"/>
                      </a:rPr>
                      <m:t>𝑮𝑨</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𝑮𝑰</m:t>
                    </m:r>
                  </m:oMath>
                </a14:m>
                <a:r>
                  <a:rPr lang="en-US" b="1"/>
                  <a:t>. Lấy điểm D đối xứng với G qua I. </a:t>
                </a:r>
              </a:p>
              <a:p>
                <a:r>
                  <a:rPr lang="en-US" b="1"/>
                  <a:t>Khi đó tứ giác </a:t>
                </a:r>
                <a14:m>
                  <m:oMath xmlns:m="http://schemas.openxmlformats.org/officeDocument/2006/math">
                    <m:r>
                      <a:rPr lang="en-US" b="1" i="1">
                        <a:latin typeface="Cambria Math" panose="02040503050406030204" pitchFamily="18" charset="0"/>
                      </a:rPr>
                      <m:t>𝑮𝑩𝑫𝑪</m:t>
                    </m:r>
                  </m:oMath>
                </a14:m>
                <a:r>
                  <a:rPr lang="en-US" b="1"/>
                  <a:t>có hai đường chéo cắt nhau tại trung điểm mỗi đường nên nó là hình bình hành.</a:t>
                </a:r>
              </a:p>
              <a:p>
                <a:r>
                  <a:rPr lang="en-US" b="1"/>
                  <a:t>Ta có </a:t>
                </a:r>
                <a14:m>
                  <m:oMath xmlns:m="http://schemas.openxmlformats.org/officeDocument/2006/math">
                    <m:r>
                      <a:rPr lang="en-US" b="1" i="1">
                        <a:latin typeface="Cambria Math" panose="02040503050406030204" pitchFamily="18" charset="0"/>
                      </a:rPr>
                      <m:t>𝑮𝑨</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𝑮𝑰</m:t>
                    </m:r>
                    <m:r>
                      <a:rPr lang="en-US" b="1" i="1">
                        <a:latin typeface="Cambria Math" panose="02040503050406030204" pitchFamily="18" charset="0"/>
                      </a:rPr>
                      <m:t>=</m:t>
                    </m:r>
                    <m:r>
                      <a:rPr lang="en-US" b="1" i="1">
                        <a:latin typeface="Cambria Math" panose="02040503050406030204" pitchFamily="18" charset="0"/>
                      </a:rPr>
                      <m:t>𝑮𝑫</m:t>
                    </m:r>
                    <m:r>
                      <a:rPr lang="en-US" b="1" i="1">
                        <a:latin typeface="Cambria Math" panose="02040503050406030204" pitchFamily="18" charset="0"/>
                      </a:rPr>
                      <m:t>.</m:t>
                    </m:r>
                  </m:oMath>
                </a14:m>
                <a:endParaRPr lang="en-US" b="1"/>
              </a:p>
              <a:p>
                <a:r>
                  <a:rPr lang="en-US" b="1"/>
                  <a:t>Hai vec tơ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𝑮𝑨</m:t>
                        </m:r>
                      </m:e>
                    </m:acc>
                  </m:oMath>
                </a14:m>
                <a:r>
                  <a:rPr lang="en-US" b="1"/>
                  <a:t>và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𝑮𝑫</m:t>
                        </m:r>
                      </m:e>
                    </m:acc>
                  </m:oMath>
                </a14:m>
                <a:r>
                  <a:rPr lang="en-US" b="1"/>
                  <a:t>có cùng độ dài và ngược hướng nên chúng là hai vec tơ đối nhau, do đó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𝑮𝑨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𝑮𝑫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r>
                      <a:rPr lang="en-US" b="1" i="1">
                        <a:latin typeface="Cambria Math" panose="02040503050406030204" pitchFamily="18" charset="0"/>
                      </a:rPr>
                      <m:t>.</m:t>
                    </m:r>
                  </m:oMath>
                </a14:m>
                <a:endParaRPr lang="en-US" b="1"/>
              </a:p>
              <a:p>
                <a:r>
                  <a:rPr lang="en-US" b="1"/>
                  <a:t>Trong hình bình hành</a:t>
                </a:r>
                <a14:m>
                  <m:oMath xmlns:m="http://schemas.openxmlformats.org/officeDocument/2006/math">
                    <m:r>
                      <a:rPr lang="en-US" b="1" i="1">
                        <a:latin typeface="Cambria Math" panose="02040503050406030204" pitchFamily="18" charset="0"/>
                      </a:rPr>
                      <m:t>𝑮𝑩𝑫𝑪</m:t>
                    </m:r>
                  </m:oMath>
                </a14:m>
                <a:r>
                  <a:rPr lang="en-US" b="1"/>
                  <a:t>, ta có </a:t>
                </a:r>
                <a:endParaRPr lang="en-US" b="1" i="1"/>
              </a:p>
              <a:p>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𝑮𝑩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𝑮𝑪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𝑮𝑫</m:t>
                        </m:r>
                      </m:e>
                    </m:acc>
                    <m:r>
                      <a:rPr lang="en-US" b="1" i="1">
                        <a:latin typeface="Cambria Math" panose="02040503050406030204" pitchFamily="18" charset="0"/>
                      </a:rPr>
                      <m:t>.</m:t>
                    </m:r>
                  </m:oMath>
                </a14:m>
                <a:endParaRPr lang="en-US" b="1"/>
              </a:p>
              <a:p>
                <a:r>
                  <a:rPr lang="en-US" b="1"/>
                  <a:t>Vậy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𝑮𝑨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𝑮𝑩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𝑮𝑪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r>
                      <a:rPr lang="en-US" b="1" i="1">
                        <a:latin typeface="Cambria Math" panose="02040503050406030204" pitchFamily="18" charset="0"/>
                      </a:rPr>
                      <m:t>.</m:t>
                    </m:r>
                  </m:oMath>
                </a14:m>
                <a:endParaRPr lang="en-US" b="1"/>
              </a:p>
              <a:p>
                <a:pPr marL="0" indent="0">
                  <a:buNone/>
                </a:pPr>
                <a:endParaRPr lang="en-US" b="1"/>
              </a:p>
              <a:p>
                <a:pPr marL="0" indent="0">
                  <a:buNone/>
                </a:pPr>
                <a:endParaRPr lang="en-US"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r="-1233" b="-2935"/>
                </a:stretch>
              </a:blipFill>
              <a:ln>
                <a:solidFill>
                  <a:srgbClr val="00B0F0"/>
                </a:solidFill>
              </a:ln>
            </p:spPr>
            <p:txBody>
              <a:bodyPr/>
              <a:lstStyle/>
              <a:p>
                <a:r>
                  <a:rPr lang="en-US">
                    <a:noFill/>
                  </a:rPr>
                  <a:t> </a:t>
                </a:r>
              </a:p>
            </p:txBody>
          </p:sp>
        </mc:Fallback>
      </mc:AlternateContent>
      <p:pic>
        <p:nvPicPr>
          <p:cNvPr id="6" name="Picture 5">
            <a:extLst>
              <a:ext uri="{FF2B5EF4-FFF2-40B4-BE49-F238E27FC236}">
                <a16:creationId xmlns:a16="http://schemas.microsoft.com/office/drawing/2014/main" id="{60CC2AD0-681A-469F-BB2D-27F04971CDCF}"/>
              </a:ext>
            </a:extLst>
          </p:cNvPr>
          <p:cNvPicPr/>
          <p:nvPr/>
        </p:nvPicPr>
        <p:blipFill rotWithShape="1">
          <a:blip r:embed="rId5"/>
          <a:srcRect l="3389" t="2583" r="4803" b="-1"/>
          <a:stretch/>
        </p:blipFill>
        <p:spPr bwMode="auto">
          <a:xfrm>
            <a:off x="5963083" y="7648974"/>
            <a:ext cx="6000318" cy="5334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6304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up)">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wipe(up)">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wipe(up)">
                                      <p:cBhvr>
                                        <p:cTn id="52" dur="500"/>
                                        <p:tgtEl>
                                          <p:spTgt spid="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4" end="4"/>
                                            </p:txEl>
                                          </p:spTgt>
                                        </p:tgtEl>
                                        <p:attrNameLst>
                                          <p:attrName>style.visibility</p:attrName>
                                        </p:attrNameLst>
                                      </p:cBhvr>
                                      <p:to>
                                        <p:strVal val="visible"/>
                                      </p:to>
                                    </p:set>
                                    <p:animEffect transition="in" filter="wipe(up)">
                                      <p:cBhvr>
                                        <p:cTn id="57" dur="500"/>
                                        <p:tgtEl>
                                          <p:spTgt spid="7">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5" end="5"/>
                                            </p:txEl>
                                          </p:spTgt>
                                        </p:tgtEl>
                                        <p:attrNameLst>
                                          <p:attrName>style.visibility</p:attrName>
                                        </p:attrNameLst>
                                      </p:cBhvr>
                                      <p:to>
                                        <p:strVal val="visible"/>
                                      </p:to>
                                    </p:set>
                                    <p:animEffect transition="in" filter="wipe(up)">
                                      <p:cBhvr>
                                        <p:cTn id="62" dur="500"/>
                                        <p:tgtEl>
                                          <p:spTgt spid="7">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7">
                                            <p:txEl>
                                              <p:pRg st="6" end="6"/>
                                            </p:txEl>
                                          </p:spTgt>
                                        </p:tgtEl>
                                        <p:attrNameLst>
                                          <p:attrName>style.visibility</p:attrName>
                                        </p:attrNameLst>
                                      </p:cBhvr>
                                      <p:to>
                                        <p:strVal val="visible"/>
                                      </p:to>
                                    </p:set>
                                    <p:animEffect transition="in" filter="wipe(up)">
                                      <p:cBhvr>
                                        <p:cTn id="67" dur="500"/>
                                        <p:tgtEl>
                                          <p:spTgt spid="7">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7">
                                            <p:txEl>
                                              <p:pRg st="7" end="7"/>
                                            </p:txEl>
                                          </p:spTgt>
                                        </p:tgtEl>
                                        <p:attrNameLst>
                                          <p:attrName>style.visibility</p:attrName>
                                        </p:attrNameLst>
                                      </p:cBhvr>
                                      <p:to>
                                        <p:strVal val="visible"/>
                                      </p:to>
                                    </p:set>
                                    <p:animEffect transition="in" filter="wipe(up)">
                                      <p:cBhvr>
                                        <p:cTn id="7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Luyện tập 2.</a:t>
                </a:r>
              </a:p>
              <a:p>
                <a:pPr marL="0" indent="0">
                  <a:buNone/>
                </a:pPr>
                <a:r>
                  <a:rPr lang="en-US" b="1"/>
                  <a:t>Cho tứ giác </a:t>
                </a:r>
                <a14:m>
                  <m:oMath xmlns:m="http://schemas.openxmlformats.org/officeDocument/2006/math">
                    <m:r>
                      <a:rPr lang="en-US" b="1" i="1">
                        <a:latin typeface="Cambria Math" panose="02040503050406030204" pitchFamily="18" charset="0"/>
                      </a:rPr>
                      <m:t>𝑨𝑩𝑪𝑫</m:t>
                    </m:r>
                  </m:oMath>
                </a14:m>
                <a:r>
                  <a:rPr lang="en-US" b="1"/>
                  <a:t>. Gọi </a:t>
                </a:r>
                <a14:m>
                  <m:oMath xmlns:m="http://schemas.openxmlformats.org/officeDocument/2006/math">
                    <m:r>
                      <a:rPr lang="en-US" b="1" i="1">
                        <a:latin typeface="Cambria Math" panose="02040503050406030204" pitchFamily="18" charset="0"/>
                      </a:rPr>
                      <m:t>𝑴</m:t>
                    </m:r>
                  </m:oMath>
                </a14:m>
                <a:r>
                  <a:rPr lang="en-US" b="1"/>
                  <a:t>, </a:t>
                </a:r>
                <a14:m>
                  <m:oMath xmlns:m="http://schemas.openxmlformats.org/officeDocument/2006/math">
                    <m:r>
                      <a:rPr lang="en-US" b="1" i="1">
                        <a:latin typeface="Cambria Math" panose="02040503050406030204" pitchFamily="18" charset="0"/>
                      </a:rPr>
                      <m:t>𝑵</m:t>
                    </m:r>
                  </m:oMath>
                </a14:m>
                <a:r>
                  <a:rPr lang="en-US" b="1"/>
                  <a:t>lần lượt là trung điểm của các cạnh </a:t>
                </a:r>
                <a14:m>
                  <m:oMath xmlns:m="http://schemas.openxmlformats.org/officeDocument/2006/math">
                    <m:r>
                      <a:rPr lang="en-US" b="1" i="1">
                        <a:latin typeface="Cambria Math" panose="02040503050406030204" pitchFamily="18" charset="0"/>
                      </a:rPr>
                      <m:t>𝑨𝑩</m:t>
                    </m:r>
                  </m:oMath>
                </a14:m>
                <a:r>
                  <a:rPr lang="en-US" b="1"/>
                  <a:t>,</a:t>
                </a:r>
                <a14:m>
                  <m:oMath xmlns:m="http://schemas.openxmlformats.org/officeDocument/2006/math">
                    <m:r>
                      <a:rPr lang="en-US" b="1" i="1">
                        <a:latin typeface="Cambria Math" panose="02040503050406030204" pitchFamily="18" charset="0"/>
                      </a:rPr>
                      <m:t>𝑪𝑫</m:t>
                    </m:r>
                  </m:oMath>
                </a14:m>
                <a:r>
                  <a:rPr lang="en-US" b="1"/>
                  <a:t> và O là trung điểm của </a:t>
                </a:r>
                <a14:m>
                  <m:oMath xmlns:m="http://schemas.openxmlformats.org/officeDocument/2006/math">
                    <m:r>
                      <a:rPr lang="en-US" b="1" i="1">
                        <a:latin typeface="Cambria Math" panose="02040503050406030204" pitchFamily="18" charset="0"/>
                      </a:rPr>
                      <m:t>𝑴𝑵</m:t>
                    </m:r>
                  </m:oMath>
                </a14:m>
                <a:r>
                  <a:rPr lang="en-US" b="1"/>
                  <a:t>. Chứng minh rằng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𝑶𝑨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r>
                      <a:rPr lang="en-US" b="1" i="1">
                        <a:latin typeface="Cambria Math" panose="02040503050406030204" pitchFamily="18" charset="0"/>
                      </a:rPr>
                      <m:t>.</m:t>
                    </m:r>
                  </m:oMath>
                </a14:m>
                <a:endParaRPr lang="en-US" b="1"/>
              </a:p>
              <a:p>
                <a:pPr marL="0" indent="0">
                  <a:buNone/>
                </a:pPr>
                <a:endParaRPr lang="en-US" b="1"/>
              </a:p>
              <a:p>
                <a:endParaRPr lang="en-US"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61"/>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r>
                  <a:rPr lang="en-US" b="1"/>
                  <a:t>Ta có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𝑶𝑨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𝑶𝑫</m:t>
                        </m:r>
                      </m:e>
                    </m:acc>
                  </m:oMath>
                </a14:m>
                <a:endParaRPr lang="en-US" b="1" i="1"/>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𝑶𝑴</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𝑴𝑨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𝑶𝑴</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𝑴𝑩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𝑶𝑵</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𝑵𝑪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𝑶𝑵</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𝑵𝑫</m:t>
                          </m:r>
                        </m:e>
                      </m:acc>
                    </m:oMath>
                  </m:oMathPara>
                </a14:m>
                <a:endParaRPr lang="en-US" b="1"/>
              </a:p>
              <a:p>
                <a:pPr marL="0" indent="0">
                  <a:buNone/>
                </a:pPr>
                <a:r>
                  <a:rPr lang="en-US" b="1"/>
                  <a:t> </a:t>
                </a:r>
                <a14:m>
                  <m:oMath xmlns:m="http://schemas.openxmlformats.org/officeDocument/2006/math">
                    <m:r>
                      <a:rPr lang="en-US" b="1" i="1">
                        <a:latin typeface="Cambria Math" panose="02040503050406030204" pitchFamily="18" charset="0"/>
                      </a:rPr>
                      <m:t>=</m:t>
                    </m:r>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𝑶𝑴</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𝑶𝑵</m:t>
                            </m:r>
                          </m:e>
                        </m:acc>
                      </m:e>
                    </m:d>
                    <m:r>
                      <a:rPr lang="en-US" b="1" i="1">
                        <a:latin typeface="Cambria Math" panose="02040503050406030204" pitchFamily="18" charset="0"/>
                      </a:rPr>
                      <m:t>+</m:t>
                    </m:r>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𝑴𝑨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𝑴𝑩</m:t>
                            </m:r>
                          </m:e>
                        </m:acc>
                      </m:e>
                    </m:d>
                  </m:oMath>
                </a14:m>
                <a:endParaRPr lang="en-US" b="1" i="1"/>
              </a:p>
              <a:p>
                <a:pPr marL="0" indent="0">
                  <a:buNone/>
                </a:pPr>
                <a14:m>
                  <m:oMath xmlns:m="http://schemas.openxmlformats.org/officeDocument/2006/math">
                    <m:r>
                      <a:rPr lang="en-US" b="1" i="1">
                        <a:latin typeface="Cambria Math" panose="02040503050406030204" pitchFamily="18" charset="0"/>
                      </a:rPr>
                      <m:t>+</m:t>
                    </m:r>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𝑶𝑴</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𝑶𝑵</m:t>
                            </m:r>
                          </m:e>
                        </m:acc>
                      </m:e>
                    </m:d>
                    <m:r>
                      <a:rPr lang="en-US" b="1" i="1">
                        <a:latin typeface="Cambria Math" panose="02040503050406030204" pitchFamily="18" charset="0"/>
                      </a:rPr>
                      <m:t>+</m:t>
                    </m:r>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𝑵𝑪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𝑵𝑫</m:t>
                            </m:r>
                          </m:e>
                        </m:acc>
                      </m:e>
                    </m:d>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oMath>
                </a14:m>
                <a:r>
                  <a:rPr lang="en-US" b="1"/>
                  <a:t> </a:t>
                </a:r>
              </a:p>
              <a:p>
                <a:pPr marL="0" indent="0">
                  <a:buNone/>
                </a:pPr>
                <a:endParaRPr lang="en-US" b="1"/>
              </a:p>
              <a:p>
                <a:pPr marL="0" indent="0">
                  <a:buNone/>
                </a:pPr>
                <a:endParaRPr lang="en-US"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2405832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up)">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up)">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up)">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wipe(up)">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wipe(up)">
                                      <p:cBhvr>
                                        <p:cTn id="4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609600" y="1676400"/>
            <a:ext cx="23164800" cy="1854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a:solidFill>
                  <a:srgbClr val="FF0000"/>
                </a:solidFill>
              </a:rPr>
              <a:t>Chú ý: </a:t>
            </a:r>
          </a:p>
          <a:p>
            <a:r>
              <a:rPr lang="en-US" b="1"/>
              <a:t>Phép cộng vec tơ tương ứng với các quy tắc tổng hợp lực, tổng hợp vận tốc.</a:t>
            </a: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08709" y="4191000"/>
                <a:ext cx="11783291" cy="93122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r>
                  <a:rPr lang="en-US" b="1"/>
                  <a:t>Nếu hai lực cùng tác động vào chất điểm </a:t>
                </a:r>
                <a14:m>
                  <m:oMath xmlns:m="http://schemas.openxmlformats.org/officeDocument/2006/math">
                    <m:r>
                      <a:rPr lang="en-US" b="1" i="1">
                        <a:latin typeface="Cambria Math" panose="02040503050406030204" pitchFamily="18" charset="0"/>
                      </a:rPr>
                      <m:t>𝑨</m:t>
                    </m:r>
                  </m:oMath>
                </a14:m>
                <a:r>
                  <a:rPr lang="en-US" b="1"/>
                  <a:t>và được biểu diễn bởi các vec tơ </a:t>
                </a:r>
                <a14:m>
                  <m:oMath xmlns:m="http://schemas.openxmlformats.org/officeDocument/2006/math">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𝒖</m:t>
                            </m:r>
                          </m:e>
                          <m:sub>
                            <m:r>
                              <a:rPr lang="en-US" b="1" i="1">
                                <a:latin typeface="Cambria Math" panose="02040503050406030204" pitchFamily="18" charset="0"/>
                              </a:rPr>
                              <m:t>𝟏</m:t>
                            </m:r>
                          </m:sub>
                        </m:sSub>
                      </m:e>
                    </m:acc>
                  </m:oMath>
                </a14:m>
                <a:r>
                  <a:rPr lang="en-US" b="1"/>
                  <a:t>,</a:t>
                </a:r>
                <a14:m>
                  <m:oMath xmlns:m="http://schemas.openxmlformats.org/officeDocument/2006/math">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𝒖</m:t>
                            </m:r>
                          </m:e>
                          <m:sub>
                            <m:r>
                              <a:rPr lang="en-US" b="1" i="1">
                                <a:latin typeface="Cambria Math" panose="02040503050406030204" pitchFamily="18" charset="0"/>
                              </a:rPr>
                              <m:t>𝟐</m:t>
                            </m:r>
                          </m:sub>
                        </m:sSub>
                      </m:e>
                    </m:acc>
                  </m:oMath>
                </a14:m>
                <a:r>
                  <a:rPr lang="en-US" b="1"/>
                  <a:t> thì hợp lực tác dộng vào </a:t>
                </a:r>
                <a14:m>
                  <m:oMath xmlns:m="http://schemas.openxmlformats.org/officeDocument/2006/math">
                    <m:r>
                      <a:rPr lang="en-US" b="1" i="1">
                        <a:latin typeface="Cambria Math" panose="02040503050406030204" pitchFamily="18" charset="0"/>
                      </a:rPr>
                      <m:t>𝑨</m:t>
                    </m:r>
                  </m:oMath>
                </a14:m>
                <a:r>
                  <a:rPr lang="en-US" b="1"/>
                  <a:t>được biễu diễn bởi vec tơ </a:t>
                </a:r>
                <a14:m>
                  <m:oMath xmlns:m="http://schemas.openxmlformats.org/officeDocument/2006/math">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𝒖</m:t>
                            </m:r>
                          </m:e>
                          <m:sub>
                            <m:r>
                              <a:rPr lang="en-US" b="1" i="1">
                                <a:latin typeface="Cambria Math" panose="02040503050406030204" pitchFamily="18" charset="0"/>
                              </a:rPr>
                              <m:t>𝟏</m:t>
                            </m:r>
                          </m:sub>
                        </m:sSub>
                      </m:e>
                    </m:acc>
                    <m:r>
                      <a:rPr lang="en-US" b="1" i="1">
                        <a:latin typeface="Cambria Math" panose="02040503050406030204" pitchFamily="18" charset="0"/>
                      </a:rPr>
                      <m:t>+</m:t>
                    </m:r>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𝒖</m:t>
                            </m:r>
                          </m:e>
                          <m:sub>
                            <m:r>
                              <a:rPr lang="en-US" b="1" i="1">
                                <a:latin typeface="Cambria Math" panose="02040503050406030204" pitchFamily="18" charset="0"/>
                              </a:rPr>
                              <m:t>𝟐</m:t>
                            </m:r>
                          </m:sub>
                        </m:sSub>
                      </m:e>
                    </m:acc>
                  </m:oMath>
                </a14:m>
                <a:r>
                  <a:rPr lang="en-US" b="1"/>
                  <a:t>.</a:t>
                </a:r>
              </a:p>
              <a:p>
                <a:r>
                  <a:rPr lang="en-US" b="1"/>
                  <a:t>Nếu một con thuyền di chuyển trên sông với vận tốc riêng( vận tốc so với dòng nước) được biễu diễn bởi vec tơ </a:t>
                </a:r>
                <a14:m>
                  <m:oMath xmlns:m="http://schemas.openxmlformats.org/officeDocument/2006/math">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𝒓</m:t>
                            </m:r>
                          </m:sub>
                        </m:sSub>
                      </m:e>
                    </m:acc>
                  </m:oMath>
                </a14:m>
                <a:r>
                  <a:rPr lang="en-US" b="1"/>
                  <a:t> và vận tốc của dòng nước( so với bờ) biễu diễn bởi vec tơ</a:t>
                </a:r>
                <a14:m>
                  <m:oMath xmlns:m="http://schemas.openxmlformats.org/officeDocument/2006/math">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𝒏</m:t>
                            </m:r>
                          </m:sub>
                        </m:sSub>
                      </m:e>
                    </m:acc>
                  </m:oMath>
                </a14:m>
                <a:r>
                  <a:rPr lang="en-US" b="1"/>
                  <a:t> thì vận tốc thực tế của thuyền (so với bờ) được biểu diễn bởi vec tơ  </a:t>
                </a:r>
                <a14:m>
                  <m:oMath xmlns:m="http://schemas.openxmlformats.org/officeDocument/2006/math">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𝒓</m:t>
                            </m:r>
                          </m:sub>
                        </m:sSub>
                      </m:e>
                    </m:acc>
                    <m:r>
                      <a:rPr lang="en-US" b="1" i="1">
                        <a:latin typeface="Cambria Math" panose="02040503050406030204" pitchFamily="18" charset="0"/>
                      </a:rPr>
                      <m:t>+</m:t>
                    </m:r>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𝒏</m:t>
                            </m:r>
                          </m:sub>
                        </m:sSub>
                      </m:e>
                    </m:acc>
                  </m:oMath>
                </a14:m>
                <a:r>
                  <a:rPr lang="en-US" b="1"/>
                  <a:t>.</a:t>
                </a:r>
                <a:endParaRPr lang="en-US" b="1"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408709" y="4191000"/>
                <a:ext cx="11783291" cy="9312276"/>
              </a:xfrm>
              <a:prstGeom prst="rect">
                <a:avLst/>
              </a:prstGeom>
              <a:blipFill>
                <a:blip r:embed="rId3"/>
                <a:stretch>
                  <a:fillRect l="-2067" t="-2158" r="-3204"/>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4191000"/>
            <a:ext cx="11630891" cy="92281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4"/>
            <a:endParaRPr lang="en-US" dirty="0"/>
          </a:p>
        </p:txBody>
      </p:sp>
      <p:pic>
        <p:nvPicPr>
          <p:cNvPr id="10" name="Picture 9">
            <a:extLst>
              <a:ext uri="{FF2B5EF4-FFF2-40B4-BE49-F238E27FC236}">
                <a16:creationId xmlns:a16="http://schemas.microsoft.com/office/drawing/2014/main" id="{57FB86C9-E70E-4E7B-ADAC-2DD8FD776F33}"/>
              </a:ext>
            </a:extLst>
          </p:cNvPr>
          <p:cNvPicPr/>
          <p:nvPr/>
        </p:nvPicPr>
        <p:blipFill>
          <a:blip r:embed="rId4"/>
          <a:stretch>
            <a:fillRect/>
          </a:stretch>
        </p:blipFill>
        <p:spPr>
          <a:xfrm>
            <a:off x="12510655" y="4275136"/>
            <a:ext cx="11430000" cy="9144004"/>
          </a:xfrm>
          <a:prstGeom prst="rect">
            <a:avLst/>
          </a:prstGeom>
        </p:spPr>
      </p:pic>
    </p:spTree>
    <p:extLst>
      <p:ext uri="{BB962C8B-B14F-4D97-AF65-F5344CB8AC3E}">
        <p14:creationId xmlns:p14="http://schemas.microsoft.com/office/powerpoint/2010/main" val="167182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nodePh="1">
                                  <p:stCondLst>
                                    <p:cond delay="0"/>
                                  </p:stCondLst>
                                  <p:endCondLst>
                                    <p:cond evt="begin" delay="0">
                                      <p:tn val="30"/>
                                    </p:cond>
                                  </p:end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Ví dụ 4:</a:t>
                </a:r>
              </a:p>
              <a:p>
                <a:pPr marL="0" indent="0">
                  <a:buNone/>
                </a:pPr>
                <a:r>
                  <a:rPr lang="en-US" b="1"/>
                  <a:t>Cho tứ giác </a:t>
                </a:r>
                <a14:m>
                  <m:oMath xmlns:m="http://schemas.openxmlformats.org/officeDocument/2006/math">
                    <m:r>
                      <a:rPr lang="en-US" b="1" i="1">
                        <a:latin typeface="Cambria Math" panose="02040503050406030204" pitchFamily="18" charset="0"/>
                      </a:rPr>
                      <m:t>𝑨𝑩𝑪𝑫</m:t>
                    </m:r>
                  </m:oMath>
                </a14:m>
                <a:r>
                  <a:rPr lang="en-US" b="1"/>
                  <a:t>. Gọi </a:t>
                </a:r>
                <a14:m>
                  <m:oMath xmlns:m="http://schemas.openxmlformats.org/officeDocument/2006/math">
                    <m:r>
                      <a:rPr lang="en-US" b="1" i="1">
                        <a:latin typeface="Cambria Math" panose="02040503050406030204" pitchFamily="18" charset="0"/>
                      </a:rPr>
                      <m:t>𝑴</m:t>
                    </m:r>
                  </m:oMath>
                </a14:m>
                <a:r>
                  <a:rPr lang="en-US" b="1"/>
                  <a:t>, </a:t>
                </a:r>
                <a14:m>
                  <m:oMath xmlns:m="http://schemas.openxmlformats.org/officeDocument/2006/math">
                    <m:r>
                      <a:rPr lang="en-US" b="1" i="1">
                        <a:latin typeface="Cambria Math" panose="02040503050406030204" pitchFamily="18" charset="0"/>
                      </a:rPr>
                      <m:t>𝑵</m:t>
                    </m:r>
                  </m:oMath>
                </a14:m>
                <a:r>
                  <a:rPr lang="en-US" b="1"/>
                  <a:t>lần lượt là trung điểm của các cạnh </a:t>
                </a:r>
                <a14:m>
                  <m:oMath xmlns:m="http://schemas.openxmlformats.org/officeDocument/2006/math">
                    <m:r>
                      <a:rPr lang="en-US" b="1" i="1">
                        <a:latin typeface="Cambria Math" panose="02040503050406030204" pitchFamily="18" charset="0"/>
                      </a:rPr>
                      <m:t>𝑨𝑩</m:t>
                    </m:r>
                  </m:oMath>
                </a14:m>
                <a:r>
                  <a:rPr lang="en-US" b="1"/>
                  <a:t>,</a:t>
                </a:r>
                <a14:m>
                  <m:oMath xmlns:m="http://schemas.openxmlformats.org/officeDocument/2006/math">
                    <m:r>
                      <a:rPr lang="en-US" b="1" i="1">
                        <a:latin typeface="Cambria Math" panose="02040503050406030204" pitchFamily="18" charset="0"/>
                      </a:rPr>
                      <m:t>𝑪𝑫</m:t>
                    </m:r>
                  </m:oMath>
                </a14:m>
                <a:r>
                  <a:rPr lang="en-US" b="1"/>
                  <a:t> và O là trung điểm của </a:t>
                </a:r>
                <a14:m>
                  <m:oMath xmlns:m="http://schemas.openxmlformats.org/officeDocument/2006/math">
                    <m:r>
                      <a:rPr lang="en-US" b="1" i="1">
                        <a:latin typeface="Cambria Math" panose="02040503050406030204" pitchFamily="18" charset="0"/>
                      </a:rPr>
                      <m:t>𝑴𝑵</m:t>
                    </m:r>
                  </m:oMath>
                </a14:m>
                <a:r>
                  <a:rPr lang="en-US" b="1"/>
                  <a:t>. Chứng minh rằng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𝑶𝑨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r>
                      <a:rPr lang="en-US" b="1" i="1">
                        <a:latin typeface="Cambria Math" panose="02040503050406030204" pitchFamily="18" charset="0"/>
                      </a:rPr>
                      <m:t>.</m:t>
                    </m:r>
                  </m:oMath>
                </a14:m>
                <a:endParaRPr lang="en-US" b="1"/>
              </a:p>
              <a:p>
                <a:pPr marL="0" indent="0">
                  <a:buNone/>
                </a:pPr>
                <a:endParaRPr lang="en-US" b="1"/>
              </a:p>
              <a:p>
                <a:endParaRPr lang="en-US"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61"/>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400" b="1">
                    <a:solidFill>
                      <a:srgbClr val="FF0000"/>
                    </a:solidFill>
                  </a:rPr>
                  <a:t>Lời giải</a:t>
                </a:r>
              </a:p>
              <a:p>
                <a:pPr marL="0" indent="0">
                  <a:buNone/>
                </a:pPr>
                <a:r>
                  <a:rPr lang="en-US" sz="4400" b="1"/>
                  <a:t>Ta biểu thị hai bờ sông là hai đường thẳng song song</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𝒅</m:t>
                        </m:r>
                      </m:e>
                      <m:sub>
                        <m:r>
                          <a:rPr lang="en-US" sz="4400" b="1" i="1">
                            <a:latin typeface="Cambria Math" panose="02040503050406030204" pitchFamily="18" charset="0"/>
                          </a:rPr>
                          <m:t>𝟏</m:t>
                        </m:r>
                      </m:sub>
                    </m:sSub>
                  </m:oMath>
                </a14:m>
                <a:r>
                  <a:rPr lang="en-US" sz="4400" b="1"/>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𝒅</m:t>
                        </m:r>
                      </m:e>
                      <m:sub>
                        <m:r>
                          <a:rPr lang="en-US" sz="4400" b="1" i="1">
                            <a:latin typeface="Cambria Math" panose="02040503050406030204" pitchFamily="18" charset="0"/>
                          </a:rPr>
                          <m:t>𝟐</m:t>
                        </m:r>
                      </m:sub>
                    </m:sSub>
                  </m:oMath>
                </a14:m>
                <a:r>
                  <a:rPr lang="en-US" sz="4400" b="1"/>
                  <a:t> (H4.17) </a:t>
                </a:r>
              </a:p>
              <a:p>
                <a:pPr marL="0" indent="0">
                  <a:buNone/>
                </a:pPr>
                <a:r>
                  <a:rPr lang="en-US" sz="4400" b="1"/>
                  <a:t>Giả sử tàu xuất phát từ </a:t>
                </a:r>
                <a14:m>
                  <m:oMath xmlns:m="http://schemas.openxmlformats.org/officeDocument/2006/math">
                    <m:r>
                      <a:rPr lang="en-US" sz="4400" b="1" i="1">
                        <a:latin typeface="Cambria Math" panose="02040503050406030204" pitchFamily="18" charset="0"/>
                      </a:rPr>
                      <m:t>𝑨</m:t>
                    </m:r>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𝒅</m:t>
                        </m:r>
                      </m:e>
                      <m:sub>
                        <m:r>
                          <a:rPr lang="en-US" sz="4400" b="1" i="1">
                            <a:latin typeface="Cambria Math" panose="02040503050406030204" pitchFamily="18" charset="0"/>
                          </a:rPr>
                          <m:t>𝟏</m:t>
                        </m:r>
                      </m:sub>
                    </m:sSub>
                  </m:oMath>
                </a14:m>
                <a:r>
                  <a:rPr lang="en-US" sz="4400" b="1"/>
                  <a:t> và bánh lái , luôn được giữ để tàu tạo với bờ góc </a:t>
                </a:r>
                <a14:m>
                  <m:oMath xmlns:m="http://schemas.openxmlformats.org/officeDocument/2006/math">
                    <m:r>
                      <a:rPr lang="en-US" sz="4400" b="1" i="1">
                        <a:latin typeface="Cambria Math" panose="02040503050406030204" pitchFamily="18" charset="0"/>
                      </a:rPr>
                      <m:t>𝜶</m:t>
                    </m:r>
                  </m:oMath>
                </a14:m>
                <a:r>
                  <a:rPr lang="en-US" sz="4400" b="1"/>
                  <a:t>. Gọi </a:t>
                </a:r>
                <a14:m>
                  <m:oMath xmlns:m="http://schemas.openxmlformats.org/officeDocument/2006/math">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𝒗</m:t>
                            </m:r>
                          </m:e>
                          <m:sub>
                            <m:r>
                              <a:rPr lang="en-US" sz="4400" b="1" i="1">
                                <a:latin typeface="Cambria Math" panose="02040503050406030204" pitchFamily="18" charset="0"/>
                              </a:rPr>
                              <m:t>𝒓</m:t>
                            </m:r>
                          </m:sub>
                        </m:sSub>
                      </m:e>
                    </m:acc>
                  </m:oMath>
                </a14:m>
                <a:r>
                  <a:rPr lang="en-US" sz="4400" b="1"/>
                  <a:t> và </a:t>
                </a:r>
                <a14:m>
                  <m:oMath xmlns:m="http://schemas.openxmlformats.org/officeDocument/2006/math">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𝒗</m:t>
                            </m:r>
                          </m:e>
                          <m:sub>
                            <m:r>
                              <a:rPr lang="en-US" sz="4400" b="1" i="1">
                                <a:latin typeface="Cambria Math" panose="02040503050406030204" pitchFamily="18" charset="0"/>
                              </a:rPr>
                              <m:t>𝒏</m:t>
                            </m:r>
                          </m:sub>
                        </m:sSub>
                      </m:e>
                    </m:acc>
                  </m:oMath>
                </a14:m>
                <a:r>
                  <a:rPr lang="en-US" sz="4400" b="1"/>
                  <a:t>lần lượt là vec tơ vận tốc riêng của tàu và vận tốc dòng nước. Gọi </a:t>
                </a:r>
                <a14:m>
                  <m:oMath xmlns:m="http://schemas.openxmlformats.org/officeDocument/2006/math">
                    <m:r>
                      <a:rPr lang="en-US" sz="4400" b="1" i="1">
                        <a:latin typeface="Cambria Math" panose="02040503050406030204" pitchFamily="18" charset="0"/>
                      </a:rPr>
                      <m:t>𝑴</m:t>
                    </m:r>
                    <m:r>
                      <a:rPr lang="en-US" sz="4400" b="1" i="1">
                        <a:latin typeface="Cambria Math" panose="02040503050406030204" pitchFamily="18" charset="0"/>
                      </a:rPr>
                      <m:t>,</m:t>
                    </m:r>
                    <m:r>
                      <a:rPr lang="en-US" sz="4400" b="1" i="1">
                        <a:latin typeface="Cambria Math" panose="02040503050406030204" pitchFamily="18" charset="0"/>
                      </a:rPr>
                      <m:t>𝑵</m:t>
                    </m:r>
                  </m:oMath>
                </a14:m>
                <a:r>
                  <a:rPr lang="en-US" sz="4400" b="1"/>
                  <a:t>là các điểm sao cho </a:t>
                </a:r>
                <a14:m>
                  <m:oMath xmlns:m="http://schemas.openxmlformats.org/officeDocument/2006/math">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𝒗</m:t>
                            </m:r>
                          </m:e>
                          <m:sub>
                            <m:r>
                              <a:rPr lang="en-US" sz="4400" b="1" i="1">
                                <a:latin typeface="Cambria Math" panose="02040503050406030204" pitchFamily="18" charset="0"/>
                              </a:rPr>
                              <m:t>𝒓</m:t>
                            </m:r>
                          </m:sub>
                        </m:sSub>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𝑨𝑴</m:t>
                        </m:r>
                      </m:e>
                    </m:acc>
                  </m:oMath>
                </a14:m>
                <a:r>
                  <a:rPr lang="en-US" sz="4400" b="1"/>
                  <a:t> và </a:t>
                </a:r>
                <a14:m>
                  <m:oMath xmlns:m="http://schemas.openxmlformats.org/officeDocument/2006/math">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𝒗</m:t>
                            </m:r>
                          </m:e>
                          <m:sub>
                            <m:r>
                              <a:rPr lang="en-US" sz="4400" b="1" i="1">
                                <a:latin typeface="Cambria Math" panose="02040503050406030204" pitchFamily="18" charset="0"/>
                              </a:rPr>
                              <m:t>𝒏</m:t>
                            </m:r>
                          </m:sub>
                        </m:sSub>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𝑴𝑵</m:t>
                        </m:r>
                      </m:e>
                    </m:acc>
                  </m:oMath>
                </a14:m>
                <a:r>
                  <a:rPr lang="en-US" sz="4400" b="1"/>
                  <a:t>.</a:t>
                </a:r>
              </a:p>
              <a:p>
                <a:r>
                  <a:rPr lang="en-US" sz="4400" b="1"/>
                  <a:t>Khi đó tàu chuyển chuyển động với vec tơ vận tốc thực tế là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𝒗</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𝒗</m:t>
                            </m:r>
                          </m:e>
                          <m:sub>
                            <m:r>
                              <a:rPr lang="en-US" sz="4400" b="1" i="1">
                                <a:latin typeface="Cambria Math" panose="02040503050406030204" pitchFamily="18" charset="0"/>
                              </a:rPr>
                              <m:t>𝒓</m:t>
                            </m:r>
                          </m:sub>
                        </m:sSub>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𝒗</m:t>
                            </m:r>
                          </m:e>
                          <m:sub>
                            <m:r>
                              <a:rPr lang="en-US" sz="4400" b="1" i="1">
                                <a:latin typeface="Cambria Math" panose="02040503050406030204" pitchFamily="18" charset="0"/>
                              </a:rPr>
                              <m:t>𝒏</m:t>
                            </m:r>
                          </m:sub>
                        </m:sSub>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𝑨𝑴</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𝑴𝑵</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𝑨𝑵</m:t>
                        </m:r>
                      </m:e>
                    </m:acc>
                  </m:oMath>
                </a14:m>
                <a:endParaRPr lang="en-US" sz="4400" b="1"/>
              </a:p>
              <a:p>
                <a:r>
                  <a:rPr lang="en-US" sz="4400" b="1"/>
                  <a:t>Gọi </a:t>
                </a:r>
                <a14:m>
                  <m:oMath xmlns:m="http://schemas.openxmlformats.org/officeDocument/2006/math">
                    <m:r>
                      <a:rPr lang="en-US" sz="4400" b="1" i="1">
                        <a:latin typeface="Cambria Math" panose="02040503050406030204" pitchFamily="18" charset="0"/>
                      </a:rPr>
                      <m:t>𝑩</m:t>
                    </m:r>
                    <m:r>
                      <a:rPr lang="en-US" sz="4400" b="1" i="1">
                        <a:latin typeface="Cambria Math" panose="02040503050406030204" pitchFamily="18" charset="0"/>
                      </a:rPr>
                      <m:t>,</m:t>
                    </m:r>
                    <m:r>
                      <a:rPr lang="en-US" sz="4400" b="1" i="1">
                        <a:latin typeface="Cambria Math" panose="02040503050406030204" pitchFamily="18" charset="0"/>
                      </a:rPr>
                      <m:t>𝑪</m:t>
                    </m:r>
                  </m:oMath>
                </a14:m>
                <a:r>
                  <a:rPr lang="en-US" sz="4400" b="1"/>
                  <a:t>tương ứng là giao điểm của </a:t>
                </a:r>
                <a14:m>
                  <m:oMath xmlns:m="http://schemas.openxmlformats.org/officeDocument/2006/math">
                    <m:r>
                      <a:rPr lang="en-US" sz="4400" b="1" i="1">
                        <a:latin typeface="Cambria Math" panose="02040503050406030204" pitchFamily="18" charset="0"/>
                      </a:rPr>
                      <m:t>𝑨𝑵</m:t>
                    </m:r>
                    <m:r>
                      <a:rPr lang="en-US" sz="4400" b="1" i="1">
                        <a:latin typeface="Cambria Math" panose="02040503050406030204" pitchFamily="18" charset="0"/>
                      </a:rPr>
                      <m:t>,</m:t>
                    </m:r>
                    <m:r>
                      <a:rPr lang="en-US" sz="4400" b="1" i="1">
                        <a:latin typeface="Cambria Math" panose="02040503050406030204" pitchFamily="18" charset="0"/>
                      </a:rPr>
                      <m:t>𝑨𝑴</m:t>
                    </m:r>
                  </m:oMath>
                </a14:m>
                <a:r>
                  <a:rPr lang="en-US" sz="4400" b="1"/>
                  <a:t>với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𝒅</m:t>
                        </m:r>
                      </m:e>
                      <m:sub>
                        <m:r>
                          <a:rPr lang="en-US" sz="4400" b="1" i="1">
                            <a:latin typeface="Cambria Math" panose="02040503050406030204" pitchFamily="18" charset="0"/>
                          </a:rPr>
                          <m:t>𝟐</m:t>
                        </m:r>
                      </m:sub>
                    </m:sSub>
                  </m:oMath>
                </a14:m>
                <a:r>
                  <a:rPr lang="en-US" sz="4400" b="1"/>
                  <a:t>. Tàu chuyền động thẳng từ </a:t>
                </a:r>
                <a14:m>
                  <m:oMath xmlns:m="http://schemas.openxmlformats.org/officeDocument/2006/math">
                    <m:r>
                      <a:rPr lang="en-US" sz="4400" b="1" i="1">
                        <a:latin typeface="Cambria Math" panose="02040503050406030204" pitchFamily="18" charset="0"/>
                      </a:rPr>
                      <m:t>𝑨</m:t>
                    </m:r>
                  </m:oMath>
                </a14:m>
                <a:r>
                  <a:rPr lang="en-US" sz="4400" b="1"/>
                  <a:t>đến </a:t>
                </a:r>
                <a14:m>
                  <m:oMath xmlns:m="http://schemas.openxmlformats.org/officeDocument/2006/math">
                    <m:r>
                      <a:rPr lang="en-US" sz="4400" b="1" i="1">
                        <a:latin typeface="Cambria Math" panose="02040503050406030204" pitchFamily="18" charset="0"/>
                      </a:rPr>
                      <m:t>𝑩</m:t>
                    </m:r>
                  </m:oMath>
                </a14:m>
                <a:r>
                  <a:rPr lang="en-US" sz="4400" b="1"/>
                  <a:t>với vận tốc thực tế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𝑨𝑵</m:t>
                        </m:r>
                      </m:e>
                    </m:acc>
                  </m:oMath>
                </a14:m>
                <a:r>
                  <a:rPr lang="en-US" sz="4400" b="1"/>
                  <a:t>, do đó thời gian cần thiết kế để tàu sang được bờ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𝒅</m:t>
                        </m:r>
                      </m:e>
                      <m:sub>
                        <m:r>
                          <a:rPr lang="en-US" sz="4400" b="1" i="1">
                            <a:latin typeface="Cambria Math" panose="02040503050406030204" pitchFamily="18" charset="0"/>
                          </a:rPr>
                          <m:t>𝟐</m:t>
                        </m:r>
                      </m:sub>
                    </m:sSub>
                  </m:oMath>
                </a14:m>
                <a:r>
                  <a:rPr lang="en-US" sz="4400" b="1"/>
                  <a:t>là </a:t>
                </a:r>
                <a14:m>
                  <m:oMath xmlns:m="http://schemas.openxmlformats.org/officeDocument/2006/math">
                    <m:f>
                      <m:fPr>
                        <m:ctrlPr>
                          <a:rPr lang="en-US" sz="4400" b="1" i="1">
                            <a:latin typeface="Cambria Math" panose="02040503050406030204" pitchFamily="18" charset="0"/>
                          </a:rPr>
                        </m:ctrlPr>
                      </m:fPr>
                      <m:num>
                        <m:r>
                          <a:rPr lang="en-US" sz="4400" b="1" i="1">
                            <a:latin typeface="Cambria Math" panose="02040503050406030204" pitchFamily="18" charset="0"/>
                          </a:rPr>
                          <m:t>𝑨𝑩</m:t>
                        </m:r>
                      </m:num>
                      <m:den>
                        <m:r>
                          <a:rPr lang="en-US" sz="4400" b="1" i="1">
                            <a:latin typeface="Cambria Math" panose="02040503050406030204" pitchFamily="18" charset="0"/>
                          </a:rPr>
                          <m:t>𝑨𝑵</m:t>
                        </m:r>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𝑨𝑪</m:t>
                        </m:r>
                      </m:num>
                      <m:den>
                        <m:r>
                          <a:rPr lang="en-US" sz="4400" b="1" i="1">
                            <a:latin typeface="Cambria Math" panose="02040503050406030204" pitchFamily="18" charset="0"/>
                          </a:rPr>
                          <m:t>𝑨𝑴</m:t>
                        </m:r>
                      </m:den>
                    </m:f>
                    <m:r>
                      <a:rPr lang="en-US" sz="4400" b="1" i="1">
                        <a:latin typeface="Cambria Math" panose="02040503050406030204" pitchFamily="18" charset="0"/>
                      </a:rPr>
                      <m:t>.</m:t>
                    </m:r>
                  </m:oMath>
                </a14:m>
                <a:endParaRPr lang="en-US" sz="4400" b="1"/>
              </a:p>
              <a:p>
                <a:pPr marL="0" indent="0">
                  <a:buNone/>
                </a:pPr>
                <a:endParaRPr lang="en-US" sz="4400" b="1"/>
              </a:p>
              <a:p>
                <a:pPr marL="0" indent="0">
                  <a:buNone/>
                </a:pPr>
                <a:endParaRPr lang="en-US" sz="4400" b="1"/>
              </a:p>
              <a:p>
                <a:pPr marL="0" indent="0">
                  <a:buNone/>
                </a:pPr>
                <a:endParaRPr lang="en-US" sz="4400"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003" t="-1601" r="-2773"/>
                </a:stretch>
              </a:blipFill>
              <a:ln>
                <a:solidFill>
                  <a:srgbClr val="00B0F0"/>
                </a:solidFill>
              </a:ln>
            </p:spPr>
            <p:txBody>
              <a:bodyPr/>
              <a:lstStyle/>
              <a:p>
                <a:r>
                  <a:rPr lang="en-US">
                    <a:noFill/>
                  </a:rPr>
                  <a:t> </a:t>
                </a:r>
              </a:p>
            </p:txBody>
          </p:sp>
        </mc:Fallback>
      </mc:AlternateContent>
      <p:pic>
        <p:nvPicPr>
          <p:cNvPr id="11" name="Picture 10">
            <a:extLst>
              <a:ext uri="{FF2B5EF4-FFF2-40B4-BE49-F238E27FC236}">
                <a16:creationId xmlns:a16="http://schemas.microsoft.com/office/drawing/2014/main" id="{7349D8DC-3F8E-4DEC-87A8-B829F3962B66}"/>
              </a:ext>
            </a:extLst>
          </p:cNvPr>
          <p:cNvPicPr/>
          <p:nvPr/>
        </p:nvPicPr>
        <p:blipFill>
          <a:blip r:embed="rId5"/>
          <a:stretch>
            <a:fillRect/>
          </a:stretch>
        </p:blipFill>
        <p:spPr>
          <a:xfrm>
            <a:off x="3962400" y="6172200"/>
            <a:ext cx="7162799" cy="6096000"/>
          </a:xfrm>
          <a:prstGeom prst="rect">
            <a:avLst/>
          </a:prstGeom>
        </p:spPr>
      </p:pic>
    </p:spTree>
    <p:extLst>
      <p:ext uri="{BB962C8B-B14F-4D97-AF65-F5344CB8AC3E}">
        <p14:creationId xmlns:p14="http://schemas.microsoft.com/office/powerpoint/2010/main" val="1877575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up)">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up)">
                                      <p:cBhvr>
                                        <p:cTn id="32" dur="500"/>
                                        <p:tgtEl>
                                          <p:spTgt spid="7">
                                            <p:txEl>
                                              <p:p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wipe(up)">
                                      <p:cBhvr>
                                        <p:cTn id="40" dur="500"/>
                                        <p:tgtEl>
                                          <p:spTgt spid="7">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7">
                                            <p:txEl>
                                              <p:pRg st="3" end="3"/>
                                            </p:txEl>
                                          </p:spTgt>
                                        </p:tgtEl>
                                        <p:attrNameLst>
                                          <p:attrName>style.visibility</p:attrName>
                                        </p:attrNameLst>
                                      </p:cBhvr>
                                      <p:to>
                                        <p:strVal val="visible"/>
                                      </p:to>
                                    </p:set>
                                    <p:animEffect transition="in" filter="wipe(up)">
                                      <p:cBhvr>
                                        <p:cTn id="45" dur="500"/>
                                        <p:tgtEl>
                                          <p:spTgt spid="7">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7">
                                            <p:txEl>
                                              <p:pRg st="4" end="4"/>
                                            </p:txEl>
                                          </p:spTgt>
                                        </p:tgtEl>
                                        <p:attrNameLst>
                                          <p:attrName>style.visibility</p:attrName>
                                        </p:attrNameLst>
                                      </p:cBhvr>
                                      <p:to>
                                        <p:strVal val="visible"/>
                                      </p:to>
                                    </p:set>
                                    <p:animEffect transition="in" filter="wipe(up)">
                                      <p:cBhvr>
                                        <p:cTn id="5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Ví dụ 4:</a:t>
                </a:r>
              </a:p>
              <a:p>
                <a:pPr marL="0" indent="0">
                  <a:buNone/>
                </a:pPr>
                <a:r>
                  <a:rPr lang="en-US" b="1"/>
                  <a:t>Cho tứ giác </a:t>
                </a:r>
                <a14:m>
                  <m:oMath xmlns:m="http://schemas.openxmlformats.org/officeDocument/2006/math">
                    <m:r>
                      <a:rPr lang="en-US" b="1" i="1">
                        <a:latin typeface="Cambria Math" panose="02040503050406030204" pitchFamily="18" charset="0"/>
                      </a:rPr>
                      <m:t>𝑨𝑩𝑪𝑫</m:t>
                    </m:r>
                  </m:oMath>
                </a14:m>
                <a:r>
                  <a:rPr lang="en-US" b="1"/>
                  <a:t>. Gọi </a:t>
                </a:r>
                <a14:m>
                  <m:oMath xmlns:m="http://schemas.openxmlformats.org/officeDocument/2006/math">
                    <m:r>
                      <a:rPr lang="en-US" b="1" i="1">
                        <a:latin typeface="Cambria Math" panose="02040503050406030204" pitchFamily="18" charset="0"/>
                      </a:rPr>
                      <m:t>𝑴</m:t>
                    </m:r>
                  </m:oMath>
                </a14:m>
                <a:r>
                  <a:rPr lang="en-US" b="1"/>
                  <a:t>, </a:t>
                </a:r>
                <a14:m>
                  <m:oMath xmlns:m="http://schemas.openxmlformats.org/officeDocument/2006/math">
                    <m:r>
                      <a:rPr lang="en-US" b="1" i="1">
                        <a:latin typeface="Cambria Math" panose="02040503050406030204" pitchFamily="18" charset="0"/>
                      </a:rPr>
                      <m:t>𝑵</m:t>
                    </m:r>
                  </m:oMath>
                </a14:m>
                <a:r>
                  <a:rPr lang="en-US" b="1"/>
                  <a:t>lần lượt là trung điểm của các cạnh </a:t>
                </a:r>
                <a14:m>
                  <m:oMath xmlns:m="http://schemas.openxmlformats.org/officeDocument/2006/math">
                    <m:r>
                      <a:rPr lang="en-US" b="1" i="1">
                        <a:latin typeface="Cambria Math" panose="02040503050406030204" pitchFamily="18" charset="0"/>
                      </a:rPr>
                      <m:t>𝑨𝑩</m:t>
                    </m:r>
                  </m:oMath>
                </a14:m>
                <a:r>
                  <a:rPr lang="en-US" b="1"/>
                  <a:t>,</a:t>
                </a:r>
                <a14:m>
                  <m:oMath xmlns:m="http://schemas.openxmlformats.org/officeDocument/2006/math">
                    <m:r>
                      <a:rPr lang="en-US" b="1" i="1">
                        <a:latin typeface="Cambria Math" panose="02040503050406030204" pitchFamily="18" charset="0"/>
                      </a:rPr>
                      <m:t>𝑪𝑫</m:t>
                    </m:r>
                  </m:oMath>
                </a14:m>
                <a:r>
                  <a:rPr lang="en-US" b="1"/>
                  <a:t> và O là trung điểm của </a:t>
                </a:r>
                <a14:m>
                  <m:oMath xmlns:m="http://schemas.openxmlformats.org/officeDocument/2006/math">
                    <m:r>
                      <a:rPr lang="en-US" b="1" i="1">
                        <a:latin typeface="Cambria Math" panose="02040503050406030204" pitchFamily="18" charset="0"/>
                      </a:rPr>
                      <m:t>𝑴𝑵</m:t>
                    </m:r>
                  </m:oMath>
                </a14:m>
                <a:r>
                  <a:rPr lang="en-US" b="1"/>
                  <a:t>. Chứng minh rằng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𝑶𝑨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r>
                      <a:rPr lang="en-US" b="1" i="1">
                        <a:latin typeface="Cambria Math" panose="02040503050406030204" pitchFamily="18" charset="0"/>
                      </a:rPr>
                      <m:t>.</m:t>
                    </m:r>
                  </m:oMath>
                </a14:m>
                <a:endParaRPr lang="en-US" b="1"/>
              </a:p>
              <a:p>
                <a:pPr marL="0" indent="0">
                  <a:buNone/>
                </a:pPr>
                <a:endParaRPr lang="en-US" b="1"/>
              </a:p>
              <a:p>
                <a:endParaRPr lang="en-US"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61"/>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400" b="1"/>
                  <a:t>Mặt khác </a:t>
                </a:r>
                <a14:m>
                  <m:oMath xmlns:m="http://schemas.openxmlformats.org/officeDocument/2006/math">
                    <m:r>
                      <a:rPr lang="en-US" sz="4400" b="1" i="1">
                        <a:latin typeface="Cambria Math" panose="02040503050406030204" pitchFamily="18" charset="0"/>
                      </a:rPr>
                      <m:t>𝑨𝑴</m:t>
                    </m:r>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𝒗</m:t>
                                </m:r>
                              </m:e>
                              <m:sub>
                                <m:r>
                                  <a:rPr lang="en-US" sz="4400" b="1" i="1">
                                    <a:latin typeface="Cambria Math" panose="02040503050406030204" pitchFamily="18" charset="0"/>
                                  </a:rPr>
                                  <m:t>𝒓</m:t>
                                </m:r>
                              </m:sub>
                            </m:sSub>
                          </m:e>
                        </m:acc>
                      </m:e>
                    </m:d>
                  </m:oMath>
                </a14:m>
                <a:r>
                  <a:rPr lang="en-US" sz="4400" b="1"/>
                  <a:t> không đổi nên </a:t>
                </a:r>
                <a14:m>
                  <m:oMath xmlns:m="http://schemas.openxmlformats.org/officeDocument/2006/math">
                    <m:f>
                      <m:fPr>
                        <m:ctrlPr>
                          <a:rPr lang="en-US" sz="4400" b="1" i="1">
                            <a:latin typeface="Cambria Math" panose="02040503050406030204" pitchFamily="18" charset="0"/>
                          </a:rPr>
                        </m:ctrlPr>
                      </m:fPr>
                      <m:num>
                        <m:r>
                          <a:rPr lang="en-US" sz="4400" b="1" i="1">
                            <a:latin typeface="Cambria Math" panose="02040503050406030204" pitchFamily="18" charset="0"/>
                          </a:rPr>
                          <m:t>𝑨𝑪</m:t>
                        </m:r>
                      </m:num>
                      <m:den>
                        <m:r>
                          <a:rPr lang="en-US" sz="4400" b="1" i="1">
                            <a:latin typeface="Cambria Math" panose="02040503050406030204" pitchFamily="18" charset="0"/>
                          </a:rPr>
                          <m:t>𝑨𝑴</m:t>
                        </m:r>
                      </m:den>
                    </m:f>
                  </m:oMath>
                </a14:m>
                <a:r>
                  <a:rPr lang="en-US" sz="4400" b="1"/>
                  <a:t> nhỏ nhất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𝑨𝑪</m:t>
                    </m:r>
                  </m:oMath>
                </a14:m>
                <a:r>
                  <a:rPr lang="en-US" sz="4400" b="1"/>
                  <a:t>nhỏ nhất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𝑨𝑪</m:t>
                    </m:r>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𝒅</m:t>
                        </m:r>
                      </m:e>
                      <m:sub>
                        <m:r>
                          <a:rPr lang="en-US" sz="4400" b="1" i="1">
                            <a:latin typeface="Cambria Math" panose="02040503050406030204" pitchFamily="18" charset="0"/>
                          </a:rPr>
                          <m:t>𝟐</m:t>
                        </m:r>
                      </m:sub>
                    </m:sSub>
                    <m:r>
                      <a:rPr lang="en-US" sz="4400" b="1" i="1">
                        <a:latin typeface="Cambria Math" panose="02040503050406030204" pitchFamily="18" charset="0"/>
                      </a:rPr>
                      <m:t>⇔</m:t>
                    </m:r>
                    <m:r>
                      <a:rPr lang="en-US" sz="4400" b="1" i="1">
                        <a:latin typeface="Cambria Math" panose="02040503050406030204" pitchFamily="18" charset="0"/>
                      </a:rPr>
                      <m:t>𝑨𝑴</m:t>
                    </m:r>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𝒅</m:t>
                        </m:r>
                      </m:e>
                      <m:sub>
                        <m:r>
                          <a:rPr lang="en-US" sz="4400" b="1" i="1">
                            <a:latin typeface="Cambria Math" panose="02040503050406030204" pitchFamily="18" charset="0"/>
                          </a:rPr>
                          <m:t>𝟐</m:t>
                        </m:r>
                      </m:sub>
                    </m:sSub>
                    <m:r>
                      <a:rPr lang="en-US" sz="4400" b="1" i="1">
                        <a:latin typeface="Cambria Math" panose="02040503050406030204" pitchFamily="18" charset="0"/>
                      </a:rPr>
                      <m:t>.</m:t>
                    </m:r>
                  </m:oMath>
                </a14:m>
                <a:endParaRPr lang="en-US" sz="4400" b="1"/>
              </a:p>
              <a:p>
                <a:r>
                  <a:rPr lang="en-US" sz="4400" b="1"/>
                  <a:t>Vậy để tàu sang được bờ bên kia nhanh nhất, ta cần giữ bánh lái để tàu luôn vuông góc với bờ.</a:t>
                </a:r>
              </a:p>
              <a:p>
                <a:pPr marL="0" indent="0">
                  <a:buNone/>
                </a:pPr>
                <a:endParaRPr lang="en-US" sz="4400" b="1"/>
              </a:p>
              <a:p>
                <a:pPr marL="0" indent="0">
                  <a:buNone/>
                </a:pPr>
                <a:endParaRPr lang="en-US" sz="4400"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1798" t="-267" r="-2619"/>
                </a:stretch>
              </a:blipFill>
              <a:ln>
                <a:solidFill>
                  <a:srgbClr val="00B0F0"/>
                </a:solidFill>
              </a:ln>
            </p:spPr>
            <p:txBody>
              <a:bodyPr/>
              <a:lstStyle/>
              <a:p>
                <a:r>
                  <a:rPr lang="en-US">
                    <a:noFill/>
                  </a:rPr>
                  <a:t> </a:t>
                </a:r>
              </a:p>
            </p:txBody>
          </p:sp>
        </mc:Fallback>
      </mc:AlternateContent>
      <p:pic>
        <p:nvPicPr>
          <p:cNvPr id="11" name="Picture 10">
            <a:extLst>
              <a:ext uri="{FF2B5EF4-FFF2-40B4-BE49-F238E27FC236}">
                <a16:creationId xmlns:a16="http://schemas.microsoft.com/office/drawing/2014/main" id="{7349D8DC-3F8E-4DEC-87A8-B829F3962B66}"/>
              </a:ext>
            </a:extLst>
          </p:cNvPr>
          <p:cNvPicPr/>
          <p:nvPr/>
        </p:nvPicPr>
        <p:blipFill>
          <a:blip r:embed="rId5"/>
          <a:stretch>
            <a:fillRect/>
          </a:stretch>
        </p:blipFill>
        <p:spPr>
          <a:xfrm>
            <a:off x="3962400" y="6172200"/>
            <a:ext cx="7162799" cy="6096000"/>
          </a:xfrm>
          <a:prstGeom prst="rect">
            <a:avLst/>
          </a:prstGeom>
        </p:spPr>
      </p:pic>
    </p:spTree>
    <p:extLst>
      <p:ext uri="{BB962C8B-B14F-4D97-AF65-F5344CB8AC3E}">
        <p14:creationId xmlns:p14="http://schemas.microsoft.com/office/powerpoint/2010/main" val="529807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up)">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3181</TotalTime>
  <Words>2968</Words>
  <PresentationFormat>Custom</PresentationFormat>
  <Paragraphs>287</Paragraphs>
  <Slides>26</Slides>
  <Notes>25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Yu Gothic UI Semilight</vt:lpstr>
      <vt:lpstr>Arial</vt:lpstr>
      <vt:lpstr>Bahnschrift SemiBold SemiConden</vt:lpstr>
      <vt:lpstr>Calibri</vt:lpstr>
      <vt:lpstr>Calibri Light</vt:lpstr>
      <vt:lpstr>Cambria Math</vt:lpstr>
      <vt:lpstr>Tahoma</vt:lpstr>
      <vt:lpstr>Times New Roman</vt:lpstr>
      <vt:lpstr>Tomaho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dcterms:created xsi:type="dcterms:W3CDTF">2013-08-31T11:42:51Z</dcterms:created>
  <dcterms:modified xsi:type="dcterms:W3CDTF">2022-04-06T16:21:17Z</dcterms:modified>
</cp:coreProperties>
</file>