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7"/>
  </p:notesMasterIdLst>
  <p:sldIdLst>
    <p:sldId id="313" r:id="rId3"/>
    <p:sldId id="301" r:id="rId4"/>
    <p:sldId id="385" r:id="rId5"/>
    <p:sldId id="374" r:id="rId6"/>
    <p:sldId id="375" r:id="rId7"/>
    <p:sldId id="315" r:id="rId8"/>
    <p:sldId id="378" r:id="rId9"/>
    <p:sldId id="379" r:id="rId10"/>
    <p:sldId id="316" r:id="rId11"/>
    <p:sldId id="381" r:id="rId12"/>
    <p:sldId id="382" r:id="rId13"/>
    <p:sldId id="383" r:id="rId14"/>
    <p:sldId id="388" r:id="rId15"/>
    <p:sldId id="391" r:id="rId16"/>
    <p:sldId id="387" r:id="rId17"/>
    <p:sldId id="389" r:id="rId18"/>
    <p:sldId id="390" r:id="rId19"/>
    <p:sldId id="399" r:id="rId20"/>
    <p:sldId id="400" r:id="rId21"/>
    <p:sldId id="401" r:id="rId22"/>
    <p:sldId id="402" r:id="rId23"/>
    <p:sldId id="403" r:id="rId24"/>
    <p:sldId id="409" r:id="rId25"/>
    <p:sldId id="396" r:id="rId26"/>
    <p:sldId id="392" r:id="rId27"/>
    <p:sldId id="393" r:id="rId28"/>
    <p:sldId id="394" r:id="rId29"/>
    <p:sldId id="349" r:id="rId30"/>
    <p:sldId id="395" r:id="rId31"/>
    <p:sldId id="350" r:id="rId32"/>
    <p:sldId id="351" r:id="rId33"/>
    <p:sldId id="406" r:id="rId34"/>
    <p:sldId id="408" r:id="rId35"/>
    <p:sldId id="397" r:id="rId36"/>
  </p:sldIdLst>
  <p:sldSz cx="24384000" cy="13716000"/>
  <p:notesSz cx="6858000" cy="9144000"/>
  <p:custDataLst>
    <p:tags r:id="rId3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 varScale="1">
        <p:scale>
          <a:sx n="35" d="100"/>
          <a:sy n="35" d="100"/>
        </p:scale>
        <p:origin x="702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6.wmf"/><Relationship Id="rId7" Type="http://schemas.openxmlformats.org/officeDocument/2006/relationships/image" Target="../media/image87.wmf"/><Relationship Id="rId2" Type="http://schemas.openxmlformats.org/officeDocument/2006/relationships/image" Target="../media/image85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87.wmf"/><Relationship Id="rId2" Type="http://schemas.openxmlformats.org/officeDocument/2006/relationships/image" Target="../media/image90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4" Type="http://schemas.openxmlformats.org/officeDocument/2006/relationships/image" Target="../media/image11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6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60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90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59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21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51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98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58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49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9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87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86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17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78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0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95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08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b="1" kern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3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6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9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17.wmf"/><Relationship Id="rId10" Type="http://schemas.openxmlformats.org/officeDocument/2006/relationships/image" Target="../media/image41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png"/><Relationship Id="rId5" Type="http://schemas.openxmlformats.org/officeDocument/2006/relationships/image" Target="../media/image47.wmf"/><Relationship Id="rId10" Type="http://schemas.openxmlformats.org/officeDocument/2006/relationships/image" Target="../media/image49.wmf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png"/><Relationship Id="rId5" Type="http://schemas.openxmlformats.org/officeDocument/2006/relationships/image" Target="../media/image51.wmf"/><Relationship Id="rId10" Type="http://schemas.openxmlformats.org/officeDocument/2006/relationships/image" Target="../media/image53.wmf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8.png"/><Relationship Id="rId5" Type="http://schemas.openxmlformats.org/officeDocument/2006/relationships/image" Target="../media/image54.wmf"/><Relationship Id="rId10" Type="http://schemas.openxmlformats.org/officeDocument/2006/relationships/image" Target="../media/image57.png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5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82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7.wmf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57.bin"/><Relationship Id="rId5" Type="http://schemas.openxmlformats.org/officeDocument/2006/relationships/image" Target="../media/image76.wmf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84.png"/><Relationship Id="rId19" Type="http://schemas.openxmlformats.org/officeDocument/2006/relationships/oleObject" Target="../embeddings/oleObject61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78.wmf"/><Relationship Id="rId14" Type="http://schemas.openxmlformats.org/officeDocument/2006/relationships/image" Target="../media/image8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69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68.bin"/><Relationship Id="rId20" Type="http://schemas.openxmlformats.org/officeDocument/2006/relationships/image" Target="../media/image89.png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65.bin"/><Relationship Id="rId19" Type="http://schemas.openxmlformats.org/officeDocument/2006/relationships/image" Target="../media/image88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6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77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6.bin"/><Relationship Id="rId20" Type="http://schemas.openxmlformats.org/officeDocument/2006/relationships/image" Target="../media/image92.png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91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7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100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97.wmf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9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9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8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0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95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3" Type="http://schemas.openxmlformats.org/officeDocument/2006/relationships/image" Target="../media/image114.png"/><Relationship Id="rId21" Type="http://schemas.openxmlformats.org/officeDocument/2006/relationships/image" Target="../media/image132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5" Type="http://schemas.openxmlformats.org/officeDocument/2006/relationships/image" Target="../media/image136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24" Type="http://schemas.openxmlformats.org/officeDocument/2006/relationships/image" Target="../media/image135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23" Type="http://schemas.openxmlformats.org/officeDocument/2006/relationships/image" Target="../media/image134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wm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16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30.wmf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5924" y="2691490"/>
            <a:ext cx="135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4800" b="1" dirty="0">
                <a:solidFill>
                  <a:srgbClr val="FFFF00"/>
                </a:solidFill>
                <a:latin typeface="+mj-lt"/>
              </a:rPr>
              <a:t>I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 I</a:t>
            </a:r>
            <a:r>
              <a:rPr lang="vi-VN" sz="4800" b="1" dirty="0">
                <a:solidFill>
                  <a:srgbClr val="FFFF00"/>
                </a:solidFill>
                <a:latin typeface="+mj-lt"/>
              </a:rPr>
              <a:t> I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4800" b="1" dirty="0" smtClean="0">
                <a:solidFill>
                  <a:srgbClr val="FFFF00"/>
                </a:solidFill>
                <a:latin typeface="+mj-lt"/>
              </a:rPr>
              <a:t>HÀM SỐ VÀ ĐỒ THỊ</a:t>
            </a:r>
            <a:endParaRPr lang="vi-VN" sz="4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722" y="4774691"/>
            <a:ext cx="12134723" cy="51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</a:t>
            </a:r>
            <a:r>
              <a:rPr lang="en-US" sz="60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en-US" sz="6000" b="1" dirty="0" smtClean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BẤT PHƯƠNG TRÌNH BẬC HAI MỘT ẨN</a:t>
            </a:r>
            <a:endParaRPr lang="en-US" sz="6000" b="1" dirty="0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668482" y="2932728"/>
            <a:ext cx="22358241" cy="5322246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48467" cy="940513"/>
              <a:chOff x="1311958" y="3405486"/>
              <a:chExt cx="454846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465" y="3788724"/>
                <a:ext cx="3586878" cy="34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152745" y="3499739"/>
            <a:ext cx="1125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641645"/>
              </p:ext>
            </p:extLst>
          </p:nvPr>
        </p:nvGraphicFramePr>
        <p:xfrm>
          <a:off x="5808982" y="4269179"/>
          <a:ext cx="9612312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Equation" r:id="rId4" imgW="1231560" imgH="736560" progId="Equation.DSMT4">
                  <p:embed/>
                </p:oleObj>
              </mc:Choice>
              <mc:Fallback>
                <p:oleObj name="Equation" r:id="rId4" imgW="1231560" imgH="7365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08982" y="4269179"/>
                        <a:ext cx="9612312" cy="374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10"/>
          <p:cNvGrpSpPr/>
          <p:nvPr/>
        </p:nvGrpSpPr>
        <p:grpSpPr>
          <a:xfrm>
            <a:off x="759196" y="8542478"/>
            <a:ext cx="22416999" cy="4711898"/>
            <a:chOff x="1249430" y="5529933"/>
            <a:chExt cx="21840757" cy="6660150"/>
          </a:xfrm>
        </p:grpSpPr>
        <p:sp>
          <p:nvSpPr>
            <p:cNvPr id="40" name="Rounded Rectangle 39"/>
            <p:cNvSpPr/>
            <p:nvPr/>
          </p:nvSpPr>
          <p:spPr>
            <a:xfrm>
              <a:off x="1272210" y="5529933"/>
              <a:ext cx="21817977" cy="66601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49430" y="5867400"/>
              <a:ext cx="3321569" cy="885307"/>
              <a:chOff x="1203460" y="6305967"/>
              <a:chExt cx="3321569" cy="8853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449929" y="5076328"/>
                <a:ext cx="828631" cy="332156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250402"/>
              </p:ext>
            </p:extLst>
          </p:nvPr>
        </p:nvGraphicFramePr>
        <p:xfrm>
          <a:off x="4287931" y="8360013"/>
          <a:ext cx="15162212" cy="2536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" name="Equation" r:id="rId6" imgW="1942920" imgH="457200" progId="Equation.DSMT4">
                  <p:embed/>
                </p:oleObj>
              </mc:Choice>
              <mc:Fallback>
                <p:oleObj name="Equation" r:id="rId6" imgW="1942920" imgH="457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87931" y="8360013"/>
                        <a:ext cx="15162212" cy="2536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1014825" y="10706927"/>
            <a:ext cx="11825972" cy="1972315"/>
            <a:chOff x="1752672" y="5670699"/>
            <a:chExt cx="4319155" cy="1003065"/>
          </a:xfrm>
        </p:grpSpPr>
        <p:cxnSp>
          <p:nvCxnSpPr>
            <p:cNvPr id="52" name="Google Shape;252;p24"/>
            <p:cNvCxnSpPr/>
            <p:nvPr/>
          </p:nvCxnSpPr>
          <p:spPr>
            <a:xfrm>
              <a:off x="2532061" y="5848264"/>
              <a:ext cx="0" cy="81915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3" name="Google Shape;253;p24"/>
            <p:cNvCxnSpPr/>
            <p:nvPr/>
          </p:nvCxnSpPr>
          <p:spPr>
            <a:xfrm>
              <a:off x="1792286" y="6194342"/>
              <a:ext cx="3833814" cy="145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pic>
          <p:nvPicPr>
            <p:cNvPr id="54" name="Google Shape;254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030962" y="5861023"/>
              <a:ext cx="249240" cy="320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255;p2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752672" y="6187989"/>
              <a:ext cx="762000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262;p24"/>
            <p:cNvSpPr txBox="1"/>
            <p:nvPr/>
          </p:nvSpPr>
          <p:spPr>
            <a:xfrm>
              <a:off x="3001962" y="6232440"/>
              <a:ext cx="396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dirty="0">
                  <a:solidFill>
                    <a:srgbClr val="FF0000"/>
                  </a:solidFill>
                  <a:latin typeface="Times New Roman"/>
                  <a:cs typeface="Times New Roman"/>
                  <a:sym typeface="Times New Roman"/>
                </a:rPr>
                <a:t>-</a:t>
              </a:r>
              <a:endParaRPr sz="4800" dirty="0">
                <a:solidFill>
                  <a:srgbClr val="FF0000"/>
                </a:solidFill>
              </a:endParaRPr>
            </a:p>
          </p:txBody>
        </p:sp>
        <p:sp>
          <p:nvSpPr>
            <p:cNvPr id="57" name="Google Shape;233;p24"/>
            <p:cNvSpPr txBox="1">
              <a:spLocks/>
            </p:cNvSpPr>
            <p:nvPr/>
          </p:nvSpPr>
          <p:spPr>
            <a:xfrm>
              <a:off x="2563091" y="5683399"/>
              <a:ext cx="611042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-∞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58" name="Google Shape;233;p24"/>
            <p:cNvSpPr txBox="1">
              <a:spLocks/>
            </p:cNvSpPr>
            <p:nvPr/>
          </p:nvSpPr>
          <p:spPr>
            <a:xfrm>
              <a:off x="5128490" y="5683399"/>
              <a:ext cx="943337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30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      </a:t>
              </a: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+∞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59" name="Google Shape;233;p24"/>
            <p:cNvSpPr txBox="1">
              <a:spLocks/>
            </p:cNvSpPr>
            <p:nvPr/>
          </p:nvSpPr>
          <p:spPr>
            <a:xfrm>
              <a:off x="3349004" y="5670699"/>
              <a:ext cx="805481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  -4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60" name="Google Shape;262;p24"/>
            <p:cNvSpPr txBox="1"/>
            <p:nvPr/>
          </p:nvSpPr>
          <p:spPr>
            <a:xfrm>
              <a:off x="4884736" y="6222118"/>
              <a:ext cx="396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 smtClean="0">
                  <a:solidFill>
                    <a:srgbClr val="FF0000"/>
                  </a:solidFill>
                </a:rPr>
                <a:t>-</a:t>
              </a:r>
              <a:endParaRPr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Google Shape;262;p24"/>
            <p:cNvSpPr txBox="1"/>
            <p:nvPr/>
          </p:nvSpPr>
          <p:spPr>
            <a:xfrm>
              <a:off x="3421062" y="6232440"/>
              <a:ext cx="396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 smtClean="0"/>
                <a:t>0</a:t>
              </a:r>
              <a:endParaRPr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Google Shape;233;p24"/>
            <p:cNvSpPr txBox="1">
              <a:spLocks/>
            </p:cNvSpPr>
            <p:nvPr/>
          </p:nvSpPr>
          <p:spPr>
            <a:xfrm>
              <a:off x="4420357" y="5670699"/>
              <a:ext cx="420760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 2 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63" name="Google Shape;262;p24"/>
            <p:cNvSpPr txBox="1"/>
            <p:nvPr/>
          </p:nvSpPr>
          <p:spPr>
            <a:xfrm>
              <a:off x="4364036" y="6197432"/>
              <a:ext cx="396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/>
                <a:t>0</a:t>
              </a:r>
              <a:endParaRPr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Google Shape;262;p24"/>
            <p:cNvSpPr txBox="1"/>
            <p:nvPr/>
          </p:nvSpPr>
          <p:spPr>
            <a:xfrm>
              <a:off x="3834775" y="6249213"/>
              <a:ext cx="396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>
                  <a:solidFill>
                    <a:srgbClr val="FF0000"/>
                  </a:solidFill>
                </a:rPr>
                <a:t>+</a:t>
              </a:r>
              <a:endParaRPr sz="48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357427"/>
              </p:ext>
            </p:extLst>
          </p:nvPr>
        </p:nvGraphicFramePr>
        <p:xfrm>
          <a:off x="17092671" y="11720130"/>
          <a:ext cx="3832149" cy="1157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" name="Equation" r:id="rId10" imgW="685800" imgH="203040" progId="Equation.DSMT4">
                  <p:embed/>
                </p:oleObj>
              </mc:Choice>
              <mc:Fallback>
                <p:oleObj name="Equation" r:id="rId10" imgW="685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092671" y="11720130"/>
                        <a:ext cx="3832149" cy="1157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12315052" y="10923644"/>
            <a:ext cx="10544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ập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3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668482" y="2932728"/>
            <a:ext cx="22358241" cy="3503804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98248" cy="940513"/>
              <a:chOff x="1311958" y="3405486"/>
              <a:chExt cx="4598248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323328" y="3509967"/>
                <a:ext cx="3586878" cy="34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152745" y="3499739"/>
            <a:ext cx="1125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26795"/>
              </p:ext>
            </p:extLst>
          </p:nvPr>
        </p:nvGraphicFramePr>
        <p:xfrm>
          <a:off x="5385628" y="4534960"/>
          <a:ext cx="90170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name="Equation" r:id="rId4" imgW="1155600" imgH="228600" progId="Equation.DSMT4">
                  <p:embed/>
                </p:oleObj>
              </mc:Choice>
              <mc:Fallback>
                <p:oleObj name="Equation" r:id="rId4" imgW="115560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5628" y="4534960"/>
                        <a:ext cx="9017000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10"/>
          <p:cNvGrpSpPr/>
          <p:nvPr/>
        </p:nvGrpSpPr>
        <p:grpSpPr>
          <a:xfrm>
            <a:off x="724784" y="6514528"/>
            <a:ext cx="22416999" cy="6628571"/>
            <a:chOff x="1249430" y="5529933"/>
            <a:chExt cx="21840757" cy="6660150"/>
          </a:xfrm>
        </p:grpSpPr>
        <p:sp>
          <p:nvSpPr>
            <p:cNvPr id="40" name="Rounded Rectangle 39"/>
            <p:cNvSpPr/>
            <p:nvPr/>
          </p:nvSpPr>
          <p:spPr>
            <a:xfrm>
              <a:off x="1272210" y="5529933"/>
              <a:ext cx="21817977" cy="66601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49430" y="5867400"/>
              <a:ext cx="3321569" cy="885307"/>
              <a:chOff x="1203460" y="6305967"/>
              <a:chExt cx="3321569" cy="8853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449929" y="5076328"/>
                <a:ext cx="828631" cy="332156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596720"/>
              </p:ext>
            </p:extLst>
          </p:nvPr>
        </p:nvGraphicFramePr>
        <p:xfrm>
          <a:off x="7223125" y="7108825"/>
          <a:ext cx="95123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" name="Equation" r:id="rId6" imgW="1218960" imgH="228600" progId="Equation.DSMT4">
                  <p:embed/>
                </p:oleObj>
              </mc:Choice>
              <mc:Fallback>
                <p:oleObj name="Equation" r:id="rId6" imgW="1218960" imgH="22860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23125" y="7108825"/>
                        <a:ext cx="9512300" cy="106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1270084" y="9330420"/>
            <a:ext cx="11825972" cy="1947343"/>
            <a:chOff x="1752672" y="5683399"/>
            <a:chExt cx="4319155" cy="990365"/>
          </a:xfrm>
        </p:grpSpPr>
        <p:cxnSp>
          <p:nvCxnSpPr>
            <p:cNvPr id="52" name="Google Shape;252;p24"/>
            <p:cNvCxnSpPr/>
            <p:nvPr/>
          </p:nvCxnSpPr>
          <p:spPr>
            <a:xfrm>
              <a:off x="2532061" y="5848264"/>
              <a:ext cx="0" cy="81915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3" name="Google Shape;253;p24"/>
            <p:cNvCxnSpPr/>
            <p:nvPr/>
          </p:nvCxnSpPr>
          <p:spPr>
            <a:xfrm>
              <a:off x="1792286" y="6194342"/>
              <a:ext cx="3833814" cy="145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pic>
          <p:nvPicPr>
            <p:cNvPr id="54" name="Google Shape;254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030962" y="5861023"/>
              <a:ext cx="249240" cy="320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255;p2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752672" y="6187989"/>
              <a:ext cx="762000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233;p24"/>
            <p:cNvSpPr txBox="1">
              <a:spLocks/>
            </p:cNvSpPr>
            <p:nvPr/>
          </p:nvSpPr>
          <p:spPr>
            <a:xfrm>
              <a:off x="2563091" y="5683399"/>
              <a:ext cx="611042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-∞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58" name="Google Shape;233;p24"/>
            <p:cNvSpPr txBox="1">
              <a:spLocks/>
            </p:cNvSpPr>
            <p:nvPr/>
          </p:nvSpPr>
          <p:spPr>
            <a:xfrm>
              <a:off x="5128490" y="5683399"/>
              <a:ext cx="943337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30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      </a:t>
              </a: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+∞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64" name="Google Shape;262;p24"/>
            <p:cNvSpPr txBox="1"/>
            <p:nvPr/>
          </p:nvSpPr>
          <p:spPr>
            <a:xfrm>
              <a:off x="3834775" y="6249213"/>
              <a:ext cx="396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>
                  <a:solidFill>
                    <a:srgbClr val="FF0000"/>
                  </a:solidFill>
                </a:rPr>
                <a:t>+</a:t>
              </a:r>
              <a:endParaRPr sz="48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550209"/>
              </p:ext>
            </p:extLst>
          </p:nvPr>
        </p:nvGraphicFramePr>
        <p:xfrm>
          <a:off x="11933284" y="11570888"/>
          <a:ext cx="22701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2" name="Equation" r:id="rId10" imgW="406080" imgH="177480" progId="Equation.DSMT4">
                  <p:embed/>
                </p:oleObj>
              </mc:Choice>
              <mc:Fallback>
                <p:oleObj name="Equation" r:id="rId10" imgW="40608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33284" y="11570888"/>
                        <a:ext cx="227012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1346178" y="11692582"/>
            <a:ext cx="10529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ập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369146" y="7263439"/>
            <a:ext cx="4551218" cy="799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Vô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58716" y="8108919"/>
            <a:ext cx="4481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  </a:t>
            </a:r>
            <a:r>
              <a:rPr lang="en-US" sz="4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a=3&gt;0</a:t>
            </a:r>
            <a:endParaRPr lang="vi-VN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65" grpId="0"/>
      <p:bldP spid="66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668482" y="2932728"/>
            <a:ext cx="22358241" cy="3503804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98248" cy="940513"/>
              <a:chOff x="1311958" y="3405486"/>
              <a:chExt cx="4598248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323328" y="3509967"/>
                <a:ext cx="3586878" cy="34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152745" y="3499739"/>
            <a:ext cx="1125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679051"/>
              </p:ext>
            </p:extLst>
          </p:nvPr>
        </p:nvGraphicFramePr>
        <p:xfrm>
          <a:off x="5138738" y="4535488"/>
          <a:ext cx="9513887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" name="Equation" r:id="rId4" imgW="1218960" imgH="228600" progId="Equation.DSMT4">
                  <p:embed/>
                </p:oleObj>
              </mc:Choice>
              <mc:Fallback>
                <p:oleObj name="Equation" r:id="rId4" imgW="121896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8738" y="4535488"/>
                        <a:ext cx="9513887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10"/>
          <p:cNvGrpSpPr/>
          <p:nvPr/>
        </p:nvGrpSpPr>
        <p:grpSpPr>
          <a:xfrm>
            <a:off x="667142" y="6459641"/>
            <a:ext cx="22416999" cy="6628571"/>
            <a:chOff x="1249430" y="5529933"/>
            <a:chExt cx="21840757" cy="6660150"/>
          </a:xfrm>
        </p:grpSpPr>
        <p:sp>
          <p:nvSpPr>
            <p:cNvPr id="40" name="Rounded Rectangle 39"/>
            <p:cNvSpPr/>
            <p:nvPr/>
          </p:nvSpPr>
          <p:spPr>
            <a:xfrm>
              <a:off x="1272210" y="5529933"/>
              <a:ext cx="21817977" cy="66601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49430" y="5867400"/>
              <a:ext cx="3321569" cy="885307"/>
              <a:chOff x="1203460" y="6305967"/>
              <a:chExt cx="3321569" cy="8853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449929" y="5076328"/>
                <a:ext cx="828631" cy="332156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520003"/>
              </p:ext>
            </p:extLst>
          </p:nvPr>
        </p:nvGraphicFramePr>
        <p:xfrm>
          <a:off x="5241925" y="7108825"/>
          <a:ext cx="13476288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" name="Equation" r:id="rId6" imgW="1726920" imgH="228600" progId="Equation.DSMT4">
                  <p:embed/>
                </p:oleObj>
              </mc:Choice>
              <mc:Fallback>
                <p:oleObj name="Equation" r:id="rId6" imgW="1726920" imgH="22860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41925" y="7108825"/>
                        <a:ext cx="13476288" cy="106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1270084" y="9330420"/>
            <a:ext cx="11825972" cy="1947343"/>
            <a:chOff x="1752672" y="5683399"/>
            <a:chExt cx="4319155" cy="990365"/>
          </a:xfrm>
        </p:grpSpPr>
        <p:cxnSp>
          <p:nvCxnSpPr>
            <p:cNvPr id="52" name="Google Shape;252;p24"/>
            <p:cNvCxnSpPr/>
            <p:nvPr/>
          </p:nvCxnSpPr>
          <p:spPr>
            <a:xfrm>
              <a:off x="2532061" y="5848264"/>
              <a:ext cx="0" cy="81915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53" name="Google Shape;253;p24"/>
            <p:cNvCxnSpPr/>
            <p:nvPr/>
          </p:nvCxnSpPr>
          <p:spPr>
            <a:xfrm>
              <a:off x="1792286" y="6194342"/>
              <a:ext cx="3833814" cy="145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pic>
          <p:nvPicPr>
            <p:cNvPr id="54" name="Google Shape;254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030962" y="5861023"/>
              <a:ext cx="249240" cy="320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255;p2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752672" y="6187989"/>
              <a:ext cx="762000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233;p24"/>
            <p:cNvSpPr txBox="1">
              <a:spLocks/>
            </p:cNvSpPr>
            <p:nvPr/>
          </p:nvSpPr>
          <p:spPr>
            <a:xfrm>
              <a:off x="2563091" y="5683399"/>
              <a:ext cx="611042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-∞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58" name="Google Shape;233;p24"/>
            <p:cNvSpPr txBox="1">
              <a:spLocks/>
            </p:cNvSpPr>
            <p:nvPr/>
          </p:nvSpPr>
          <p:spPr>
            <a:xfrm>
              <a:off x="5128490" y="5683399"/>
              <a:ext cx="943337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30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      </a:t>
              </a: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+∞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64" name="Google Shape;262;p24"/>
            <p:cNvSpPr txBox="1"/>
            <p:nvPr/>
          </p:nvSpPr>
          <p:spPr>
            <a:xfrm>
              <a:off x="3834776" y="6249213"/>
              <a:ext cx="258133" cy="418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 smtClean="0">
                  <a:solidFill>
                    <a:schemeClr val="accent1"/>
                  </a:solidFill>
                </a:rPr>
                <a:t>0</a:t>
              </a:r>
              <a:endParaRPr sz="4800" b="1" dirty="0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782894"/>
              </p:ext>
            </p:extLst>
          </p:nvPr>
        </p:nvGraphicFramePr>
        <p:xfrm>
          <a:off x="11747475" y="11543273"/>
          <a:ext cx="2697162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" name="Equation" r:id="rId10" imgW="482400" imgH="253800" progId="Equation.DSMT4">
                  <p:embed/>
                </p:oleObj>
              </mc:Choice>
              <mc:Fallback>
                <p:oleObj name="Equation" r:id="rId10" imgW="48240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747475" y="11543273"/>
                        <a:ext cx="2697162" cy="1446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1246910" y="11804073"/>
            <a:ext cx="10628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ập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58716" y="8108919"/>
            <a:ext cx="4481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  </a:t>
            </a:r>
            <a:r>
              <a:rPr lang="en-US" sz="4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a=-1&lt;0</a:t>
            </a:r>
            <a:endParaRPr lang="vi-VN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Google Shape;262;p24"/>
          <p:cNvSpPr txBox="1"/>
          <p:nvPr/>
        </p:nvSpPr>
        <p:spPr>
          <a:xfrm>
            <a:off x="4344640" y="10562224"/>
            <a:ext cx="1086655" cy="78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-</a:t>
            </a:r>
            <a:endParaRPr sz="4800" b="1" dirty="0">
              <a:solidFill>
                <a:srgbClr val="FF0000"/>
              </a:solidFill>
            </a:endParaRPr>
          </a:p>
        </p:txBody>
      </p:sp>
      <p:sp>
        <p:nvSpPr>
          <p:cNvPr id="61" name="Google Shape;262;p24"/>
          <p:cNvSpPr txBox="1"/>
          <p:nvPr/>
        </p:nvSpPr>
        <p:spPr>
          <a:xfrm>
            <a:off x="9025874" y="10504710"/>
            <a:ext cx="1086655" cy="78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-</a:t>
            </a:r>
            <a:endParaRPr sz="4800" b="1" dirty="0">
              <a:solidFill>
                <a:srgbClr val="FF0000"/>
              </a:solidFill>
            </a:endParaRPr>
          </a:p>
        </p:txBody>
      </p:sp>
      <p:sp>
        <p:nvSpPr>
          <p:cNvPr id="62" name="Google Shape;262;p24"/>
          <p:cNvSpPr txBox="1"/>
          <p:nvPr/>
        </p:nvSpPr>
        <p:spPr>
          <a:xfrm>
            <a:off x="6943461" y="9428591"/>
            <a:ext cx="706776" cy="82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None/>
            </a:pPr>
            <a:r>
              <a:rPr lang="en-US" sz="4800" b="1" dirty="0">
                <a:solidFill>
                  <a:schemeClr val="accent1"/>
                </a:solidFill>
              </a:rPr>
              <a:t>3</a:t>
            </a:r>
            <a:endParaRPr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0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65" grpId="0"/>
      <p:bldP spid="67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314877" y="3866739"/>
            <a:ext cx="22358241" cy="8888520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5119827" cy="940513"/>
              <a:chOff x="1311958" y="3405486"/>
              <a:chExt cx="511982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855532" y="1736934"/>
                <a:ext cx="793395" cy="435911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029" y="3710686"/>
                <a:ext cx="3967788" cy="35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11467" y="3027219"/>
            <a:ext cx="22648533" cy="830997"/>
            <a:chOff x="168274" y="1892299"/>
            <a:chExt cx="19202401" cy="830995"/>
          </a:xfrm>
        </p:grpSpPr>
        <p:sp>
          <p:nvSpPr>
            <p:cNvPr id="40" name="Rounded Rectangle 39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sử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đồ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thị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698394" y="4688728"/>
            <a:ext cx="8246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Cho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2134850" y="6769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34850" y="6769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13283009" y="4676465"/>
          <a:ext cx="50958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Equation" r:id="rId6" imgW="2920680" imgH="520560" progId="Equation.DSMT4">
                  <p:embed/>
                </p:oleObj>
              </mc:Choice>
              <mc:Fallback>
                <p:oleObj name="Equation" r:id="rId6" imgW="2920680" imgH="52056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3009" y="4676465"/>
                        <a:ext cx="5095875" cy="908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11728" y="5482432"/>
            <a:ext cx="7040608" cy="662276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541155" y="6154561"/>
            <a:ext cx="5088245" cy="82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(P): 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/>
          </p:nvPr>
        </p:nvGraphicFramePr>
        <p:xfrm>
          <a:off x="6013543" y="6077257"/>
          <a:ext cx="41211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Equation" r:id="rId9" imgW="2361960" imgH="507960" progId="Equation.DSMT4">
                  <p:embed/>
                </p:oleObj>
              </mc:Choice>
              <mc:Fallback>
                <p:oleObj name="Equation" r:id="rId9" imgW="2361960" imgH="507960" progId="Equation.DSMT4">
                  <p:embed/>
                  <p:pic>
                    <p:nvPicPr>
                      <p:cNvPr id="6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543" y="6077257"/>
                        <a:ext cx="4121150" cy="885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10249112" y="6062325"/>
            <a:ext cx="3681327" cy="82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25756" y="7120471"/>
            <a:ext cx="13785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(2)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parabol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(P)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nằm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phía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hoành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45730" y="9055362"/>
            <a:ext cx="13308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parabol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(P)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nằm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phía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hoành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ứng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x?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Cloud Callout 65"/>
          <p:cNvSpPr/>
          <p:nvPr/>
        </p:nvSpPr>
        <p:spPr>
          <a:xfrm>
            <a:off x="3160284" y="6694607"/>
            <a:ext cx="9916588" cy="5916175"/>
          </a:xfrm>
          <a:prstGeom prst="cloudCallout">
            <a:avLst>
              <a:gd name="adj1" fmla="val 78292"/>
              <a:gd name="adj2" fmla="val 88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Bất</a:t>
            </a:r>
            <a:r>
              <a:rPr lang="en-US" sz="5400" dirty="0" smtClean="0"/>
              <a:t> </a:t>
            </a:r>
            <a:r>
              <a:rPr lang="en-US" sz="5400" dirty="0" err="1" smtClean="0"/>
              <a:t>phương</a:t>
            </a:r>
            <a:r>
              <a:rPr lang="en-US" sz="5400" dirty="0" smtClean="0"/>
              <a:t> </a:t>
            </a:r>
            <a:r>
              <a:rPr lang="en-US" sz="5400" dirty="0" err="1" smtClean="0"/>
              <a:t>trình</a:t>
            </a:r>
            <a:r>
              <a:rPr lang="en-US" sz="5400" dirty="0" smtClean="0"/>
              <a:t> (2)  </a:t>
            </a:r>
            <a:r>
              <a:rPr lang="en-US" sz="5400" dirty="0" err="1" smtClean="0"/>
              <a:t>biểu</a:t>
            </a:r>
            <a:r>
              <a:rPr lang="en-US" sz="5400" dirty="0" smtClean="0"/>
              <a:t> </a:t>
            </a:r>
            <a:r>
              <a:rPr lang="en-US" sz="5400" dirty="0" err="1" smtClean="0"/>
              <a:t>diễn</a:t>
            </a:r>
            <a:r>
              <a:rPr lang="en-US" sz="5400" dirty="0" smtClean="0"/>
              <a:t> </a:t>
            </a:r>
            <a:r>
              <a:rPr lang="en-US" sz="5400" dirty="0" err="1" smtClean="0"/>
              <a:t>phần</a:t>
            </a:r>
            <a:r>
              <a:rPr lang="en-US" sz="5400" dirty="0" smtClean="0"/>
              <a:t> (P) </a:t>
            </a:r>
            <a:r>
              <a:rPr lang="en-US" sz="5400" dirty="0" err="1" smtClean="0"/>
              <a:t>nằm</a:t>
            </a:r>
            <a:r>
              <a:rPr lang="en-US" sz="5400" dirty="0" smtClean="0"/>
              <a:t> </a:t>
            </a:r>
            <a:r>
              <a:rPr lang="en-US" sz="5400" dirty="0" err="1" smtClean="0"/>
              <a:t>phía</a:t>
            </a:r>
            <a:r>
              <a:rPr lang="en-US" sz="5400" dirty="0" smtClean="0"/>
              <a:t> </a:t>
            </a:r>
            <a:r>
              <a:rPr lang="en-US" sz="5400" dirty="0" err="1" smtClean="0"/>
              <a:t>trên</a:t>
            </a:r>
            <a:r>
              <a:rPr lang="en-US" sz="5400" dirty="0" smtClean="0"/>
              <a:t> </a:t>
            </a:r>
            <a:r>
              <a:rPr lang="en-US" sz="5400" dirty="0" err="1" smtClean="0"/>
              <a:t>trục</a:t>
            </a:r>
            <a:r>
              <a:rPr lang="en-US" sz="5400" dirty="0" smtClean="0"/>
              <a:t> </a:t>
            </a:r>
            <a:r>
              <a:rPr lang="en-US" sz="5400" dirty="0" err="1" smtClean="0"/>
              <a:t>hoành</a:t>
            </a:r>
            <a:r>
              <a:rPr lang="en-US" sz="5400" dirty="0" smtClean="0"/>
              <a:t>, </a:t>
            </a:r>
            <a:r>
              <a:rPr lang="en-US" sz="5400" dirty="0" err="1" smtClean="0"/>
              <a:t>ứng</a:t>
            </a:r>
            <a:r>
              <a:rPr lang="en-US" sz="5400" dirty="0" smtClean="0"/>
              <a:t> </a:t>
            </a:r>
            <a:r>
              <a:rPr lang="en-US" sz="5400" dirty="0" err="1" smtClean="0"/>
              <a:t>với</a:t>
            </a:r>
            <a:r>
              <a:rPr lang="en-US" sz="5400" dirty="0" smtClean="0"/>
              <a:t> x&lt;1 </a:t>
            </a:r>
            <a:r>
              <a:rPr lang="en-US" sz="5400" dirty="0" err="1" smtClean="0"/>
              <a:t>hoặc</a:t>
            </a:r>
            <a:r>
              <a:rPr lang="en-US" sz="5400" dirty="0" smtClean="0"/>
              <a:t> x&gt;3.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360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3" grpId="0"/>
      <p:bldP spid="64" grpId="0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742" y="1947270"/>
            <a:ext cx="16973458" cy="844619"/>
            <a:chOff x="168274" y="1878677"/>
            <a:chExt cx="16973458" cy="844617"/>
          </a:xfrm>
        </p:grpSpPr>
        <p:sp>
          <p:nvSpPr>
            <p:cNvPr id="5" name="Rounded Rectangle 4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34392" y="196924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2732" y="1878677"/>
              <a:ext cx="148590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 BẤT PHƯƠNG TRÌNH BẬC HAI MỘT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8524" y="4106247"/>
            <a:ext cx="22666817" cy="8881767"/>
            <a:chOff x="1076414" y="4377894"/>
            <a:chExt cx="22666817" cy="8789238"/>
          </a:xfrm>
        </p:grpSpPr>
        <p:grpSp>
          <p:nvGrpSpPr>
            <p:cNvPr id="28" name="Group 5"/>
            <p:cNvGrpSpPr/>
            <p:nvPr/>
          </p:nvGrpSpPr>
          <p:grpSpPr>
            <a:xfrm>
              <a:off x="1533269" y="4671092"/>
              <a:ext cx="22209962" cy="8496040"/>
              <a:chOff x="637542" y="1083939"/>
              <a:chExt cx="8746049" cy="3344928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746049" cy="3344928"/>
              </a:xfrm>
              <a:prstGeom prst="roundRect">
                <a:avLst>
                  <a:gd name="adj" fmla="val 411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9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67" name="TextBox 66"/>
          <p:cNvSpPr txBox="1"/>
          <p:nvPr/>
        </p:nvSpPr>
        <p:spPr>
          <a:xfrm>
            <a:off x="1201946" y="4198511"/>
            <a:ext cx="28745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11467" y="3027219"/>
            <a:ext cx="22648533" cy="830997"/>
            <a:chOff x="168274" y="1892299"/>
            <a:chExt cx="19202401" cy="830995"/>
          </a:xfrm>
        </p:grpSpPr>
        <p:sp>
          <p:nvSpPr>
            <p:cNvPr id="40" name="Rounded Rectangle 39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sử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đồ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thị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2778" y="7574753"/>
            <a:ext cx="21882563" cy="2197354"/>
            <a:chOff x="1660420" y="4904966"/>
            <a:chExt cx="21532089" cy="2202991"/>
          </a:xfrm>
        </p:grpSpPr>
        <p:sp>
          <p:nvSpPr>
            <p:cNvPr id="68" name="Rectangle 67"/>
            <p:cNvSpPr/>
            <p:nvPr/>
          </p:nvSpPr>
          <p:spPr>
            <a:xfrm>
              <a:off x="1865096" y="5142270"/>
              <a:ext cx="9273959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 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0881408"/>
                </p:ext>
              </p:extLst>
            </p:nvPr>
          </p:nvGraphicFramePr>
          <p:xfrm>
            <a:off x="10816638" y="4904966"/>
            <a:ext cx="5202458" cy="1072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9" name="Equation" r:id="rId3" imgW="965160" imgH="203040" progId="Equation.DSMT4">
                    <p:embed/>
                  </p:oleObj>
                </mc:Choice>
                <mc:Fallback>
                  <p:oleObj name="Equation" r:id="rId3" imgW="9651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816638" y="4904966"/>
                          <a:ext cx="5202458" cy="10723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Rectangle 44"/>
            <p:cNvSpPr/>
            <p:nvPr/>
          </p:nvSpPr>
          <p:spPr>
            <a:xfrm>
              <a:off x="15920828" y="5124274"/>
              <a:ext cx="7271681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l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à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tìm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tập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hợp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những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giá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60420" y="6121809"/>
              <a:ext cx="7788590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t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rị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của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   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ứng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với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phần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(P)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635646" y="6138752"/>
              <a:ext cx="7271681" cy="819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p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hía</a:t>
              </a:r>
              <a:r>
                <a:rPr lang="en-US" sz="4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dưới</a:t>
              </a:r>
              <a:r>
                <a:rPr lang="en-US" sz="4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trục</a:t>
              </a:r>
              <a:r>
                <a:rPr lang="en-US" sz="4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hoành</a:t>
              </a:r>
              <a:r>
                <a:rPr lang="en-US" sz="4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.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0280715"/>
                </p:ext>
              </p:extLst>
            </p:nvPr>
          </p:nvGraphicFramePr>
          <p:xfrm>
            <a:off x="9175473" y="5903044"/>
            <a:ext cx="5270500" cy="1204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0" name="Equation" r:id="rId5" imgW="977760" imgH="228600" progId="Equation.DSMT4">
                    <p:embed/>
                  </p:oleObj>
                </mc:Choice>
                <mc:Fallback>
                  <p:oleObj name="Equation" r:id="rId5" imgW="977760" imgH="22860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175473" y="5903044"/>
                          <a:ext cx="5270500" cy="12049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9911752"/>
                </p:ext>
              </p:extLst>
            </p:nvPr>
          </p:nvGraphicFramePr>
          <p:xfrm>
            <a:off x="3576439" y="6246060"/>
            <a:ext cx="684212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1" name="Equation" r:id="rId7" imgW="126720" imgH="139680" progId="Equation.DSMT4">
                    <p:embed/>
                  </p:oleObj>
                </mc:Choice>
                <mc:Fallback>
                  <p:oleObj name="Equation" r:id="rId7" imgW="126720" imgH="13968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576439" y="6246060"/>
                          <a:ext cx="684212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52"/>
          <p:cNvGrpSpPr/>
          <p:nvPr/>
        </p:nvGrpSpPr>
        <p:grpSpPr>
          <a:xfrm>
            <a:off x="1228680" y="5252740"/>
            <a:ext cx="21790215" cy="2243979"/>
            <a:chOff x="1660420" y="4904966"/>
            <a:chExt cx="21532089" cy="2147431"/>
          </a:xfrm>
        </p:grpSpPr>
        <p:sp>
          <p:nvSpPr>
            <p:cNvPr id="54" name="Rectangle 53"/>
            <p:cNvSpPr/>
            <p:nvPr/>
          </p:nvSpPr>
          <p:spPr>
            <a:xfrm>
              <a:off x="1865096" y="5142270"/>
              <a:ext cx="9273959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 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3024133"/>
                </p:ext>
              </p:extLst>
            </p:nvPr>
          </p:nvGraphicFramePr>
          <p:xfrm>
            <a:off x="10816638" y="4904966"/>
            <a:ext cx="5202458" cy="1072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2" name="Equation" r:id="rId9" imgW="965160" imgH="203040" progId="Equation.DSMT4">
                    <p:embed/>
                  </p:oleObj>
                </mc:Choice>
                <mc:Fallback>
                  <p:oleObj name="Equation" r:id="rId9" imgW="965160" imgH="20304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816638" y="4904966"/>
                          <a:ext cx="5202458" cy="10723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Rectangle 55"/>
            <p:cNvSpPr/>
            <p:nvPr/>
          </p:nvSpPr>
          <p:spPr>
            <a:xfrm>
              <a:off x="15920828" y="5124274"/>
              <a:ext cx="7271681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l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à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tìm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tập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hợp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những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giá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660420" y="6121809"/>
              <a:ext cx="7788590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t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rị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của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   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ứng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với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phần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(P)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635646" y="6083192"/>
              <a:ext cx="7271681" cy="782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p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hía</a:t>
              </a:r>
              <a:r>
                <a:rPr lang="en-US" sz="4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trên</a:t>
              </a:r>
              <a:r>
                <a:rPr lang="en-US" sz="4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trục</a:t>
              </a:r>
              <a:r>
                <a:rPr lang="en-US" sz="4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 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hoành</a:t>
              </a:r>
              <a:r>
                <a:rPr lang="en-US" sz="4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.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3422163"/>
                </p:ext>
              </p:extLst>
            </p:nvPr>
          </p:nvGraphicFramePr>
          <p:xfrm>
            <a:off x="9202738" y="5847484"/>
            <a:ext cx="5270500" cy="1204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3" name="Equation" r:id="rId11" imgW="977760" imgH="228600" progId="Equation.DSMT4">
                    <p:embed/>
                  </p:oleObj>
                </mc:Choice>
                <mc:Fallback>
                  <p:oleObj name="Equation" r:id="rId11" imgW="977760" imgH="228600" progId="Equation.DSMT4">
                    <p:embed/>
                    <p:pic>
                      <p:nvPicPr>
                        <p:cNvPr id="51" name="Object 5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202738" y="5847484"/>
                          <a:ext cx="5270500" cy="12049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0220282"/>
                </p:ext>
              </p:extLst>
            </p:nvPr>
          </p:nvGraphicFramePr>
          <p:xfrm>
            <a:off x="3576439" y="6246060"/>
            <a:ext cx="684212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4" name="Equation" r:id="rId12" imgW="126720" imgH="139680" progId="Equation.DSMT4">
                    <p:embed/>
                  </p:oleObj>
                </mc:Choice>
                <mc:Fallback>
                  <p:oleObj name="Equation" r:id="rId12" imgW="126720" imgH="139680" progId="Equation.DSMT4">
                    <p:embed/>
                    <p:pic>
                      <p:nvPicPr>
                        <p:cNvPr id="52" name="Object 5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576439" y="6246060"/>
                          <a:ext cx="684212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09830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178920" y="2386557"/>
            <a:ext cx="22358241" cy="10554672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48467" cy="940513"/>
              <a:chOff x="1311958" y="3405486"/>
              <a:chExt cx="454846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465" y="3811188"/>
                <a:ext cx="3586878" cy="29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3.1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178920" y="1547037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172338" y="3196889"/>
            <a:ext cx="14735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27,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28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915358"/>
              </p:ext>
            </p:extLst>
          </p:nvPr>
        </p:nvGraphicFramePr>
        <p:xfrm>
          <a:off x="654746" y="5134171"/>
          <a:ext cx="8820150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4" name="Equation" r:id="rId4" imgW="1130040" imgH="482400" progId="Equation.DSMT4">
                  <p:embed/>
                </p:oleObj>
              </mc:Choice>
              <mc:Fallback>
                <p:oleObj name="Equation" r:id="rId4" imgW="1130040" imgH="4824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746" y="5134171"/>
                        <a:ext cx="8820150" cy="245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10270" y="7771123"/>
            <a:ext cx="7742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LG: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6094" y="4842708"/>
            <a:ext cx="13001068" cy="712069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081864"/>
              </p:ext>
            </p:extLst>
          </p:nvPr>
        </p:nvGraphicFramePr>
        <p:xfrm>
          <a:off x="902917" y="9111212"/>
          <a:ext cx="4269421" cy="1690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5" name="Equation" r:id="rId7" imgW="799920" imgH="253800" progId="Equation.DSMT4">
                  <p:embed/>
                </p:oleObj>
              </mc:Choice>
              <mc:Fallback>
                <p:oleObj name="Equation" r:id="rId7" imgW="799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2917" y="9111212"/>
                        <a:ext cx="4269421" cy="1690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682568"/>
              </p:ext>
            </p:extLst>
          </p:nvPr>
        </p:nvGraphicFramePr>
        <p:xfrm>
          <a:off x="930275" y="10623550"/>
          <a:ext cx="4337050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6" name="Equation" r:id="rId9" imgW="812520" imgH="253800" progId="Equation.DSMT4">
                  <p:embed/>
                </p:oleObj>
              </mc:Choice>
              <mc:Fallback>
                <p:oleObj name="Equation" r:id="rId9" imgW="81252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0275" y="10623550"/>
                        <a:ext cx="4337050" cy="169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6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178920" y="2386557"/>
            <a:ext cx="22358241" cy="10554672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48467" cy="940513"/>
              <a:chOff x="1311958" y="3405486"/>
              <a:chExt cx="454846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465" y="3811188"/>
                <a:ext cx="3586878" cy="29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3.1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178920" y="1547037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172338" y="3196889"/>
            <a:ext cx="14735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27,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28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314666"/>
              </p:ext>
            </p:extLst>
          </p:nvPr>
        </p:nvGraphicFramePr>
        <p:xfrm>
          <a:off x="752475" y="5133975"/>
          <a:ext cx="8621713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1" name="Equation" r:id="rId4" imgW="1104840" imgH="482400" progId="Equation.DSMT4">
                  <p:embed/>
                </p:oleObj>
              </mc:Choice>
              <mc:Fallback>
                <p:oleObj name="Equation" r:id="rId4" imgW="1104840" imgH="4824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475" y="5133975"/>
                        <a:ext cx="8621713" cy="245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10270" y="7771123"/>
            <a:ext cx="7742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LG: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6094" y="4842708"/>
            <a:ext cx="13001068" cy="712069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98975"/>
              </p:ext>
            </p:extLst>
          </p:nvPr>
        </p:nvGraphicFramePr>
        <p:xfrm>
          <a:off x="1004888" y="9110663"/>
          <a:ext cx="4065587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2" name="Equation" r:id="rId7" imgW="761760" imgH="253800" progId="Equation.DSMT4">
                  <p:embed/>
                </p:oleObj>
              </mc:Choice>
              <mc:Fallback>
                <p:oleObj name="Equation" r:id="rId7" imgW="76176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4888" y="9110663"/>
                        <a:ext cx="4065587" cy="169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338530"/>
              </p:ext>
            </p:extLst>
          </p:nvPr>
        </p:nvGraphicFramePr>
        <p:xfrm>
          <a:off x="998538" y="10623550"/>
          <a:ext cx="4200525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" name="Equation" r:id="rId9" imgW="787320" imgH="253800" progId="Equation.DSMT4">
                  <p:embed/>
                </p:oleObj>
              </mc:Choice>
              <mc:Fallback>
                <p:oleObj name="Equation" r:id="rId9" imgW="787320" imgH="25380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8538" y="10623550"/>
                        <a:ext cx="4200525" cy="169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6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178920" y="2386557"/>
            <a:ext cx="22358241" cy="10554672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48467" cy="940513"/>
              <a:chOff x="1311958" y="3405486"/>
              <a:chExt cx="454846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465" y="3811188"/>
                <a:ext cx="3586878" cy="29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3.2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178920" y="1547037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172338" y="3196889"/>
            <a:ext cx="14735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17,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18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849448"/>
              </p:ext>
            </p:extLst>
          </p:nvPr>
        </p:nvGraphicFramePr>
        <p:xfrm>
          <a:off x="257175" y="5133975"/>
          <a:ext cx="9267825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Equation" r:id="rId4" imgW="1231560" imgH="482400" progId="Equation.DSMT4">
                  <p:embed/>
                </p:oleObj>
              </mc:Choice>
              <mc:Fallback>
                <p:oleObj name="Equation" r:id="rId4" imgW="1231560" imgH="4824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175" y="5133975"/>
                        <a:ext cx="9267825" cy="245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10270" y="7771123"/>
            <a:ext cx="7742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LG: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434177"/>
              </p:ext>
            </p:extLst>
          </p:nvPr>
        </p:nvGraphicFramePr>
        <p:xfrm>
          <a:off x="293688" y="9278938"/>
          <a:ext cx="5487987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6" name="Equation" r:id="rId6" imgW="1028520" imgH="203040" progId="Equation.DSMT4">
                  <p:embed/>
                </p:oleObj>
              </mc:Choice>
              <mc:Fallback>
                <p:oleObj name="Equation" r:id="rId6" imgW="102852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3688" y="9278938"/>
                        <a:ext cx="5487987" cy="135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283531"/>
              </p:ext>
            </p:extLst>
          </p:nvPr>
        </p:nvGraphicFramePr>
        <p:xfrm>
          <a:off x="364969" y="10707832"/>
          <a:ext cx="3116263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name="Equation" r:id="rId8" imgW="583920" imgH="203040" progId="Equation.DSMT4">
                  <p:embed/>
                </p:oleObj>
              </mc:Choice>
              <mc:Fallback>
                <p:oleObj name="Equation" r:id="rId8" imgW="583920" imgH="20304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4969" y="10707832"/>
                        <a:ext cx="3116263" cy="135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42"/>
          <p:cNvPicPr/>
          <p:nvPr/>
        </p:nvPicPr>
        <p:blipFill>
          <a:blip r:embed="rId10"/>
          <a:stretch>
            <a:fillRect/>
          </a:stretch>
        </p:blipFill>
        <p:spPr>
          <a:xfrm>
            <a:off x="9457639" y="4827716"/>
            <a:ext cx="6032843" cy="7211884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11"/>
          <a:stretch>
            <a:fillRect/>
          </a:stretch>
        </p:blipFill>
        <p:spPr>
          <a:xfrm>
            <a:off x="15490482" y="4808137"/>
            <a:ext cx="6858000" cy="72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21256124" cy="839520"/>
            <a:chOff x="168274" y="1905000"/>
            <a:chExt cx="14833720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68596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1241446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926336" y="2893689"/>
            <a:ext cx="22106109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11">
                <a:extLst>
                  <a:ext uri="{FF2B5EF4-FFF2-40B4-BE49-F238E27FC236}">
                    <a16:creationId xmlns:a16="http://schemas.microsoft.com/office/drawing/2014/main" id="{392BB4B3-3821-4B77-A606-BD54C2839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486" y="3956446"/>
                <a:ext cx="21430867" cy="3543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Bác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Dũng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muốn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uốn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tấm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bề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32 cm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rãnh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dẫn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nước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tấm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rồi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gấp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endParaRPr kumimoji="0" lang="en-US" altLang="en-US" sz="5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kumimoji="0" lang="en-US" altLang="en-US" sz="5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đảm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bảo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kỹ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thuật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rãnh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dẫn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nước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5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5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kumimoji="0" lang="en-US" altLang="en-US" sz="5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en-US" sz="5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altLang="en-US" sz="5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angle 11">
                <a:extLst>
                  <a:ext uri="{FF2B5EF4-FFF2-40B4-BE49-F238E27FC236}">
                    <a16:creationId xmlns:a16="http://schemas.microsoft.com/office/drawing/2014/main" id="{392BB4B3-3821-4B77-A606-BD54C2839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8486" y="3956446"/>
                <a:ext cx="21430867" cy="3543342"/>
              </a:xfrm>
              <a:prstGeom prst="rect">
                <a:avLst/>
              </a:prstGeom>
              <a:blipFill>
                <a:blip r:embed="rId2"/>
                <a:stretch>
                  <a:fillRect l="-1536" t="-2582" r="-569" b="-82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12">
            <a:extLst>
              <a:ext uri="{FF2B5EF4-FFF2-40B4-BE49-F238E27FC236}">
                <a16:creationId xmlns:a16="http://schemas.microsoft.com/office/drawing/2014/main" id="{41C2E9F5-5242-4932-AD2C-154E9DAE2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42" y="5955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" name="Picture 39"/>
          <p:cNvPicPr/>
          <p:nvPr/>
        </p:nvPicPr>
        <p:blipFill>
          <a:blip r:embed="rId3"/>
          <a:stretch>
            <a:fillRect/>
          </a:stretch>
        </p:blipFill>
        <p:spPr>
          <a:xfrm>
            <a:off x="4269875" y="8129711"/>
            <a:ext cx="13637125" cy="52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059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613717" y="3405386"/>
            <a:ext cx="22358241" cy="10305988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48467" cy="940513"/>
              <a:chOff x="1311958" y="3405486"/>
              <a:chExt cx="454846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465" y="3788724"/>
                <a:ext cx="3586878" cy="34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E737D4-AF15-46DC-A4C3-7B2E98C7306D}"/>
                  </a:ext>
                </a:extLst>
              </p:cNvPr>
              <p:cNvSpPr/>
              <p:nvPr/>
            </p:nvSpPr>
            <p:spPr>
              <a:xfrm>
                <a:off x="6040590" y="3289558"/>
                <a:ext cx="12120626" cy="781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cm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32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cm.</a:t>
                </a:r>
                <a:endPara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E737D4-AF15-46DC-A4C3-7B2E98C73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90" y="3289558"/>
                <a:ext cx="12120626" cy="781111"/>
              </a:xfrm>
              <a:prstGeom prst="rect">
                <a:avLst/>
              </a:prstGeom>
              <a:blipFill>
                <a:blip r:embed="rId3"/>
                <a:stretch>
                  <a:fillRect l="-2062" t="-16406" r="-1157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DB74D76-BF23-4FBC-8049-35318ABE7AE7}"/>
                  </a:ext>
                </a:extLst>
              </p:cNvPr>
              <p:cNvSpPr/>
              <p:nvPr/>
            </p:nvSpPr>
            <p:spPr>
              <a:xfrm>
                <a:off x="6040590" y="4674345"/>
                <a:ext cx="1425409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cắt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ngang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rãnh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nước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DB74D76-BF23-4FBC-8049-35318ABE7A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90" y="4674345"/>
                <a:ext cx="14254095" cy="784767"/>
              </a:xfrm>
              <a:prstGeom prst="rect">
                <a:avLst/>
              </a:prstGeom>
              <a:blipFill>
                <a:blip r:embed="rId4"/>
                <a:stretch>
                  <a:fillRect l="-1754"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EF53DD-7464-479E-956B-FA1F2E9A84BD}"/>
                  </a:ext>
                </a:extLst>
              </p:cNvPr>
              <p:cNvSpPr/>
              <p:nvPr/>
            </p:nvSpPr>
            <p:spPr>
              <a:xfrm>
                <a:off x="6040590" y="5690654"/>
                <a:ext cx="16716844" cy="998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0"/>
                  </a:spcAft>
                  <a:buFontTx/>
                  <a:buChar char="-"/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Yêu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>
                  <a:lnSpc>
                    <a:spcPct val="107000"/>
                  </a:lnSpc>
                  <a:spcAft>
                    <a:spcPts val="0"/>
                  </a:spcAft>
                  <a:buFontTx/>
                  <a:buChar char="-"/>
                </a:pP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EF53DD-7464-479E-956B-FA1F2E9A8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90" y="5690654"/>
                <a:ext cx="16716844" cy="998415"/>
              </a:xfrm>
              <a:prstGeom prst="rect">
                <a:avLst/>
              </a:prstGeom>
              <a:blipFill>
                <a:blip r:embed="rId5"/>
                <a:stretch>
                  <a:fillRect l="-1349" t="-11656" b="-7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4C9A51C-4BCD-4347-95C1-596DC7557034}"/>
                  </a:ext>
                </a:extLst>
              </p:cNvPr>
              <p:cNvSpPr/>
              <p:nvPr/>
            </p:nvSpPr>
            <p:spPr>
              <a:xfrm>
                <a:off x="15316200" y="5739543"/>
                <a:ext cx="1328703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4C9A51C-4BCD-4347-95C1-596DC7557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6200" y="5739543"/>
                <a:ext cx="1328703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3D8175-522E-49E4-B745-AF73EDA310A1}"/>
                  </a:ext>
                </a:extLst>
              </p:cNvPr>
              <p:cNvSpPr/>
              <p:nvPr/>
            </p:nvSpPr>
            <p:spPr>
              <a:xfrm>
                <a:off x="6040590" y="7153576"/>
                <a:ext cx="11061426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Xét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dấu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3D8175-522E-49E4-B745-AF73EDA31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90" y="7153576"/>
                <a:ext cx="11061426" cy="784767"/>
              </a:xfrm>
              <a:prstGeom prst="rect">
                <a:avLst/>
              </a:prstGeom>
              <a:blipFill>
                <a:blip r:embed="rId7"/>
                <a:stretch>
                  <a:fillRect l="-2260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7601C4F-CF29-41F6-B129-C3AC46CD316E}"/>
                  </a:ext>
                </a:extLst>
              </p:cNvPr>
              <p:cNvSpPr/>
              <p:nvPr/>
            </p:nvSpPr>
            <p:spPr>
              <a:xfrm>
                <a:off x="6040590" y="8096723"/>
                <a:ext cx="1049165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7601C4F-CF29-41F6-B129-C3AC46CD3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90" y="8096723"/>
                <a:ext cx="10491655" cy="769441"/>
              </a:xfrm>
              <a:prstGeom prst="rect">
                <a:avLst/>
              </a:prstGeom>
              <a:blipFill>
                <a:blip r:embed="rId8"/>
                <a:stretch>
                  <a:fillRect l="-2382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8DD35EF-F584-454F-BC12-FABA81B75B35}"/>
              </a:ext>
            </a:extLst>
          </p:cNvPr>
          <p:cNvSpPr/>
          <p:nvPr/>
        </p:nvSpPr>
        <p:spPr>
          <a:xfrm>
            <a:off x="6040590" y="9299320"/>
            <a:ext cx="11233588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endParaRPr lang="en-US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2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362428" y="1892522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801" y="5264647"/>
            <a:ext cx="13483918" cy="907184"/>
            <a:chOff x="7459670" y="7086600"/>
            <a:chExt cx="13485480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185269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BẬC HAI MỘT ẨN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792" y="6451690"/>
            <a:ext cx="14412056" cy="929775"/>
            <a:chOff x="7459670" y="8524495"/>
            <a:chExt cx="14413734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278094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 BẤT PHƯƠNG TRÌNH BẬC HAI MỘT ẨN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68728" y="7710501"/>
            <a:ext cx="17599511" cy="956919"/>
            <a:chOff x="7459670" y="8524495"/>
            <a:chExt cx="22754721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17" y="8665822"/>
              <a:ext cx="2068447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 CỦA BẤT PHƯƠNG TRÌNH BẬC HAI MỘT ẨN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6435333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10042974" cy="1080999"/>
                <a:chOff x="2217673" y="4788029"/>
                <a:chExt cx="10042974" cy="108099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:a16="http://schemas.microsoft.com/office/drawing/2014/main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193344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 smtClean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§4</a:t>
                      </a:r>
                      <a:endParaRPr lang="en-US" sz="4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17912" y="4956010"/>
                  <a:ext cx="874273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BẤT PHƯƠNG TRÌNH BẬC HAI MỘT ẨN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9238359" y="1969595"/>
            <a:ext cx="9190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III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HÀM SỐ VÀ ĐỒ THỊ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21256124" cy="839520"/>
            <a:chOff x="168274" y="1905000"/>
            <a:chExt cx="14833720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68596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1241446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926336" y="2893689"/>
            <a:ext cx="22106109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11">
                <a:extLst>
                  <a:ext uri="{FF2B5EF4-FFF2-40B4-BE49-F238E27FC236}">
                    <a16:creationId xmlns:a16="http://schemas.microsoft.com/office/drawing/2014/main" id="{392BB4B3-3821-4B77-A606-BD54C2839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486" y="4841591"/>
                <a:ext cx="16621858" cy="177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kumimoji="0" lang="vi-VN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ư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ơng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5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en-US" sz="5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0" lang="en-US" altLang="en-US" sz="5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kumimoji="0" lang="en-US" altLang="en-US" sz="5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en-US" sz="5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à  </m:t>
                      </m:r>
                      <m:sSup>
                        <m:sSupPr>
                          <m:ctrlPr>
                            <a:rPr kumimoji="0" lang="en-US" altLang="en-US" sz="5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en-US" sz="5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0" lang="en-US" altLang="en-US" sz="5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0" lang="en-US" altLang="en-US" sz="5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kumimoji="0" lang="en-US" altLang="en-US" sz="5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en-US" sz="5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kumimoji="0" lang="en-US" altLang="en-US" sz="5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angle 11">
                <a:extLst>
                  <a:ext uri="{FF2B5EF4-FFF2-40B4-BE49-F238E27FC236}">
                    <a16:creationId xmlns:a16="http://schemas.microsoft.com/office/drawing/2014/main" id="{392BB4B3-3821-4B77-A606-BD54C2839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8486" y="4841591"/>
                <a:ext cx="16621858" cy="1773049"/>
              </a:xfrm>
              <a:prstGeom prst="rect">
                <a:avLst/>
              </a:prstGeom>
              <a:blipFill>
                <a:blip r:embed="rId2"/>
                <a:stretch>
                  <a:fillRect l="-1981" t="-8935" r="-9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12">
            <a:extLst>
              <a:ext uri="{FF2B5EF4-FFF2-40B4-BE49-F238E27FC236}">
                <a16:creationId xmlns:a16="http://schemas.microsoft.com/office/drawing/2014/main" id="{41C2E9F5-5242-4932-AD2C-154E9DAE2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42" y="5955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319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613717" y="3211423"/>
            <a:ext cx="22358241" cy="10305988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48467" cy="940513"/>
              <a:chOff x="1311958" y="3405486"/>
              <a:chExt cx="454846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465" y="3788724"/>
                <a:ext cx="3586878" cy="34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E737D4-AF15-46DC-A4C3-7B2E98C7306D}"/>
                  </a:ext>
                </a:extLst>
              </p:cNvPr>
              <p:cNvSpPr/>
              <p:nvPr/>
            </p:nvSpPr>
            <p:spPr>
              <a:xfrm>
                <a:off x="6040590" y="3289558"/>
                <a:ext cx="17250240" cy="4644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4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en-US" sz="4400" b="1" i="1">
                          <a:latin typeface="Cambria Math" panose="02040503050406030204" pitchFamily="18" charset="0"/>
                        </a:rPr>
                        <m:t>⟺−</m:t>
                      </m:r>
                      <m:r>
                        <a:rPr lang="en-US" alt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altLang="en-US" sz="4400" b="1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⟺−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endParaRPr lang="en-US" altLang="en-US" sz="4400" b="1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en-US" sz="4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E737D4-AF15-46DC-A4C3-7B2E98C73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90" y="3289558"/>
                <a:ext cx="17250240" cy="4644990"/>
              </a:xfrm>
              <a:prstGeom prst="rect">
                <a:avLst/>
              </a:prstGeom>
              <a:blipFill>
                <a:blip r:embed="rId3"/>
                <a:stretch>
                  <a:fillRect l="-1449" t="-2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3D8175-522E-49E4-B745-AF73EDA310A1}"/>
                  </a:ext>
                </a:extLst>
              </p:cNvPr>
              <p:cNvSpPr/>
              <p:nvPr/>
            </p:nvSpPr>
            <p:spPr>
              <a:xfrm>
                <a:off x="6040590" y="7153576"/>
                <a:ext cx="13220286" cy="2108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Giao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</a:t>
                </a:r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ư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ơng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71500" indent="-571500">
                  <a:buFontTx/>
                  <a:buChar char="-"/>
                </a:pPr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3D8175-522E-49E4-B745-AF73EDA31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90" y="7153576"/>
                <a:ext cx="13220286" cy="2108269"/>
              </a:xfrm>
              <a:prstGeom prst="rect">
                <a:avLst/>
              </a:prstGeom>
              <a:blipFill>
                <a:blip r:embed="rId4"/>
                <a:stretch>
                  <a:fillRect l="-1890" t="-5491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5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21256124" cy="839520"/>
            <a:chOff x="168274" y="1905000"/>
            <a:chExt cx="14833720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68596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1241446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741082" y="3179599"/>
            <a:ext cx="21938809" cy="6875514"/>
            <a:chOff x="1067051" y="3405486"/>
            <a:chExt cx="21841827" cy="3814288"/>
          </a:xfrm>
        </p:grpSpPr>
        <p:sp>
          <p:nvSpPr>
            <p:cNvPr id="10" name="Rounded Rectangle 9"/>
            <p:cNvSpPr/>
            <p:nvPr/>
          </p:nvSpPr>
          <p:spPr>
            <a:xfrm>
              <a:off x="1067051" y="3453068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404826" cy="459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11">
                <a:extLst>
                  <a:ext uri="{FF2B5EF4-FFF2-40B4-BE49-F238E27FC236}">
                    <a16:creationId xmlns:a16="http://schemas.microsoft.com/office/drawing/2014/main" id="{392BB4B3-3821-4B77-A606-BD54C2839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0328" y="3179599"/>
                <a:ext cx="20797272" cy="50970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5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5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54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 (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T=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kumimoji="0" lang="en-US" altLang="en-US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altLang="en-US" sz="5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altLang="en-US" sz="5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𝟑𝟎</m:t>
                    </m:r>
                    <m:r>
                      <a:rPr kumimoji="0" lang="en-US" altLang="en-US" sz="5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𝑸</m:t>
                    </m:r>
                    <m:r>
                      <a:rPr kumimoji="0" lang="en-US" altLang="en-US" sz="5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altLang="en-US" sz="5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𝟑𝟑𝟎𝟎</m:t>
                    </m:r>
                    <m:r>
                      <a:rPr kumimoji="0" lang="en-US" altLang="en-US" sz="5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;  </m:t>
                    </m:r>
                    <m:r>
                      <a:rPr kumimoji="0" lang="en-US" altLang="en-US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𝐠𝐢</m:t>
                    </m:r>
                    <m:r>
                      <a:rPr kumimoji="0" lang="en-US" altLang="en-US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á </m:t>
                    </m:r>
                    <m:r>
                      <a:rPr kumimoji="0" lang="en-US" altLang="en-US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𝐛</m:t>
                    </m:r>
                    <m:r>
                      <a:rPr kumimoji="0" lang="en-US" altLang="en-US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á</m:t>
                    </m:r>
                    <m:r>
                      <a:rPr kumimoji="0" lang="en-US" altLang="en-US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𝐧</m:t>
                    </m:r>
                    <m:r>
                      <a:rPr kumimoji="0" lang="en-US" altLang="en-US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altLang="en-US" sz="5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kumimoji="0" lang="en-US" altLang="en-US" sz="54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ủa</a:t>
                </a:r>
                <a:r>
                  <a:rPr kumimoji="0" lang="en-US" alt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kumimoji="0" lang="en-US" altLang="en-US" sz="54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170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đảm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bảo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1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kumimoji="0" lang="en-US" altLang="en-US" sz="5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)?</a:t>
                </a:r>
                <a:endParaRPr kumimoji="0" lang="en-US" altLang="en-US" sz="5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11">
                <a:extLst>
                  <a:ext uri="{FF2B5EF4-FFF2-40B4-BE49-F238E27FC236}">
                    <a16:creationId xmlns:a16="http://schemas.microsoft.com/office/drawing/2014/main" id="{392BB4B3-3821-4B77-A606-BD54C2839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0328" y="3179599"/>
                <a:ext cx="20797272" cy="5097036"/>
              </a:xfrm>
              <a:prstGeom prst="rect">
                <a:avLst/>
              </a:prstGeom>
              <a:blipFill>
                <a:blip r:embed="rId2"/>
                <a:stretch>
                  <a:fillRect l="-1553" r="-1319" b="-68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12">
            <a:extLst>
              <a:ext uri="{FF2B5EF4-FFF2-40B4-BE49-F238E27FC236}">
                <a16:creationId xmlns:a16="http://schemas.microsoft.com/office/drawing/2014/main" id="{41C2E9F5-5242-4932-AD2C-154E9DAE2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42" y="5955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67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613717" y="3211423"/>
            <a:ext cx="22358241" cy="10305988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48467" cy="940513"/>
              <a:chOff x="1311958" y="3405486"/>
              <a:chExt cx="454846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465" y="3788724"/>
                <a:ext cx="3586878" cy="34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E737D4-AF15-46DC-A4C3-7B2E98C7306D}"/>
                  </a:ext>
                </a:extLst>
              </p:cNvPr>
              <p:cNvSpPr/>
              <p:nvPr/>
            </p:nvSpPr>
            <p:spPr>
              <a:xfrm>
                <a:off x="6040590" y="3289558"/>
                <a:ext cx="17250240" cy="8251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hết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170Q (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4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𝟑𝟑𝟎𝟎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𝟏𝟕𝟎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alt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𝟏𝟒𝟎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𝟑𝟑𝟎𝟎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4400" b="1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altLang="en-US" sz="4400" b="1" dirty="0" smtClean="0"/>
                  <a:t> 			   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⟺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𝟏𝟏𝟎</m:t>
                    </m:r>
                  </m:oMath>
                </a14:m>
                <a:endParaRPr lang="en-US" altLang="en-US" sz="4400" b="1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</a:pPr>
                <a:endParaRPr lang="en-US" altLang="en-US" sz="4400" b="1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đảm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bảo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lãi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31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109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en-US" sz="10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E737D4-AF15-46DC-A4C3-7B2E98C73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90" y="3289558"/>
                <a:ext cx="17250240" cy="8251041"/>
              </a:xfrm>
              <a:prstGeom prst="rect">
                <a:avLst/>
              </a:prstGeom>
              <a:blipFill>
                <a:blip r:embed="rId3"/>
                <a:stretch>
                  <a:fillRect l="-1449" t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55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13578226" y="1871564"/>
            <a:ext cx="8221800" cy="138499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en-US" sz="28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en-US" alt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en-US" alt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5308401" y="10743416"/>
            <a:ext cx="3785350" cy="17345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60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58044" y="5509835"/>
            <a:ext cx="2002920" cy="226853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BẤT PT BẬC HAI MỘT ẨN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840631" y="4488796"/>
            <a:ext cx="1066214" cy="2014451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24" idx="1"/>
          </p:cNvCxnSpPr>
          <p:nvPr/>
        </p:nvCxnSpPr>
        <p:spPr>
          <a:xfrm>
            <a:off x="3840631" y="6763890"/>
            <a:ext cx="1467770" cy="4846788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64" idx="1"/>
          </p:cNvCxnSpPr>
          <p:nvPr/>
        </p:nvCxnSpPr>
        <p:spPr>
          <a:xfrm>
            <a:off x="3908429" y="6678444"/>
            <a:ext cx="2066469" cy="1267638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86512" y="4031371"/>
            <a:ext cx="234788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nghĩa</a:t>
            </a:r>
            <a:endParaRPr lang="en-US" alt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0494" name="Rectangle 12"/>
          <p:cNvSpPr>
            <a:spLocks noChangeArrowheads="1"/>
          </p:cNvSpPr>
          <p:nvPr/>
        </p:nvSpPr>
        <p:spPr bwMode="auto">
          <a:xfrm>
            <a:off x="3048001" y="-1462504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7414067" y="2920604"/>
            <a:ext cx="1164982" cy="2564790"/>
            <a:chOff x="8169568" y="4216158"/>
            <a:chExt cx="1501237" cy="782572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8455968" y="4216158"/>
              <a:ext cx="1214837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8169568" y="4216158"/>
              <a:ext cx="286400" cy="414213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8172716" y="4612030"/>
              <a:ext cx="311576" cy="3867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8471704" y="4998730"/>
              <a:ext cx="1199101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Arrow Connector 37"/>
          <p:cNvCxnSpPr/>
          <p:nvPr/>
        </p:nvCxnSpPr>
        <p:spPr>
          <a:xfrm flipV="1">
            <a:off x="7433267" y="4215966"/>
            <a:ext cx="1184206" cy="4528"/>
          </a:xfrm>
          <a:prstGeom prst="straightConnector1">
            <a:avLst/>
          </a:prstGeom>
          <a:ln w="2857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Rectangle 17"/>
          <p:cNvSpPr>
            <a:spLocks noChangeArrowheads="1"/>
          </p:cNvSpPr>
          <p:nvPr/>
        </p:nvSpPr>
        <p:spPr bwMode="auto">
          <a:xfrm>
            <a:off x="3048001" y="-1462504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2343424" y="762001"/>
            <a:ext cx="32385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2200" b="1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en-US" altLang="en-US" sz="22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0503" name="Rectangle 25"/>
          <p:cNvSpPr>
            <a:spLocks noChangeArrowheads="1"/>
          </p:cNvSpPr>
          <p:nvPr/>
        </p:nvSpPr>
        <p:spPr bwMode="auto">
          <a:xfrm>
            <a:off x="3048001" y="-1462504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sp>
        <p:nvSpPr>
          <p:cNvPr id="20505" name="Rectangle 27"/>
          <p:cNvSpPr>
            <a:spLocks noChangeArrowheads="1"/>
          </p:cNvSpPr>
          <p:nvPr/>
        </p:nvSpPr>
        <p:spPr bwMode="auto">
          <a:xfrm>
            <a:off x="3048001" y="-1462504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8607162" y="2543183"/>
            <a:ext cx="5188476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Arial" charset="0"/>
                <a:cs typeface="Arial" charset="0"/>
              </a:rPr>
              <a:t>BPT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bậc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hai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ẩn</a:t>
            </a:r>
            <a:r>
              <a:rPr lang="en-US" altLang="en-US" sz="2800" b="1" dirty="0">
                <a:latin typeface="Arial" charset="0"/>
                <a:cs typeface="Arial" charset="0"/>
              </a:rPr>
              <a:t> x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có</a:t>
            </a:r>
            <a:r>
              <a:rPr lang="en-US" altLang="en-US" sz="2800" b="1" dirty="0"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latin typeface="Arial" charset="0"/>
                <a:cs typeface="Arial" charset="0"/>
              </a:rPr>
              <a:t>dạng</a:t>
            </a:r>
            <a:endParaRPr lang="en-US" alt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974898" y="7038141"/>
            <a:ext cx="2424486" cy="181588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Giải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bpt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bậc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hai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một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ẩn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.</a:t>
            </a:r>
          </a:p>
          <a:p>
            <a:endParaRPr lang="en-US" altLang="en-US" sz="28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endParaRPr lang="en-US" altLang="en-US" sz="28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10020965" y="6690037"/>
            <a:ext cx="4344438" cy="95410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Bằng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cách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xét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dấu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tam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thức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bậc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hai</a:t>
            </a:r>
            <a:endParaRPr lang="en-US" altLang="en-US" sz="28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8367808" y="7027672"/>
            <a:ext cx="73520" cy="18242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8526270" y="7081430"/>
            <a:ext cx="1684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0525" name="Rectangle 50"/>
          <p:cNvSpPr>
            <a:spLocks noChangeArrowheads="1"/>
          </p:cNvSpPr>
          <p:nvPr/>
        </p:nvSpPr>
        <p:spPr bwMode="auto">
          <a:xfrm>
            <a:off x="3048001" y="-338554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sp>
        <p:nvSpPr>
          <p:cNvPr id="20527" name="Rectangle 61"/>
          <p:cNvSpPr>
            <a:spLocks noChangeArrowheads="1"/>
          </p:cNvSpPr>
          <p:nvPr/>
        </p:nvSpPr>
        <p:spPr bwMode="auto">
          <a:xfrm>
            <a:off x="3048001" y="-338554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sp>
        <p:nvSpPr>
          <p:cNvPr id="20528" name="Rectangle 63"/>
          <p:cNvSpPr>
            <a:spLocks noChangeArrowheads="1"/>
          </p:cNvSpPr>
          <p:nvPr/>
        </p:nvSpPr>
        <p:spPr bwMode="auto">
          <a:xfrm>
            <a:off x="3048001" y="-338554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sp>
        <p:nvSpPr>
          <p:cNvPr id="20529" name="Rectangle 65"/>
          <p:cNvSpPr>
            <a:spLocks noChangeArrowheads="1"/>
          </p:cNvSpPr>
          <p:nvPr/>
        </p:nvSpPr>
        <p:spPr bwMode="auto">
          <a:xfrm>
            <a:off x="3048001" y="-338554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sp>
        <p:nvSpPr>
          <p:cNvPr id="20530" name="Rectangle 66"/>
          <p:cNvSpPr>
            <a:spLocks noChangeArrowheads="1"/>
          </p:cNvSpPr>
          <p:nvPr/>
        </p:nvSpPr>
        <p:spPr bwMode="auto">
          <a:xfrm>
            <a:off x="3048001" y="842546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sp>
        <p:nvSpPr>
          <p:cNvPr id="20531" name="Rectangle 68"/>
          <p:cNvSpPr>
            <a:spLocks noChangeArrowheads="1"/>
          </p:cNvSpPr>
          <p:nvPr/>
        </p:nvSpPr>
        <p:spPr bwMode="auto">
          <a:xfrm>
            <a:off x="3048001" y="-338554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cxnSp>
        <p:nvCxnSpPr>
          <p:cNvPr id="119" name="Straight Arrow Connector 118"/>
          <p:cNvCxnSpPr/>
          <p:nvPr/>
        </p:nvCxnSpPr>
        <p:spPr>
          <a:xfrm flipV="1">
            <a:off x="14365403" y="6406986"/>
            <a:ext cx="1231726" cy="7972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5698613" y="11022593"/>
            <a:ext cx="33951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bpt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8318131" y="8849032"/>
            <a:ext cx="1501746" cy="26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8465215" y="8271426"/>
            <a:ext cx="15557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200" b="1" dirty="0" err="1">
                <a:latin typeface="Arial" charset="0"/>
                <a:cs typeface="Arial" charset="0"/>
              </a:rPr>
              <a:t>Hướng</a:t>
            </a:r>
            <a:r>
              <a:rPr lang="en-US" altLang="en-US" sz="2200" b="1" dirty="0">
                <a:latin typeface="Arial" charset="0"/>
                <a:cs typeface="Arial" charset="0"/>
              </a:rPr>
              <a:t> 2</a:t>
            </a:r>
          </a:p>
        </p:txBody>
      </p:sp>
      <p:sp>
        <p:nvSpPr>
          <p:cNvPr id="20542" name="Rectangle 108"/>
          <p:cNvSpPr>
            <a:spLocks noChangeArrowheads="1"/>
          </p:cNvSpPr>
          <p:nvPr/>
        </p:nvSpPr>
        <p:spPr bwMode="auto">
          <a:xfrm>
            <a:off x="3048001" y="-338554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8600"/>
          </a:p>
        </p:txBody>
      </p:sp>
      <p:graphicFrame>
        <p:nvGraphicFramePr>
          <p:cNvPr id="143" name="Object 16"/>
          <p:cNvGraphicFramePr>
            <a:graphicFrameLocks noChangeAspect="1"/>
          </p:cNvGraphicFramePr>
          <p:nvPr/>
        </p:nvGraphicFramePr>
        <p:xfrm>
          <a:off x="19050000" y="11125200"/>
          <a:ext cx="1865924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4" name="Equation" r:id="rId3" imgW="990170" imgH="533169" progId="">
                  <p:embed/>
                </p:oleObj>
              </mc:Choice>
              <mc:Fallback>
                <p:oleObj name="Equation" r:id="rId3" imgW="990170" imgH="533169" progId="">
                  <p:embed/>
                  <p:pic>
                    <p:nvPicPr>
                      <p:cNvPr id="14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0" y="11125200"/>
                        <a:ext cx="1865924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976" name="Straight Arrow Connector 39975"/>
          <p:cNvCxnSpPr/>
          <p:nvPr/>
        </p:nvCxnSpPr>
        <p:spPr>
          <a:xfrm>
            <a:off x="12023482" y="1301115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9" name="Rectangle 39978"/>
          <p:cNvSpPr>
            <a:spLocks noChangeArrowheads="1"/>
          </p:cNvSpPr>
          <p:nvPr/>
        </p:nvSpPr>
        <p:spPr bwMode="auto">
          <a:xfrm>
            <a:off x="9930130" y="8620235"/>
            <a:ext cx="4330178" cy="95410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Bằng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cách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sử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dụng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đồ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thị</a:t>
            </a:r>
            <a:endParaRPr lang="en-US" altLang="en-US" sz="28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8491005" y="7039967"/>
            <a:ext cx="1451752" cy="509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8648085" y="3846912"/>
            <a:ext cx="13246768" cy="733426"/>
            <a:chOff x="2239470" y="953674"/>
            <a:chExt cx="6623384" cy="366713"/>
          </a:xfrm>
        </p:grpSpPr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2239470" y="989352"/>
              <a:ext cx="6623384" cy="2616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en-US" sz="2800" b="1" dirty="0" err="1">
                  <a:latin typeface="Arial" charset="0"/>
                  <a:cs typeface="Arial" charset="0"/>
                </a:rPr>
                <a:t>Số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thực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     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thỏa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mãn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                                        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gọi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là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một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nghiệm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của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bpt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(1)  </a:t>
              </a:r>
              <a:endParaRPr lang="en-US" altLang="en-US" sz="28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2999958" y="961532"/>
            <a:ext cx="320700" cy="349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45" name="Equation" r:id="rId5" imgW="164880" imgH="228600" progId="Equation.DSMT4">
                    <p:embed/>
                  </p:oleObj>
                </mc:Choice>
                <mc:Fallback>
                  <p:oleObj name="Equation" r:id="rId5" imgW="164880" imgH="228600" progId="Equation.DSMT4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99958" y="961532"/>
                          <a:ext cx="320700" cy="3490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92"/>
            <p:cNvGraphicFramePr>
              <a:graphicFrameLocks noChangeAspect="1"/>
            </p:cNvGraphicFramePr>
            <p:nvPr/>
          </p:nvGraphicFramePr>
          <p:xfrm>
            <a:off x="4244199" y="953674"/>
            <a:ext cx="199707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46" name="Equation" r:id="rId7" imgW="1028520" imgH="241200" progId="Equation.DSMT4">
                    <p:embed/>
                  </p:oleObj>
                </mc:Choice>
                <mc:Fallback>
                  <p:oleObj name="Equation" r:id="rId7" imgW="1028520" imgH="241200" progId="Equation.DSMT4">
                    <p:embed/>
                    <p:pic>
                      <p:nvPicPr>
                        <p:cNvPr id="93" name="Object 9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244199" y="953674"/>
                          <a:ext cx="1997075" cy="3667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095791"/>
              </p:ext>
            </p:extLst>
          </p:nvPr>
        </p:nvGraphicFramePr>
        <p:xfrm>
          <a:off x="13972089" y="1925821"/>
          <a:ext cx="6790717" cy="1276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7" name="Equation" r:id="rId9" imgW="2755800" imgH="520560" progId="Equation.DSMT4">
                  <p:embed/>
                </p:oleObj>
              </mc:Choice>
              <mc:Fallback>
                <p:oleObj name="Equation" r:id="rId9" imgW="2755800" imgH="520560" progId="Equation.DSMT4">
                  <p:embed/>
                  <p:pic>
                    <p:nvPicPr>
                      <p:cNvPr id="9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2089" y="1925821"/>
                        <a:ext cx="6790717" cy="12764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8585976" y="4998230"/>
            <a:ext cx="13087768" cy="698144"/>
            <a:chOff x="2768988" y="2499115"/>
            <a:chExt cx="6543884" cy="349072"/>
          </a:xfrm>
        </p:grpSpPr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2768988" y="2558867"/>
              <a:ext cx="6543884" cy="2616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en-US" sz="2800" b="1" dirty="0" err="1">
                  <a:latin typeface="Arial" charset="0"/>
                  <a:cs typeface="Arial" charset="0"/>
                </a:rPr>
                <a:t>Tập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hợp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các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nghiệm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      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gọi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là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tập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nghiệm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của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bpt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đã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r>
                <a:rPr lang="en-US" altLang="en-US" sz="2800" b="1" dirty="0" err="1">
                  <a:latin typeface="Arial" charset="0"/>
                  <a:cs typeface="Arial" charset="0"/>
                </a:rPr>
                <a:t>cho</a:t>
              </a:r>
              <a:r>
                <a:rPr lang="en-US" altLang="en-US" sz="2800" b="1" dirty="0">
                  <a:latin typeface="Arial" charset="0"/>
                  <a:cs typeface="Arial" charset="0"/>
                </a:rPr>
                <a:t> </a:t>
              </a:r>
              <a:endParaRPr lang="en-US" altLang="en-US" sz="28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00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5403342"/>
                </p:ext>
              </p:extLst>
            </p:nvPr>
          </p:nvGraphicFramePr>
          <p:xfrm>
            <a:off x="4605090" y="2499115"/>
            <a:ext cx="320700" cy="349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48" name="Equation" r:id="rId11" imgW="164880" imgH="228600" progId="Equation.DSMT4">
                    <p:embed/>
                  </p:oleObj>
                </mc:Choice>
                <mc:Fallback>
                  <p:oleObj name="Equation" r:id="rId11" imgW="164880" imgH="228600" progId="Equation.DSMT4">
                    <p:embed/>
                    <p:pic>
                      <p:nvPicPr>
                        <p:cNvPr id="100" name="Object 9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05090" y="2499115"/>
                          <a:ext cx="320700" cy="3490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09" name="Straight Arrow Connector 108"/>
          <p:cNvCxnSpPr/>
          <p:nvPr/>
        </p:nvCxnSpPr>
        <p:spPr>
          <a:xfrm>
            <a:off x="14315501" y="7172916"/>
            <a:ext cx="1375024" cy="7312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15690525" y="5724337"/>
            <a:ext cx="6407190" cy="95410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Bước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1:Tìm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nghiệm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f(x) (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nếu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có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)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xác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định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dấu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hệ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số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a.</a:t>
            </a: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15710969" y="7300620"/>
            <a:ext cx="6436764" cy="95410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Bước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2:Xét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dấu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tam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thức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bậc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hai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kết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luận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nghiệm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bpt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15690525" y="8594184"/>
            <a:ext cx="6354482" cy="95410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Nếu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f(x)&gt;0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thì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x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ứng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phần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parabol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nằm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trên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trục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hoành</a:t>
            </a:r>
            <a:endParaRPr lang="en-US" altLang="en-US" sz="28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6" name="Straight Arrow Connector 125"/>
          <p:cNvCxnSpPr>
            <a:endCxn id="125" idx="1"/>
          </p:cNvCxnSpPr>
          <p:nvPr/>
        </p:nvCxnSpPr>
        <p:spPr>
          <a:xfrm flipV="1">
            <a:off x="14245106" y="9071238"/>
            <a:ext cx="1445419" cy="1436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endCxn id="128" idx="1"/>
          </p:cNvCxnSpPr>
          <p:nvPr/>
        </p:nvCxnSpPr>
        <p:spPr>
          <a:xfrm>
            <a:off x="14260308" y="9187284"/>
            <a:ext cx="1336821" cy="22187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15597129" y="10929000"/>
            <a:ext cx="6181966" cy="95410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Nếu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f(x)&lt;0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thì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x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ứng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phần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parabol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nằm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dưới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trục</a:t>
            </a:r>
            <a:r>
              <a:rPr lang="en-US" alt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hoành</a:t>
            </a:r>
            <a:endParaRPr lang="en-US" altLang="en-US" sz="28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62418" y="1577598"/>
            <a:ext cx="6962774" cy="960438"/>
            <a:chOff x="13477876" y="4114800"/>
            <a:chExt cx="6962774" cy="960438"/>
          </a:xfrm>
        </p:grpSpPr>
        <p:sp>
          <p:nvSpPr>
            <p:cNvPr id="67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1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7012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24" grpId="0" animBg="1"/>
      <p:bldP spid="10" grpId="0" animBg="1"/>
      <p:bldP spid="49" grpId="0"/>
      <p:bldP spid="58" grpId="0" animBg="1"/>
      <p:bldP spid="64" grpId="0" animBg="1"/>
      <p:bldP spid="82" grpId="0" animBg="1"/>
      <p:bldP spid="97" grpId="0"/>
      <p:bldP spid="123" grpId="0"/>
      <p:bldP spid="132" grpId="0"/>
      <p:bldP spid="39979" grpId="0" animBg="1"/>
      <p:bldP spid="114" grpId="0" animBg="1"/>
      <p:bldP spid="115" grpId="0" animBg="1"/>
      <p:bldP spid="125" grpId="0" animBg="1"/>
      <p:bldP spid="1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178921" y="2493787"/>
            <a:ext cx="22358241" cy="10554672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861648" cy="940513"/>
              <a:chOff x="1311958" y="3405486"/>
              <a:chExt cx="4861648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072674" y="3759920"/>
                <a:ext cx="4100932" cy="29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(tr54)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5172338" y="3196889"/>
            <a:ext cx="16239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30a ,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83877"/>
              </p:ext>
            </p:extLst>
          </p:nvPr>
        </p:nvGraphicFramePr>
        <p:xfrm>
          <a:off x="825500" y="5759450"/>
          <a:ext cx="49561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8" name="Equation" r:id="rId4" imgW="634680" imgH="203040" progId="Equation.DSMT4">
                  <p:embed/>
                </p:oleObj>
              </mc:Choice>
              <mc:Fallback>
                <p:oleObj name="Equation" r:id="rId4" imgW="6346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5500" y="5759450"/>
                        <a:ext cx="495617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818363"/>
              </p:ext>
            </p:extLst>
          </p:nvPr>
        </p:nvGraphicFramePr>
        <p:xfrm>
          <a:off x="5598230" y="5574257"/>
          <a:ext cx="7091651" cy="144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9" name="Equation" r:id="rId6" imgW="1549080" imgH="253800" progId="Equation.DSMT4">
                  <p:embed/>
                </p:oleObj>
              </mc:Choice>
              <mc:Fallback>
                <p:oleObj name="Equation" r:id="rId6" imgW="154908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98230" y="5574257"/>
                        <a:ext cx="7091651" cy="144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869776"/>
              </p:ext>
            </p:extLst>
          </p:nvPr>
        </p:nvGraphicFramePr>
        <p:xfrm>
          <a:off x="5598230" y="6925071"/>
          <a:ext cx="3630611" cy="1461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0" name="Equation" r:id="rId8" imgW="787320" imgH="253800" progId="Equation.DSMT4">
                  <p:embed/>
                </p:oleObj>
              </mc:Choice>
              <mc:Fallback>
                <p:oleObj name="Equation" r:id="rId8" imgW="787320" imgH="25380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98230" y="6925071"/>
                        <a:ext cx="3630611" cy="1461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ound Same Side Corner Rectangle 51"/>
          <p:cNvSpPr/>
          <p:nvPr/>
        </p:nvSpPr>
        <p:spPr>
          <a:xfrm flipV="1">
            <a:off x="7577102" y="1785808"/>
            <a:ext cx="11983694" cy="1205494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/>
          </a:p>
        </p:txBody>
      </p:sp>
      <p:sp>
        <p:nvSpPr>
          <p:cNvPr id="53" name="TextBox 52"/>
          <p:cNvSpPr txBox="1"/>
          <p:nvPr/>
        </p:nvSpPr>
        <p:spPr>
          <a:xfrm>
            <a:off x="8798596" y="1942230"/>
            <a:ext cx="8530373" cy="879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SÁCH GIÁO KHOA</a:t>
            </a:r>
            <a:endParaRPr lang="vi-VN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25800" y="4769610"/>
            <a:ext cx="6096000" cy="7544627"/>
          </a:xfrm>
          <a:prstGeom prst="rect">
            <a:avLst/>
          </a:prstGeom>
        </p:spPr>
      </p:pic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593982"/>
              </p:ext>
            </p:extLst>
          </p:nvPr>
        </p:nvGraphicFramePr>
        <p:xfrm>
          <a:off x="644525" y="7124700"/>
          <a:ext cx="4954588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1" name="Equation" r:id="rId11" imgW="634680" imgH="203040" progId="Equation.DSMT4">
                  <p:embed/>
                </p:oleObj>
              </mc:Choice>
              <mc:Fallback>
                <p:oleObj name="Equation" r:id="rId11" imgW="6346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4525" y="7124700"/>
                        <a:ext cx="4954588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845152"/>
              </p:ext>
            </p:extLst>
          </p:nvPr>
        </p:nvGraphicFramePr>
        <p:xfrm>
          <a:off x="563563" y="8472488"/>
          <a:ext cx="4956175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2" name="Equation" r:id="rId13" imgW="634680" imgH="203040" progId="Equation.DSMT4">
                  <p:embed/>
                </p:oleObj>
              </mc:Choice>
              <mc:Fallback>
                <p:oleObj name="Equation" r:id="rId13" imgW="6346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3563" y="8472488"/>
                        <a:ext cx="4956175" cy="103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593451"/>
              </p:ext>
            </p:extLst>
          </p:nvPr>
        </p:nvGraphicFramePr>
        <p:xfrm>
          <a:off x="490538" y="9890125"/>
          <a:ext cx="49561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3" name="Equation" r:id="rId15" imgW="634680" imgH="203040" progId="Equation.DSMT4">
                  <p:embed/>
                </p:oleObj>
              </mc:Choice>
              <mc:Fallback>
                <p:oleObj name="Equation" r:id="rId15" imgW="6346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0538" y="9890125"/>
                        <a:ext cx="495617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072732"/>
              </p:ext>
            </p:extLst>
          </p:nvPr>
        </p:nvGraphicFramePr>
        <p:xfrm>
          <a:off x="5598230" y="8270437"/>
          <a:ext cx="6861175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4" name="Equation" r:id="rId17" imgW="1498320" imgH="253800" progId="Equation.DSMT4">
                  <p:embed/>
                </p:oleObj>
              </mc:Choice>
              <mc:Fallback>
                <p:oleObj name="Equation" r:id="rId17" imgW="149832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98230" y="8270437"/>
                        <a:ext cx="6861175" cy="144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586008"/>
              </p:ext>
            </p:extLst>
          </p:nvPr>
        </p:nvGraphicFramePr>
        <p:xfrm>
          <a:off x="5614988" y="9720263"/>
          <a:ext cx="3513137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5" name="Equation" r:id="rId19" imgW="761760" imgH="253800" progId="Equation.DSMT4">
                  <p:embed/>
                </p:oleObj>
              </mc:Choice>
              <mc:Fallback>
                <p:oleObj name="Equation" r:id="rId19" imgW="761760" imgH="25380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14988" y="9720263"/>
                        <a:ext cx="3513137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24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178921" y="2493787"/>
            <a:ext cx="22358241" cy="10554672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861648" cy="940513"/>
              <a:chOff x="1311958" y="3405486"/>
              <a:chExt cx="4861648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072674" y="3759920"/>
                <a:ext cx="4100932" cy="29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(tr54)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5209308" y="3297381"/>
            <a:ext cx="162028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30b ,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825500" y="5759450"/>
          <a:ext cx="49561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8" name="Equation" r:id="rId4" imgW="634680" imgH="203040" progId="Equation.DSMT4">
                  <p:embed/>
                </p:oleObj>
              </mc:Choice>
              <mc:Fallback>
                <p:oleObj name="Equation" r:id="rId4" imgW="6346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5500" y="5759450"/>
                        <a:ext cx="495617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595146"/>
              </p:ext>
            </p:extLst>
          </p:nvPr>
        </p:nvGraphicFramePr>
        <p:xfrm>
          <a:off x="5565470" y="5516562"/>
          <a:ext cx="970915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9" name="Equation" r:id="rId6" imgW="2120760" imgH="253800" progId="Equation.DSMT4">
                  <p:embed/>
                </p:oleObj>
              </mc:Choice>
              <mc:Fallback>
                <p:oleObj name="Equation" r:id="rId6" imgW="212076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5470" y="5516562"/>
                        <a:ext cx="9709150" cy="145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76951"/>
              </p:ext>
            </p:extLst>
          </p:nvPr>
        </p:nvGraphicFramePr>
        <p:xfrm>
          <a:off x="5565470" y="7045680"/>
          <a:ext cx="269398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0" name="Equation" r:id="rId8" imgW="583920" imgH="203040" progId="Equation.DSMT4">
                  <p:embed/>
                </p:oleObj>
              </mc:Choice>
              <mc:Fallback>
                <p:oleObj name="Equation" r:id="rId8" imgW="583920" imgH="20304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65470" y="7045680"/>
                        <a:ext cx="2693987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ound Same Side Corner Rectangle 51"/>
          <p:cNvSpPr/>
          <p:nvPr/>
        </p:nvSpPr>
        <p:spPr>
          <a:xfrm flipV="1">
            <a:off x="7577102" y="1785808"/>
            <a:ext cx="11983694" cy="1205494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/>
          </a:p>
        </p:txBody>
      </p:sp>
      <p:sp>
        <p:nvSpPr>
          <p:cNvPr id="53" name="TextBox 52"/>
          <p:cNvSpPr txBox="1"/>
          <p:nvPr/>
        </p:nvSpPr>
        <p:spPr>
          <a:xfrm>
            <a:off x="8798596" y="1942230"/>
            <a:ext cx="8530373" cy="879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SÁCH GIÁO KHOA</a:t>
            </a:r>
            <a:endParaRPr lang="vi-VN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/>
          </p:nvPr>
        </p:nvGraphicFramePr>
        <p:xfrm>
          <a:off x="644525" y="7124700"/>
          <a:ext cx="4954588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1" name="Equation" r:id="rId10" imgW="634680" imgH="203040" progId="Equation.DSMT4">
                  <p:embed/>
                </p:oleObj>
              </mc:Choice>
              <mc:Fallback>
                <p:oleObj name="Equation" r:id="rId10" imgW="634680" imgH="20304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4525" y="7124700"/>
                        <a:ext cx="4954588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/>
          </p:nvPr>
        </p:nvGraphicFramePr>
        <p:xfrm>
          <a:off x="563563" y="8472488"/>
          <a:ext cx="4956175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2" name="Equation" r:id="rId12" imgW="634680" imgH="203040" progId="Equation.DSMT4">
                  <p:embed/>
                </p:oleObj>
              </mc:Choice>
              <mc:Fallback>
                <p:oleObj name="Equation" r:id="rId12" imgW="634680" imgH="203040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3563" y="8472488"/>
                        <a:ext cx="4956175" cy="103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490538" y="9890125"/>
          <a:ext cx="49561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3" name="Equation" r:id="rId14" imgW="634680" imgH="203040" progId="Equation.DSMT4">
                  <p:embed/>
                </p:oleObj>
              </mc:Choice>
              <mc:Fallback>
                <p:oleObj name="Equation" r:id="rId14" imgW="634680" imgH="20304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0538" y="9890125"/>
                        <a:ext cx="495617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419415"/>
              </p:ext>
            </p:extLst>
          </p:nvPr>
        </p:nvGraphicFramePr>
        <p:xfrm>
          <a:off x="5446713" y="8296925"/>
          <a:ext cx="4884738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4" name="Equation" r:id="rId16" imgW="1066680" imgH="253800" progId="Equation.DSMT4">
                  <p:embed/>
                </p:oleObj>
              </mc:Choice>
              <mc:Fallback>
                <p:oleObj name="Equation" r:id="rId16" imgW="1066680" imgH="25380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46713" y="8296925"/>
                        <a:ext cx="4884738" cy="144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16048"/>
              </p:ext>
            </p:extLst>
          </p:nvPr>
        </p:nvGraphicFramePr>
        <p:xfrm>
          <a:off x="5488293" y="9658857"/>
          <a:ext cx="304482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5" name="Equation" r:id="rId18" imgW="660240" imgH="253800" progId="Equation.DSMT4">
                  <p:embed/>
                </p:oleObj>
              </mc:Choice>
              <mc:Fallback>
                <p:oleObj name="Equation" r:id="rId18" imgW="660240" imgH="25380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88293" y="9658857"/>
                        <a:ext cx="3044825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316200" y="4512907"/>
            <a:ext cx="7220962" cy="806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199704" y="2497082"/>
            <a:ext cx="22358241" cy="10554672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861648" cy="940513"/>
              <a:chOff x="1311958" y="3405486"/>
              <a:chExt cx="4861648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072674" y="3759920"/>
                <a:ext cx="4100932" cy="29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(tr54)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84" name="TextBox 83"/>
          <p:cNvSpPr txBox="1"/>
          <p:nvPr/>
        </p:nvSpPr>
        <p:spPr>
          <a:xfrm>
            <a:off x="5209308" y="3297381"/>
            <a:ext cx="162028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30c ,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825500" y="5759450"/>
          <a:ext cx="49561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4" name="Equation" r:id="rId4" imgW="634680" imgH="203040" progId="Equation.DSMT4">
                  <p:embed/>
                </p:oleObj>
              </mc:Choice>
              <mc:Fallback>
                <p:oleObj name="Equation" r:id="rId4" imgW="63468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5500" y="5759450"/>
                        <a:ext cx="495617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469773"/>
              </p:ext>
            </p:extLst>
          </p:nvPr>
        </p:nvGraphicFramePr>
        <p:xfrm>
          <a:off x="5599113" y="5518251"/>
          <a:ext cx="5000625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5" name="Equation" r:id="rId6" imgW="1091880" imgH="253800" progId="Equation.DSMT4">
                  <p:embed/>
                </p:oleObj>
              </mc:Choice>
              <mc:Fallback>
                <p:oleObj name="Equation" r:id="rId6" imgW="109188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99113" y="5518251"/>
                        <a:ext cx="5000625" cy="145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/>
          </p:nvPr>
        </p:nvGraphicFramePr>
        <p:xfrm>
          <a:off x="5565470" y="7045680"/>
          <a:ext cx="269398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6" name="Equation" r:id="rId8" imgW="583920" imgH="203040" progId="Equation.DSMT4">
                  <p:embed/>
                </p:oleObj>
              </mc:Choice>
              <mc:Fallback>
                <p:oleObj name="Equation" r:id="rId8" imgW="583920" imgH="203040" progId="Equation.DSMT4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65470" y="7045680"/>
                        <a:ext cx="2693987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ound Same Side Corner Rectangle 51"/>
          <p:cNvSpPr/>
          <p:nvPr/>
        </p:nvSpPr>
        <p:spPr>
          <a:xfrm flipV="1">
            <a:off x="7577102" y="1785808"/>
            <a:ext cx="11983694" cy="1205494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/>
          </a:p>
        </p:txBody>
      </p:sp>
      <p:sp>
        <p:nvSpPr>
          <p:cNvPr id="53" name="TextBox 52"/>
          <p:cNvSpPr txBox="1"/>
          <p:nvPr/>
        </p:nvSpPr>
        <p:spPr>
          <a:xfrm>
            <a:off x="8798596" y="1942230"/>
            <a:ext cx="8530373" cy="879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SÁCH GIÁO KHOA</a:t>
            </a:r>
            <a:endParaRPr lang="vi-VN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/>
          </p:nvPr>
        </p:nvGraphicFramePr>
        <p:xfrm>
          <a:off x="644525" y="7124700"/>
          <a:ext cx="4954588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7" name="Equation" r:id="rId10" imgW="634680" imgH="203040" progId="Equation.DSMT4">
                  <p:embed/>
                </p:oleObj>
              </mc:Choice>
              <mc:Fallback>
                <p:oleObj name="Equation" r:id="rId10" imgW="634680" imgH="20304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4525" y="7124700"/>
                        <a:ext cx="4954588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/>
          </p:nvPr>
        </p:nvGraphicFramePr>
        <p:xfrm>
          <a:off x="563563" y="8472488"/>
          <a:ext cx="4956175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8" name="Equation" r:id="rId12" imgW="634680" imgH="203040" progId="Equation.DSMT4">
                  <p:embed/>
                </p:oleObj>
              </mc:Choice>
              <mc:Fallback>
                <p:oleObj name="Equation" r:id="rId12" imgW="634680" imgH="203040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3563" y="8472488"/>
                        <a:ext cx="4956175" cy="103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490538" y="9890125"/>
          <a:ext cx="49561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9" name="Equation" r:id="rId14" imgW="634680" imgH="203040" progId="Equation.DSMT4">
                  <p:embed/>
                </p:oleObj>
              </mc:Choice>
              <mc:Fallback>
                <p:oleObj name="Equation" r:id="rId14" imgW="634680" imgH="20304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0538" y="9890125"/>
                        <a:ext cx="495617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/>
          </p:nvPr>
        </p:nvGraphicFramePr>
        <p:xfrm>
          <a:off x="5446713" y="8296925"/>
          <a:ext cx="4884738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0" name="Equation" r:id="rId16" imgW="1066680" imgH="253800" progId="Equation.DSMT4">
                  <p:embed/>
                </p:oleObj>
              </mc:Choice>
              <mc:Fallback>
                <p:oleObj name="Equation" r:id="rId16" imgW="1066680" imgH="25380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46713" y="8296925"/>
                        <a:ext cx="4884738" cy="144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242647"/>
              </p:ext>
            </p:extLst>
          </p:nvPr>
        </p:nvGraphicFramePr>
        <p:xfrm>
          <a:off x="5405438" y="9813658"/>
          <a:ext cx="269398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1" name="Equation" r:id="rId18" imgW="583920" imgH="203040" progId="Equation.DSMT4">
                  <p:embed/>
                </p:oleObj>
              </mc:Choice>
              <mc:Fallback>
                <p:oleObj name="Equation" r:id="rId18" imgW="583920" imgH="20304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05438" y="9813658"/>
                        <a:ext cx="2693987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718001" y="4769610"/>
            <a:ext cx="6819162" cy="719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1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999" y="1778782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8"/>
              <a:ext cx="20961801" cy="10492802"/>
              <a:chOff x="2177989" y="3486538"/>
              <a:chExt cx="20961801" cy="1049280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8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5562600" cy="1632952"/>
            <a:chOff x="534987" y="1647866"/>
            <a:chExt cx="3216566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40358" y="1848439"/>
              <a:ext cx="2611195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3 (tr54)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623433A-9FEE-44D0-BEEF-D7F2D9756AA4}"/>
              </a:ext>
            </a:extLst>
          </p:cNvPr>
          <p:cNvSpPr/>
          <p:nvPr/>
        </p:nvSpPr>
        <p:spPr>
          <a:xfrm>
            <a:off x="6448291" y="3669501"/>
            <a:ext cx="87002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896600" y="7412020"/>
            <a:ext cx="3484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Đáp</a:t>
            </a:r>
            <a:r>
              <a:rPr lang="en-US" sz="4800" b="1" dirty="0" smtClean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án</a:t>
            </a:r>
            <a:r>
              <a:rPr lang="en-US" sz="4800" b="1" dirty="0" smtClean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8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855297"/>
              </p:ext>
            </p:extLst>
          </p:nvPr>
        </p:nvGraphicFramePr>
        <p:xfrm>
          <a:off x="2894309" y="4778154"/>
          <a:ext cx="5528548" cy="1260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6" name="Equation" r:id="rId3" imgW="1168200" imgH="228600" progId="Equation.DSMT4">
                  <p:embed/>
                </p:oleObj>
              </mc:Choice>
              <mc:Fallback>
                <p:oleObj name="Equation" r:id="rId3" imgW="1168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4309" y="4778154"/>
                        <a:ext cx="5528548" cy="1260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448846"/>
              </p:ext>
            </p:extLst>
          </p:nvPr>
        </p:nvGraphicFramePr>
        <p:xfrm>
          <a:off x="11544300" y="4606925"/>
          <a:ext cx="564832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7" name="Equation" r:id="rId5" imgW="1193760" imgH="228600" progId="Equation.DSMT4">
                  <p:embed/>
                </p:oleObj>
              </mc:Choice>
              <mc:Fallback>
                <p:oleObj name="Equation" r:id="rId5" imgW="119376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44300" y="4606925"/>
                        <a:ext cx="5648325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68097"/>
              </p:ext>
            </p:extLst>
          </p:nvPr>
        </p:nvGraphicFramePr>
        <p:xfrm>
          <a:off x="2757488" y="6010275"/>
          <a:ext cx="57689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8" name="Equation" r:id="rId7" imgW="1218960" imgH="228600" progId="Equation.DSMT4">
                  <p:embed/>
                </p:oleObj>
              </mc:Choice>
              <mc:Fallback>
                <p:oleObj name="Equation" r:id="rId7" imgW="121896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57488" y="6010275"/>
                        <a:ext cx="5768975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294340"/>
              </p:ext>
            </p:extLst>
          </p:nvPr>
        </p:nvGraphicFramePr>
        <p:xfrm>
          <a:off x="11448040" y="5926859"/>
          <a:ext cx="60071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9" name="Equation" r:id="rId9" imgW="1269720" imgH="228600" progId="Equation.DSMT4">
                  <p:embed/>
                </p:oleObj>
              </mc:Choice>
              <mc:Fallback>
                <p:oleObj name="Equation" r:id="rId9" imgW="126972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448040" y="5926859"/>
                        <a:ext cx="6007100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953564"/>
              </p:ext>
            </p:extLst>
          </p:nvPr>
        </p:nvGraphicFramePr>
        <p:xfrm>
          <a:off x="2729779" y="8243017"/>
          <a:ext cx="7693025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" name="Equation" r:id="rId11" imgW="1625400" imgH="431640" progId="Equation.DSMT4">
                  <p:embed/>
                </p:oleObj>
              </mc:Choice>
              <mc:Fallback>
                <p:oleObj name="Equation" r:id="rId11" imgW="1625400" imgH="431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29779" y="8243017"/>
                        <a:ext cx="7693025" cy="238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224099"/>
              </p:ext>
            </p:extLst>
          </p:nvPr>
        </p:nvGraphicFramePr>
        <p:xfrm>
          <a:off x="11787717" y="8659416"/>
          <a:ext cx="775335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1" name="Equation" r:id="rId13" imgW="1638000" imgH="253800" progId="Equation.DSMT4">
                  <p:embed/>
                </p:oleObj>
              </mc:Choice>
              <mc:Fallback>
                <p:oleObj name="Equation" r:id="rId13" imgW="163800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787717" y="8659416"/>
                        <a:ext cx="7753350" cy="140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761630"/>
              </p:ext>
            </p:extLst>
          </p:nvPr>
        </p:nvGraphicFramePr>
        <p:xfrm>
          <a:off x="2802227" y="11060112"/>
          <a:ext cx="2703512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2" name="Equation" r:id="rId15" imgW="571320" imgH="203040" progId="Equation.DSMT4">
                  <p:embed/>
                </p:oleObj>
              </mc:Choice>
              <mc:Fallback>
                <p:oleObj name="Equation" r:id="rId15" imgW="571320" imgH="203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02227" y="11060112"/>
                        <a:ext cx="2703512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467509"/>
              </p:ext>
            </p:extLst>
          </p:nvPr>
        </p:nvGraphicFramePr>
        <p:xfrm>
          <a:off x="11887200" y="10490200"/>
          <a:ext cx="3965575" cy="237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3" name="Equation" r:id="rId17" imgW="838080" imgH="431640" progId="Equation.DSMT4">
                  <p:embed/>
                </p:oleObj>
              </mc:Choice>
              <mc:Fallback>
                <p:oleObj name="Equation" r:id="rId17" imgW="838080" imgH="431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887200" y="10490200"/>
                        <a:ext cx="3965575" cy="237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7760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4465" y="1391372"/>
            <a:ext cx="23727340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8"/>
              <a:ext cx="20961801" cy="10492802"/>
              <a:chOff x="2177989" y="3486538"/>
              <a:chExt cx="20961801" cy="1049280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8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765939" y="3629270"/>
                <a:ext cx="7412491" cy="758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5384270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96572" y="1848439"/>
              <a:ext cx="2098765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4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(tr54)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231938" y="4735112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4800" b="1" dirty="0" smtClean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800" b="1" dirty="0" smtClean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8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066373"/>
              </p:ext>
            </p:extLst>
          </p:nvPr>
        </p:nvGraphicFramePr>
        <p:xfrm>
          <a:off x="3810000" y="5827941"/>
          <a:ext cx="11207466" cy="1206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3" name="Equation" r:id="rId3" imgW="2476440" imgH="228600" progId="Equation.DSMT4">
                  <p:embed/>
                </p:oleObj>
              </mc:Choice>
              <mc:Fallback>
                <p:oleObj name="Equation" r:id="rId3" imgW="2476440" imgH="2286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5827941"/>
                        <a:ext cx="11207466" cy="1206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66880"/>
              </p:ext>
            </p:extLst>
          </p:nvPr>
        </p:nvGraphicFramePr>
        <p:xfrm>
          <a:off x="10744200" y="6931212"/>
          <a:ext cx="10875963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4" name="Equation" r:id="rId5" imgW="2298600" imgH="203040" progId="Equation.DSMT4">
                  <p:embed/>
                </p:oleObj>
              </mc:Choice>
              <mc:Fallback>
                <p:oleObj name="Equation" r:id="rId5" imgW="2298600" imgH="20304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44200" y="6931212"/>
                        <a:ext cx="10875963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448291" y="3482128"/>
            <a:ext cx="18341042" cy="1214278"/>
            <a:chOff x="6448291" y="3482128"/>
            <a:chExt cx="18341042" cy="12142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23433A-9FEE-44D0-BEEF-D7F2D9756AA4}"/>
                </a:ext>
              </a:extLst>
            </p:cNvPr>
            <p:cNvSpPr/>
            <p:nvPr/>
          </p:nvSpPr>
          <p:spPr>
            <a:xfrm>
              <a:off x="6448291" y="3669502"/>
              <a:ext cx="749802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 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để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6604323"/>
                </p:ext>
              </p:extLst>
            </p:nvPr>
          </p:nvGraphicFramePr>
          <p:xfrm>
            <a:off x="13657455" y="3482128"/>
            <a:ext cx="7235199" cy="1214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5" name="Equation" r:id="rId7" imgW="1587240" imgH="228600" progId="Equation.DSMT4">
                    <p:embed/>
                  </p:oleObj>
                </mc:Choice>
                <mc:Fallback>
                  <p:oleObj name="Equation" r:id="rId7" imgW="1587240" imgH="22860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657455" y="3482128"/>
                          <a:ext cx="7235199" cy="12142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9033561"/>
                </p:ext>
              </p:extLst>
            </p:nvPr>
          </p:nvGraphicFramePr>
          <p:xfrm>
            <a:off x="7815403" y="3820507"/>
            <a:ext cx="707376" cy="697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6" name="Equation" r:id="rId9" imgW="164880" imgH="139680" progId="Equation.DSMT4">
                    <p:embed/>
                  </p:oleObj>
                </mc:Choice>
                <mc:Fallback>
                  <p:oleObj name="Equation" r:id="rId9" imgW="164880" imgH="139680" progId="Equation.DSMT4">
                    <p:embed/>
                    <p:pic>
                      <p:nvPicPr>
                        <p:cNvPr id="34" name="Object 3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815403" y="3820507"/>
                          <a:ext cx="707376" cy="697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CCADED-1BF5-4BD3-9104-1CD8D44084F7}"/>
                </a:ext>
              </a:extLst>
            </p:cNvPr>
            <p:cNvSpPr/>
            <p:nvPr/>
          </p:nvSpPr>
          <p:spPr>
            <a:xfrm>
              <a:off x="20831119" y="3631229"/>
              <a:ext cx="395821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634836" y="6051365"/>
            <a:ext cx="3271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634835" y="7124458"/>
            <a:ext cx="9645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7272" y="8539290"/>
            <a:ext cx="17903728" cy="981075"/>
            <a:chOff x="1527272" y="8539290"/>
            <a:chExt cx="17903728" cy="98107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1CCADED-1BF5-4BD3-9104-1CD8D44084F7}"/>
                </a:ext>
              </a:extLst>
            </p:cNvPr>
            <p:cNvSpPr/>
            <p:nvPr/>
          </p:nvSpPr>
          <p:spPr>
            <a:xfrm>
              <a:off x="1527272" y="8614330"/>
              <a:ext cx="179037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Vậy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đã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cho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đều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. </a:t>
              </a:r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2221608"/>
                </p:ext>
              </p:extLst>
            </p:nvPr>
          </p:nvGraphicFramePr>
          <p:xfrm>
            <a:off x="2941212" y="8539290"/>
            <a:ext cx="2403475" cy="981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7" name="Equation" r:id="rId11" imgW="507960" imgH="177480" progId="Equation.DSMT4">
                    <p:embed/>
                  </p:oleObj>
                </mc:Choice>
                <mc:Fallback>
                  <p:oleObj name="Equation" r:id="rId11" imgW="507960" imgH="17748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41212" y="8539290"/>
                          <a:ext cx="2403475" cy="981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428289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0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3796A5A-EE14-49FF-A523-9EC574614AE5}"/>
              </a:ext>
            </a:extLst>
          </p:cNvPr>
          <p:cNvSpPr/>
          <p:nvPr/>
        </p:nvSpPr>
        <p:spPr>
          <a:xfrm>
            <a:off x="1040376" y="8717137"/>
            <a:ext cx="21972024" cy="4770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54"/>
          <p:cNvGrpSpPr/>
          <p:nvPr/>
        </p:nvGrpSpPr>
        <p:grpSpPr>
          <a:xfrm>
            <a:off x="709332" y="4038600"/>
            <a:ext cx="22106109" cy="3810000"/>
            <a:chOff x="1268078" y="3405486"/>
            <a:chExt cx="22106109" cy="3810000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486057" cy="940513"/>
              <a:chOff x="1311958" y="3405486"/>
              <a:chExt cx="348605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038648" y="2553820"/>
                <a:ext cx="793395" cy="272533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50671" y="3527166"/>
                <a:ext cx="240322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724212" y="4632862"/>
            <a:ext cx="16002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ở VT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514600" y="8524080"/>
            <a:ext cx="198028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vế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trái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889774" y="5822649"/>
          <a:ext cx="9676998" cy="1204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4" imgW="977760" imgH="203040" progId="Equation.DSMT4">
                  <p:embed/>
                </p:oleObj>
              </mc:Choice>
              <mc:Fallback>
                <p:oleObj name="Equation" r:id="rId4" imgW="97776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9774" y="5822649"/>
                        <a:ext cx="9676998" cy="1204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498522" y="9922835"/>
            <a:ext cx="198028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43104" y="11339753"/>
            <a:ext cx="198028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0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4964" y="1334354"/>
            <a:ext cx="23110482" cy="12076846"/>
            <a:chOff x="1523540" y="3480127"/>
            <a:chExt cx="21684885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3540" y="3486537"/>
              <a:ext cx="21684885" cy="10505347"/>
              <a:chOff x="1523540" y="3486537"/>
              <a:chExt cx="21684885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23540" y="3696072"/>
                <a:ext cx="21684885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066800" y="2839069"/>
            <a:ext cx="4937244" cy="1632949"/>
            <a:chOff x="534987" y="1647869"/>
            <a:chExt cx="321656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40359" y="1848443"/>
              <a:ext cx="2611195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 (tr54)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CD06054-8443-4578-AA38-F084E617AC39}"/>
              </a:ext>
            </a:extLst>
          </p:cNvPr>
          <p:cNvSpPr/>
          <p:nvPr/>
        </p:nvSpPr>
        <p:spPr>
          <a:xfrm>
            <a:off x="1322890" y="4175163"/>
            <a:ext cx="22228023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 (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giây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 (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m).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A(0; 0,2)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đạt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8,5m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giây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đạt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6m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giây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indent="-742950">
              <a:lnSpc>
                <a:spcPct val="120000"/>
              </a:lnSpc>
              <a:spcAft>
                <a:spcPts val="0"/>
              </a:spcAft>
              <a:buAutoNum type="alphaLcParenR"/>
            </a:pP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indent="-742950">
              <a:lnSpc>
                <a:spcPct val="120000"/>
              </a:lnSpc>
              <a:spcAft>
                <a:spcPts val="0"/>
              </a:spcAft>
              <a:buAutoNum type="alphaLcParenR"/>
            </a:pP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vẫn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endParaRPr lang="en-US" sz="4400" i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EA1190-6168-4AAE-8E1C-FD36EB6B7135}"/>
              </a:ext>
            </a:extLst>
          </p:cNvPr>
          <p:cNvSpPr/>
          <p:nvPr/>
        </p:nvSpPr>
        <p:spPr>
          <a:xfrm>
            <a:off x="1295182" y="12164291"/>
            <a:ext cx="22424900" cy="817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A(0; 0,2), B(1; 8,5), C(2; 6)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10240955" y="8995293"/>
            <a:ext cx="2202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201543-340A-45A1-B438-89574CA580E8}"/>
              </a:ext>
            </a:extLst>
          </p:cNvPr>
          <p:cNvSpPr/>
          <p:nvPr/>
        </p:nvSpPr>
        <p:spPr>
          <a:xfrm>
            <a:off x="1322890" y="9894318"/>
            <a:ext cx="19860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44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108825"/>
              </p:ext>
            </p:extLst>
          </p:nvPr>
        </p:nvGraphicFramePr>
        <p:xfrm>
          <a:off x="1495425" y="10729913"/>
          <a:ext cx="7691438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Equation" r:id="rId3" imgW="1625400" imgH="228600" progId="Equation.DSMT4">
                  <p:embed/>
                </p:oleObj>
              </mc:Choice>
              <mc:Fallback>
                <p:oleObj name="Equation" r:id="rId3" imgW="162540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5425" y="10729913"/>
                        <a:ext cx="7691438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46983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/>
      <p:bldP spid="28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1411207"/>
            <a:ext cx="22848600" cy="1229060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7"/>
              <a:ext cx="21868726" cy="10505347"/>
              <a:chOff x="1339699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543554"/>
                <a:ext cx="9017137" cy="884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018204" y="2519950"/>
            <a:ext cx="5242044" cy="1534330"/>
            <a:chOff x="534987" y="1451890"/>
            <a:chExt cx="3216566" cy="1105293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33572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51890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40358" y="1652464"/>
              <a:ext cx="2611195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 (tr54)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4DC8F68-18E7-4A29-8333-BBAFEB23989B}"/>
              </a:ext>
            </a:extLst>
          </p:cNvPr>
          <p:cNvSpPr/>
          <p:nvPr/>
        </p:nvSpPr>
        <p:spPr>
          <a:xfrm>
            <a:off x="1783359" y="8233882"/>
            <a:ext cx="6476453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C26DB8-AC66-4963-A150-90A06C78A77A}"/>
              </a:ext>
            </a:extLst>
          </p:cNvPr>
          <p:cNvSpPr/>
          <p:nvPr/>
        </p:nvSpPr>
        <p:spPr>
          <a:xfrm>
            <a:off x="1641416" y="9575435"/>
            <a:ext cx="10697159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vẫn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475501"/>
              </p:ext>
            </p:extLst>
          </p:nvPr>
        </p:nvGraphicFramePr>
        <p:xfrm>
          <a:off x="6260248" y="3045133"/>
          <a:ext cx="6292850" cy="347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" name="Equation" r:id="rId3" imgW="1002960" imgH="711000" progId="Equation.DSMT4">
                  <p:embed/>
                </p:oleObj>
              </mc:Choice>
              <mc:Fallback>
                <p:oleObj name="Equation" r:id="rId3" imgW="10029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60248" y="3045133"/>
                        <a:ext cx="6292850" cy="3473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827034"/>
              </p:ext>
            </p:extLst>
          </p:nvPr>
        </p:nvGraphicFramePr>
        <p:xfrm>
          <a:off x="12507531" y="1943305"/>
          <a:ext cx="4918576" cy="5657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0" name="Equation" r:id="rId5" imgW="825480" imgH="1218960" progId="Equation.DSMT4">
                  <p:embed/>
                </p:oleObj>
              </mc:Choice>
              <mc:Fallback>
                <p:oleObj name="Equation" r:id="rId5" imgW="825480" imgH="12189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07531" y="1943305"/>
                        <a:ext cx="4918576" cy="5657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447404"/>
              </p:ext>
            </p:extLst>
          </p:nvPr>
        </p:nvGraphicFramePr>
        <p:xfrm>
          <a:off x="8240713" y="7600950"/>
          <a:ext cx="7872412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1" name="Equation" r:id="rId7" imgW="1663560" imgH="393480" progId="Equation.DSMT4">
                  <p:embed/>
                </p:oleObj>
              </mc:Choice>
              <mc:Fallback>
                <p:oleObj name="Equation" r:id="rId7" imgW="1663560" imgH="3934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40713" y="7600950"/>
                        <a:ext cx="7872412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413302"/>
              </p:ext>
            </p:extLst>
          </p:nvPr>
        </p:nvGraphicFramePr>
        <p:xfrm>
          <a:off x="1735970" y="10520297"/>
          <a:ext cx="15924213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2" name="Equation" r:id="rId9" imgW="3365280" imgH="393480" progId="Equation.DSMT4">
                  <p:embed/>
                </p:oleObj>
              </mc:Choice>
              <mc:Fallback>
                <p:oleObj name="Equation" r:id="rId9" imgW="3365280" imgH="3934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35970" y="10520297"/>
                        <a:ext cx="15924213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CAC26DB8-AC66-4963-A150-90A06C78A77A}"/>
              </a:ext>
            </a:extLst>
          </p:cNvPr>
          <p:cNvSpPr/>
          <p:nvPr/>
        </p:nvSpPr>
        <p:spPr>
          <a:xfrm>
            <a:off x="1662545" y="12638569"/>
            <a:ext cx="1583767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uả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vẫn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0&lt;t&lt;2,5516 (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giây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n-US" sz="44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34800" y="6414654"/>
            <a:ext cx="65" cy="6617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32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4964" y="1334354"/>
            <a:ext cx="23110482" cy="12076846"/>
            <a:chOff x="1523540" y="3480127"/>
            <a:chExt cx="21684885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3540" y="3486537"/>
              <a:ext cx="21684885" cy="10505347"/>
              <a:chOff x="1523540" y="3486537"/>
              <a:chExt cx="21684885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23540" y="3696072"/>
                <a:ext cx="21684885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066800" y="2839069"/>
            <a:ext cx="4778961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263658" y="1848443"/>
              <a:ext cx="2364597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6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(tr54)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CD06054-8443-4578-AA38-F084E617AC39}"/>
              </a:ext>
            </a:extLst>
          </p:cNvPr>
          <p:cNvSpPr/>
          <p:nvPr/>
        </p:nvSpPr>
        <p:spPr>
          <a:xfrm>
            <a:off x="1322890" y="4175163"/>
            <a:ext cx="22228023" cy="659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An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chuyến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thăm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khách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lịch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10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khách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800000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đăng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10000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hang.</a:t>
            </a:r>
            <a:endParaRPr lang="en-US" sz="44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lnSpc>
                <a:spcPct val="120000"/>
              </a:lnSpc>
              <a:spcAft>
                <a:spcPts val="0"/>
              </a:spcAft>
              <a:buAutoNum type="alphaLcParenR"/>
            </a:pP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khách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doanh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x?</a:t>
            </a:r>
            <a:endParaRPr lang="en-US" sz="4400" i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lnSpc>
                <a:spcPct val="120000"/>
              </a:lnSpc>
              <a:spcAft>
                <a:spcPts val="0"/>
              </a:spcAft>
              <a:buAutoNum type="alphaLcParenR"/>
            </a:pP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khách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lịch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chuyến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700000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i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272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1200242" y="2888174"/>
            <a:ext cx="22358241" cy="10305988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48467" cy="940513"/>
              <a:chOff x="1311958" y="3405486"/>
              <a:chExt cx="454846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465" y="3788724"/>
                <a:ext cx="3586878" cy="34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E737D4-AF15-46DC-A4C3-7B2E98C7306D}"/>
                  </a:ext>
                </a:extLst>
              </p:cNvPr>
              <p:cNvSpPr/>
              <p:nvPr/>
            </p:nvSpPr>
            <p:spPr>
              <a:xfrm>
                <a:off x="6040590" y="3289558"/>
                <a:ext cx="12120626" cy="1673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Thêm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vé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  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800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ngh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đồ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ng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E737D4-AF15-46DC-A4C3-7B2E98C73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90" y="3289558"/>
                <a:ext cx="12120626" cy="1673022"/>
              </a:xfrm>
              <a:prstGeom prst="rect">
                <a:avLst/>
              </a:prstGeom>
              <a:blipFill>
                <a:blip r:embed="rId4"/>
                <a:stretch>
                  <a:fillRect l="-2314" t="-8394" r="-8199" b="-15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DB74D76-BF23-4FBC-8049-35318ABE7AE7}"/>
                  </a:ext>
                </a:extLst>
              </p:cNvPr>
              <p:cNvSpPr/>
              <p:nvPr/>
            </p:nvSpPr>
            <p:spPr>
              <a:xfrm>
                <a:off x="5410201" y="5477230"/>
                <a:ext cx="16895610" cy="2200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Tx/>
                  <a:buChar char="-"/>
                </a:pP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tiền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vé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cả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đoàn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tức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doanh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thu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công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ty)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𝟖𝟎𝟎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𝟖𝟎𝟎𝟎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𝟕𝟎𝟎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</a:rPr>
                  <a:t>(</a:t>
                </a:r>
                <a:r>
                  <a:rPr lang="en-US" sz="4400" dirty="0" err="1" smtClean="0">
                    <a:latin typeface="Times New Roman" panose="02020603050405020304" pitchFamily="18" charset="0"/>
                  </a:rPr>
                  <a:t>nghìn</a:t>
                </a:r>
                <a:r>
                  <a:rPr lang="en-US" sz="44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</a:rPr>
                  <a:t>đồng</a:t>
                </a:r>
                <a:r>
                  <a:rPr lang="en-US" sz="4400" dirty="0" smtClean="0">
                    <a:latin typeface="Times New Roman" panose="02020603050405020304" pitchFamily="18" charset="0"/>
                  </a:rPr>
                  <a:t>)</a:t>
                </a:r>
              </a:p>
              <a:p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b="1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DB74D76-BF23-4FBC-8049-35318ABE7A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1" y="5477230"/>
                <a:ext cx="16895610" cy="2200539"/>
              </a:xfrm>
              <a:prstGeom prst="rect">
                <a:avLst/>
              </a:prstGeom>
              <a:blipFill>
                <a:blip r:embed="rId5"/>
                <a:stretch>
                  <a:fillRect l="-1480" t="-6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2EF53DD-7464-479E-956B-FA1F2E9A84BD}"/>
              </a:ext>
            </a:extLst>
          </p:cNvPr>
          <p:cNvSpPr/>
          <p:nvPr/>
        </p:nvSpPr>
        <p:spPr>
          <a:xfrm>
            <a:off x="5410201" y="7254475"/>
            <a:ext cx="16690314" cy="2125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DD35EF-F584-454F-BC12-FABA81B75B35}"/>
              </a:ext>
            </a:extLst>
          </p:cNvPr>
          <p:cNvSpPr/>
          <p:nvPr/>
        </p:nvSpPr>
        <p:spPr>
          <a:xfrm>
            <a:off x="6040590" y="10092235"/>
            <a:ext cx="18128681" cy="1775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en-US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244557"/>
              </p:ext>
            </p:extLst>
          </p:nvPr>
        </p:nvGraphicFramePr>
        <p:xfrm>
          <a:off x="12877800" y="7170738"/>
          <a:ext cx="8274050" cy="287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6" imgW="2044440" imgH="711000" progId="Equation.DSMT4">
                  <p:embed/>
                </p:oleObj>
              </mc:Choice>
              <mc:Fallback>
                <p:oleObj name="Equation" r:id="rId6" imgW="20444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77800" y="7170738"/>
                        <a:ext cx="8274050" cy="287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93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C91E81-285C-4F21-BD02-2BB035A9FE1D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31" name="Picture 2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10" y="11426827"/>
            <a:ext cx="461433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77" y="10937876"/>
            <a:ext cx="3175000" cy="135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11" y="6988176"/>
            <a:ext cx="4169832" cy="531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577" y="10083800"/>
            <a:ext cx="5283200" cy="127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875" y="9636127"/>
            <a:ext cx="4288368" cy="127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43" y="9553577"/>
            <a:ext cx="9156699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877" y="8928100"/>
            <a:ext cx="12335933" cy="156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41" y="7458076"/>
            <a:ext cx="579966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275" y="8232776"/>
            <a:ext cx="535516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193" y="7488238"/>
            <a:ext cx="512656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43" y="7137401"/>
            <a:ext cx="12293600" cy="207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11" y="6905625"/>
            <a:ext cx="9262533" cy="11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10" y="6975476"/>
            <a:ext cx="494453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144" y="4521200"/>
            <a:ext cx="16319501" cy="18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876" y="4175126"/>
            <a:ext cx="342053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810" y="3416300"/>
            <a:ext cx="375073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142" y="3705226"/>
            <a:ext cx="9740901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77" y="4371976"/>
            <a:ext cx="612563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77" y="1882776"/>
            <a:ext cx="10227733" cy="101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10" y="1061461"/>
            <a:ext cx="10672235" cy="1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78" y="1946276"/>
            <a:ext cx="1147233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28" y="1844676"/>
            <a:ext cx="437303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42" y="6473827"/>
            <a:ext cx="229023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8710613" y="0"/>
            <a:ext cx="6962774" cy="960438"/>
            <a:chOff x="13477876" y="4114800"/>
            <a:chExt cx="6962774" cy="960438"/>
          </a:xfrm>
        </p:grpSpPr>
        <p:sp>
          <p:nvSpPr>
            <p:cNvPr id="48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5040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457200" y="3941867"/>
            <a:ext cx="22358241" cy="9164533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48467" cy="953910"/>
              <a:chOff x="1311958" y="3405486"/>
              <a:chExt cx="4548467" cy="953910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465" y="3559177"/>
                <a:ext cx="3586878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223717" y="4469464"/>
            <a:ext cx="16002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x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vi-VN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831965"/>
              </p:ext>
            </p:extLst>
          </p:nvPr>
        </p:nvGraphicFramePr>
        <p:xfrm>
          <a:off x="550863" y="6590409"/>
          <a:ext cx="16746537" cy="490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4" imgW="2145960" imgH="965160" progId="Equation.DSMT4">
                  <p:embed/>
                </p:oleObj>
              </mc:Choice>
              <mc:Fallback>
                <p:oleObj name="Equation" r:id="rId4" imgW="2145960" imgH="9651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63" y="6590409"/>
                        <a:ext cx="16746537" cy="4907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673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970437" y="3614440"/>
            <a:ext cx="22358241" cy="9164533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4548467" cy="953910"/>
              <a:chOff x="1311958" y="3405486"/>
              <a:chExt cx="4548467" cy="953910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569852" y="2022615"/>
                <a:ext cx="793395" cy="378775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465" y="3559177"/>
                <a:ext cx="3586878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898850" y="4440538"/>
            <a:ext cx="15825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48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8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ất</a:t>
            </a:r>
            <a:r>
              <a:rPr lang="en-US" sz="4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4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37263" y="5262562"/>
            <a:ext cx="15157573" cy="1306308"/>
            <a:chOff x="6037263" y="5262563"/>
            <a:chExt cx="15046325" cy="1163621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9580390"/>
                </p:ext>
              </p:extLst>
            </p:nvPr>
          </p:nvGraphicFramePr>
          <p:xfrm>
            <a:off x="6037263" y="5262563"/>
            <a:ext cx="7151735" cy="1153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9" name="Equation" r:id="rId4" imgW="1002960" imgH="228600" progId="Equation.DSMT4">
                    <p:embed/>
                  </p:oleObj>
                </mc:Choice>
                <mc:Fallback>
                  <p:oleObj name="Equation" r:id="rId4" imgW="100296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037263" y="5262563"/>
                          <a:ext cx="7151735" cy="11538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Box 39"/>
            <p:cNvSpPr txBox="1"/>
            <p:nvPr/>
          </p:nvSpPr>
          <p:spPr>
            <a:xfrm>
              <a:off x="12579907" y="5453248"/>
              <a:ext cx="28883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mỗi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vi-VN" sz="4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970406" y="5453248"/>
              <a:ext cx="4113182" cy="74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sao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cho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vi-VN" sz="4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7607650"/>
                </p:ext>
              </p:extLst>
            </p:nvPr>
          </p:nvGraphicFramePr>
          <p:xfrm>
            <a:off x="15424160" y="5311308"/>
            <a:ext cx="1854201" cy="1114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0" name="Equation" r:id="rId6" imgW="431640" imgH="228600" progId="Equation.DSMT4">
                    <p:embed/>
                  </p:oleObj>
                </mc:Choice>
                <mc:Fallback>
                  <p:oleObj name="Equation" r:id="rId6" imgW="4316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5424160" y="5311308"/>
                          <a:ext cx="1854201" cy="11148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2227896" y="6479688"/>
            <a:ext cx="20770649" cy="1462104"/>
            <a:chOff x="2222896" y="6475552"/>
            <a:chExt cx="20612582" cy="1242738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0393636"/>
                </p:ext>
              </p:extLst>
            </p:nvPr>
          </p:nvGraphicFramePr>
          <p:xfrm>
            <a:off x="2222896" y="6475552"/>
            <a:ext cx="5111948" cy="124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1" name="Equation" r:id="rId8" imgW="1015920" imgH="241200" progId="Equation.DSMT4">
                    <p:embed/>
                  </p:oleObj>
                </mc:Choice>
                <mc:Fallback>
                  <p:oleObj name="Equation" r:id="rId8" imgW="10159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222896" y="6475552"/>
                          <a:ext cx="5111948" cy="1242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TextBox 44"/>
            <p:cNvSpPr txBox="1"/>
            <p:nvPr/>
          </p:nvSpPr>
          <p:spPr>
            <a:xfrm>
              <a:off x="7010400" y="6670624"/>
              <a:ext cx="158250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được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gọi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đó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vi-VN" sz="4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00242" y="7966075"/>
            <a:ext cx="21770594" cy="1909276"/>
            <a:chOff x="1200242" y="7966075"/>
            <a:chExt cx="21770594" cy="1909276"/>
          </a:xfrm>
        </p:grpSpPr>
        <p:sp>
          <p:nvSpPr>
            <p:cNvPr id="47" name="TextBox 46"/>
            <p:cNvSpPr txBox="1"/>
            <p:nvPr/>
          </p:nvSpPr>
          <p:spPr>
            <a:xfrm>
              <a:off x="1226425" y="8196707"/>
              <a:ext cx="69269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endParaRPr lang="vi-VN" sz="4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46505" y="8213357"/>
              <a:ext cx="143243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được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gọi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endParaRPr lang="vi-VN" sz="4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0300068"/>
                </p:ext>
              </p:extLst>
            </p:nvPr>
          </p:nvGraphicFramePr>
          <p:xfrm>
            <a:off x="8153400" y="7966075"/>
            <a:ext cx="1027774" cy="1325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2" name="Equation" r:id="rId10" imgW="164880" imgH="228600" progId="Equation.DSMT4">
                    <p:embed/>
                  </p:oleObj>
                </mc:Choice>
                <mc:Fallback>
                  <p:oleObj name="Equation" r:id="rId10" imgW="164880" imgH="228600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153400" y="7966075"/>
                          <a:ext cx="1027774" cy="13255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TextBox 51"/>
            <p:cNvSpPr txBox="1"/>
            <p:nvPr/>
          </p:nvSpPr>
          <p:spPr>
            <a:xfrm>
              <a:off x="1200242" y="9044354"/>
              <a:ext cx="69269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đã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cho</a:t>
              </a:r>
              <a:r>
                <a:rPr lang="en-US" sz="48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vi-VN" sz="4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530167" y="10164930"/>
            <a:ext cx="20582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</a:t>
            </a:r>
            <a:r>
              <a:rPr lang="en-US" sz="44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còn</a:t>
            </a:r>
            <a:r>
              <a:rPr lang="en-US" sz="44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44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  <a:r>
              <a:rPr lang="en-US" sz="44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tương</a:t>
            </a:r>
            <a:r>
              <a:rPr lang="en-US" sz="44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tự</a:t>
            </a:r>
            <a:endParaRPr lang="vi-VN" sz="4800" b="1" i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CD13A1-602A-4D7E-AA71-AA8FB9607D08}"/>
              </a:ext>
            </a:extLst>
          </p:cNvPr>
          <p:cNvSpPr/>
          <p:nvPr/>
        </p:nvSpPr>
        <p:spPr>
          <a:xfrm>
            <a:off x="4022133" y="10674492"/>
            <a:ext cx="17481733" cy="29293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7742" y="1973593"/>
            <a:ext cx="16897258" cy="1578183"/>
            <a:chOff x="168274" y="1905000"/>
            <a:chExt cx="11791858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31456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BẬC HAI MỘT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78594" y="2964879"/>
            <a:ext cx="22106109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1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" name="TextBox 8"/>
          <p:cNvSpPr txBox="1"/>
          <p:nvPr/>
        </p:nvSpPr>
        <p:spPr>
          <a:xfrm>
            <a:off x="2121366" y="3382925"/>
            <a:ext cx="202252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Cho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đây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x,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bpt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(1)?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a) x=2;		b) x=0;		c) x=3.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50119" y="9365160"/>
            <a:ext cx="17938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Cho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Text Box 9"/>
          <p:cNvSpPr txBox="1">
            <a:spLocks noChangeArrowheads="1"/>
          </p:cNvSpPr>
          <p:nvPr/>
        </p:nvSpPr>
        <p:spPr bwMode="auto">
          <a:xfrm>
            <a:off x="4431070" y="10994601"/>
            <a:ext cx="17072796" cy="212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Cho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ví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dụ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về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là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bậc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ẩn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?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44" y="9118621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401127"/>
              </p:ext>
            </p:extLst>
          </p:nvPr>
        </p:nvGraphicFramePr>
        <p:xfrm>
          <a:off x="14536076" y="3555485"/>
          <a:ext cx="5353050" cy="123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4" imgW="1104840" imgH="228600" progId="Equation.DSMT4">
                  <p:embed/>
                </p:oleObj>
              </mc:Choice>
              <mc:Fallback>
                <p:oleObj name="Equation" r:id="rId4" imgW="1104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36076" y="3555485"/>
                        <a:ext cx="5353050" cy="1235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9" y="10593553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497461" y="4198257"/>
            <a:ext cx="22358241" cy="8929270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5119827" cy="940513"/>
              <a:chOff x="1311958" y="3405486"/>
              <a:chExt cx="511982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855532" y="1736934"/>
                <a:ext cx="793395" cy="435911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029" y="3710686"/>
                <a:ext cx="3967788" cy="35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11467" y="3027219"/>
            <a:ext cx="22648533" cy="1569660"/>
            <a:chOff x="168274" y="1892299"/>
            <a:chExt cx="19202401" cy="1569656"/>
          </a:xfrm>
        </p:grpSpPr>
        <p:sp>
          <p:nvSpPr>
            <p:cNvPr id="40" name="Rounded Rectangle 39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698393" y="4688729"/>
            <a:ext cx="15443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Lập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2134850" y="6769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34850" y="6769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6136929" y="5586812"/>
          <a:ext cx="55626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" name="Equation" r:id="rId6" imgW="3187440" imgH="571320" progId="Equation.DSMT4">
                  <p:embed/>
                </p:oleObj>
              </mc:Choice>
              <mc:Fallback>
                <p:oleObj name="Equation" r:id="rId6" imgW="3187440" imgH="57132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6929" y="5586812"/>
                        <a:ext cx="5562600" cy="996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668995" y="6561089"/>
            <a:ext cx="8275606" cy="82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13646207" y="6531193"/>
          <a:ext cx="44323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" name="Equation" r:id="rId8" imgW="2539800" imgH="431640" progId="Equation.DSMT4">
                  <p:embed/>
                </p:oleObj>
              </mc:Choice>
              <mc:Fallback>
                <p:oleObj name="Equation" r:id="rId8" imgW="2539800" imgH="43164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6207" y="6531193"/>
                        <a:ext cx="4432300" cy="752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10"/>
          <p:cNvGrpSpPr/>
          <p:nvPr/>
        </p:nvGrpSpPr>
        <p:grpSpPr>
          <a:xfrm>
            <a:off x="740155" y="7283668"/>
            <a:ext cx="21862928" cy="6140958"/>
            <a:chOff x="1249430" y="5867400"/>
            <a:chExt cx="21840757" cy="632268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49430" y="5867400"/>
              <a:ext cx="3321569" cy="885307"/>
              <a:chOff x="1203460" y="6305967"/>
              <a:chExt cx="332156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49929" y="5076328"/>
                <a:ext cx="828631" cy="332156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995080"/>
              </p:ext>
            </p:extLst>
          </p:nvPr>
        </p:nvGraphicFramePr>
        <p:xfrm>
          <a:off x="4768003" y="7497032"/>
          <a:ext cx="10504488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" name="Equation" r:id="rId10" imgW="4660560" imgH="1625400" progId="Equation.DSMT4">
                  <p:embed/>
                </p:oleObj>
              </mc:Choice>
              <mc:Fallback>
                <p:oleObj name="Equation" r:id="rId10" imgW="4660560" imgH="1625400" progId="Equation.DSMT4">
                  <p:embed/>
                  <p:pic>
                    <p:nvPicPr>
                      <p:cNvPr id="59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003" y="7497032"/>
                        <a:ext cx="10504488" cy="2790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4768003" y="10853454"/>
            <a:ext cx="12028258" cy="1972315"/>
            <a:chOff x="1752672" y="5670699"/>
            <a:chExt cx="4319155" cy="1003065"/>
          </a:xfrm>
        </p:grpSpPr>
        <p:cxnSp>
          <p:nvCxnSpPr>
            <p:cNvPr id="61" name="Google Shape;252;p24"/>
            <p:cNvCxnSpPr/>
            <p:nvPr/>
          </p:nvCxnSpPr>
          <p:spPr>
            <a:xfrm>
              <a:off x="2532061" y="5848264"/>
              <a:ext cx="0" cy="81915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2" name="Google Shape;253;p24"/>
            <p:cNvCxnSpPr/>
            <p:nvPr/>
          </p:nvCxnSpPr>
          <p:spPr>
            <a:xfrm>
              <a:off x="1792286" y="6194342"/>
              <a:ext cx="3833814" cy="145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pic>
          <p:nvPicPr>
            <p:cNvPr id="63" name="Google Shape;254;p2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30962" y="5861023"/>
              <a:ext cx="249240" cy="320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255;p2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752672" y="6187989"/>
              <a:ext cx="762000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262;p24"/>
            <p:cNvSpPr txBox="1"/>
            <p:nvPr/>
          </p:nvSpPr>
          <p:spPr>
            <a:xfrm>
              <a:off x="3001962" y="6232440"/>
              <a:ext cx="396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 smtClean="0">
                  <a:solidFill>
                    <a:srgbClr val="FF0000"/>
                  </a:solidFill>
                  <a:latin typeface="Times New Roman"/>
                  <a:cs typeface="Times New Roman"/>
                  <a:sym typeface="Times New Roman"/>
                </a:rPr>
                <a:t>+</a:t>
              </a:r>
              <a:endParaRPr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Google Shape;233;p24"/>
            <p:cNvSpPr txBox="1">
              <a:spLocks/>
            </p:cNvSpPr>
            <p:nvPr/>
          </p:nvSpPr>
          <p:spPr>
            <a:xfrm>
              <a:off x="2563091" y="5683399"/>
              <a:ext cx="611042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-∞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67" name="Google Shape;233;p24"/>
            <p:cNvSpPr txBox="1">
              <a:spLocks/>
            </p:cNvSpPr>
            <p:nvPr/>
          </p:nvSpPr>
          <p:spPr>
            <a:xfrm>
              <a:off x="5128490" y="5683399"/>
              <a:ext cx="943337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30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      </a:t>
              </a: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+∞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68" name="Google Shape;233;p24"/>
            <p:cNvSpPr txBox="1">
              <a:spLocks/>
            </p:cNvSpPr>
            <p:nvPr/>
          </p:nvSpPr>
          <p:spPr>
            <a:xfrm>
              <a:off x="3349004" y="5670699"/>
              <a:ext cx="805481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  1/2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69" name="Google Shape;262;p24"/>
            <p:cNvSpPr txBox="1"/>
            <p:nvPr/>
          </p:nvSpPr>
          <p:spPr>
            <a:xfrm>
              <a:off x="4884736" y="6222118"/>
              <a:ext cx="396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>
                  <a:solidFill>
                    <a:srgbClr val="FF0000"/>
                  </a:solidFill>
                  <a:latin typeface="Times New Roman"/>
                  <a:cs typeface="Times New Roman"/>
                  <a:sym typeface="Times New Roman"/>
                </a:rPr>
                <a:t>+</a:t>
              </a:r>
              <a:endParaRPr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70" name="Google Shape;262;p24"/>
            <p:cNvSpPr txBox="1"/>
            <p:nvPr/>
          </p:nvSpPr>
          <p:spPr>
            <a:xfrm>
              <a:off x="3421062" y="6232440"/>
              <a:ext cx="396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 smtClean="0"/>
                <a:t>0</a:t>
              </a:r>
              <a:endParaRPr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Google Shape;233;p24"/>
            <p:cNvSpPr txBox="1">
              <a:spLocks/>
            </p:cNvSpPr>
            <p:nvPr/>
          </p:nvSpPr>
          <p:spPr>
            <a:xfrm>
              <a:off x="4420357" y="5670699"/>
              <a:ext cx="420760" cy="537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Autofit/>
            </a:bodyPr>
            <a:lstStyle>
              <a:lvl1pPr lvl="0" algn="ctr" defTabSz="457200" rtl="0" eaLnBrk="1" latinLnBrk="0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lvl="1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2pPr>
              <a:lvl3pPr lvl="2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3pPr>
              <a:lvl4pPr lvl="3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4pPr>
              <a:lvl5pPr lvl="4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5pPr>
              <a:lvl6pPr lvl="5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6pPr>
              <a:lvl7pPr lvl="6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7pPr>
              <a:lvl8pPr lvl="7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8pPr>
              <a:lvl9pPr lvl="8" algn="ctr" eaLnBrk="1" hangingPunct="1"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>
                  <a:solidFill>
                    <a:schemeClr val="tx2"/>
                  </a:solidFill>
                </a:defRPr>
              </a:lvl9pPr>
            </a:lstStyle>
            <a:p>
              <a:pPr algn="l">
                <a:buClr>
                  <a:srgbClr val="0000FF"/>
                </a:buClr>
                <a:buSzPts val="3200"/>
                <a:buFontTx/>
              </a:pPr>
              <a:r>
                <a:rPr lang="en-US" sz="4800" dirty="0" smtClean="0">
                  <a:solidFill>
                    <a:srgbClr val="0000FF"/>
                  </a:solidFill>
                  <a:latin typeface="Times New Roman"/>
                  <a:cs typeface="Times New Roman"/>
                  <a:sym typeface="Times New Roman"/>
                </a:rPr>
                <a:t> 2 </a:t>
              </a:r>
              <a:endParaRPr lang="en-US" sz="4800" b="1" i="1" u="sng" dirty="0">
                <a:solidFill>
                  <a:schemeClr val="tx1"/>
                </a:solidFill>
              </a:endParaRPr>
            </a:p>
          </p:txBody>
        </p:sp>
        <p:sp>
          <p:nvSpPr>
            <p:cNvPr id="72" name="Google Shape;262;p24"/>
            <p:cNvSpPr txBox="1"/>
            <p:nvPr/>
          </p:nvSpPr>
          <p:spPr>
            <a:xfrm>
              <a:off x="4364036" y="6197432"/>
              <a:ext cx="396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/>
                <a:t>0</a:t>
              </a:r>
              <a:endParaRPr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Google Shape;262;p24"/>
            <p:cNvSpPr txBox="1"/>
            <p:nvPr/>
          </p:nvSpPr>
          <p:spPr>
            <a:xfrm>
              <a:off x="3834775" y="6249213"/>
              <a:ext cx="374788" cy="384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000"/>
                <a:buFont typeface="Times New Roman"/>
                <a:buNone/>
              </a:pPr>
              <a:r>
                <a:rPr lang="en-US" sz="4800" b="1" dirty="0" smtClean="0">
                  <a:solidFill>
                    <a:srgbClr val="FF0000"/>
                  </a:solidFill>
                </a:rPr>
                <a:t>-</a:t>
              </a:r>
              <a:endParaRPr sz="4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320377" y="10105864"/>
            <a:ext cx="1043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Vì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a=2&gt;0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6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472380" y="3865632"/>
            <a:ext cx="22358241" cy="8929270"/>
            <a:chOff x="1015946" y="3308753"/>
            <a:chExt cx="22358241" cy="3906733"/>
          </a:xfrm>
        </p:grpSpPr>
        <p:sp>
          <p:nvSpPr>
            <p:cNvPr id="95" name="Rounded Rectangle 94"/>
            <p:cNvSpPr/>
            <p:nvPr/>
          </p:nvSpPr>
          <p:spPr>
            <a:xfrm>
              <a:off x="1015946" y="3308753"/>
              <a:ext cx="22358241" cy="39067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5119827" cy="940513"/>
              <a:chOff x="1311958" y="3405486"/>
              <a:chExt cx="511982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855532" y="1736934"/>
                <a:ext cx="793395" cy="435911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0800000" flipV="1">
                <a:off x="2239029" y="3710686"/>
                <a:ext cx="3967788" cy="35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11467" y="3027219"/>
            <a:ext cx="22648533" cy="1569660"/>
            <a:chOff x="168274" y="1892299"/>
            <a:chExt cx="19202401" cy="1569656"/>
          </a:xfrm>
        </p:grpSpPr>
        <p:sp>
          <p:nvSpPr>
            <p:cNvPr id="40" name="Rounded Rectangle 39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ất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bằng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698393" y="4688728"/>
            <a:ext cx="15409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Lập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2134850" y="6769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34850" y="6769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6136929" y="5586812"/>
          <a:ext cx="55626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" name="Equation" r:id="rId6" imgW="3187440" imgH="571320" progId="Equation.DSMT4">
                  <p:embed/>
                </p:oleObj>
              </mc:Choice>
              <mc:Fallback>
                <p:oleObj name="Equation" r:id="rId6" imgW="3187440" imgH="57132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6929" y="5586812"/>
                        <a:ext cx="5562600" cy="996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668995" y="6561089"/>
            <a:ext cx="8275606" cy="82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58421"/>
              </p:ext>
            </p:extLst>
          </p:nvPr>
        </p:nvGraphicFramePr>
        <p:xfrm>
          <a:off x="13646207" y="6497897"/>
          <a:ext cx="44323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" name="Equation" r:id="rId8" imgW="2539800" imgH="431640" progId="Equation.DSMT4">
                  <p:embed/>
                </p:oleObj>
              </mc:Choice>
              <mc:Fallback>
                <p:oleObj name="Equation" r:id="rId8" imgW="2539800" imgH="43164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6207" y="6497897"/>
                        <a:ext cx="4432300" cy="752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10"/>
          <p:cNvGrpSpPr/>
          <p:nvPr/>
        </p:nvGrpSpPr>
        <p:grpSpPr>
          <a:xfrm>
            <a:off x="443000" y="7313564"/>
            <a:ext cx="22416999" cy="6140958"/>
            <a:chOff x="1249430" y="5867400"/>
            <a:chExt cx="21840757" cy="632268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49430" y="5867400"/>
              <a:ext cx="3321569" cy="885307"/>
              <a:chOff x="1203460" y="6305967"/>
              <a:chExt cx="332156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49929" y="5076328"/>
                <a:ext cx="828631" cy="332156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5370601" y="7829692"/>
            <a:ext cx="8275606" cy="82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664581"/>
              </p:ext>
            </p:extLst>
          </p:nvPr>
        </p:nvGraphicFramePr>
        <p:xfrm>
          <a:off x="5005509" y="8673902"/>
          <a:ext cx="8640698" cy="3365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" name="Equation" r:id="rId10" imgW="4190760" imgH="1625400" progId="Equation.DSMT4">
                  <p:embed/>
                </p:oleObj>
              </mc:Choice>
              <mc:Fallback>
                <p:oleObj name="Equation" r:id="rId10" imgW="4190760" imgH="162540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509" y="8673902"/>
                        <a:ext cx="8640698" cy="33656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597054" y="12142705"/>
            <a:ext cx="12685955" cy="82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058547"/>
              </p:ext>
            </p:extLst>
          </p:nvPr>
        </p:nvGraphicFramePr>
        <p:xfrm>
          <a:off x="12823739" y="11540909"/>
          <a:ext cx="6941694" cy="210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" name="Equation" r:id="rId12" imgW="1422360" imgH="431640" progId="Equation.DSMT4">
                  <p:embed/>
                </p:oleObj>
              </mc:Choice>
              <mc:Fallback>
                <p:oleObj name="Equation" r:id="rId12" imgW="1422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823739" y="11540909"/>
                        <a:ext cx="6941694" cy="210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64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60609" y="3962400"/>
            <a:ext cx="22325581" cy="5531155"/>
            <a:chOff x="1076414" y="4377894"/>
            <a:chExt cx="22325581" cy="4673810"/>
          </a:xfrm>
        </p:grpSpPr>
        <p:grpSp>
          <p:nvGrpSpPr>
            <p:cNvPr id="19" name="Group 5"/>
            <p:cNvGrpSpPr/>
            <p:nvPr/>
          </p:nvGrpSpPr>
          <p:grpSpPr>
            <a:xfrm>
              <a:off x="1533269" y="4671092"/>
              <a:ext cx="21868726" cy="4380612"/>
              <a:chOff x="637542" y="1083939"/>
              <a:chExt cx="8611674" cy="1724666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637542" y="1083939"/>
                <a:ext cx="8611674" cy="172466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0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354281" y="4434754"/>
            <a:ext cx="154854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0" name="Group 54"/>
          <p:cNvGrpSpPr/>
          <p:nvPr/>
        </p:nvGrpSpPr>
        <p:grpSpPr>
          <a:xfrm>
            <a:off x="460609" y="9912966"/>
            <a:ext cx="22312247" cy="3122203"/>
            <a:chOff x="1268078" y="2530635"/>
            <a:chExt cx="22312247" cy="3766706"/>
          </a:xfrm>
        </p:grpSpPr>
        <p:sp>
          <p:nvSpPr>
            <p:cNvPr id="41" name="Rounded Rectangle 40"/>
            <p:cNvSpPr/>
            <p:nvPr/>
          </p:nvSpPr>
          <p:spPr>
            <a:xfrm>
              <a:off x="1738498" y="2530635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004337"/>
              <a:ext cx="3426354" cy="1409651"/>
              <a:chOff x="1311958" y="3004337"/>
              <a:chExt cx="3426354" cy="1409651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3050205" y="2725881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50671" y="3527166"/>
                <a:ext cx="1848583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004337"/>
                <a:ext cx="950173" cy="1341662"/>
                <a:chOff x="1311958" y="3004337"/>
                <a:chExt cx="950173" cy="1341662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574463" y="3004337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" name="TextBox 70"/>
          <p:cNvSpPr txBox="1"/>
          <p:nvPr/>
        </p:nvSpPr>
        <p:spPr>
          <a:xfrm>
            <a:off x="3224976" y="10579254"/>
            <a:ext cx="18745200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tương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tự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841297" y="5675921"/>
            <a:ext cx="4587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361442" y="3911182"/>
            <a:ext cx="28745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576202"/>
              </p:ext>
            </p:extLst>
          </p:nvPr>
        </p:nvGraphicFramePr>
        <p:xfrm>
          <a:off x="1752660" y="5409112"/>
          <a:ext cx="12088637" cy="126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8" name="Equation" r:id="rId3" imgW="2336760" imgH="228600" progId="Equation.DSMT4">
                  <p:embed/>
                </p:oleObj>
              </mc:Choice>
              <mc:Fallback>
                <p:oleObj name="Equation" r:id="rId3" imgW="2336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60" y="5409112"/>
                        <a:ext cx="12088637" cy="126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752660" y="6954076"/>
            <a:ext cx="20830249" cy="824679"/>
            <a:chOff x="1695970" y="4960787"/>
            <a:chExt cx="20630630" cy="824679"/>
          </a:xfrm>
        </p:grpSpPr>
        <p:sp>
          <p:nvSpPr>
            <p:cNvPr id="74" name="TextBox 73"/>
            <p:cNvSpPr txBox="1"/>
            <p:nvPr/>
          </p:nvSpPr>
          <p:spPr>
            <a:xfrm>
              <a:off x="1695970" y="4972677"/>
              <a:ext cx="206306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Bước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1: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(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nếu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)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0753824"/>
                </p:ext>
              </p:extLst>
            </p:nvPr>
          </p:nvGraphicFramePr>
          <p:xfrm>
            <a:off x="20336944" y="5071868"/>
            <a:ext cx="763530" cy="6919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9" name="Equation" r:id="rId5" imgW="126720" imgH="139680" progId="Equation.DSMT4">
                    <p:embed/>
                  </p:oleObj>
                </mc:Choice>
                <mc:Fallback>
                  <p:oleObj name="Equation" r:id="rId5" imgW="12672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336944" y="5071868"/>
                          <a:ext cx="763530" cy="6919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9944293"/>
                </p:ext>
              </p:extLst>
            </p:nvPr>
          </p:nvGraphicFramePr>
          <p:xfrm>
            <a:off x="8534400" y="4960787"/>
            <a:ext cx="2356226" cy="824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0" name="Equation" r:id="rId7" imgW="342720" imgH="203040" progId="Equation.DSMT4">
                    <p:embed/>
                  </p:oleObj>
                </mc:Choice>
                <mc:Fallback>
                  <p:oleObj name="Equation" r:id="rId7" imgW="342720" imgH="20304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534400" y="4960787"/>
                          <a:ext cx="2356226" cy="8246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6" name="Group 75"/>
          <p:cNvGrpSpPr/>
          <p:nvPr/>
        </p:nvGrpSpPr>
        <p:grpSpPr>
          <a:xfrm>
            <a:off x="1695970" y="8426252"/>
            <a:ext cx="20630630" cy="899688"/>
            <a:chOff x="1695970" y="4972677"/>
            <a:chExt cx="20630630" cy="899688"/>
          </a:xfrm>
        </p:grpSpPr>
        <p:sp>
          <p:nvSpPr>
            <p:cNvPr id="77" name="TextBox 76"/>
            <p:cNvSpPr txBox="1"/>
            <p:nvPr/>
          </p:nvSpPr>
          <p:spPr>
            <a:xfrm>
              <a:off x="1695970" y="4972677"/>
              <a:ext cx="206306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Bước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2: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kết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luận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9655587"/>
                </p:ext>
              </p:extLst>
            </p:nvPr>
          </p:nvGraphicFramePr>
          <p:xfrm>
            <a:off x="7327306" y="5047686"/>
            <a:ext cx="2356226" cy="824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1" name="Equation" r:id="rId9" imgW="342720" imgH="203040" progId="Equation.DSMT4">
                    <p:embed/>
                  </p:oleObj>
                </mc:Choice>
                <mc:Fallback>
                  <p:oleObj name="Equation" r:id="rId9" imgW="342720" imgH="203040" progId="Equation.DSMT4">
                    <p:embed/>
                    <p:pic>
                      <p:nvPicPr>
                        <p:cNvPr id="75" name="Object 7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327306" y="5047686"/>
                          <a:ext cx="2356226" cy="8246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605624"/>
              </p:ext>
            </p:extLst>
          </p:nvPr>
        </p:nvGraphicFramePr>
        <p:xfrm>
          <a:off x="3512607" y="11753946"/>
          <a:ext cx="8555368" cy="1088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2" name="Equation" r:id="rId11" imgW="1765080" imgH="203040" progId="Equation.DSMT4">
                  <p:embed/>
                </p:oleObj>
              </mc:Choice>
              <mc:Fallback>
                <p:oleObj name="Equation" r:id="rId11" imgW="1765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12607" y="11753946"/>
                        <a:ext cx="8555368" cy="1088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9" y="2246868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4572000" y="2450405"/>
            <a:ext cx="168885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13538"/>
              </p:ext>
            </p:extLst>
          </p:nvPr>
        </p:nvGraphicFramePr>
        <p:xfrm>
          <a:off x="7547146" y="3223682"/>
          <a:ext cx="4797254" cy="1165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3" name="Equation" r:id="rId14" imgW="965160" imgH="203040" progId="Equation.DSMT4">
                  <p:embed/>
                </p:oleObj>
              </mc:Choice>
              <mc:Fallback>
                <p:oleObj name="Equation" r:id="rId14" imgW="965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47146" y="3223682"/>
                        <a:ext cx="4797254" cy="1165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57477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" grpId="0"/>
      <p:bldP spid="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3470</TotalTime>
  <Words>2147</Words>
  <PresentationFormat>Custom</PresentationFormat>
  <Paragraphs>320</Paragraphs>
  <Slides>34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Yu Gothic UI Semilight</vt:lpstr>
      <vt:lpstr>Arial</vt:lpstr>
      <vt:lpstr>Britannic Bold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Office Theme</vt:lpstr>
      <vt:lpstr>1_Office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2022-08-12T14:47:28Z</dcterms:modified>
</cp:coreProperties>
</file>