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handoutMasterIdLst>
    <p:handoutMasterId r:id="rId33"/>
  </p:handoutMasterIdLst>
  <p:sldIdLst>
    <p:sldId id="842" r:id="rId2"/>
    <p:sldId id="852" r:id="rId3"/>
    <p:sldId id="853" r:id="rId4"/>
    <p:sldId id="887" r:id="rId5"/>
    <p:sldId id="882" r:id="rId6"/>
    <p:sldId id="883" r:id="rId7"/>
    <p:sldId id="884" r:id="rId8"/>
    <p:sldId id="872" r:id="rId9"/>
    <p:sldId id="856" r:id="rId10"/>
    <p:sldId id="857" r:id="rId11"/>
    <p:sldId id="858" r:id="rId12"/>
    <p:sldId id="881" r:id="rId13"/>
    <p:sldId id="859" r:id="rId14"/>
    <p:sldId id="860" r:id="rId15"/>
    <p:sldId id="873" r:id="rId16"/>
    <p:sldId id="874" r:id="rId17"/>
    <p:sldId id="875" r:id="rId18"/>
    <p:sldId id="862" r:id="rId19"/>
    <p:sldId id="877" r:id="rId20"/>
    <p:sldId id="876" r:id="rId21"/>
    <p:sldId id="892" r:id="rId22"/>
    <p:sldId id="889" r:id="rId23"/>
    <p:sldId id="890" r:id="rId24"/>
    <p:sldId id="893" r:id="rId25"/>
    <p:sldId id="894" r:id="rId26"/>
    <p:sldId id="895" r:id="rId27"/>
    <p:sldId id="896" r:id="rId28"/>
    <p:sldId id="897" r:id="rId29"/>
    <p:sldId id="898" r:id="rId30"/>
    <p:sldId id="899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86" d="100"/>
          <a:sy n="86" d="100"/>
        </p:scale>
        <p:origin x="-562" y="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84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BAFF1F-823D-40A6-8F3B-304228FB19E2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B4D8A-415F-4CAD-961D-6AC6A8576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125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32949-6F37-4373-8923-C938E61E61FE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72A148-B6FD-4690-BFD2-8ACA5A2DB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65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CCE2E09-86DE-47D5-A3D9-D1AF1CF31986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2611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25206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933231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56125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77629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10258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69894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00702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089343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835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554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90974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32057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6439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53742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150818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52175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10201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65957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60338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96077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3186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4083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4915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00204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23711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561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75750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74833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770-F393-4B4F-B3D4-7B26E33AAB3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733F-C1F6-44B3-B2C6-83F1FE04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92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770-F393-4B4F-B3D4-7B26E33AAB3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733F-C1F6-44B3-B2C6-83F1FE04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578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770-F393-4B4F-B3D4-7B26E33AAB3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733F-C1F6-44B3-B2C6-83F1FE04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162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770-F393-4B4F-B3D4-7B26E33AAB3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733F-C1F6-44B3-B2C6-83F1FE04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15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770-F393-4B4F-B3D4-7B26E33AAB3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733F-C1F6-44B3-B2C6-83F1FE04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91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770-F393-4B4F-B3D4-7B26E33AAB3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733F-C1F6-44B3-B2C6-83F1FE04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61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770-F393-4B4F-B3D4-7B26E33AAB3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733F-C1F6-44B3-B2C6-83F1FE04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17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770-F393-4B4F-B3D4-7B26E33AAB3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733F-C1F6-44B3-B2C6-83F1FE04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601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770-F393-4B4F-B3D4-7B26E33AAB3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733F-C1F6-44B3-B2C6-83F1FE04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57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770-F393-4B4F-B3D4-7B26E33AAB3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733F-C1F6-44B3-B2C6-83F1FE04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147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770-F393-4B4F-B3D4-7B26E33AAB3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733F-C1F6-44B3-B2C6-83F1FE04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0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98770-F393-4B4F-B3D4-7B26E33AAB3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F733F-C1F6-44B3-B2C6-83F1FE04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28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43" descr="Firewrk8"/>
          <p:cNvSpPr>
            <a:spLocks noChangeAspect="1" noChangeArrowheads="1"/>
          </p:cNvSpPr>
          <p:nvPr/>
        </p:nvSpPr>
        <p:spPr bwMode="auto">
          <a:xfrm>
            <a:off x="2590800" y="1524000"/>
            <a:ext cx="140335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300C30E-83D6-4A86-9373-EC29C40EF9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WordArt 40"/>
          <p:cNvSpPr>
            <a:spLocks noChangeArrowheads="1" noChangeShapeType="1" noTextEdit="1"/>
          </p:cNvSpPr>
          <p:nvPr/>
        </p:nvSpPr>
        <p:spPr bwMode="auto">
          <a:xfrm>
            <a:off x="571762" y="2512945"/>
            <a:ext cx="11496341" cy="282105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isometricOffAxis1Right"/>
              <a:lightRig rig="threePt" dir="t"/>
            </a:scene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LUYỆN ĐỀ TỔNG HỢP</a:t>
            </a:r>
            <a:endParaRPr kumimoji="0" lang="en-US" sz="3600" b="1" i="0" u="none" strike="noStrike" kern="10" cap="none" spc="0" normalizeH="0" baseline="0" noProof="0" dirty="0">
              <a:ln w="19050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0214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8C204245-526B-4CA7-B95E-B93A6BFED4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695071"/>
              </p:ext>
            </p:extLst>
          </p:nvPr>
        </p:nvGraphicFramePr>
        <p:xfrm>
          <a:off x="250724" y="362858"/>
          <a:ext cx="11691894" cy="606697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23177">
                  <a:extLst>
                    <a:ext uri="{9D8B030D-6E8A-4147-A177-3AD203B41FA5}">
                      <a16:colId xmlns:a16="http://schemas.microsoft.com/office/drawing/2014/main" xmlns="" val="3228751901"/>
                    </a:ext>
                  </a:extLst>
                </a:gridCol>
                <a:gridCol w="990602">
                  <a:extLst>
                    <a:ext uri="{9D8B030D-6E8A-4147-A177-3AD203B41FA5}">
                      <a16:colId xmlns:a16="http://schemas.microsoft.com/office/drawing/2014/main" xmlns="" val="2265615486"/>
                    </a:ext>
                  </a:extLst>
                </a:gridCol>
                <a:gridCol w="9013083">
                  <a:extLst>
                    <a:ext uri="{9D8B030D-6E8A-4147-A177-3AD203B41FA5}">
                      <a16:colId xmlns:a16="http://schemas.microsoft.com/office/drawing/2014/main" xmlns="" val="3213179218"/>
                    </a:ext>
                  </a:extLst>
                </a:gridCol>
                <a:gridCol w="865032">
                  <a:extLst>
                    <a:ext uri="{9D8B030D-6E8A-4147-A177-3AD203B41FA5}">
                      <a16:colId xmlns:a16="http://schemas.microsoft.com/office/drawing/2014/main" xmlns="" val="3978810540"/>
                    </a:ext>
                  </a:extLst>
                </a:gridCol>
              </a:tblGrid>
              <a:tr h="7130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002" marR="35002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002" marR="35002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002" marR="35002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002" marR="35002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9817244"/>
                  </a:ext>
                </a:extLst>
              </a:tr>
              <a:tr h="711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002" marR="35002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002" marR="35002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HIỂU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002" marR="35002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vi-VN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002" marR="35002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87438717"/>
                  </a:ext>
                </a:extLst>
              </a:tr>
              <a:tr h="464212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002" marR="35002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</a:t>
                      </a:r>
                      <a:r>
                        <a:rPr lang="en-US" sz="2800" dirty="0" err="1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Những</a:t>
                      </a:r>
                      <a:r>
                        <a:rPr lang="en-US" sz="280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chi </a:t>
                      </a:r>
                      <a:r>
                        <a:rPr lang="en-US" sz="2800" dirty="0" err="1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tiết</a:t>
                      </a:r>
                      <a:r>
                        <a:rPr lang="en-US" sz="280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khắc</a:t>
                      </a:r>
                      <a:r>
                        <a:rPr lang="en-US" sz="280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hoạ</a:t>
                      </a:r>
                      <a:r>
                        <a:rPr lang="en-US" sz="280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hình</a:t>
                      </a:r>
                      <a:r>
                        <a:rPr lang="en-US" sz="280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ảnh</a:t>
                      </a:r>
                      <a:r>
                        <a:rPr lang="en-US" sz="280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chú</a:t>
                      </a:r>
                      <a:r>
                        <a:rPr lang="en-US" sz="280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bé</a:t>
                      </a:r>
                      <a:r>
                        <a:rPr lang="en-US" sz="280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Lượm</a:t>
                      </a:r>
                      <a:r>
                        <a:rPr lang="en-US" sz="280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</a:t>
                      </a:r>
                      <a:endParaRPr lang="en-US" sz="2400" dirty="0" smtClean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28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Trang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phục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2800" i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Cái</a:t>
                      </a:r>
                      <a:r>
                        <a:rPr lang="en-US" sz="2800" i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xắc</a:t>
                      </a:r>
                      <a:r>
                        <a:rPr lang="en-US" sz="2800" i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xinh</a:t>
                      </a:r>
                      <a:r>
                        <a:rPr lang="en-US" sz="2800" i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xinh</a:t>
                      </a:r>
                      <a:r>
                        <a:rPr lang="en-US" sz="2800" i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Ca </a:t>
                      </a:r>
                      <a:r>
                        <a:rPr lang="en-US" sz="2800" i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lô</a:t>
                      </a:r>
                      <a:r>
                        <a:rPr lang="en-US" sz="2800" i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đội</a:t>
                      </a:r>
                      <a:r>
                        <a:rPr lang="en-US" sz="2800" i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lệch</a:t>
                      </a:r>
                      <a:r>
                        <a:rPr lang="en-US" sz="2800" i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US" sz="2400" dirty="0" smtClean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vi-VN" sz="28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Cử chỉ: </a:t>
                      </a:r>
                      <a:r>
                        <a:rPr lang="vi-VN" sz="2800" i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Chân thoăn thoắt, tinh nghịch, hồn nhiên, Cháu cười híp mí, Mồm huýt sáo vang.</a:t>
                      </a:r>
                      <a:endParaRPr lang="en-US" sz="2400" dirty="0" smtClean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vi-VN" sz="28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Lời nói: </a:t>
                      </a:r>
                      <a:r>
                        <a:rPr lang="vi-VN" sz="2800" i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Cháu ải liên lạc /Vui lắm chú à /Ở đồn Mang Cá /Thích hơn ở nhà.</a:t>
                      </a:r>
                      <a:endParaRPr lang="en-US" sz="2400" dirty="0" smtClean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800" b="1" i="1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Hướng dẫn chấm</a:t>
                      </a:r>
                      <a:r>
                        <a:rPr lang="vi-VN" sz="2800" i="1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:</a:t>
                      </a:r>
                      <a:endParaRPr lang="en-US" sz="2400" dirty="0" smtClean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800" i="1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- Trả lời đúng mỗi ý: 0,25 điểm</a:t>
                      </a:r>
                      <a:endParaRPr lang="en-US" sz="2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en-US" sz="2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5002" marR="35002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vi-VN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vi-VN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002" marR="35002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1005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27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CDE9608E-A513-4550-B4DE-D955D67DE5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851119"/>
              </p:ext>
            </p:extLst>
          </p:nvPr>
        </p:nvGraphicFramePr>
        <p:xfrm>
          <a:off x="439759" y="859809"/>
          <a:ext cx="11341510" cy="540092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74757">
                  <a:extLst>
                    <a:ext uri="{9D8B030D-6E8A-4147-A177-3AD203B41FA5}">
                      <a16:colId xmlns:a16="http://schemas.microsoft.com/office/drawing/2014/main" xmlns="" val="1117825165"/>
                    </a:ext>
                  </a:extLst>
                </a:gridCol>
                <a:gridCol w="774757">
                  <a:extLst>
                    <a:ext uri="{9D8B030D-6E8A-4147-A177-3AD203B41FA5}">
                      <a16:colId xmlns:a16="http://schemas.microsoft.com/office/drawing/2014/main" xmlns="" val="1777576845"/>
                    </a:ext>
                  </a:extLst>
                </a:gridCol>
                <a:gridCol w="8950140">
                  <a:extLst>
                    <a:ext uri="{9D8B030D-6E8A-4147-A177-3AD203B41FA5}">
                      <a16:colId xmlns:a16="http://schemas.microsoft.com/office/drawing/2014/main" xmlns="" val="1849705002"/>
                    </a:ext>
                  </a:extLst>
                </a:gridCol>
                <a:gridCol w="841856">
                  <a:extLst>
                    <a:ext uri="{9D8B030D-6E8A-4147-A177-3AD203B41FA5}">
                      <a16:colId xmlns:a16="http://schemas.microsoft.com/office/drawing/2014/main" xmlns="" val="1039814855"/>
                    </a:ext>
                  </a:extLst>
                </a:gridCol>
              </a:tblGrid>
              <a:tr h="5400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</a:t>
                      </a:r>
                      <a:r>
                        <a:rPr lang="vi-VN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Chú bé Lượm hiện lên với những đặc điểm:</a:t>
                      </a:r>
                      <a:endParaRPr lang="en-US" sz="2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vi-VN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Mặc trang phục của các chiến sĩ liên lạc thời chống Pháp.</a:t>
                      </a:r>
                      <a:endParaRPr lang="en-US" sz="2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vi-VN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Lượm tự hào bởi công việc của mình;</a:t>
                      </a:r>
                      <a:endParaRPr lang="en-US" sz="2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vi-VN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Nhanh nhẹn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hoạt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bát</a:t>
                      </a:r>
                      <a:r>
                        <a:rPr lang="vi-VN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; </a:t>
                      </a:r>
                      <a:endParaRPr lang="en-US" sz="2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vi-VN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Lời nói tự nhiên chân thật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;</a:t>
                      </a:r>
                      <a:endParaRPr lang="en-US" sz="2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vi-VN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Lượm nhỏ nhắn, vui tươi, hồn nhiên, chân thành rất dễ yêu, dễ mến.</a:t>
                      </a:r>
                      <a:endParaRPr lang="en-US" sz="2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800" b="1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Hướng dẫn chấm</a:t>
                      </a:r>
                      <a:r>
                        <a:rPr lang="vi-VN" sz="2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:</a:t>
                      </a:r>
                      <a:endParaRPr lang="en-US" sz="2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- Trả lời </a:t>
                      </a:r>
                      <a:r>
                        <a:rPr lang="en-US" sz="2800" i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đủ</a:t>
                      </a:r>
                      <a:r>
                        <a:rPr lang="en-US" sz="2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04 ý </a:t>
                      </a:r>
                      <a:r>
                        <a:rPr lang="en-US" sz="2800" i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trở</a:t>
                      </a:r>
                      <a:r>
                        <a:rPr lang="en-US" sz="2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800" i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lên</a:t>
                      </a:r>
                      <a:r>
                        <a:rPr lang="en-US" sz="2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:</a:t>
                      </a:r>
                      <a:r>
                        <a:rPr lang="vi-VN" sz="2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0,75 điểm</a:t>
                      </a:r>
                      <a:r>
                        <a:rPr lang="en-US" sz="2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</a:t>
                      </a:r>
                      <a:endParaRPr lang="en-US" sz="2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 Trả lời </a:t>
                      </a:r>
                      <a:r>
                        <a:rPr lang="en-US" sz="2800" i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đủ</a:t>
                      </a:r>
                      <a:r>
                        <a:rPr lang="en-US" sz="2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03 ý:</a:t>
                      </a:r>
                      <a:r>
                        <a:rPr lang="vi-VN" sz="2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0,5 điểm</a:t>
                      </a:r>
                      <a:r>
                        <a:rPr lang="en-US" sz="2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</a:t>
                      </a:r>
                      <a:endParaRPr lang="en-US" sz="2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 Trả lời </a:t>
                      </a:r>
                      <a:r>
                        <a:rPr lang="en-US" sz="2800" i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đủ</a:t>
                      </a:r>
                      <a:r>
                        <a:rPr lang="en-US" sz="2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02 ý:</a:t>
                      </a:r>
                      <a:r>
                        <a:rPr lang="vi-VN" sz="2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0,25 điểm</a:t>
                      </a:r>
                      <a:r>
                        <a:rPr lang="en-US" sz="2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</a:t>
                      </a:r>
                      <a:endParaRPr lang="en-US" sz="2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vi-VN" sz="2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 Trả lời chạm</a:t>
                      </a:r>
                      <a:r>
                        <a:rPr lang="en-US" sz="2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1</a:t>
                      </a:r>
                      <a:r>
                        <a:rPr lang="vi-VN" sz="2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ý hoặc chưa rõ ràng</a:t>
                      </a:r>
                      <a:r>
                        <a:rPr lang="en-US" sz="2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:</a:t>
                      </a:r>
                      <a:r>
                        <a:rPr lang="vi-VN" sz="2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0,25 điểm.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0,75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0396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4762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CDE9608E-A513-4550-B4DE-D955D67DE5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251658"/>
              </p:ext>
            </p:extLst>
          </p:nvPr>
        </p:nvGraphicFramePr>
        <p:xfrm>
          <a:off x="454273" y="907869"/>
          <a:ext cx="11341510" cy="535863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74757">
                  <a:extLst>
                    <a:ext uri="{9D8B030D-6E8A-4147-A177-3AD203B41FA5}">
                      <a16:colId xmlns:a16="http://schemas.microsoft.com/office/drawing/2014/main" xmlns="" val="1117825165"/>
                    </a:ext>
                  </a:extLst>
                </a:gridCol>
                <a:gridCol w="774757">
                  <a:extLst>
                    <a:ext uri="{9D8B030D-6E8A-4147-A177-3AD203B41FA5}">
                      <a16:colId xmlns:a16="http://schemas.microsoft.com/office/drawing/2014/main" xmlns="" val="1777576845"/>
                    </a:ext>
                  </a:extLst>
                </a:gridCol>
                <a:gridCol w="8950140">
                  <a:extLst>
                    <a:ext uri="{9D8B030D-6E8A-4147-A177-3AD203B41FA5}">
                      <a16:colId xmlns:a16="http://schemas.microsoft.com/office/drawing/2014/main" xmlns="" val="1849705002"/>
                    </a:ext>
                  </a:extLst>
                </a:gridCol>
                <a:gridCol w="841856">
                  <a:extLst>
                    <a:ext uri="{9D8B030D-6E8A-4147-A177-3AD203B41FA5}">
                      <a16:colId xmlns:a16="http://schemas.microsoft.com/office/drawing/2014/main" xmlns="" val="1039814855"/>
                    </a:ext>
                  </a:extLst>
                </a:gridCol>
              </a:tblGrid>
              <a:tr h="33092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khổ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cấu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biệt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Lượm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ơi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!...;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Lượm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ơi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còn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Hướng dẫn chấm</a:t>
                      </a:r>
                      <a:r>
                        <a:rPr lang="vi-VN" sz="2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Trả lời như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đáp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án: 0,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vi-VN" sz="2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điểm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*Ý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nó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giả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đau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xót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ngột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nấc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nghẹn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ngào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khoảng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lặng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dòng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Nhấn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mạnh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hướng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suy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còn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hay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mất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Lượm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Hướng dẫn chấm</a:t>
                      </a:r>
                      <a:r>
                        <a:rPr lang="vi-VN" sz="2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Trả lời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mỗi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ý</a:t>
                      </a:r>
                      <a:r>
                        <a:rPr lang="vi-VN" sz="2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0</a:t>
                      </a:r>
                      <a:r>
                        <a:rPr lang="vi-VN" sz="2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vi-VN" sz="2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điểm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0,25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0396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4836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DC7FDCF5-150E-4EED-9724-91C0EC8ABB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775521"/>
              </p:ext>
            </p:extLst>
          </p:nvPr>
        </p:nvGraphicFramePr>
        <p:xfrm>
          <a:off x="546361" y="537028"/>
          <a:ext cx="11456953" cy="59218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94616">
                  <a:extLst>
                    <a:ext uri="{9D8B030D-6E8A-4147-A177-3AD203B41FA5}">
                      <a16:colId xmlns:a16="http://schemas.microsoft.com/office/drawing/2014/main" xmlns="" val="4171942779"/>
                    </a:ext>
                  </a:extLst>
                </a:gridCol>
                <a:gridCol w="994616">
                  <a:extLst>
                    <a:ext uri="{9D8B030D-6E8A-4147-A177-3AD203B41FA5}">
                      <a16:colId xmlns:a16="http://schemas.microsoft.com/office/drawing/2014/main" xmlns="" val="1462883570"/>
                    </a:ext>
                  </a:extLst>
                </a:gridCol>
                <a:gridCol w="8814578">
                  <a:extLst>
                    <a:ext uri="{9D8B030D-6E8A-4147-A177-3AD203B41FA5}">
                      <a16:colId xmlns:a16="http://schemas.microsoft.com/office/drawing/2014/main" xmlns="" val="1320078026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3588513973"/>
                    </a:ext>
                  </a:extLst>
                </a:gridCol>
              </a:tblGrid>
              <a:tr h="59218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09" marR="288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09" marR="288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400"/>
                        <a:buFont typeface="Times New Roman" panose="02020603050405020304" pitchFamily="18" charset="0"/>
                        <a:buChar char="-"/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Chỉ rõ biện pháp tu từ nói giảm nói tránh:</a:t>
                      </a:r>
                      <a:r>
                        <a:rPr lang="en-US" sz="2800" i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Thôi rồi </a:t>
                      </a:r>
                      <a:r>
                        <a:rPr lang="en-US" sz="280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(chỉ cái chết).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400"/>
                        <a:buFont typeface="Times New Roman" panose="02020603050405020304" pitchFamily="18" charset="0"/>
                        <a:buChar char="-"/>
                      </a:pPr>
                      <a:r>
                        <a:rPr lang="vi-VN" sz="28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Trả lời đúng như đáp án: 0,5 điểm</a:t>
                      </a:r>
                      <a:r>
                        <a:rPr lang="en-US" sz="28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400"/>
                        <a:buFont typeface="Times New Roman" panose="02020603050405020304" pitchFamily="18" charset="0"/>
                        <a:buChar char="-"/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Nêu tác dụng của biện pháp tu từ nói giảm nói tránh:</a:t>
                      </a:r>
                    </a:p>
                    <a:p>
                      <a:pPr marL="101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Nhằm tránh gây cảm giác quá đau buồn, nặng nề khi Lượm đã hy sinh;</a:t>
                      </a:r>
                    </a:p>
                    <a:p>
                      <a:pPr marL="101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Diễn tả sự đau thương của tác giả khi chứng kiến Lượm đã ra đi.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Hướng dẫn chấm</a:t>
                      </a:r>
                      <a:r>
                        <a:rPr lang="vi-VN" sz="28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Trả lời đúng mỗi ý: 0,25 điểm.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0232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129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1C528AAF-A5BE-480D-B370-02DB61E03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925490"/>
              </p:ext>
            </p:extLst>
          </p:nvPr>
        </p:nvGraphicFramePr>
        <p:xfrm>
          <a:off x="304800" y="777922"/>
          <a:ext cx="11582400" cy="522709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01569">
                  <a:extLst>
                    <a:ext uri="{9D8B030D-6E8A-4147-A177-3AD203B41FA5}">
                      <a16:colId xmlns:a16="http://schemas.microsoft.com/office/drawing/2014/main" xmlns="" val="1076315128"/>
                    </a:ext>
                  </a:extLst>
                </a:gridCol>
                <a:gridCol w="761174">
                  <a:extLst>
                    <a:ext uri="{9D8B030D-6E8A-4147-A177-3AD203B41FA5}">
                      <a16:colId xmlns:a16="http://schemas.microsoft.com/office/drawing/2014/main" xmlns="" val="3895637340"/>
                    </a:ext>
                  </a:extLst>
                </a:gridCol>
                <a:gridCol w="9446200">
                  <a:extLst>
                    <a:ext uri="{9D8B030D-6E8A-4147-A177-3AD203B41FA5}">
                      <a16:colId xmlns:a16="http://schemas.microsoft.com/office/drawing/2014/main" xmlns="" val="3025704839"/>
                    </a:ext>
                  </a:extLst>
                </a:gridCol>
                <a:gridCol w="873457">
                  <a:extLst>
                    <a:ext uri="{9D8B030D-6E8A-4147-A177-3AD203B41FA5}">
                      <a16:colId xmlns:a16="http://schemas.microsoft.com/office/drawing/2014/main" xmlns="" val="2355765119"/>
                    </a:ext>
                  </a:extLst>
                </a:gridCol>
              </a:tblGrid>
              <a:tr h="52270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en-US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en-US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Lượm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gợi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400"/>
                        <a:buFont typeface="Times New Roman" panose="02020603050405020304" pitchFamily="18" charset="0"/>
                        <a:buChar char="-"/>
                      </a:pP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trìu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mến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400"/>
                        <a:buFont typeface="Times New Roman" panose="02020603050405020304" pitchFamily="18" charset="0"/>
                        <a:buChar char="-"/>
                      </a:pP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Đau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đớn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xót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400"/>
                        <a:buFont typeface="Times New Roman" panose="02020603050405020304" pitchFamily="18" charset="0"/>
                        <a:buChar char="-"/>
                      </a:pP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hào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phục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400"/>
                        <a:buFont typeface="Times New Roman" panose="02020603050405020304" pitchFamily="18" charset="0"/>
                        <a:buChar char="-"/>
                      </a:pP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ơn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trân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trọng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3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Hướng dẫn chấm</a:t>
                      </a:r>
                      <a:r>
                        <a:rPr lang="vi-VN" sz="3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3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32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sz="3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3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3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mỗi</a:t>
                      </a:r>
                      <a:r>
                        <a:rPr lang="en-US" sz="3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ý</a:t>
                      </a:r>
                      <a:r>
                        <a:rPr lang="vi-VN" sz="3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:0,25 điểm.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4286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2329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1C528AAF-A5BE-480D-B370-02DB61E03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733795"/>
              </p:ext>
            </p:extLst>
          </p:nvPr>
        </p:nvGraphicFramePr>
        <p:xfrm>
          <a:off x="362857" y="572117"/>
          <a:ext cx="11582400" cy="562147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01569">
                  <a:extLst>
                    <a:ext uri="{9D8B030D-6E8A-4147-A177-3AD203B41FA5}">
                      <a16:colId xmlns:a16="http://schemas.microsoft.com/office/drawing/2014/main" xmlns="" val="1076315128"/>
                    </a:ext>
                  </a:extLst>
                </a:gridCol>
                <a:gridCol w="1160976">
                  <a:extLst>
                    <a:ext uri="{9D8B030D-6E8A-4147-A177-3AD203B41FA5}">
                      <a16:colId xmlns:a16="http://schemas.microsoft.com/office/drawing/2014/main" xmlns="" val="3895637340"/>
                    </a:ext>
                  </a:extLst>
                </a:gridCol>
                <a:gridCol w="9029285">
                  <a:extLst>
                    <a:ext uri="{9D8B030D-6E8A-4147-A177-3AD203B41FA5}">
                      <a16:colId xmlns:a16="http://schemas.microsoft.com/office/drawing/2014/main" xmlns="" val="3025704839"/>
                    </a:ext>
                  </a:extLst>
                </a:gridCol>
                <a:gridCol w="890570">
                  <a:extLst>
                    <a:ext uri="{9D8B030D-6E8A-4147-A177-3AD203B41FA5}">
                      <a16:colId xmlns:a16="http://schemas.microsoft.com/office/drawing/2014/main" xmlns="" val="2355765119"/>
                    </a:ext>
                  </a:extLst>
                </a:gridCol>
              </a:tblGrid>
              <a:tr h="7964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2800" b="1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LÀM VĂN</a:t>
                      </a:r>
                      <a:endParaRPr lang="en-US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vi-VN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4286609"/>
                  </a:ext>
                </a:extLst>
              </a:tr>
              <a:tr h="123692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32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32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32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ghi</a:t>
                      </a:r>
                      <a:r>
                        <a:rPr lang="en-US" sz="32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32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32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32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32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32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32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32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32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32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32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Lượm</a:t>
                      </a:r>
                      <a:r>
                        <a:rPr lang="en-US" sz="32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32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Tố</a:t>
                      </a:r>
                      <a:r>
                        <a:rPr lang="en-US" sz="32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Hữu</a:t>
                      </a:r>
                      <a:r>
                        <a:rPr lang="en-US" sz="32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32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275905"/>
                  </a:ext>
                </a:extLst>
              </a:tr>
              <a:tr h="14599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3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 </a:t>
                      </a:r>
                      <a:r>
                        <a:rPr lang="en-SG" sz="32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Đảm</a:t>
                      </a:r>
                      <a:r>
                        <a:rPr lang="en-SG" sz="3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SG" sz="3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cấu</a:t>
                      </a:r>
                      <a:r>
                        <a:rPr lang="en-SG" sz="3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trúc</a:t>
                      </a:r>
                      <a:r>
                        <a:rPr lang="en-SG" sz="3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SG" sz="3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SG" sz="3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khai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khái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quát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3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0,25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2542845"/>
                  </a:ext>
                </a:extLst>
              </a:tr>
              <a:tr h="1459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32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 Xác định đúng vấn đề: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3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3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 lại cảm xúc về g</a:t>
                      </a:r>
                      <a:r>
                        <a:rPr lang="vi-VN" sz="3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iá trị nội dung và nghệ thuật của bài thơ.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0,25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9079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87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1C528AAF-A5BE-480D-B370-02DB61E03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376300"/>
              </p:ext>
            </p:extLst>
          </p:nvPr>
        </p:nvGraphicFramePr>
        <p:xfrm>
          <a:off x="293752" y="559558"/>
          <a:ext cx="11582400" cy="57988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01569">
                  <a:extLst>
                    <a:ext uri="{9D8B030D-6E8A-4147-A177-3AD203B41FA5}">
                      <a16:colId xmlns:a16="http://schemas.microsoft.com/office/drawing/2014/main" xmlns="" val="1076315128"/>
                    </a:ext>
                  </a:extLst>
                </a:gridCol>
                <a:gridCol w="759194">
                  <a:extLst>
                    <a:ext uri="{9D8B030D-6E8A-4147-A177-3AD203B41FA5}">
                      <a16:colId xmlns:a16="http://schemas.microsoft.com/office/drawing/2014/main" xmlns="" val="3895637340"/>
                    </a:ext>
                  </a:extLst>
                </a:gridCol>
                <a:gridCol w="9404637">
                  <a:extLst>
                    <a:ext uri="{9D8B030D-6E8A-4147-A177-3AD203B41FA5}">
                      <a16:colId xmlns:a16="http://schemas.microsoft.com/office/drawing/2014/main" xmlns="" val="3025704839"/>
                    </a:ext>
                  </a:extLst>
                </a:gridCol>
                <a:gridCol w="917000">
                  <a:extLst>
                    <a:ext uri="{9D8B030D-6E8A-4147-A177-3AD203B41FA5}">
                      <a16:colId xmlns:a16="http://schemas.microsoft.com/office/drawing/2014/main" xmlns="" val="2355765119"/>
                    </a:ext>
                  </a:extLst>
                </a:gridCol>
              </a:tblGrid>
              <a:tr h="3166281">
                <a:tc>
                  <a:txBody>
                    <a:bodyPr/>
                    <a:lstStyle/>
                    <a:p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3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</a:t>
                      </a:r>
                      <a:r>
                        <a:rPr lang="en-SG" sz="32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SG" sz="3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khai</a:t>
                      </a:r>
                      <a:r>
                        <a:rPr lang="en-SG" sz="3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SG" sz="3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SG" sz="3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nghị</a:t>
                      </a:r>
                      <a:r>
                        <a:rPr lang="en-SG" sz="3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SG" sz="3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SG" sz="3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SG" sz="3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SG" sz="3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SG" sz="3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khai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nhưng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vận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tốt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thao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lập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chặt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chẽ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lẽ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dẫn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chứng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đảm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en-US" sz="3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en-US" sz="3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en-US" sz="3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en-US" sz="3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en-US" sz="3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en-US" sz="3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2542845"/>
                  </a:ext>
                </a:extLst>
              </a:tr>
              <a:tr h="1473958">
                <a:tc>
                  <a:txBody>
                    <a:bodyPr/>
                    <a:lstStyle/>
                    <a:p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3200" spc="-3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*Giới thiệu khái quát về tác giả, </a:t>
                      </a:r>
                      <a:r>
                        <a:rPr lang="vi-VN" sz="3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tác phẩm, vấn đề nghị luận.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32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Hướng dẫn chấm</a:t>
                      </a:r>
                      <a:r>
                        <a:rPr lang="vi-VN" sz="32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Phần giới thiệu</a:t>
                      </a:r>
                      <a:r>
                        <a:rPr lang="en-US" sz="32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tên</a:t>
                      </a:r>
                      <a:r>
                        <a:rPr lang="vi-VN" sz="32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tác giả, tác phẩm: 0,25 điểm; nêu ấn tượng chung: 0,25 điểm.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9957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39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1C528AAF-A5BE-480D-B370-02DB61E03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436257"/>
              </p:ext>
            </p:extLst>
          </p:nvPr>
        </p:nvGraphicFramePr>
        <p:xfrm>
          <a:off x="304800" y="545690"/>
          <a:ext cx="11582400" cy="616915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01569">
                  <a:extLst>
                    <a:ext uri="{9D8B030D-6E8A-4147-A177-3AD203B41FA5}">
                      <a16:colId xmlns:a16="http://schemas.microsoft.com/office/drawing/2014/main" xmlns="" val="1076315128"/>
                    </a:ext>
                  </a:extLst>
                </a:gridCol>
                <a:gridCol w="759194">
                  <a:extLst>
                    <a:ext uri="{9D8B030D-6E8A-4147-A177-3AD203B41FA5}">
                      <a16:colId xmlns:a16="http://schemas.microsoft.com/office/drawing/2014/main" xmlns="" val="3895637340"/>
                    </a:ext>
                  </a:extLst>
                </a:gridCol>
                <a:gridCol w="9598306">
                  <a:extLst>
                    <a:ext uri="{9D8B030D-6E8A-4147-A177-3AD203B41FA5}">
                      <a16:colId xmlns:a16="http://schemas.microsoft.com/office/drawing/2014/main" xmlns="" val="3025704839"/>
                    </a:ext>
                  </a:extLst>
                </a:gridCol>
                <a:gridCol w="723331">
                  <a:extLst>
                    <a:ext uri="{9D8B030D-6E8A-4147-A177-3AD203B41FA5}">
                      <a16:colId xmlns:a16="http://schemas.microsoft.com/office/drawing/2014/main" xmlns="" val="2355765119"/>
                    </a:ext>
                  </a:extLst>
                </a:gridCol>
              </a:tblGrid>
              <a:tr h="2455510"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sz="32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3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3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3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3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3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3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trích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rồi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lần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lượt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biện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v.v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….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mã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thấy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hay,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sắc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dung,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thuật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Hướng</a:t>
                      </a:r>
                      <a:r>
                        <a:rPr lang="en-US" sz="3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dẫn</a:t>
                      </a:r>
                      <a:r>
                        <a:rPr lang="en-US" sz="3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chấm</a:t>
                      </a:r>
                      <a:r>
                        <a:rPr lang="en-US" sz="32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3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Cảm nhận đầy đủ, sâu sắc: 2,5 điểm - 3,0 điểm.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3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Cảm nhân đầy đủ nhưng có ý chưa sâu hoặc phân tích sâu nhưng chưa thật đầy đủ: 1,5 điểm - 2,25 điểm.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3200" i="1" spc="-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Cảm nhận chưa đầy đủ hoặc chung chung, sơ sài: 0,5 điểm -1,25 điểm.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2542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381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1C528AAF-A5BE-480D-B370-02DB61E03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857892"/>
              </p:ext>
            </p:extLst>
          </p:nvPr>
        </p:nvGraphicFramePr>
        <p:xfrm>
          <a:off x="328549" y="671608"/>
          <a:ext cx="11582400" cy="542331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01569">
                  <a:extLst>
                    <a:ext uri="{9D8B030D-6E8A-4147-A177-3AD203B41FA5}">
                      <a16:colId xmlns:a16="http://schemas.microsoft.com/office/drawing/2014/main" xmlns="" val="1076315128"/>
                    </a:ext>
                  </a:extLst>
                </a:gridCol>
                <a:gridCol w="759194">
                  <a:extLst>
                    <a:ext uri="{9D8B030D-6E8A-4147-A177-3AD203B41FA5}">
                      <a16:colId xmlns:a16="http://schemas.microsoft.com/office/drawing/2014/main" xmlns="" val="3895637340"/>
                    </a:ext>
                  </a:extLst>
                </a:gridCol>
                <a:gridCol w="9629148">
                  <a:extLst>
                    <a:ext uri="{9D8B030D-6E8A-4147-A177-3AD203B41FA5}">
                      <a16:colId xmlns:a16="http://schemas.microsoft.com/office/drawing/2014/main" xmlns="" val="3025704839"/>
                    </a:ext>
                  </a:extLst>
                </a:gridCol>
                <a:gridCol w="692489">
                  <a:extLst>
                    <a:ext uri="{9D8B030D-6E8A-4147-A177-3AD203B41FA5}">
                      <a16:colId xmlns:a16="http://schemas.microsoft.com/office/drawing/2014/main" xmlns="" val="2355765119"/>
                    </a:ext>
                  </a:extLst>
                </a:gridCol>
              </a:tblGrid>
              <a:tr h="54233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vi-VN" sz="2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Nhận xét đánh giá bài thơ: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Đánh giá về nội dung, tư tưởng của bài thơ. (Nét đặc sắc về nội dung của bài thơ là gì? Thành công/hạn chế?)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Đánh giá về nghệ thuật biểu hiện đặc sắc (Thành công/hạn chế?)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Đánh giá về phong cách tác giả (Qua bài thơ, em thấy tác giả là người như thế nào; có thể nói thêm những đặc điểm về phong cách nghệ thuật và đóng góp của nhà thơ trên văn đàn lúc bấy giờ).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Hướng dẫn chấm</a:t>
                      </a:r>
                      <a:r>
                        <a:rPr lang="vi-VN" sz="2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Trình bày  được 2 ý: 0,5 điểm.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Trình bày được 1 ý: 0,25 điểm.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2542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83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1C528AAF-A5BE-480D-B370-02DB61E03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71589"/>
              </p:ext>
            </p:extLst>
          </p:nvPr>
        </p:nvGraphicFramePr>
        <p:xfrm>
          <a:off x="317500" y="643662"/>
          <a:ext cx="11582400" cy="542331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01569">
                  <a:extLst>
                    <a:ext uri="{9D8B030D-6E8A-4147-A177-3AD203B41FA5}">
                      <a16:colId xmlns:a16="http://schemas.microsoft.com/office/drawing/2014/main" xmlns="" val="1076315128"/>
                    </a:ext>
                  </a:extLst>
                </a:gridCol>
                <a:gridCol w="759194">
                  <a:extLst>
                    <a:ext uri="{9D8B030D-6E8A-4147-A177-3AD203B41FA5}">
                      <a16:colId xmlns:a16="http://schemas.microsoft.com/office/drawing/2014/main" xmlns="" val="3895637340"/>
                    </a:ext>
                  </a:extLst>
                </a:gridCol>
                <a:gridCol w="9380889">
                  <a:extLst>
                    <a:ext uri="{9D8B030D-6E8A-4147-A177-3AD203B41FA5}">
                      <a16:colId xmlns:a16="http://schemas.microsoft.com/office/drawing/2014/main" xmlns="" val="3025704839"/>
                    </a:ext>
                  </a:extLst>
                </a:gridCol>
                <a:gridCol w="940748">
                  <a:extLst>
                    <a:ext uri="{9D8B030D-6E8A-4147-A177-3AD203B41FA5}">
                      <a16:colId xmlns:a16="http://schemas.microsoft.com/office/drawing/2014/main" xmlns="" val="2355765119"/>
                    </a:ext>
                  </a:extLst>
                </a:gridCol>
              </a:tblGrid>
              <a:tr h="54233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d. </a:t>
                      </a:r>
                      <a:r>
                        <a:rPr lang="en-SG" sz="32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SG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SG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SG" sz="32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SG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SG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Đảm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chuẩn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Việt</a:t>
                      </a: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3200" b="1" i="1" spc="-3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Hướng dẫn chấm: </a:t>
                      </a:r>
                      <a:r>
                        <a:rPr lang="vi-VN" sz="3200" i="1" spc="-3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Không cho điểm nếu bài làm có quá nhiều lỗi chính tả, ngữ pháp.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2542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91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xmlns="" id="{05883FD3-5820-452F-BCF2-F9ECF2522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669" y="233070"/>
            <a:ext cx="3320483" cy="62883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xmlns="" id="{3A5BAFD9-CA1C-4264-A7FE-56381845D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850" y="1174115"/>
            <a:ext cx="11392310" cy="5376810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A1CA53B-DC93-4398-8722-2698AC35BF39}"/>
              </a:ext>
            </a:extLst>
          </p:cNvPr>
          <p:cNvSpPr txBox="1"/>
          <p:nvPr/>
        </p:nvSpPr>
        <p:spPr>
          <a:xfrm>
            <a:off x="677196" y="1500190"/>
            <a:ext cx="1110342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I. ĐỌC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(5,0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>
              <a:spcAft>
                <a:spcPts val="0"/>
              </a:spcAft>
            </a:pP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31EEDBD-8A58-4651-ABF3-4554037F0B91}"/>
              </a:ext>
            </a:extLst>
          </p:cNvPr>
          <p:cNvSpPr txBox="1"/>
          <p:nvPr/>
        </p:nvSpPr>
        <p:spPr>
          <a:xfrm>
            <a:off x="4286858" y="273436"/>
            <a:ext cx="3602294" cy="548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en-US" sz="2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 BÀI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00679" y="2456795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Huế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Bè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loắt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choắt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xắc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thoăn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thoắt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nghênh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nghênh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16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1C528AAF-A5BE-480D-B370-02DB61E03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548565"/>
              </p:ext>
            </p:extLst>
          </p:nvPr>
        </p:nvGraphicFramePr>
        <p:xfrm>
          <a:off x="317500" y="537028"/>
          <a:ext cx="11582400" cy="587828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01569">
                  <a:extLst>
                    <a:ext uri="{9D8B030D-6E8A-4147-A177-3AD203B41FA5}">
                      <a16:colId xmlns:a16="http://schemas.microsoft.com/office/drawing/2014/main" xmlns="" val="1076315128"/>
                    </a:ext>
                  </a:extLst>
                </a:gridCol>
                <a:gridCol w="759194">
                  <a:extLst>
                    <a:ext uri="{9D8B030D-6E8A-4147-A177-3AD203B41FA5}">
                      <a16:colId xmlns:a16="http://schemas.microsoft.com/office/drawing/2014/main" xmlns="" val="3895637340"/>
                    </a:ext>
                  </a:extLst>
                </a:gridCol>
                <a:gridCol w="9585606">
                  <a:extLst>
                    <a:ext uri="{9D8B030D-6E8A-4147-A177-3AD203B41FA5}">
                      <a16:colId xmlns:a16="http://schemas.microsoft.com/office/drawing/2014/main" xmlns="" val="3025704839"/>
                    </a:ext>
                  </a:extLst>
                </a:gridCol>
                <a:gridCol w="736031">
                  <a:extLst>
                    <a:ext uri="{9D8B030D-6E8A-4147-A177-3AD203B41FA5}">
                      <a16:colId xmlns:a16="http://schemas.microsoft.com/office/drawing/2014/main" xmlns="" val="2355765119"/>
                    </a:ext>
                  </a:extLst>
                </a:gridCol>
              </a:tblGrid>
              <a:tr h="58782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e. Sáng tạo</a:t>
                      </a: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Thể hiện suy nghĩ sâu sắc về vấn đề nghị luận; có cách diễn đạt mới mẻ.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Hướng dẫn chấm</a:t>
                      </a:r>
                      <a:r>
                        <a:rPr lang="vi-VN" sz="2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Học sinh biết vận dụng lí luận văn học trong quá trình cảm nhận, đánh giá; biết so sánh với các tác phẩm khác, với thực tiễn đời sống để làm nổi bật vấn đề nghị luận; văn viết giàu hình ảnh, cảm xúc.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Đáp ứng được 2 yêu cầu trở lên: 0,5 điểm.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Đáp ứng được 1 yêu cầu: 0,25 điểm.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2542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22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xmlns="" id="{7E55300D-1F5C-49B5-920E-3723609A5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433" y="1487605"/>
            <a:ext cx="11400284" cy="4599295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9433" y="2129052"/>
            <a:ext cx="114002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1949,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rung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ngây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dũng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thượng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khẩn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93855" y="484412"/>
            <a:ext cx="60041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GỢI Ý NỘI DUNG ĐOẠN VĂN: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510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xmlns="" id="{7E55300D-1F5C-49B5-920E-3723609A5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899" y="286603"/>
            <a:ext cx="11495818" cy="6373504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00439" y="382138"/>
            <a:ext cx="1110927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ngây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ngộ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nghĩnh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loắt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choắt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nhẹn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thoắt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ngộ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loắt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choắt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xắc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thoăn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thoắt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nghênh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nghênh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Mồm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huýt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34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xmlns="" id="{7E55300D-1F5C-49B5-920E-3723609A5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433" y="1433015"/>
            <a:ext cx="11400284" cy="4039737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3993" y="1883391"/>
            <a:ext cx="11191164" cy="2958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loắt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choắt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''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thoăn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thoắt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nghênh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nghênh”cộng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nhẹn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52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xmlns="" id="{7E55300D-1F5C-49B5-920E-3723609A5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433" y="682388"/>
            <a:ext cx="11400284" cy="5677469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32201" y="1254809"/>
            <a:ext cx="1117751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ngây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sướng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híp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mí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bồ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69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xmlns="" id="{7E55300D-1F5C-49B5-920E-3723609A5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433" y="1487606"/>
            <a:ext cx="11400284" cy="3835022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9527" y="1883391"/>
            <a:ext cx="11000095" cy="2958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"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”...,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thù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47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xmlns="" id="{7E55300D-1F5C-49B5-920E-3723609A5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433" y="968991"/>
            <a:ext cx="11400284" cy="5117910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9999" y="1327343"/>
            <a:ext cx="1076588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dũng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sẵn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sàng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dũng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trận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vèo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vèo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Thượng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khẩn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nghèo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Thượng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khẩn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chi”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81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xmlns="" id="{7E55300D-1F5C-49B5-920E-3723609A5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433" y="968991"/>
            <a:ext cx="11400284" cy="4804012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70848" y="1337481"/>
            <a:ext cx="1127745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nhô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đòng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trổ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đòng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đòng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nhô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Thượng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khẩn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</a:p>
          <a:p>
            <a:pPr>
              <a:spcAft>
                <a:spcPts val="0"/>
              </a:spcAft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Bỗng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lòe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chớp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028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xmlns="" id="{7E55300D-1F5C-49B5-920E-3723609A5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45" y="777922"/>
            <a:ext cx="11482171" cy="5581935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6226" y="1111900"/>
            <a:ext cx="1128669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nghẹn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đớn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ngạt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chở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ngạt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trổ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đòng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13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xmlns="" id="{7E55300D-1F5C-49B5-920E-3723609A5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433" y="968991"/>
            <a:ext cx="11400284" cy="5117910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0314" y="1258350"/>
            <a:ext cx="11259403" cy="4539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ngây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dũng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dũng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theo.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khép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83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085456"/>
              </p:ext>
            </p:extLst>
          </p:nvPr>
        </p:nvGraphicFramePr>
        <p:xfrm>
          <a:off x="682388" y="491319"/>
          <a:ext cx="11068334" cy="6028670"/>
        </p:xfrm>
        <a:graphic>
          <a:graphicData uri="http://schemas.openxmlformats.org/drawingml/2006/table">
            <a:tbl>
              <a:tblPr firstRow="1" firstCol="1" bandRow="1"/>
              <a:tblGrid>
                <a:gridCol w="5534167">
                  <a:extLst>
                    <a:ext uri="{9D8B030D-6E8A-4147-A177-3AD203B41FA5}">
                      <a16:colId xmlns:a16="http://schemas.microsoft.com/office/drawing/2014/main" xmlns="" val="1724099166"/>
                    </a:ext>
                  </a:extLst>
                </a:gridCol>
                <a:gridCol w="5534167">
                  <a:extLst>
                    <a:ext uri="{9D8B030D-6E8A-4147-A177-3AD203B41FA5}">
                      <a16:colId xmlns:a16="http://schemas.microsoft.com/office/drawing/2014/main" xmlns="" val="4291141518"/>
                    </a:ext>
                  </a:extLst>
                </a:gridCol>
              </a:tblGrid>
              <a:tr h="6028670">
                <a:tc>
                  <a:txBody>
                    <a:bodyPr/>
                    <a:lstStyle/>
                    <a:p>
                      <a:pPr marL="860425" indent="0">
                        <a:spcAft>
                          <a:spcPts val="0"/>
                        </a:spcAft>
                      </a:pP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Ca-</a:t>
                      </a: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lô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đội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lệch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Mồm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huýt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sáo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vang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chim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chích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Nhảy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vàng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b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“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Cháu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lạc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Vui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lắm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à</a:t>
                      </a:r>
                      <a:b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Ở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đồn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Mang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Thích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hơn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!”</a:t>
                      </a:r>
                      <a:b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Cháu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cười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híp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mí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b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Má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bồ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quân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b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“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Thôi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chào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chí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!”</a:t>
                      </a:r>
                      <a:b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Cháu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xa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dần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095" marR="38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0" indent="0">
                        <a:spcAft>
                          <a:spcPts val="0"/>
                        </a:spcAft>
                      </a:pP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Cháu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cháu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lên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nay </a:t>
                      </a: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tháng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sáu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Chợt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tin </a:t>
                      </a: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b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n-US" sz="2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14400" indent="0">
                        <a:spcAft>
                          <a:spcPts val="0"/>
                        </a:spcAft>
                      </a:pP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 </a:t>
                      </a: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Lượm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ơi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!</a:t>
                      </a:r>
                      <a:b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n-US" sz="2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14400" indent="0">
                        <a:spcAft>
                          <a:spcPts val="0"/>
                        </a:spcAft>
                      </a:pP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hôm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bao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hôm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chí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nhỏ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Bỏ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thư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bao</a:t>
                      </a:r>
                      <a:endParaRPr lang="en-US" sz="2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14400" indent="0"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095" marR="38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1925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30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xmlns="" id="{7E55300D-1F5C-49B5-920E-3723609A5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433" y="1228299"/>
            <a:ext cx="11400284" cy="4367283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9433" y="2210937"/>
            <a:ext cx="114095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 DẪN TỰ HỌC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>
              <a:spcAft>
                <a:spcPts val="0"/>
              </a:spcAft>
            </a:pPr>
            <a:r>
              <a:rPr lang="pt-BR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Tìm đọc và tham khảo các tài liệu liên quan đến nội dung bài học.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>
              <a:spcAft>
                <a:spcPts val="0"/>
              </a:spcAft>
            </a:pPr>
            <a:r>
              <a:rPr lang="pt-BR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Học bài ở nhà, ôn tập các nội dung đã học.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>
              <a:spcAft>
                <a:spcPts val="0"/>
              </a:spcAft>
            </a:pPr>
            <a:r>
              <a:rPr lang="pt-BR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Làm hoàn chỉnh các đề bài.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26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232396"/>
              </p:ext>
            </p:extLst>
          </p:nvPr>
        </p:nvGraphicFramePr>
        <p:xfrm>
          <a:off x="641445" y="504967"/>
          <a:ext cx="11068334" cy="5852160"/>
        </p:xfrm>
        <a:graphic>
          <a:graphicData uri="http://schemas.openxmlformats.org/drawingml/2006/table">
            <a:tbl>
              <a:tblPr firstRow="1" firstCol="1" bandRow="1"/>
              <a:tblGrid>
                <a:gridCol w="5534167">
                  <a:extLst>
                    <a:ext uri="{9D8B030D-6E8A-4147-A177-3AD203B41FA5}">
                      <a16:colId xmlns:a16="http://schemas.microsoft.com/office/drawing/2014/main" xmlns="" val="1724099166"/>
                    </a:ext>
                  </a:extLst>
                </a:gridCol>
                <a:gridCol w="5534167">
                  <a:extLst>
                    <a:ext uri="{9D8B030D-6E8A-4147-A177-3AD203B41FA5}">
                      <a16:colId xmlns:a16="http://schemas.microsoft.com/office/drawing/2014/main" xmlns="" val="4291141518"/>
                    </a:ext>
                  </a:extLst>
                </a:gridCol>
              </a:tblGrid>
              <a:tr h="5581935">
                <a:tc>
                  <a:txBody>
                    <a:bodyPr/>
                    <a:lstStyle/>
                    <a:p>
                      <a:pPr marL="9144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144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Vụt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qua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trận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Đạn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bay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vèo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vèo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Thư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Thượng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khẩn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b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Sợ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chi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hiểm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nghèo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b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quê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vắng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vẻ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Lúa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trổ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đòng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đòng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Ca-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lô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Nhấp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nhô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b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095" marR="38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6175" indent="0">
                        <a:spcAft>
                          <a:spcPts val="0"/>
                        </a:spcAft>
                      </a:pPr>
                      <a:endParaRPr kumimoji="0" lang="en-US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146175" indent="0">
                        <a:spcAft>
                          <a:spcPts val="0"/>
                        </a:spcAft>
                      </a:pP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Bỗng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loè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chớp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Thôi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rồi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Lượm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ơi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!</a:t>
                      </a:r>
                      <a:b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chí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nhỏ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dòng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máu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tươi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!</a:t>
                      </a:r>
                      <a:b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Cháu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nằm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lúa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Tay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nắm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chặt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Lúa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thơm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mùi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Hồn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bay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b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095" marR="38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1925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6578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xmlns="" id="{7E55300D-1F5C-49B5-920E-3723609A5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797" y="450376"/>
            <a:ext cx="11318397" cy="6018663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55688" y="606355"/>
            <a:ext cx="994921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>
              <a:spcAft>
                <a:spcPts val="0"/>
              </a:spcAft>
            </a:pPr>
            <a:r>
              <a:rPr lang="vi-VN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 ơi, còn không?</a:t>
            </a:r>
            <a:br>
              <a:rPr lang="vi-VN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 bé loắt choắt</a:t>
            </a:r>
            <a:br>
              <a:rPr lang="vi-VN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 xắc xinh xinh</a:t>
            </a:r>
            <a:br>
              <a:rPr lang="vi-VN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 chân thoăn thoắt</a:t>
            </a:r>
            <a:br>
              <a:rPr lang="vi-VN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 đầu nghênh nghênh</a:t>
            </a:r>
            <a:br>
              <a:rPr lang="vi-VN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Ca-lô đội lệch</a:t>
            </a:r>
            <a:br>
              <a:rPr lang="vi-VN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Mồm huýt sáo vang</a:t>
            </a:r>
            <a:br>
              <a:rPr lang="vi-VN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 con chim chích</a:t>
            </a:r>
            <a:br>
              <a:rPr lang="vi-VN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Nhảy trên đường vàng...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algn="just">
              <a:spcAft>
                <a:spcPts val="0"/>
              </a:spcAft>
            </a:pPr>
            <a:r>
              <a:rPr lang="en-US" sz="2800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1949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NXB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1962)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401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xmlns="" id="{7E55300D-1F5C-49B5-920E-3723609A5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433" y="968991"/>
            <a:ext cx="11400284" cy="5117910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45848" y="1191254"/>
            <a:ext cx="11163869" cy="4539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(0,25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(0,5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3.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(1,5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4.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(1,0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19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xmlns="" id="{7E55300D-1F5C-49B5-920E-3723609A5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19" y="764275"/>
            <a:ext cx="11454875" cy="5262979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73458" y="764275"/>
            <a:ext cx="10890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(0,75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Bỗng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loè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chớp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6.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(1,0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804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03" y="1698171"/>
            <a:ext cx="11438241" cy="339634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7029" y="2286423"/>
            <a:ext cx="11336315" cy="2219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vi-VN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Phần II.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5,0</a:t>
            </a:r>
            <a:r>
              <a:rPr lang="vi-V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điểm)</a:t>
            </a:r>
            <a:r>
              <a:rPr lang="vi-VN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ghi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xúc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Lượm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Tố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Hữu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45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xmlns="" id="{6FDC76C2-D69A-4C29-AE4A-99692B3CD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1063" y="301686"/>
            <a:ext cx="3320483" cy="62883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A17A33E-072A-4DA2-99E1-F8981104256C}"/>
              </a:ext>
            </a:extLst>
          </p:cNvPr>
          <p:cNvSpPr txBox="1"/>
          <p:nvPr/>
        </p:nvSpPr>
        <p:spPr>
          <a:xfrm>
            <a:off x="4591063" y="369703"/>
            <a:ext cx="3320484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200"/>
              </a:spcBef>
              <a:spcAft>
                <a:spcPts val="100"/>
              </a:spcAft>
            </a:pP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vi-VN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DẪN CHẤM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8C204245-526B-4CA7-B95E-B93A6BFED4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255963"/>
              </p:ext>
            </p:extLst>
          </p:nvPr>
        </p:nvGraphicFramePr>
        <p:xfrm>
          <a:off x="332508" y="1244934"/>
          <a:ext cx="11610109" cy="544615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17419">
                  <a:extLst>
                    <a:ext uri="{9D8B030D-6E8A-4147-A177-3AD203B41FA5}">
                      <a16:colId xmlns:a16="http://schemas.microsoft.com/office/drawing/2014/main" xmlns="" val="3228751901"/>
                    </a:ext>
                  </a:extLst>
                </a:gridCol>
                <a:gridCol w="983673">
                  <a:extLst>
                    <a:ext uri="{9D8B030D-6E8A-4147-A177-3AD203B41FA5}">
                      <a16:colId xmlns:a16="http://schemas.microsoft.com/office/drawing/2014/main" xmlns="" val="2265615486"/>
                    </a:ext>
                  </a:extLst>
                </a:gridCol>
                <a:gridCol w="8757313">
                  <a:extLst>
                    <a:ext uri="{9D8B030D-6E8A-4147-A177-3AD203B41FA5}">
                      <a16:colId xmlns:a16="http://schemas.microsoft.com/office/drawing/2014/main" xmlns="" val="3213179218"/>
                    </a:ext>
                  </a:extLst>
                </a:gridCol>
                <a:gridCol w="1051704">
                  <a:extLst>
                    <a:ext uri="{9D8B030D-6E8A-4147-A177-3AD203B41FA5}">
                      <a16:colId xmlns:a16="http://schemas.microsoft.com/office/drawing/2014/main" xmlns="" val="3978810540"/>
                    </a:ext>
                  </a:extLst>
                </a:gridCol>
              </a:tblGrid>
              <a:tr h="7742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002" marR="35002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002" marR="35002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002" marR="35002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002" marR="35002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9817244"/>
                  </a:ext>
                </a:extLst>
              </a:tr>
              <a:tr h="509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002" marR="35002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ĐỌC HIỂU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87438717"/>
                  </a:ext>
                </a:extLst>
              </a:tr>
              <a:tr h="141797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002" marR="35002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Thể thơ: bốn chữ. 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vi-VN" sz="28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Hướng dẫn chấm</a:t>
                      </a:r>
                      <a:r>
                        <a:rPr lang="vi-VN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vi-VN" sz="28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Trả lời đúng như đáp án: 0,</a:t>
                      </a:r>
                      <a:r>
                        <a:rPr lang="en-US" sz="28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vi-VN" sz="28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điểm</a:t>
                      </a:r>
                      <a:r>
                        <a:rPr lang="en-US" sz="28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0,25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36551052"/>
                  </a:ext>
                </a:extLst>
              </a:tr>
              <a:tr h="27444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Trong bài thơ, chú bé Lượm xuất hiện trong những hoàn cảnh: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400"/>
                        <a:buFont typeface="Times New Roman" panose="02020603050405020304" pitchFamily="18" charset="0"/>
                        <a:buChar char="-"/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Huế đổ máu;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400"/>
                        <a:buFont typeface="Times New Roman" panose="02020603050405020304" pitchFamily="18" charset="0"/>
                        <a:buChar char="-"/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 đưa thư trong hoàn cảnh “đạn bay vèo vèo”.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vi-VN" sz="28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Hướng dẫn chấm</a:t>
                      </a:r>
                      <a:r>
                        <a:rPr lang="vi-VN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vi-VN" sz="28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Mỗi ý </a:t>
                      </a:r>
                      <a:r>
                        <a:rPr lang="en-US" sz="28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đúng: </a:t>
                      </a:r>
                      <a:r>
                        <a:rPr lang="vi-VN" sz="28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0,25 điểm</a:t>
                      </a:r>
                      <a:r>
                        <a:rPr lang="en-US" sz="28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SG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1005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7351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861</TotalTime>
  <Words>1918</Words>
  <PresentationFormat>Custom</PresentationFormat>
  <Paragraphs>196</Paragraphs>
  <Slides>30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2022-06-02T15:23:58Z</dcterms:created>
  <dcterms:modified xsi:type="dcterms:W3CDTF">2022-08-17T09:51:26Z</dcterms:modified>
</cp:coreProperties>
</file>