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1"/>
  </p:sldMasterIdLst>
  <p:sldIdLst>
    <p:sldId id="257" r:id="rId2"/>
    <p:sldId id="320" r:id="rId3"/>
    <p:sldId id="290" r:id="rId4"/>
    <p:sldId id="321" r:id="rId5"/>
    <p:sldId id="322" r:id="rId6"/>
    <p:sldId id="323" r:id="rId7"/>
    <p:sldId id="324" r:id="rId8"/>
    <p:sldId id="325" r:id="rId9"/>
    <p:sldId id="304" r:id="rId10"/>
    <p:sldId id="326" r:id="rId11"/>
    <p:sldId id="327" r:id="rId12"/>
    <p:sldId id="329" r:id="rId13"/>
    <p:sldId id="330" r:id="rId14"/>
    <p:sldId id="328" r:id="rId15"/>
    <p:sldId id="331" r:id="rId16"/>
    <p:sldId id="332" r:id="rId17"/>
    <p:sldId id="333" r:id="rId18"/>
    <p:sldId id="33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85" d="100"/>
          <a:sy n="85" d="100"/>
        </p:scale>
        <p:origin x="-96" y="-14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A050070-2D9F-4B65-8F39-6EB20702C83F}" type="datetimeFigureOut">
              <a:rPr lang="en-US" smtClean="0"/>
              <a:pPr/>
              <a:t>31/07/2022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34998-E252-4DC4-8092-4F4FC4308229}" type="slidenum">
              <a:rPr lang="en-US" smtClean="0"/>
              <a:pPr/>
              <a:t>‹#›</a:t>
            </a:fld>
            <a:endParaRPr lang="en-US"/>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050070-2D9F-4B65-8F39-6EB20702C83F}" type="datetimeFigureOut">
              <a:rPr lang="en-US" smtClean="0"/>
              <a:pPr/>
              <a:t>31/07/2022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34998-E252-4DC4-8092-4F4FC430822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050070-2D9F-4B65-8F39-6EB20702C83F}" type="datetimeFigureOut">
              <a:rPr lang="en-US" smtClean="0"/>
              <a:pPr/>
              <a:t>31/07/2022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34998-E252-4DC4-8092-4F4FC430822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A050070-2D9F-4B65-8F39-6EB20702C83F}" type="datetimeFigureOut">
              <a:rPr lang="en-US" smtClean="0"/>
              <a:pPr/>
              <a:t>31/07/2022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34998-E252-4DC4-8092-4F4FC430822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524000" y="731520"/>
            <a:ext cx="85344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050070-2D9F-4B65-8F39-6EB20702C83F}" type="datetimeFigureOut">
              <a:rPr lang="en-US" smtClean="0"/>
              <a:pPr/>
              <a:t>31/07/2022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34998-E252-4DC4-8092-4F4FC430822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A050070-2D9F-4B65-8F39-6EB20702C83F}" type="datetimeFigureOut">
              <a:rPr lang="en-US" smtClean="0"/>
              <a:pPr/>
              <a:t>31/07/2022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834998-E252-4DC4-8092-4F4FC430822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523999" y="731519"/>
            <a:ext cx="4462272"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6193536" y="731520"/>
            <a:ext cx="4462272"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A050070-2D9F-4B65-8F39-6EB20702C83F}" type="datetimeFigureOut">
              <a:rPr lang="en-US" smtClean="0"/>
              <a:pPr/>
              <a:t>31/07/2022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834998-E252-4DC4-8092-4F4FC4308229}"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A050070-2D9F-4B65-8F39-6EB20702C83F}" type="datetimeFigureOut">
              <a:rPr lang="en-US" smtClean="0"/>
              <a:pPr/>
              <a:t>31/07/2022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834998-E252-4DC4-8092-4F4FC430822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050070-2D9F-4B65-8F39-6EB20702C83F}" type="datetimeFigureOut">
              <a:rPr lang="en-US" smtClean="0"/>
              <a:pPr/>
              <a:t>31/07/2022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834998-E252-4DC4-8092-4F4FC430822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050070-2D9F-4B65-8F39-6EB20702C83F}" type="datetimeFigureOut">
              <a:rPr lang="en-US" smtClean="0"/>
              <a:pPr/>
              <a:t>31/07/2022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834998-E252-4DC4-8092-4F4FC430822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050070-2D9F-4B65-8F39-6EB20702C83F}" type="datetimeFigureOut">
              <a:rPr lang="en-US" smtClean="0"/>
              <a:pPr/>
              <a:t>31/07/2022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834998-E252-4DC4-8092-4F4FC4308229}" type="slidenum">
              <a:rPr lang="en-US" smtClean="0"/>
              <a:pPr/>
              <a:t>‹#›</a:t>
            </a:fld>
            <a:endParaRPr lang="en-US"/>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fld id="{E299C925-B5FF-4638-8A0C-2C354DC74379}" type="datetimeFigureOut">
              <a:rPr lang="en-US" smtClean="0"/>
              <a:pPr>
                <a:defRPr/>
              </a:pPr>
              <a:t>31/07/2022</a:t>
            </a:fld>
            <a:endParaRPr lang="en-US"/>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en-US"/>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42438E26-BF8B-4032-A937-51326D9D9A4A}"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hdphoto" Target="../../word/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file:///E:\dx%20%20lieu\Nam%20hoc%202022-2023\GIAO%20AN\SINH%207-%20KHTN\KHTN%20CANH%20DIEU\GIAO%20AN%20NAM%2022-23\SINH%207\B&#192;I%20T&#7852;P%20CH&#7910;%20&#272;&#7872;%209-10-11-12%20-%20KHTN%207\H&#432;&#7899;ng%20d&#7851;n%20b&#224;%20con%20k&#7929;%20thu&#7853;t%20&#432;&#417;m%20gi&#7889;ng%20m&#237;a%20b&#7847;u%20m&#7897;t%20m&#7855;t%20m&#7847;m.mp4"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file:///E:\dx%20%20lieu\Nam%20hoc%202022-2023\GIAO%20AN\SINH%207-%20KHTN\KHTN%20CANH%20DIEU\GIAO%20AN%20NAM%2022-23\SINH%207\B&#192;I%20T&#7852;P%20CH&#7910;%20&#272;&#7872;%209-10-11-12%20-%20KHTN%207\C&#225;ch%20&#7911;,%20tr&#7891;ng%20D&#431;A%20LEO%20M&#200;O%20l&#234;n%20nhanh%20-%20Kha%20C&#224;%20Mau.mp4"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hdphoto" Target="../../word/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40687275-0DEC-2F94-69DF-44B8494917CA}"/>
              </a:ext>
            </a:extLst>
          </p:cNvPr>
          <p:cNvSpPr txBox="1">
            <a:spLocks/>
          </p:cNvSpPr>
          <p:nvPr/>
        </p:nvSpPr>
        <p:spPr>
          <a:xfrm>
            <a:off x="604616" y="469907"/>
            <a:ext cx="10519401" cy="1011164"/>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smtClean="0">
                <a:solidFill>
                  <a:srgbClr val="FF0000"/>
                </a:solidFill>
                <a:latin typeface="Times New Roman" panose="02020603050405020304" pitchFamily="18" charset="0"/>
                <a:cs typeface="Times New Roman" panose="02020603050405020304" pitchFamily="18" charset="0"/>
              </a:rPr>
              <a:t>BÀI </a:t>
            </a:r>
            <a:r>
              <a:rPr lang="en-US" sz="4800" b="1" dirty="0">
                <a:solidFill>
                  <a:srgbClr val="FF0000"/>
                </a:solidFill>
                <a:latin typeface="Times New Roman" panose="02020603050405020304" pitchFamily="18" charset="0"/>
                <a:cs typeface="Times New Roman" panose="02020603050405020304" pitchFamily="18" charset="0"/>
              </a:rPr>
              <a:t>TẬP </a:t>
            </a:r>
            <a:r>
              <a:rPr lang="en-US" sz="4800" b="1" dirty="0" smtClean="0">
                <a:solidFill>
                  <a:srgbClr val="FF0000"/>
                </a:solidFill>
                <a:latin typeface="Times New Roman" panose="02020603050405020304" pitchFamily="18" charset="0"/>
                <a:cs typeface="Times New Roman" panose="02020603050405020304" pitchFamily="18" charset="0"/>
              </a:rPr>
              <a:t>CHỦ ĐỀ 9-10-11-12</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036136" y="1366235"/>
            <a:ext cx="9697791" cy="1323439"/>
          </a:xfrm>
          <a:prstGeom prst="rect">
            <a:avLst/>
          </a:prstGeom>
          <a:noFill/>
        </p:spPr>
        <p:txBody>
          <a:bodyPr wrap="square" rtlCol="0">
            <a:spAutoFit/>
          </a:bodyPr>
          <a:lstStyle/>
          <a:p>
            <a:pPr algn="ctr"/>
            <a:r>
              <a:rPr lang="en-US" sz="4000" b="1" dirty="0" err="1" smtClean="0">
                <a:latin typeface="Times New Roman" pitchFamily="18" charset="0"/>
                <a:cs typeface="Times New Roman" pitchFamily="18" charset="0"/>
              </a:rPr>
              <a:t>Bài</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tập</a:t>
            </a:r>
            <a:r>
              <a:rPr lang="en-US" sz="4000" b="1" dirty="0" smtClean="0">
                <a:latin typeface="Times New Roman" pitchFamily="18" charset="0"/>
                <a:cs typeface="Times New Roman" pitchFamily="18" charset="0"/>
              </a:rPr>
              <a:t> 1- </a:t>
            </a:r>
            <a:r>
              <a:rPr lang="en-US" sz="4000" b="1" dirty="0" err="1" smtClean="0">
                <a:latin typeface="Times New Roman" pitchFamily="18" charset="0"/>
                <a:cs typeface="Times New Roman" pitchFamily="18" charset="0"/>
              </a:rPr>
              <a:t>Hoạt</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động</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nhóm</a:t>
            </a:r>
            <a:r>
              <a:rPr lang="en-US" sz="4000" b="1" dirty="0" smtClean="0">
                <a:latin typeface="Times New Roman" pitchFamily="18" charset="0"/>
                <a:cs typeface="Times New Roman" pitchFamily="18" charset="0"/>
              </a:rPr>
              <a:t> 5 </a:t>
            </a:r>
            <a:r>
              <a:rPr lang="en-US" sz="4000" b="1" dirty="0" err="1" smtClean="0">
                <a:latin typeface="Times New Roman" pitchFamily="18" charset="0"/>
                <a:cs typeface="Times New Roman" pitchFamily="18" charset="0"/>
              </a:rPr>
              <a:t>phút</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hoàn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thành</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sơ</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đồ</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tư</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duy</a:t>
            </a:r>
            <a:endParaRPr lang="en-US" sz="4000" b="1" dirty="0">
              <a:latin typeface="Times New Roman" pitchFamily="18" charset="0"/>
              <a:cs typeface="Times New Roman" pitchFamily="18" charset="0"/>
            </a:endParaRPr>
          </a:p>
        </p:txBody>
      </p:sp>
      <p:pic>
        <p:nvPicPr>
          <p:cNvPr id="4" name="Picture 3" descr="Ôn tập chủ đề 9, 10, 11, 12 trang 165 Khoa học tự nhiên 7 - Cánh diều | SGK Khoa  học tự nhiên 7 - Cánh diều"/>
          <p:cNvPicPr/>
          <p:nvPr/>
        </p:nvPicPr>
        <p:blipFill>
          <a:blip r:embed="rId2" cstate="print">
            <a:lum bright="-10000" contrast="28000"/>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cx="http://schemas.microsoft.com/office/drawing/2014/chartex" xmlns:wpc="http://schemas.microsoft.com/office/word/2010/wordprocessingCanvas" xmlns="" val="0"/>
              </a:ext>
            </a:extLst>
          </a:blip>
          <a:srcRect/>
          <a:stretch>
            <a:fillRect/>
          </a:stretch>
        </p:blipFill>
        <p:spPr bwMode="auto">
          <a:xfrm>
            <a:off x="1567543" y="2775858"/>
            <a:ext cx="8860970" cy="3156856"/>
          </a:xfrm>
          <a:prstGeom prst="rect">
            <a:avLst/>
          </a:prstGeom>
          <a:noFill/>
          <a:ln>
            <a:noFill/>
          </a:ln>
        </p:spPr>
      </p:pic>
    </p:spTree>
    <p:extLst>
      <p:ext uri="{BB962C8B-B14F-4D97-AF65-F5344CB8AC3E}">
        <p14:creationId xmlns="" xmlns:p14="http://schemas.microsoft.com/office/powerpoint/2010/main" val="391337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8035" y="193182"/>
            <a:ext cx="10775526" cy="707886"/>
          </a:xfrm>
          <a:prstGeom prst="rect">
            <a:avLst/>
          </a:prstGeom>
          <a:noFill/>
        </p:spPr>
        <p:txBody>
          <a:bodyPr wrap="square" rtlCol="0">
            <a:spAutoFit/>
          </a:bodyPr>
          <a:lstStyle/>
          <a:p>
            <a:pPr algn="ctr"/>
            <a:r>
              <a:rPr lang="en-US" sz="4000" b="1" dirty="0" smtClean="0">
                <a:solidFill>
                  <a:srgbClr val="FF0000"/>
                </a:solidFill>
                <a:latin typeface="Times New Roman" pitchFamily="18" charset="0"/>
                <a:cs typeface="Times New Roman" pitchFamily="18" charset="0"/>
              </a:rPr>
              <a:t>AI NHANH HƠN</a:t>
            </a:r>
            <a:endParaRPr lang="en-US" sz="4000" b="1" dirty="0">
              <a:solidFill>
                <a:srgbClr val="FF0000"/>
              </a:solidFill>
              <a:latin typeface="Times New Roman" pitchFamily="18" charset="0"/>
              <a:cs typeface="Times New Roman" pitchFamily="18" charset="0"/>
            </a:endParaRPr>
          </a:p>
        </p:txBody>
      </p:sp>
      <p:pic>
        <p:nvPicPr>
          <p:cNvPr id="2050" name="Picture 2" descr="C:\Users\Administrator\Desktop\BAI TAP CHU DE 9\HOA.PNG"/>
          <p:cNvPicPr>
            <a:picLocks noChangeAspect="1" noChangeArrowheads="1"/>
          </p:cNvPicPr>
          <p:nvPr/>
        </p:nvPicPr>
        <p:blipFill>
          <a:blip r:embed="rId2"/>
          <a:srcRect/>
          <a:stretch>
            <a:fillRect/>
          </a:stretch>
        </p:blipFill>
        <p:spPr bwMode="auto">
          <a:xfrm>
            <a:off x="3333071" y="936171"/>
            <a:ext cx="5133975" cy="5323115"/>
          </a:xfrm>
          <a:prstGeom prst="rect">
            <a:avLst/>
          </a:prstGeom>
          <a:noFill/>
        </p:spPr>
      </p:pic>
    </p:spTree>
    <p:extLst>
      <p:ext uri="{BB962C8B-B14F-4D97-AF65-F5344CB8AC3E}">
        <p14:creationId xmlns="" xmlns:p14="http://schemas.microsoft.com/office/powerpoint/2010/main" val="249849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8035" y="193182"/>
            <a:ext cx="10775526" cy="707886"/>
          </a:xfrm>
          <a:prstGeom prst="rect">
            <a:avLst/>
          </a:prstGeom>
          <a:noFill/>
        </p:spPr>
        <p:txBody>
          <a:bodyPr wrap="square" rtlCol="0">
            <a:spAutoFit/>
          </a:bodyPr>
          <a:lstStyle/>
          <a:p>
            <a:pPr algn="ctr"/>
            <a:r>
              <a:rPr lang="en-US" sz="4000" b="1" dirty="0" smtClean="0">
                <a:solidFill>
                  <a:srgbClr val="FF0000"/>
                </a:solidFill>
                <a:latin typeface="Times New Roman" pitchFamily="18" charset="0"/>
                <a:cs typeface="Times New Roman" pitchFamily="18" charset="0"/>
              </a:rPr>
              <a:t>AI NHANH HƠN</a:t>
            </a:r>
            <a:endParaRPr lang="en-US" sz="4000" b="1" dirty="0">
              <a:solidFill>
                <a:srgbClr val="FF0000"/>
              </a:solidFill>
              <a:latin typeface="Times New Roman" pitchFamily="18" charset="0"/>
              <a:cs typeface="Times New Roman" pitchFamily="18" charset="0"/>
            </a:endParaRPr>
          </a:p>
        </p:txBody>
      </p:sp>
      <p:pic>
        <p:nvPicPr>
          <p:cNvPr id="14" name="Picture 13" descr="Ejercicio de Hoa lưỡng tính và hoa đơn tính"/>
          <p:cNvPicPr/>
          <p:nvPr/>
        </p:nvPicPr>
        <p:blipFill rotWithShape="1">
          <a:blip r:embed="rId2" cstate="print">
            <a:extLst>
              <a:ext uri="{BEBA8EAE-BF5A-486C-A8C5-ECC9F3942E4B}">
                <a14:imgProps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cx="http://schemas.microsoft.com/office/drawing/2014/chartex" xmlns:wpc="http://schemas.microsoft.com/office/word/2010/wordprocessingCanvas" xmlns="">
                  <a14:imgLayer r:embed="rId8">
                    <a14:imgEffect>
                      <a14:sharpenSoften amount="25000"/>
                    </a14:imgEffect>
                  </a14:imgLayer>
                </a14:imgProps>
              </a:ex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cx="http://schemas.microsoft.com/office/drawing/2014/chartex" xmlns:wpc="http://schemas.microsoft.com/office/word/2010/wordprocessingCanvas" xmlns="" val="0"/>
              </a:ext>
            </a:extLst>
          </a:blip>
          <a:srcRect l="-2" t="-1" r="-621" b="44740"/>
          <a:stretch/>
        </p:blipFill>
        <p:spPr bwMode="auto">
          <a:xfrm>
            <a:off x="1556658" y="1045030"/>
            <a:ext cx="8991600" cy="2634342"/>
          </a:xfrm>
          <a:prstGeom prst="rect">
            <a:avLst/>
          </a:prstGeom>
          <a:noFill/>
          <a:ln>
            <a:noFill/>
          </a:ln>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cx="http://schemas.microsoft.com/office/drawing/2014/chartex" xmlns:wpc="http://schemas.microsoft.com/office/word/2010/wordprocessingCanvas" xmlns=""/>
            </a:ext>
          </a:extLst>
        </p:spPr>
      </p:pic>
      <p:sp>
        <p:nvSpPr>
          <p:cNvPr id="4" name="Rectangle 3"/>
          <p:cNvSpPr/>
          <p:nvPr/>
        </p:nvSpPr>
        <p:spPr>
          <a:xfrm>
            <a:off x="545973" y="4046964"/>
            <a:ext cx="11062952" cy="1323439"/>
          </a:xfrm>
          <a:prstGeom prst="rect">
            <a:avLst/>
          </a:prstGeom>
        </p:spPr>
        <p:txBody>
          <a:bodyPr wrap="square">
            <a:spAutoFit/>
          </a:bodyPr>
          <a:lstStyle/>
          <a:p>
            <a:pPr>
              <a:buFontTx/>
              <a:buChar char="-"/>
            </a:pPr>
            <a:r>
              <a:rPr lang="en-US" sz="4000" dirty="0" err="1" smtClean="0">
                <a:latin typeface="Times New Roman" pitchFamily="18" charset="0"/>
                <a:cs typeface="Times New Roman" pitchFamily="18" charset="0"/>
              </a:rPr>
              <a:t>Hoa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đơn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tính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Hoa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bí</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hoa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bầu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hoa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su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su</a:t>
            </a:r>
            <a:endParaRPr lang="en-US" sz="4000" dirty="0" smtClean="0">
              <a:latin typeface="Times New Roman" pitchFamily="18" charset="0"/>
              <a:cs typeface="Times New Roman" pitchFamily="18" charset="0"/>
            </a:endParaRPr>
          </a:p>
          <a:p>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Hoa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lưỡng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tính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Hoa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sen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hoa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táo</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hoa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mận</a:t>
            </a:r>
            <a:endParaRPr lang="vi-VN" sz="4000" dirty="0">
              <a:latin typeface="Times New Roman" pitchFamily="18" charset="0"/>
              <a:cs typeface="Times New Roman" pitchFamily="18" charset="0"/>
            </a:endParaRPr>
          </a:p>
        </p:txBody>
      </p:sp>
    </p:spTree>
    <p:extLst>
      <p:ext uri="{BB962C8B-B14F-4D97-AF65-F5344CB8AC3E}">
        <p14:creationId xmlns="" xmlns:p14="http://schemas.microsoft.com/office/powerpoint/2010/main" val="249849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8035" y="193182"/>
            <a:ext cx="10775526" cy="1569660"/>
          </a:xfrm>
          <a:prstGeom prst="rect">
            <a:avLst/>
          </a:prstGeom>
          <a:noFill/>
        </p:spPr>
        <p:txBody>
          <a:bodyPr wrap="square" rtlCol="0">
            <a:spAutoFit/>
          </a:bodyPr>
          <a:lstStyle/>
          <a:p>
            <a:pPr algn="ctr"/>
            <a:r>
              <a:rPr lang="en-US" sz="3200" b="1" dirty="0" err="1" smtClean="0">
                <a:solidFill>
                  <a:srgbClr val="FF0000"/>
                </a:solidFill>
                <a:latin typeface="Times New Roman" pitchFamily="18" charset="0"/>
                <a:cs typeface="Times New Roman" pitchFamily="18" charset="0"/>
              </a:rPr>
              <a:t>Xem</a:t>
            </a:r>
            <a:r>
              <a:rPr lang="en-US" sz="3200" b="1" dirty="0" smtClean="0">
                <a:solidFill>
                  <a:srgbClr val="FF0000"/>
                </a:solidFill>
                <a:latin typeface="Times New Roman" pitchFamily="18" charset="0"/>
                <a:cs typeface="Times New Roman" pitchFamily="18" charset="0"/>
              </a:rPr>
              <a:t> video </a:t>
            </a:r>
            <a:r>
              <a:rPr lang="en-US" sz="3200" b="1" dirty="0" err="1" smtClean="0">
                <a:solidFill>
                  <a:srgbClr val="FF0000"/>
                </a:solidFill>
                <a:latin typeface="Times New Roman" pitchFamily="18" charset="0"/>
                <a:cs typeface="Times New Roman" pitchFamily="18" charset="0"/>
              </a:rPr>
              <a:t>sau</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và</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cho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biết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ưu</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điểm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nhược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điểm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của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phương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pháp</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nhân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giống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bằng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sinh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sản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vô</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tính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trong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trồng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trọt</a:t>
            </a:r>
            <a:r>
              <a:rPr lang="en-US" sz="3200" b="1" dirty="0" smtClean="0">
                <a:solidFill>
                  <a:srgbClr val="FF0000"/>
                </a:solidFill>
                <a:latin typeface="Times New Roman" pitchFamily="18" charset="0"/>
                <a:cs typeface="Times New Roman" pitchFamily="18" charset="0"/>
              </a:rPr>
              <a:t>?</a:t>
            </a:r>
            <a:endParaRPr lang="en-US" sz="3200" dirty="0" smtClean="0">
              <a:solidFill>
                <a:srgbClr val="FF0000"/>
              </a:solidFill>
              <a:latin typeface="Times New Roman" pitchFamily="18" charset="0"/>
              <a:cs typeface="Times New Roman" pitchFamily="18" charset="0"/>
            </a:endParaRPr>
          </a:p>
          <a:p>
            <a:pPr algn="ctr"/>
            <a:r>
              <a:rPr lang="en-US" sz="3200" b="1" dirty="0" smtClean="0">
                <a:solidFill>
                  <a:srgbClr val="FF0000"/>
                </a:solidFill>
                <a:latin typeface="Times New Roman" pitchFamily="18" charset="0"/>
                <a:cs typeface="Times New Roman" pitchFamily="18" charset="0"/>
              </a:rPr>
              <a:t> </a:t>
            </a:r>
            <a:endParaRPr lang="en-US" sz="3200" b="1" dirty="0">
              <a:solidFill>
                <a:srgbClr val="FF0000"/>
              </a:solidFill>
              <a:latin typeface="Times New Roman" pitchFamily="18" charset="0"/>
              <a:cs typeface="Times New Roman" pitchFamily="18" charset="0"/>
            </a:endParaRPr>
          </a:p>
        </p:txBody>
      </p:sp>
      <p:pic>
        <p:nvPicPr>
          <p:cNvPr id="4" name="Hướng dẫn bà con kỹ thuật ươm giống mía bầu một mắt mầm.mp4">
            <a:hlinkClick r:id="" action="ppaction://media"/>
          </p:cNvPr>
          <p:cNvPicPr>
            <a:picLocks noRot="1" noChangeAspect="1"/>
          </p:cNvPicPr>
          <p:nvPr>
            <a:videoFile r:link="rId1"/>
          </p:nvPr>
        </p:nvPicPr>
        <p:blipFill>
          <a:blip r:embed="rId3"/>
          <a:stretch>
            <a:fillRect/>
          </a:stretch>
        </p:blipFill>
        <p:spPr>
          <a:xfrm>
            <a:off x="1839686" y="1480457"/>
            <a:ext cx="8294913" cy="5214257"/>
          </a:xfrm>
          <a:prstGeom prst="rect">
            <a:avLst/>
          </a:prstGeom>
        </p:spPr>
      </p:pic>
    </p:spTree>
    <p:extLst>
      <p:ext uri="{BB962C8B-B14F-4D97-AF65-F5344CB8AC3E}">
        <p14:creationId xmlns="" xmlns:p14="http://schemas.microsoft.com/office/powerpoint/2010/main" val="249849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video>
              <p:cMediaNode>
                <p:cTn id="13" fill="hold" display="0">
                  <p:stCondLst>
                    <p:cond delay="indefinite"/>
                  </p:stCondLst>
                  <p:endCondLst>
                    <p:cond evt="onNext" delay="0">
                      <p:tgtEl>
                        <p:sldTgt/>
                      </p:tgtEl>
                    </p:cond>
                    <p:cond evt="onPrev" delay="0">
                      <p:tgtEl>
                        <p:sldTgt/>
                      </p:tgtEl>
                    </p:cond>
                  </p:endCondLst>
                </p:cTn>
                <p:tgtEl>
                  <p:spTgt spid="4"/>
                </p:tgtEl>
              </p:cMediaNode>
            </p:video>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58921" y="0"/>
            <a:ext cx="10775526" cy="1569660"/>
          </a:xfrm>
          <a:prstGeom prst="rect">
            <a:avLst/>
          </a:prstGeom>
          <a:noFill/>
        </p:spPr>
        <p:txBody>
          <a:bodyPr wrap="square" rtlCol="0">
            <a:spAutoFit/>
          </a:bodyPr>
          <a:lstStyle/>
          <a:p>
            <a:pPr algn="ctr"/>
            <a:r>
              <a:rPr lang="en-US" sz="3200" b="1" dirty="0" err="1" smtClean="0">
                <a:solidFill>
                  <a:srgbClr val="FF0000"/>
                </a:solidFill>
                <a:latin typeface="Times New Roman" pitchFamily="18" charset="0"/>
                <a:cs typeface="Times New Roman" pitchFamily="18" charset="0"/>
              </a:rPr>
              <a:t>Xem</a:t>
            </a:r>
            <a:r>
              <a:rPr lang="en-US" sz="3200" b="1" dirty="0" smtClean="0">
                <a:solidFill>
                  <a:srgbClr val="FF0000"/>
                </a:solidFill>
                <a:latin typeface="Times New Roman" pitchFamily="18" charset="0"/>
                <a:cs typeface="Times New Roman" pitchFamily="18" charset="0"/>
              </a:rPr>
              <a:t> video </a:t>
            </a:r>
            <a:r>
              <a:rPr lang="en-US" sz="3200" b="1" dirty="0" err="1" smtClean="0">
                <a:solidFill>
                  <a:srgbClr val="FF0000"/>
                </a:solidFill>
                <a:latin typeface="Times New Roman" pitchFamily="18" charset="0"/>
                <a:cs typeface="Times New Roman" pitchFamily="18" charset="0"/>
              </a:rPr>
              <a:t>sau</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và</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cho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biết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ưu</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điểm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nhược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điểm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của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phương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pháp</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nhân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giống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bằng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sinh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sản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vô</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tính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trong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trồng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trọt</a:t>
            </a:r>
            <a:r>
              <a:rPr lang="en-US" sz="3200" b="1" dirty="0" smtClean="0">
                <a:solidFill>
                  <a:srgbClr val="FF0000"/>
                </a:solidFill>
                <a:latin typeface="Times New Roman" pitchFamily="18" charset="0"/>
                <a:cs typeface="Times New Roman" pitchFamily="18" charset="0"/>
              </a:rPr>
              <a:t>?</a:t>
            </a:r>
            <a:endParaRPr lang="en-US" sz="3200" dirty="0" smtClean="0">
              <a:solidFill>
                <a:srgbClr val="FF0000"/>
              </a:solidFill>
              <a:latin typeface="Times New Roman" pitchFamily="18" charset="0"/>
              <a:cs typeface="Times New Roman" pitchFamily="18" charset="0"/>
            </a:endParaRPr>
          </a:p>
          <a:p>
            <a:pPr algn="ctr"/>
            <a:r>
              <a:rPr lang="en-US" sz="3200" b="1" dirty="0" smtClean="0">
                <a:solidFill>
                  <a:srgbClr val="FF0000"/>
                </a:solidFill>
                <a:latin typeface="Times New Roman" pitchFamily="18" charset="0"/>
                <a:cs typeface="Times New Roman" pitchFamily="18" charset="0"/>
              </a:rPr>
              <a:t> </a:t>
            </a:r>
            <a:endParaRPr lang="en-US" sz="3200" b="1" dirty="0">
              <a:solidFill>
                <a:srgbClr val="FF0000"/>
              </a:solidFill>
              <a:latin typeface="Times New Roman" pitchFamily="18" charset="0"/>
              <a:cs typeface="Times New Roman" pitchFamily="18" charset="0"/>
            </a:endParaRPr>
          </a:p>
        </p:txBody>
      </p:sp>
      <p:sp>
        <p:nvSpPr>
          <p:cNvPr id="5" name="TextBox 4"/>
          <p:cNvSpPr txBox="1"/>
          <p:nvPr/>
        </p:nvSpPr>
        <p:spPr>
          <a:xfrm>
            <a:off x="691578" y="1164134"/>
            <a:ext cx="10775526" cy="5693866"/>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Ưu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điểm</a:t>
            </a:r>
            <a:r>
              <a:rPr lang="en-US" sz="2800" b="1" dirty="0" smtClean="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lẻ</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vẫn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a:t>
            </a:r>
            <a:r>
              <a:rPr lang="en-US" sz="2800" dirty="0" smtClean="0">
                <a:latin typeface="Times New Roman" pitchFamily="18" charset="0"/>
                <a:cs typeface="Times New Roman" pitchFamily="18" charset="0"/>
              </a:rPr>
              <a:t> con </a:t>
            </a:r>
            <a:r>
              <a:rPr lang="en-US" sz="2800" dirty="0" err="1" smtClean="0">
                <a:latin typeface="Times New Roman" pitchFamily="18" charset="0"/>
                <a:cs typeface="Times New Roman" pitchFamily="18" charset="0"/>
              </a:rPr>
              <a:t>cháu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vậy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thấp</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thích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tốt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môi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ổn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định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nhờ</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vậy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triển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nhanh</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nhau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mẹ</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đặc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điểm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truyền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suất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phẩm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ổn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định</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lớn</a:t>
            </a:r>
            <a:r>
              <a:rPr lang="en-US" sz="2800" dirty="0" smtClean="0">
                <a:latin typeface="Times New Roman" pitchFamily="18" charset="0"/>
                <a:cs typeface="Times New Roman" pitchFamily="18" charset="0"/>
              </a:rPr>
              <a:t> con </a:t>
            </a:r>
            <a:r>
              <a:rPr lang="en-US" sz="2800" dirty="0" err="1" smtClean="0">
                <a:latin typeface="Times New Roman" pitchFamily="18" charset="0"/>
                <a:cs typeface="Times New Roman" pitchFamily="18" charset="0"/>
              </a:rPr>
              <a:t>cháu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nhau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ngắn</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 Cho </a:t>
            </a:r>
            <a:r>
              <a:rPr lang="en-US" sz="2800" dirty="0" err="1" smtClean="0">
                <a:latin typeface="Times New Roman" pitchFamily="18" charset="0"/>
                <a:cs typeface="Times New Roman" pitchFamily="18" charset="0"/>
              </a:rPr>
              <a:t>phép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suất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tốn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việc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thụ</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tinh</a:t>
            </a:r>
            <a:r>
              <a:rPr lang="en-US" sz="2800" dirty="0" smtClean="0">
                <a:latin typeface="Times New Roman" pitchFamily="18" charset="0"/>
                <a:cs typeface="Times New Roman" pitchFamily="18" charset="0"/>
              </a:rPr>
              <a:t>.</a:t>
            </a:r>
          </a:p>
          <a:p>
            <a:r>
              <a:rPr lang="vi-VN" sz="2800" b="1" dirty="0" smtClean="0">
                <a:latin typeface="Times New Roman" pitchFamily="18" charset="0"/>
                <a:cs typeface="Times New Roman" pitchFamily="18" charset="0"/>
              </a:rPr>
              <a:t>- Nhược điểm:</a:t>
            </a:r>
            <a:endParaRPr lang="en-US" sz="2800" dirty="0" smtClean="0">
              <a:latin typeface="Times New Roman" pitchFamily="18" charset="0"/>
              <a:cs typeface="Times New Roman" pitchFamily="18" charset="0"/>
            </a:endParaRPr>
          </a:p>
          <a:p>
            <a:r>
              <a:rPr lang="vi-VN" sz="2800" dirty="0" smtClean="0">
                <a:latin typeface="Times New Roman" pitchFamily="18" charset="0"/>
                <a:cs typeface="Times New Roman" pitchFamily="18" charset="0"/>
              </a:rPr>
              <a:t>+ Tạo ra thế hệ con cháu giống nhau về mặt di truyền vì vậy khi điều kiện sống thay đổi, có thể dẫn đến hàng loạt cá thể bị chết.</a:t>
            </a:r>
            <a:endParaRPr lang="en-US" sz="2800" dirty="0">
              <a:latin typeface="Times New Roman" pitchFamily="18" charset="0"/>
              <a:cs typeface="Times New Roman" pitchFamily="18" charset="0"/>
            </a:endParaRPr>
          </a:p>
        </p:txBody>
      </p:sp>
    </p:spTree>
    <p:extLst>
      <p:ext uri="{BB962C8B-B14F-4D97-AF65-F5344CB8AC3E}">
        <p14:creationId xmlns="" xmlns:p14="http://schemas.microsoft.com/office/powerpoint/2010/main" val="249849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linds(horizontal)">
                                      <p:cBhvr>
                                        <p:cTn id="13" dur="500"/>
                                        <p:tgtEl>
                                          <p:spTgt spid="5">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linds(horizontal)">
                                      <p:cBhvr>
                                        <p:cTn id="16" dur="500"/>
                                        <p:tgtEl>
                                          <p:spTgt spid="5">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blinds(horizontal)">
                                      <p:cBhvr>
                                        <p:cTn id="19" dur="500"/>
                                        <p:tgtEl>
                                          <p:spTgt spid="5">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blinds(horizontal)">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blinds(horizontal)">
                                      <p:cBhvr>
                                        <p:cTn id="27" dur="500"/>
                                        <p:tgtEl>
                                          <p:spTgt spid="5">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blinds(horizontal)">
                                      <p:cBhvr>
                                        <p:cTn id="30"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8035" y="193182"/>
            <a:ext cx="10775526" cy="1569660"/>
          </a:xfrm>
          <a:prstGeom prst="rect">
            <a:avLst/>
          </a:prstGeom>
          <a:noFill/>
        </p:spPr>
        <p:txBody>
          <a:bodyPr wrap="square" rtlCol="0">
            <a:spAutoFit/>
          </a:bodyPr>
          <a:lstStyle/>
          <a:p>
            <a:pPr algn="ctr"/>
            <a:r>
              <a:rPr lang="en-US" sz="3200" b="1" dirty="0" err="1" smtClean="0">
                <a:solidFill>
                  <a:srgbClr val="FF0000"/>
                </a:solidFill>
                <a:latin typeface="Times New Roman" pitchFamily="18" charset="0"/>
                <a:cs typeface="Times New Roman" pitchFamily="18" charset="0"/>
              </a:rPr>
              <a:t>Xem</a:t>
            </a:r>
            <a:r>
              <a:rPr lang="en-US" sz="3200" b="1" dirty="0" smtClean="0">
                <a:solidFill>
                  <a:srgbClr val="FF0000"/>
                </a:solidFill>
                <a:latin typeface="Times New Roman" pitchFamily="18" charset="0"/>
                <a:cs typeface="Times New Roman" pitchFamily="18" charset="0"/>
              </a:rPr>
              <a:t> video </a:t>
            </a:r>
            <a:r>
              <a:rPr lang="en-US" sz="3200" b="1" dirty="0" err="1" smtClean="0">
                <a:solidFill>
                  <a:srgbClr val="FF0000"/>
                </a:solidFill>
                <a:latin typeface="Times New Roman" pitchFamily="18" charset="0"/>
                <a:cs typeface="Times New Roman" pitchFamily="18" charset="0"/>
              </a:rPr>
              <a:t>sau</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và</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cho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biết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ưu</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điểm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nhược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điểm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của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phương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pháp</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nhân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giống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bằng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sinh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sản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hữu</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tính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trong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trồng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trọt</a:t>
            </a:r>
            <a:r>
              <a:rPr lang="en-US" sz="3200" b="1" dirty="0" smtClean="0">
                <a:solidFill>
                  <a:srgbClr val="FF0000"/>
                </a:solidFill>
                <a:latin typeface="Times New Roman" pitchFamily="18" charset="0"/>
                <a:cs typeface="Times New Roman" pitchFamily="18" charset="0"/>
              </a:rPr>
              <a:t>?</a:t>
            </a:r>
            <a:endParaRPr lang="en-US" sz="3200" dirty="0" smtClean="0">
              <a:solidFill>
                <a:srgbClr val="FF0000"/>
              </a:solidFill>
              <a:latin typeface="Times New Roman" pitchFamily="18" charset="0"/>
              <a:cs typeface="Times New Roman" pitchFamily="18" charset="0"/>
            </a:endParaRPr>
          </a:p>
          <a:p>
            <a:pPr algn="ctr"/>
            <a:r>
              <a:rPr lang="en-US" sz="3200" b="1" dirty="0" smtClean="0">
                <a:solidFill>
                  <a:srgbClr val="FF0000"/>
                </a:solidFill>
                <a:latin typeface="Times New Roman" pitchFamily="18" charset="0"/>
                <a:cs typeface="Times New Roman" pitchFamily="18" charset="0"/>
              </a:rPr>
              <a:t> </a:t>
            </a:r>
            <a:endParaRPr lang="en-US" sz="3200" b="1" dirty="0">
              <a:solidFill>
                <a:srgbClr val="FF0000"/>
              </a:solidFill>
              <a:latin typeface="Times New Roman" pitchFamily="18" charset="0"/>
              <a:cs typeface="Times New Roman" pitchFamily="18" charset="0"/>
            </a:endParaRPr>
          </a:p>
        </p:txBody>
      </p:sp>
      <p:pic>
        <p:nvPicPr>
          <p:cNvPr id="5" name="Cách ủ, trồng DƯA LEO MÈO lên nhanh - Kha Cà Mau.mp4">
            <a:hlinkClick r:id="" action="ppaction://media"/>
          </p:cNvPr>
          <p:cNvPicPr>
            <a:picLocks noRot="1" noChangeAspect="1"/>
          </p:cNvPicPr>
          <p:nvPr>
            <a:videoFile r:link="rId1"/>
          </p:nvPr>
        </p:nvPicPr>
        <p:blipFill>
          <a:blip r:embed="rId3"/>
          <a:stretch>
            <a:fillRect/>
          </a:stretch>
        </p:blipFill>
        <p:spPr>
          <a:xfrm>
            <a:off x="1654629" y="1567544"/>
            <a:ext cx="9100457" cy="5290456"/>
          </a:xfrm>
          <a:prstGeom prst="rect">
            <a:avLst/>
          </a:prstGeom>
        </p:spPr>
      </p:pic>
    </p:spTree>
    <p:extLst>
      <p:ext uri="{BB962C8B-B14F-4D97-AF65-F5344CB8AC3E}">
        <p14:creationId xmlns="" xmlns:p14="http://schemas.microsoft.com/office/powerpoint/2010/main" val="249849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video>
              <p:cMediaNode>
                <p:cTn id="13" fill="hold" display="0">
                  <p:stCondLst>
                    <p:cond delay="indefinite"/>
                  </p:stCondLst>
                  <p:endCondLst>
                    <p:cond evt="onNext" delay="0">
                      <p:tgtEl>
                        <p:sldTgt/>
                      </p:tgtEl>
                    </p:cond>
                    <p:cond evt="onPrev" delay="0">
                      <p:tgtEl>
                        <p:sldTgt/>
                      </p:tgtEl>
                    </p:cond>
                  </p:endCondLst>
                </p:cTn>
                <p:tgtEl>
                  <p:spTgt spid="5"/>
                </p:tgtEl>
              </p:cMediaNode>
            </p:video>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8035" y="193182"/>
            <a:ext cx="10775526" cy="1569660"/>
          </a:xfrm>
          <a:prstGeom prst="rect">
            <a:avLst/>
          </a:prstGeom>
          <a:noFill/>
        </p:spPr>
        <p:txBody>
          <a:bodyPr wrap="square" rtlCol="0">
            <a:spAutoFit/>
          </a:bodyPr>
          <a:lstStyle/>
          <a:p>
            <a:pPr algn="ctr"/>
            <a:r>
              <a:rPr lang="en-US" sz="3200" b="1" dirty="0" err="1" smtClean="0">
                <a:solidFill>
                  <a:srgbClr val="FF0000"/>
                </a:solidFill>
                <a:latin typeface="Times New Roman" pitchFamily="18" charset="0"/>
                <a:cs typeface="Times New Roman" pitchFamily="18" charset="0"/>
              </a:rPr>
              <a:t>Xem</a:t>
            </a:r>
            <a:r>
              <a:rPr lang="en-US" sz="3200" b="1" dirty="0" smtClean="0">
                <a:solidFill>
                  <a:srgbClr val="FF0000"/>
                </a:solidFill>
                <a:latin typeface="Times New Roman" pitchFamily="18" charset="0"/>
                <a:cs typeface="Times New Roman" pitchFamily="18" charset="0"/>
              </a:rPr>
              <a:t> video </a:t>
            </a:r>
            <a:r>
              <a:rPr lang="en-US" sz="3200" b="1" dirty="0" err="1" smtClean="0">
                <a:solidFill>
                  <a:srgbClr val="FF0000"/>
                </a:solidFill>
                <a:latin typeface="Times New Roman" pitchFamily="18" charset="0"/>
                <a:cs typeface="Times New Roman" pitchFamily="18" charset="0"/>
              </a:rPr>
              <a:t>sau</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và</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cho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biết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ưu</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điểm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nhược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điểm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của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phương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pháp</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nhân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giống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bằng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sinh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sản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hữu</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tính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trong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trồng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trọt</a:t>
            </a:r>
            <a:r>
              <a:rPr lang="en-US" sz="3200" b="1" dirty="0" smtClean="0">
                <a:solidFill>
                  <a:srgbClr val="FF0000"/>
                </a:solidFill>
                <a:latin typeface="Times New Roman" pitchFamily="18" charset="0"/>
                <a:cs typeface="Times New Roman" pitchFamily="18" charset="0"/>
              </a:rPr>
              <a:t>?</a:t>
            </a:r>
            <a:endParaRPr lang="en-US" sz="3200" dirty="0" smtClean="0">
              <a:solidFill>
                <a:srgbClr val="FF0000"/>
              </a:solidFill>
              <a:latin typeface="Times New Roman" pitchFamily="18" charset="0"/>
              <a:cs typeface="Times New Roman" pitchFamily="18" charset="0"/>
            </a:endParaRPr>
          </a:p>
          <a:p>
            <a:pPr algn="ctr"/>
            <a:r>
              <a:rPr lang="en-US" sz="3200" b="1" dirty="0" smtClean="0">
                <a:solidFill>
                  <a:srgbClr val="FF0000"/>
                </a:solidFill>
                <a:latin typeface="Times New Roman" pitchFamily="18" charset="0"/>
                <a:cs typeface="Times New Roman" pitchFamily="18" charset="0"/>
              </a:rPr>
              <a:t> </a:t>
            </a:r>
            <a:endParaRPr lang="en-US" sz="3200" b="1" dirty="0">
              <a:solidFill>
                <a:srgbClr val="FF0000"/>
              </a:solidFill>
              <a:latin typeface="Times New Roman" pitchFamily="18" charset="0"/>
              <a:cs typeface="Times New Roman" pitchFamily="18" charset="0"/>
            </a:endParaRPr>
          </a:p>
        </p:txBody>
      </p:sp>
      <p:sp>
        <p:nvSpPr>
          <p:cNvPr id="4" name="TextBox 3"/>
          <p:cNvSpPr txBox="1"/>
          <p:nvPr/>
        </p:nvSpPr>
        <p:spPr>
          <a:xfrm>
            <a:off x="756892" y="1368840"/>
            <a:ext cx="10775526" cy="3046988"/>
          </a:xfrm>
          <a:prstGeom prst="rect">
            <a:avLst/>
          </a:prstGeom>
          <a:noFill/>
        </p:spPr>
        <p:txBody>
          <a:bodyPr wrap="square" rtlCol="0">
            <a:spAutoFit/>
          </a:bodyPr>
          <a:lstStyle/>
          <a:p>
            <a:r>
              <a:rPr lang="vi-VN" sz="3200" b="1" dirty="0" smtClean="0"/>
              <a:t>- Ưu điểm:</a:t>
            </a:r>
            <a:r>
              <a:rPr lang="vi-VN" sz="3200" dirty="0" smtClean="0"/>
              <a:t> Tạo ra các cá thể mới rất đa dạng về các đặc điểm di truyền, vì vậy sinh vật có thể thích nghi và phát triển trong điều kiện sống thay đổi.</a:t>
            </a:r>
            <a:endParaRPr lang="en-US" sz="3200" dirty="0" smtClean="0"/>
          </a:p>
          <a:p>
            <a:r>
              <a:rPr lang="vi-VN" sz="3200" b="1" dirty="0" smtClean="0"/>
              <a:t>- Nhược điểm:</a:t>
            </a:r>
            <a:r>
              <a:rPr lang="vi-VN" sz="3200" dirty="0" smtClean="0"/>
              <a:t> Không có lợi trong trường hợp mật độ quần thể thấp.</a:t>
            </a:r>
            <a:endParaRPr lang="en-US" sz="3200" dirty="0" smtClean="0"/>
          </a:p>
          <a:p>
            <a:pPr algn="ct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49849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heckerboard(across)">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8035" y="193182"/>
            <a:ext cx="10775526" cy="1077218"/>
          </a:xfrm>
          <a:prstGeom prst="rect">
            <a:avLst/>
          </a:prstGeom>
          <a:noFill/>
        </p:spPr>
        <p:txBody>
          <a:bodyPr wrap="square" rtlCol="0">
            <a:spAutoFit/>
          </a:bodyPr>
          <a:lstStyle/>
          <a:p>
            <a:pPr algn="ctr"/>
            <a:r>
              <a:rPr lang="vi-VN" sz="3200" b="1" dirty="0" smtClean="0">
                <a:solidFill>
                  <a:srgbClr val="FF0000"/>
                </a:solidFill>
              </a:rPr>
              <a:t>Viết sơ đồ dạng chữ thể hiện các giai đoạn sinh sản hữu tính ở động vật có xương </a:t>
            </a:r>
            <a:r>
              <a:rPr lang="vi-VN" sz="3200" b="1" dirty="0" smtClean="0">
                <a:solidFill>
                  <a:srgbClr val="FF0000"/>
                </a:solidFill>
              </a:rPr>
              <a:t>sống</a:t>
            </a:r>
            <a:r>
              <a:rPr lang="en-US" sz="3200" b="1" dirty="0" smtClean="0">
                <a:solidFill>
                  <a:srgbClr val="FF0000"/>
                </a:solidFill>
              </a:rPr>
              <a:t>?</a:t>
            </a:r>
            <a:r>
              <a:rPr lang="en-US" sz="3200" b="1" dirty="0" smtClean="0">
                <a:solidFill>
                  <a:srgbClr val="FF0000"/>
                </a:solidFill>
                <a:latin typeface="Times New Roman" pitchFamily="18" charset="0"/>
                <a:cs typeface="Times New Roman" pitchFamily="18" charset="0"/>
              </a:rPr>
              <a:t> </a:t>
            </a:r>
            <a:endParaRPr lang="en-US" sz="3200" b="1" dirty="0">
              <a:solidFill>
                <a:srgbClr val="FF0000"/>
              </a:solidFill>
              <a:latin typeface="Times New Roman" pitchFamily="18" charset="0"/>
              <a:cs typeface="Times New Roman" pitchFamily="18" charset="0"/>
            </a:endParaRPr>
          </a:p>
        </p:txBody>
      </p:sp>
      <p:sp>
        <p:nvSpPr>
          <p:cNvPr id="4" name="TextBox 3"/>
          <p:cNvSpPr txBox="1"/>
          <p:nvPr/>
        </p:nvSpPr>
        <p:spPr>
          <a:xfrm>
            <a:off x="756892" y="1368840"/>
            <a:ext cx="10775526" cy="1569660"/>
          </a:xfrm>
          <a:prstGeom prst="rect">
            <a:avLst/>
          </a:prstGeom>
          <a:noFill/>
        </p:spPr>
        <p:txBody>
          <a:bodyPr wrap="square" rtlCol="0">
            <a:spAutoFit/>
          </a:bodyPr>
          <a:lstStyle/>
          <a:p>
            <a:r>
              <a:rPr lang="vi-VN" sz="3200" dirty="0" smtClean="0"/>
              <a:t>Giai đoạn hình thành tinh trùng và trứng → Giai đoạn thụ tinh → Giai đoạn phát triển phôi hình thành cơ thể mới.</a:t>
            </a:r>
            <a:endParaRPr lang="en-US" sz="3200" dirty="0" smtClean="0"/>
          </a:p>
          <a:p>
            <a:pPr algn="ct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49849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8035" y="193182"/>
            <a:ext cx="10775526" cy="1077218"/>
          </a:xfrm>
          <a:prstGeom prst="rect">
            <a:avLst/>
          </a:prstGeom>
          <a:noFill/>
        </p:spPr>
        <p:txBody>
          <a:bodyPr wrap="square" rtlCol="0">
            <a:spAutoFit/>
          </a:bodyPr>
          <a:lstStyle/>
          <a:p>
            <a:pPr algn="ctr"/>
            <a:r>
              <a:rPr lang="en-US" sz="3200" b="1" dirty="0" err="1" smtClean="0">
                <a:solidFill>
                  <a:srgbClr val="FF0000"/>
                </a:solidFill>
                <a:latin typeface="Times New Roman" pitchFamily="18" charset="0"/>
                <a:cs typeface="Times New Roman" pitchFamily="18" charset="0"/>
              </a:rPr>
              <a:t>Hoàn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thành</a:t>
            </a:r>
            <a:r>
              <a:rPr lang="vi-VN" sz="3200" b="1" dirty="0" smtClean="0">
                <a:solidFill>
                  <a:srgbClr val="FF0000"/>
                </a:solidFill>
                <a:latin typeface="Times New Roman" pitchFamily="18" charset="0"/>
                <a:cs typeface="Times New Roman" pitchFamily="18" charset="0"/>
              </a:rPr>
              <a:t> </a:t>
            </a:r>
            <a:r>
              <a:rPr lang="vi-VN" sz="3200" b="1" dirty="0" smtClean="0">
                <a:solidFill>
                  <a:srgbClr val="FF0000"/>
                </a:solidFill>
                <a:latin typeface="Times New Roman" pitchFamily="18" charset="0"/>
                <a:cs typeface="Times New Roman" pitchFamily="18" charset="0"/>
              </a:rPr>
              <a:t>sơ đồ khái quát các hoạt động sống của </a:t>
            </a:r>
            <a:endParaRPr lang="en-US" sz="3200" b="1" dirty="0" smtClean="0">
              <a:solidFill>
                <a:srgbClr val="FF0000"/>
              </a:solidFill>
              <a:latin typeface="Times New Roman" pitchFamily="18" charset="0"/>
              <a:cs typeface="Times New Roman" pitchFamily="18" charset="0"/>
            </a:endParaRPr>
          </a:p>
          <a:p>
            <a:pPr algn="ctr"/>
            <a:r>
              <a:rPr lang="vi-VN" sz="3200" b="1" dirty="0" smtClean="0">
                <a:solidFill>
                  <a:srgbClr val="FF0000"/>
                </a:solidFill>
                <a:latin typeface="Times New Roman" pitchFamily="18" charset="0"/>
                <a:cs typeface="Times New Roman" pitchFamily="18" charset="0"/>
              </a:rPr>
              <a:t>cơ </a:t>
            </a:r>
            <a:r>
              <a:rPr lang="vi-VN" sz="3200" b="1" dirty="0" smtClean="0">
                <a:solidFill>
                  <a:srgbClr val="FF0000"/>
                </a:solidFill>
                <a:latin typeface="Times New Roman" pitchFamily="18" charset="0"/>
                <a:cs typeface="Times New Roman" pitchFamily="18" charset="0"/>
              </a:rPr>
              <a:t>thể ở thực vật và động </a:t>
            </a:r>
            <a:r>
              <a:rPr lang="vi-VN" sz="3200" b="1" dirty="0" smtClean="0">
                <a:solidFill>
                  <a:srgbClr val="FF0000"/>
                </a:solidFill>
                <a:latin typeface="Times New Roman" pitchFamily="18" charset="0"/>
                <a:cs typeface="Times New Roman" pitchFamily="18" charset="0"/>
              </a:rPr>
              <a:t>vật</a:t>
            </a:r>
            <a:r>
              <a:rPr lang="en-US" sz="3200" b="1" dirty="0" smtClean="0">
                <a:solidFill>
                  <a:srgbClr val="FF0000"/>
                </a:solidFill>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 </a:t>
            </a:r>
            <a:endParaRPr lang="en-US" sz="3200" b="1" dirty="0">
              <a:solidFill>
                <a:srgbClr val="FF0000"/>
              </a:solidFill>
              <a:latin typeface="Times New Roman" pitchFamily="18" charset="0"/>
              <a:cs typeface="Times New Roman" pitchFamily="18" charset="0"/>
            </a:endParaRPr>
          </a:p>
        </p:txBody>
      </p:sp>
      <p:pic>
        <p:nvPicPr>
          <p:cNvPr id="5" name="Picture 4" descr="https://img.loigiaihay.com/picture/2022/0627/b-cd-12-4.png"/>
          <p:cNvPicPr/>
          <p:nvPr/>
        </p:nvPicPr>
        <p:blipFill>
          <a:blip r:embed="rId2">
            <a:lum bright="-26000" contrast="31000"/>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http://schemas.microsoft.com/office/drawing/2014/chartex"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807029" y="1545771"/>
            <a:ext cx="7511142" cy="3537858"/>
          </a:xfrm>
          <a:prstGeom prst="rect">
            <a:avLst/>
          </a:prstGeom>
          <a:noFill/>
          <a:ln>
            <a:noFill/>
          </a:ln>
        </p:spPr>
      </p:pic>
    </p:spTree>
    <p:extLst>
      <p:ext uri="{BB962C8B-B14F-4D97-AF65-F5344CB8AC3E}">
        <p14:creationId xmlns="" xmlns:p14="http://schemas.microsoft.com/office/powerpoint/2010/main" val="249849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8035" y="193182"/>
            <a:ext cx="10775526" cy="1077218"/>
          </a:xfrm>
          <a:prstGeom prst="rect">
            <a:avLst/>
          </a:prstGeom>
          <a:noFill/>
        </p:spPr>
        <p:txBody>
          <a:bodyPr wrap="square" rtlCol="0">
            <a:spAutoFit/>
          </a:bodyPr>
          <a:lstStyle/>
          <a:p>
            <a:pPr algn="ctr"/>
            <a:r>
              <a:rPr lang="en-US" sz="3200" b="1" dirty="0" err="1" smtClean="0">
                <a:solidFill>
                  <a:srgbClr val="FF0000"/>
                </a:solidFill>
                <a:latin typeface="Times New Roman" pitchFamily="18" charset="0"/>
                <a:cs typeface="Times New Roman" pitchFamily="18" charset="0"/>
              </a:rPr>
              <a:t>Hoàn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thành</a:t>
            </a:r>
            <a:r>
              <a:rPr lang="vi-VN" sz="3200" b="1" dirty="0" smtClean="0">
                <a:solidFill>
                  <a:srgbClr val="FF0000"/>
                </a:solidFill>
                <a:latin typeface="Times New Roman" pitchFamily="18" charset="0"/>
                <a:cs typeface="Times New Roman" pitchFamily="18" charset="0"/>
              </a:rPr>
              <a:t> </a:t>
            </a:r>
            <a:r>
              <a:rPr lang="vi-VN" sz="3200" b="1" dirty="0" smtClean="0">
                <a:solidFill>
                  <a:srgbClr val="FF0000"/>
                </a:solidFill>
                <a:latin typeface="Times New Roman" pitchFamily="18" charset="0"/>
                <a:cs typeface="Times New Roman" pitchFamily="18" charset="0"/>
              </a:rPr>
              <a:t>sơ đồ khái quát các hoạt động sống của </a:t>
            </a:r>
            <a:endParaRPr lang="en-US" sz="3200" b="1" dirty="0" smtClean="0">
              <a:solidFill>
                <a:srgbClr val="FF0000"/>
              </a:solidFill>
              <a:latin typeface="Times New Roman" pitchFamily="18" charset="0"/>
              <a:cs typeface="Times New Roman" pitchFamily="18" charset="0"/>
            </a:endParaRPr>
          </a:p>
          <a:p>
            <a:pPr algn="ctr"/>
            <a:r>
              <a:rPr lang="vi-VN" sz="3200" b="1" dirty="0" smtClean="0">
                <a:solidFill>
                  <a:srgbClr val="FF0000"/>
                </a:solidFill>
                <a:latin typeface="Times New Roman" pitchFamily="18" charset="0"/>
                <a:cs typeface="Times New Roman" pitchFamily="18" charset="0"/>
              </a:rPr>
              <a:t>cơ </a:t>
            </a:r>
            <a:r>
              <a:rPr lang="vi-VN" sz="3200" b="1" dirty="0" smtClean="0">
                <a:solidFill>
                  <a:srgbClr val="FF0000"/>
                </a:solidFill>
                <a:latin typeface="Times New Roman" pitchFamily="18" charset="0"/>
                <a:cs typeface="Times New Roman" pitchFamily="18" charset="0"/>
              </a:rPr>
              <a:t>thể ở thực vật và động </a:t>
            </a:r>
            <a:r>
              <a:rPr lang="vi-VN" sz="3200" b="1" dirty="0" smtClean="0">
                <a:solidFill>
                  <a:srgbClr val="FF0000"/>
                </a:solidFill>
                <a:latin typeface="Times New Roman" pitchFamily="18" charset="0"/>
                <a:cs typeface="Times New Roman" pitchFamily="18" charset="0"/>
              </a:rPr>
              <a:t>vật</a:t>
            </a:r>
            <a:r>
              <a:rPr lang="en-US" sz="3200" b="1" dirty="0" smtClean="0">
                <a:solidFill>
                  <a:srgbClr val="FF0000"/>
                </a:solidFill>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 </a:t>
            </a:r>
            <a:endParaRPr lang="en-US" sz="3200" b="1" dirty="0">
              <a:solidFill>
                <a:srgbClr val="FF0000"/>
              </a:solidFill>
              <a:latin typeface="Times New Roman" pitchFamily="18" charset="0"/>
              <a:cs typeface="Times New Roman" pitchFamily="18" charset="0"/>
            </a:endParaRPr>
          </a:p>
        </p:txBody>
      </p:sp>
      <p:pic>
        <p:nvPicPr>
          <p:cNvPr id="4" name="Picture 3" descr="https://img.loigiaihay.com/picture/2022/0627/b-cd-12-5.png"/>
          <p:cNvPicPr/>
          <p:nvPr/>
        </p:nvPicPr>
        <p:blipFill>
          <a:blip r:embed="rId2" cstate="print">
            <a:lum bright="-30000" contrast="36000"/>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http://schemas.microsoft.com/office/drawing/2014/chartex"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861457" y="1654629"/>
            <a:ext cx="8958943" cy="4071257"/>
          </a:xfrm>
          <a:prstGeom prst="rect">
            <a:avLst/>
          </a:prstGeom>
          <a:noFill/>
          <a:ln>
            <a:noFill/>
          </a:ln>
        </p:spPr>
      </p:pic>
    </p:spTree>
    <p:extLst>
      <p:ext uri="{BB962C8B-B14F-4D97-AF65-F5344CB8AC3E}">
        <p14:creationId xmlns="" xmlns:p14="http://schemas.microsoft.com/office/powerpoint/2010/main" val="249849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cd-12-2.png"/>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cx="http://schemas.microsoft.com/office/drawing/2014/chartex" xmlns:wpc="http://schemas.microsoft.com/office/word/2010/wordprocessingCanvas" xmlns="" val="0"/>
              </a:ext>
            </a:extLst>
          </a:blip>
          <a:srcRect/>
          <a:stretch>
            <a:fillRect/>
          </a:stretch>
        </p:blipFill>
        <p:spPr bwMode="auto">
          <a:xfrm>
            <a:off x="1371600" y="914399"/>
            <a:ext cx="9786257" cy="4376057"/>
          </a:xfrm>
          <a:prstGeom prst="rect">
            <a:avLst/>
          </a:prstGeom>
          <a:noFill/>
          <a:ln>
            <a:noFill/>
          </a:ln>
        </p:spPr>
      </p:pic>
    </p:spTree>
    <p:extLst>
      <p:ext uri="{BB962C8B-B14F-4D97-AF65-F5344CB8AC3E}">
        <p14:creationId xmlns="" xmlns:p14="http://schemas.microsoft.com/office/powerpoint/2010/main" val="391337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48035" y="948634"/>
            <a:ext cx="10419840" cy="8002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fontAlgn="base">
              <a:spcBef>
                <a:spcPct val="0"/>
              </a:spcBef>
              <a:spcAft>
                <a:spcPct val="0"/>
              </a:spcAft>
            </a:pPr>
            <a:r>
              <a:rPr kumimoji="0" lang="en-US" sz="2800" b="1" i="0" u="none" strike="noStrike" cap="none" normalizeH="0" baseline="0" dirty="0" smtClean="0">
                <a:ln>
                  <a:noFill/>
                </a:ln>
                <a:effectLst/>
                <a:latin typeface="Times New Roman" pitchFamily="18" charset="0"/>
                <a:cs typeface="Times New Roman" pitchFamily="18" charset="0"/>
              </a:rPr>
              <a:t>NHÓM</a:t>
            </a:r>
            <a:r>
              <a:rPr kumimoji="0" lang="en-US" sz="2800" b="1" i="0" u="none" strike="noStrike" cap="none" normalizeH="0" dirty="0" smtClean="0">
                <a:ln>
                  <a:noFill/>
                </a:ln>
                <a:effectLst/>
                <a:latin typeface="Times New Roman" pitchFamily="18" charset="0"/>
                <a:cs typeface="Times New Roman" pitchFamily="18" charset="0"/>
              </a:rPr>
              <a:t> LẺ: </a:t>
            </a:r>
            <a:r>
              <a:rPr lang="en-US" sz="2800" b="1" dirty="0" err="1" smtClean="0">
                <a:latin typeface="Times New Roman" pitchFamily="18" charset="0"/>
                <a:cs typeface="Times New Roman" pitchFamily="18" charset="0"/>
              </a:rPr>
              <a:t>Lấy</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ví</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dụ</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chứng</a:t>
            </a:r>
            <a:r>
              <a:rPr lang="en-US" sz="2800" b="1" dirty="0" smtClean="0">
                <a:latin typeface="Times New Roman" pitchFamily="18" charset="0"/>
                <a:cs typeface="Times New Roman" pitchFamily="18" charset="0"/>
              </a:rPr>
              <a:t> minh </a:t>
            </a:r>
            <a:r>
              <a:rPr lang="en-US" sz="2800" b="1" dirty="0" err="1" smtClean="0">
                <a:latin typeface="Times New Roman" pitchFamily="18" charset="0"/>
                <a:cs typeface="Times New Roman" pitchFamily="18" charset="0"/>
              </a:rPr>
              <a:t>vai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trò</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tập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tính</a:t>
            </a:r>
            <a:r>
              <a:rPr lang="en-US" sz="2800" b="1" dirty="0" smtClean="0">
                <a:latin typeface="Times New Roman" pitchFamily="18" charset="0"/>
                <a:cs typeface="Times New Roman" pitchFamily="18" charset="0"/>
              </a:rPr>
              <a:t> ở </a:t>
            </a:r>
            <a:r>
              <a:rPr lang="en-US" sz="2800" b="1" dirty="0" err="1" smtClean="0">
                <a:latin typeface="Times New Roman" pitchFamily="18" charset="0"/>
                <a:cs typeface="Times New Roman" pitchFamily="18" charset="0"/>
              </a:rPr>
              <a:t>động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vật</a:t>
            </a:r>
            <a:r>
              <a:rPr lang="en-US" sz="2800" b="1" dirty="0" smtClean="0">
                <a:latin typeface="Times New Roman" pitchFamily="18" charset="0"/>
                <a:cs typeface="Times New Roman" pitchFamily="18" charset="0"/>
              </a:rPr>
              <a:t>. </a:t>
            </a:r>
            <a:endParaRPr kumimoji="0" lang="en-US" sz="2800" b="1" i="0" u="none" strike="noStrike" cap="none" normalizeH="0" baseline="0" dirty="0" smtClean="0">
              <a:ln>
                <a:noFill/>
              </a:ln>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effectLst/>
                <a:latin typeface="Times New Roman" pitchFamily="18" charset="0"/>
                <a:cs typeface="Times New Roman" pitchFamily="18" charset="0"/>
              </a:rPr>
              <a:t>  </a:t>
            </a:r>
          </a:p>
        </p:txBody>
      </p:sp>
      <p:sp>
        <p:nvSpPr>
          <p:cNvPr id="3" name="Rectangle 3"/>
          <p:cNvSpPr>
            <a:spLocks noChangeArrowheads="1"/>
          </p:cNvSpPr>
          <p:nvPr/>
        </p:nvSpPr>
        <p:spPr bwMode="auto">
          <a:xfrm>
            <a:off x="648035" y="1921256"/>
            <a:ext cx="10895933" cy="15081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en-US" sz="2800" b="1" i="0" u="none" strike="noStrike" cap="none" normalizeH="0" baseline="0" dirty="0" smtClean="0">
                <a:ln>
                  <a:noFill/>
                </a:ln>
                <a:effectLst/>
                <a:latin typeface="Times New Roman" pitchFamily="18" charset="0"/>
                <a:cs typeface="Times New Roman" pitchFamily="18" charset="0"/>
              </a:rPr>
              <a:t>NHÓM</a:t>
            </a:r>
            <a:r>
              <a:rPr kumimoji="0" lang="en-US" sz="2800" b="1" i="0" u="none" strike="noStrike" cap="none" normalizeH="0" dirty="0" smtClean="0">
                <a:ln>
                  <a:noFill/>
                </a:ln>
                <a:effectLst/>
                <a:latin typeface="Times New Roman" pitchFamily="18" charset="0"/>
                <a:cs typeface="Times New Roman" pitchFamily="18" charset="0"/>
              </a:rPr>
              <a:t> CHẴN: </a:t>
            </a:r>
            <a:r>
              <a:rPr lang="en-US" sz="2800" b="1" dirty="0" err="1" smtClean="0">
                <a:latin typeface="Times New Roman" pitchFamily="18" charset="0"/>
                <a:cs typeface="Times New Roman" pitchFamily="18" charset="0"/>
              </a:rPr>
              <a:t>Trình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bày</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một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số</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ứng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dụng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hiểu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biết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về</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tập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tính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động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vật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trong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thực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tiễn</a:t>
            </a:r>
            <a:r>
              <a:rPr lang="en-US" sz="2800" b="1" dirty="0" smtClean="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noFill/>
              </a:ln>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effectLst/>
                <a:latin typeface="Times New Roman" pitchFamily="18" charset="0"/>
                <a:cs typeface="Times New Roman" pitchFamily="18" charset="0"/>
              </a:rPr>
              <a:t>  </a:t>
            </a:r>
          </a:p>
        </p:txBody>
      </p:sp>
      <p:sp>
        <p:nvSpPr>
          <p:cNvPr id="6" name="TextBox 5"/>
          <p:cNvSpPr txBox="1"/>
          <p:nvPr/>
        </p:nvSpPr>
        <p:spPr>
          <a:xfrm>
            <a:off x="1867435" y="193182"/>
            <a:ext cx="9092484" cy="707886"/>
          </a:xfrm>
          <a:prstGeom prst="rect">
            <a:avLst/>
          </a:prstGeom>
          <a:noFill/>
        </p:spPr>
        <p:txBody>
          <a:bodyPr wrap="square" rtlCol="0">
            <a:spAutoFit/>
          </a:bodyPr>
          <a:lstStyle/>
          <a:p>
            <a:pPr algn="ctr"/>
            <a:r>
              <a:rPr lang="en-US" sz="4000" b="1" dirty="0" smtClean="0">
                <a:solidFill>
                  <a:srgbClr val="FF0000"/>
                </a:solidFill>
                <a:latin typeface="Times New Roman" pitchFamily="18" charset="0"/>
                <a:cs typeface="Times New Roman" pitchFamily="18" charset="0"/>
              </a:rPr>
              <a:t>HOẠT ĐỘNG NHÓM</a:t>
            </a:r>
            <a:endParaRPr lang="en-US" sz="4000" b="1" dirty="0">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47645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59186" y="692156"/>
            <a:ext cx="10419840" cy="8002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fontAlgn="base">
              <a:spcBef>
                <a:spcPct val="0"/>
              </a:spcBef>
              <a:spcAft>
                <a:spcPct val="0"/>
              </a:spcAft>
            </a:pPr>
            <a:r>
              <a:rPr kumimoji="0" lang="en-US" sz="2800" b="1" i="0" u="none" strike="noStrike" cap="none" normalizeH="0" baseline="0" dirty="0" smtClean="0">
                <a:ln>
                  <a:noFill/>
                </a:ln>
                <a:effectLst/>
                <a:latin typeface="Times New Roman" pitchFamily="18" charset="0"/>
                <a:cs typeface="Times New Roman" pitchFamily="18" charset="0"/>
              </a:rPr>
              <a:t>NHÓM</a:t>
            </a:r>
            <a:r>
              <a:rPr kumimoji="0" lang="en-US" sz="2800" b="1" i="0" u="none" strike="noStrike" cap="none" normalizeH="0" dirty="0" smtClean="0">
                <a:ln>
                  <a:noFill/>
                </a:ln>
                <a:effectLst/>
                <a:latin typeface="Times New Roman" pitchFamily="18" charset="0"/>
                <a:cs typeface="Times New Roman" pitchFamily="18" charset="0"/>
              </a:rPr>
              <a:t> LẺ: </a:t>
            </a:r>
            <a:r>
              <a:rPr lang="en-US" sz="2800" b="1" dirty="0" err="1" smtClean="0">
                <a:latin typeface="Times New Roman" pitchFamily="18" charset="0"/>
                <a:cs typeface="Times New Roman" pitchFamily="18" charset="0"/>
              </a:rPr>
              <a:t>Lấy</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ví</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dụ</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chứng</a:t>
            </a:r>
            <a:r>
              <a:rPr lang="en-US" sz="2800" b="1" dirty="0" smtClean="0">
                <a:latin typeface="Times New Roman" pitchFamily="18" charset="0"/>
                <a:cs typeface="Times New Roman" pitchFamily="18" charset="0"/>
              </a:rPr>
              <a:t> minh </a:t>
            </a:r>
            <a:r>
              <a:rPr lang="en-US" sz="2800" b="1" dirty="0" err="1" smtClean="0">
                <a:latin typeface="Times New Roman" pitchFamily="18" charset="0"/>
                <a:cs typeface="Times New Roman" pitchFamily="18" charset="0"/>
              </a:rPr>
              <a:t>vai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trò</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tập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tính</a:t>
            </a:r>
            <a:r>
              <a:rPr lang="en-US" sz="2800" b="1" dirty="0" smtClean="0">
                <a:latin typeface="Times New Roman" pitchFamily="18" charset="0"/>
                <a:cs typeface="Times New Roman" pitchFamily="18" charset="0"/>
              </a:rPr>
              <a:t> ở </a:t>
            </a:r>
            <a:r>
              <a:rPr lang="en-US" sz="2800" b="1" dirty="0" err="1" smtClean="0">
                <a:latin typeface="Times New Roman" pitchFamily="18" charset="0"/>
                <a:cs typeface="Times New Roman" pitchFamily="18" charset="0"/>
              </a:rPr>
              <a:t>động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vật</a:t>
            </a:r>
            <a:r>
              <a:rPr lang="en-US" sz="2800" b="1" dirty="0" smtClean="0">
                <a:latin typeface="Times New Roman" pitchFamily="18" charset="0"/>
                <a:cs typeface="Times New Roman" pitchFamily="18" charset="0"/>
              </a:rPr>
              <a:t>. </a:t>
            </a:r>
            <a:endParaRPr kumimoji="0" lang="en-US" sz="2800" b="1" i="0" u="none" strike="noStrike" cap="none" normalizeH="0" baseline="0" dirty="0" smtClean="0">
              <a:ln>
                <a:noFill/>
              </a:ln>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effectLst/>
                <a:latin typeface="Times New Roman" pitchFamily="18" charset="0"/>
                <a:cs typeface="Times New Roman" pitchFamily="18" charset="0"/>
              </a:rPr>
              <a:t>  </a:t>
            </a:r>
          </a:p>
        </p:txBody>
      </p:sp>
      <p:sp>
        <p:nvSpPr>
          <p:cNvPr id="6" name="TextBox 5"/>
          <p:cNvSpPr txBox="1"/>
          <p:nvPr/>
        </p:nvSpPr>
        <p:spPr>
          <a:xfrm>
            <a:off x="1867435" y="0"/>
            <a:ext cx="9092484" cy="707886"/>
          </a:xfrm>
          <a:prstGeom prst="rect">
            <a:avLst/>
          </a:prstGeom>
          <a:noFill/>
        </p:spPr>
        <p:txBody>
          <a:bodyPr wrap="square" rtlCol="0">
            <a:spAutoFit/>
          </a:bodyPr>
          <a:lstStyle/>
          <a:p>
            <a:pPr algn="ctr"/>
            <a:r>
              <a:rPr lang="en-US" sz="4000" b="1" dirty="0" smtClean="0">
                <a:solidFill>
                  <a:srgbClr val="FF0000"/>
                </a:solidFill>
                <a:latin typeface="Times New Roman" pitchFamily="18" charset="0"/>
                <a:cs typeface="Times New Roman" pitchFamily="18" charset="0"/>
              </a:rPr>
              <a:t>HOẠT ĐỘNG NHÓM</a:t>
            </a:r>
            <a:endParaRPr lang="en-US" sz="4000" b="1" dirty="0">
              <a:solidFill>
                <a:srgbClr val="FF0000"/>
              </a:solidFill>
              <a:latin typeface="Times New Roman" pitchFamily="18" charset="0"/>
              <a:cs typeface="Times New Roman" pitchFamily="18" charset="0"/>
            </a:endParaRPr>
          </a:p>
        </p:txBody>
      </p:sp>
      <p:pic>
        <p:nvPicPr>
          <p:cNvPr id="1026" name="Picture 2" descr="C:\Users\Administrator\Desktop\BAI TAP CHU DE 9\MEO.PNG"/>
          <p:cNvPicPr>
            <a:picLocks noChangeAspect="1" noChangeArrowheads="1"/>
          </p:cNvPicPr>
          <p:nvPr/>
        </p:nvPicPr>
        <p:blipFill>
          <a:blip r:embed="rId2"/>
          <a:srcRect/>
          <a:stretch>
            <a:fillRect/>
          </a:stretch>
        </p:blipFill>
        <p:spPr bwMode="auto">
          <a:xfrm>
            <a:off x="5641538" y="3913150"/>
            <a:ext cx="4345441" cy="2514600"/>
          </a:xfrm>
          <a:prstGeom prst="rect">
            <a:avLst/>
          </a:prstGeom>
          <a:noFill/>
        </p:spPr>
      </p:pic>
      <p:pic>
        <p:nvPicPr>
          <p:cNvPr id="1027" name="Picture 3" descr="C:\Users\Administrator\Desktop\BAI TAP CHU DE 9\CHIM LAM TO.PNG"/>
          <p:cNvPicPr>
            <a:picLocks noChangeAspect="1" noChangeArrowheads="1"/>
          </p:cNvPicPr>
          <p:nvPr/>
        </p:nvPicPr>
        <p:blipFill>
          <a:blip r:embed="rId3"/>
          <a:srcRect/>
          <a:stretch>
            <a:fillRect/>
          </a:stretch>
        </p:blipFill>
        <p:spPr bwMode="auto">
          <a:xfrm>
            <a:off x="8006577" y="1491875"/>
            <a:ext cx="3501482" cy="2098818"/>
          </a:xfrm>
          <a:prstGeom prst="rect">
            <a:avLst/>
          </a:prstGeom>
          <a:noFill/>
        </p:spPr>
      </p:pic>
      <p:pic>
        <p:nvPicPr>
          <p:cNvPr id="1028" name="Picture 4" descr="C:\Users\Administrator\Desktop\BAI TAP CHU DE 9\CHO.PNG"/>
          <p:cNvPicPr>
            <a:picLocks noChangeAspect="1" noChangeArrowheads="1"/>
          </p:cNvPicPr>
          <p:nvPr/>
        </p:nvPicPr>
        <p:blipFill>
          <a:blip r:embed="rId4"/>
          <a:srcRect/>
          <a:stretch>
            <a:fillRect/>
          </a:stretch>
        </p:blipFill>
        <p:spPr bwMode="auto">
          <a:xfrm>
            <a:off x="3684749" y="1494431"/>
            <a:ext cx="3998441" cy="2140867"/>
          </a:xfrm>
          <a:prstGeom prst="rect">
            <a:avLst/>
          </a:prstGeom>
          <a:noFill/>
        </p:spPr>
      </p:pic>
      <p:pic>
        <p:nvPicPr>
          <p:cNvPr id="1029" name="Picture 5" descr="C:\Users\Administrator\Desktop\BAI TAP CHU DE 9\NGUOI.PNG"/>
          <p:cNvPicPr>
            <a:picLocks noChangeAspect="1" noChangeArrowheads="1"/>
          </p:cNvPicPr>
          <p:nvPr/>
        </p:nvPicPr>
        <p:blipFill>
          <a:blip r:embed="rId5"/>
          <a:srcRect/>
          <a:stretch>
            <a:fillRect/>
          </a:stretch>
        </p:blipFill>
        <p:spPr bwMode="auto">
          <a:xfrm>
            <a:off x="1676199" y="3885303"/>
            <a:ext cx="3431059" cy="2370531"/>
          </a:xfrm>
          <a:prstGeom prst="rect">
            <a:avLst/>
          </a:prstGeom>
          <a:noFill/>
        </p:spPr>
      </p:pic>
      <p:pic>
        <p:nvPicPr>
          <p:cNvPr id="1030" name="Picture 6" descr="C:\Users\Administrator\Desktop\BAI TAP CHU DE 9\NHEN.PNG"/>
          <p:cNvPicPr>
            <a:picLocks noChangeAspect="1" noChangeArrowheads="1"/>
          </p:cNvPicPr>
          <p:nvPr/>
        </p:nvPicPr>
        <p:blipFill>
          <a:blip r:embed="rId6"/>
          <a:srcRect/>
          <a:stretch>
            <a:fillRect/>
          </a:stretch>
        </p:blipFill>
        <p:spPr bwMode="auto">
          <a:xfrm>
            <a:off x="379140" y="1391778"/>
            <a:ext cx="3144645" cy="2296886"/>
          </a:xfrm>
          <a:prstGeom prst="rect">
            <a:avLst/>
          </a:prstGeom>
          <a:noFill/>
        </p:spPr>
      </p:pic>
    </p:spTree>
    <p:extLst>
      <p:ext uri="{BB962C8B-B14F-4D97-AF65-F5344CB8AC3E}">
        <p14:creationId xmlns="" xmlns:p14="http://schemas.microsoft.com/office/powerpoint/2010/main" val="247645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diamond(in)">
                                      <p:cBhvr>
                                        <p:cTn id="12" dur="20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diamond(in)">
                                      <p:cBhvr>
                                        <p:cTn id="17" dur="20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blinds(horizontal)">
                                      <p:cBhvr>
                                        <p:cTn id="22" dur="500"/>
                                        <p:tgtEl>
                                          <p:spTgt spid="102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29"/>
                                        </p:tgtEl>
                                        <p:attrNameLst>
                                          <p:attrName>style.visibility</p:attrName>
                                        </p:attrNameLst>
                                      </p:cBhvr>
                                      <p:to>
                                        <p:strVal val="visible"/>
                                      </p:to>
                                    </p:set>
                                    <p:animEffect transition="in" filter="blinds(horizontal)">
                                      <p:cBhvr>
                                        <p:cTn id="27" dur="500"/>
                                        <p:tgtEl>
                                          <p:spTgt spid="102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blinds(horizontal)">
                                      <p:cBhvr>
                                        <p:cTn id="3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67435" y="193182"/>
            <a:ext cx="9092484" cy="707886"/>
          </a:xfrm>
          <a:prstGeom prst="rect">
            <a:avLst/>
          </a:prstGeom>
          <a:noFill/>
        </p:spPr>
        <p:txBody>
          <a:bodyPr wrap="square" rtlCol="0">
            <a:spAutoFit/>
          </a:bodyPr>
          <a:lstStyle/>
          <a:p>
            <a:pPr algn="ctr"/>
            <a:r>
              <a:rPr lang="en-US" sz="4000" b="1" dirty="0" smtClean="0">
                <a:solidFill>
                  <a:srgbClr val="FF0000"/>
                </a:solidFill>
                <a:latin typeface="Times New Roman" pitchFamily="18" charset="0"/>
                <a:cs typeface="Times New Roman" pitchFamily="18" charset="0"/>
              </a:rPr>
              <a:t>HOẠT ĐỘNG NHÓM</a:t>
            </a:r>
            <a:endParaRPr lang="en-US" sz="4000" b="1" dirty="0">
              <a:solidFill>
                <a:srgbClr val="FF0000"/>
              </a:solidFill>
              <a:latin typeface="Times New Roman" pitchFamily="18" charset="0"/>
              <a:cs typeface="Times New Roman" pitchFamily="18" charset="0"/>
            </a:endParaRPr>
          </a:p>
        </p:txBody>
      </p:sp>
      <p:pic>
        <p:nvPicPr>
          <p:cNvPr id="1026" name="Picture 2" descr="C:\Users\Administrator\Desktop\BAI TAP CHU DE 9\MEO.PNG"/>
          <p:cNvPicPr>
            <a:picLocks noChangeAspect="1" noChangeArrowheads="1"/>
          </p:cNvPicPr>
          <p:nvPr/>
        </p:nvPicPr>
        <p:blipFill>
          <a:blip r:embed="rId2"/>
          <a:srcRect/>
          <a:stretch>
            <a:fillRect/>
          </a:stretch>
        </p:blipFill>
        <p:spPr bwMode="auto">
          <a:xfrm>
            <a:off x="9325953" y="1050474"/>
            <a:ext cx="2211841" cy="1681576"/>
          </a:xfrm>
          <a:prstGeom prst="rect">
            <a:avLst/>
          </a:prstGeom>
          <a:noFill/>
        </p:spPr>
      </p:pic>
      <p:pic>
        <p:nvPicPr>
          <p:cNvPr id="1027" name="Picture 3" descr="C:\Users\Administrator\Desktop\BAI TAP CHU DE 9\CHIM LAM TO.PNG"/>
          <p:cNvPicPr>
            <a:picLocks noChangeAspect="1" noChangeArrowheads="1"/>
          </p:cNvPicPr>
          <p:nvPr/>
        </p:nvPicPr>
        <p:blipFill>
          <a:blip r:embed="rId3"/>
          <a:srcRect/>
          <a:stretch>
            <a:fillRect/>
          </a:stretch>
        </p:blipFill>
        <p:spPr bwMode="auto">
          <a:xfrm>
            <a:off x="4819451" y="970157"/>
            <a:ext cx="1904734" cy="1729766"/>
          </a:xfrm>
          <a:prstGeom prst="rect">
            <a:avLst/>
          </a:prstGeom>
          <a:noFill/>
        </p:spPr>
      </p:pic>
      <p:pic>
        <p:nvPicPr>
          <p:cNvPr id="1028" name="Picture 4" descr="C:\Users\Administrator\Desktop\BAI TAP CHU DE 9\CHO.PNG"/>
          <p:cNvPicPr>
            <a:picLocks noChangeAspect="1" noChangeArrowheads="1"/>
          </p:cNvPicPr>
          <p:nvPr/>
        </p:nvPicPr>
        <p:blipFill>
          <a:blip r:embed="rId4"/>
          <a:srcRect/>
          <a:stretch>
            <a:fillRect/>
          </a:stretch>
        </p:blipFill>
        <p:spPr bwMode="auto">
          <a:xfrm>
            <a:off x="2436542" y="1003610"/>
            <a:ext cx="2090853" cy="1685693"/>
          </a:xfrm>
          <a:prstGeom prst="rect">
            <a:avLst/>
          </a:prstGeom>
          <a:noFill/>
        </p:spPr>
      </p:pic>
      <p:pic>
        <p:nvPicPr>
          <p:cNvPr id="1029" name="Picture 5" descr="C:\Users\Administrator\Desktop\BAI TAP CHU DE 9\NGUOI.PNG"/>
          <p:cNvPicPr>
            <a:picLocks noChangeAspect="1" noChangeArrowheads="1"/>
          </p:cNvPicPr>
          <p:nvPr/>
        </p:nvPicPr>
        <p:blipFill>
          <a:blip r:embed="rId5"/>
          <a:srcRect/>
          <a:stretch>
            <a:fillRect/>
          </a:stretch>
        </p:blipFill>
        <p:spPr bwMode="auto">
          <a:xfrm>
            <a:off x="7042327" y="1003610"/>
            <a:ext cx="1979010" cy="1694985"/>
          </a:xfrm>
          <a:prstGeom prst="rect">
            <a:avLst/>
          </a:prstGeom>
          <a:noFill/>
        </p:spPr>
      </p:pic>
      <p:pic>
        <p:nvPicPr>
          <p:cNvPr id="1030" name="Picture 6" descr="C:\Users\Administrator\Desktop\BAI TAP CHU DE 9\NHEN.PNG"/>
          <p:cNvPicPr>
            <a:picLocks noChangeAspect="1" noChangeArrowheads="1"/>
          </p:cNvPicPr>
          <p:nvPr/>
        </p:nvPicPr>
        <p:blipFill>
          <a:blip r:embed="rId6"/>
          <a:srcRect/>
          <a:stretch>
            <a:fillRect/>
          </a:stretch>
        </p:blipFill>
        <p:spPr bwMode="auto">
          <a:xfrm>
            <a:off x="339315" y="981307"/>
            <a:ext cx="1741715" cy="1728439"/>
          </a:xfrm>
          <a:prstGeom prst="rect">
            <a:avLst/>
          </a:prstGeom>
          <a:noFill/>
        </p:spPr>
      </p:pic>
      <p:sp>
        <p:nvSpPr>
          <p:cNvPr id="9" name="Rectangle 8"/>
          <p:cNvSpPr/>
          <p:nvPr/>
        </p:nvSpPr>
        <p:spPr>
          <a:xfrm>
            <a:off x="567744" y="2827765"/>
            <a:ext cx="11062952" cy="2554545"/>
          </a:xfrm>
          <a:prstGeom prst="rect">
            <a:avLst/>
          </a:prstGeom>
        </p:spPr>
        <p:txBody>
          <a:bodyPr wrap="square">
            <a:spAutoFit/>
          </a:body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Tập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tính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giăng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tơ</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bảo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vệ</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khỏi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kẻ</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thù</a:t>
            </a:r>
            <a:r>
              <a:rPr lang="en-US" sz="3200" dirty="0" smtClean="0">
                <a:latin typeface="Times New Roman" pitchFamily="18" charset="0"/>
                <a:cs typeface="Times New Roman" pitchFamily="18" charset="0"/>
              </a:rPr>
              <a:t>.</a:t>
            </a:r>
          </a:p>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Chim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tổ</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đẻ</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triển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nòi</a:t>
            </a:r>
            <a:r>
              <a:rPr lang="en-US" sz="3200" dirty="0" smtClean="0">
                <a:latin typeface="Times New Roman" pitchFamily="18" charset="0"/>
                <a:cs typeface="Times New Roman" pitchFamily="18" charset="0"/>
              </a:rPr>
              <a:t> </a:t>
            </a:r>
          </a:p>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Mèo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bắt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chuột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kiếm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ăn</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Tập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tính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bú</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mẹ</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giúp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sinh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tồn</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Người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đường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dừng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đèn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đỏ</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giúp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tránh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tai </a:t>
            </a:r>
            <a:r>
              <a:rPr lang="en-US" sz="3200" dirty="0" err="1" smtClean="0">
                <a:latin typeface="Times New Roman" pitchFamily="18" charset="0"/>
                <a:cs typeface="Times New Roman" pitchFamily="18" charset="0"/>
              </a:rPr>
              <a:t>nạn</a:t>
            </a:r>
            <a:endParaRPr lang="vi-VN" sz="3200" dirty="0">
              <a:latin typeface="Times New Roman" pitchFamily="18" charset="0"/>
              <a:cs typeface="Times New Roman" pitchFamily="18" charset="0"/>
            </a:endParaRPr>
          </a:p>
        </p:txBody>
      </p:sp>
      <p:sp>
        <p:nvSpPr>
          <p:cNvPr id="10" name="Rectangle 9"/>
          <p:cNvSpPr/>
          <p:nvPr/>
        </p:nvSpPr>
        <p:spPr>
          <a:xfrm>
            <a:off x="835134" y="5511770"/>
            <a:ext cx="11062952" cy="1077218"/>
          </a:xfrm>
          <a:prstGeom prst="rect">
            <a:avLst/>
          </a:prstGeom>
        </p:spPr>
        <p:txBody>
          <a:bodyPr wrap="square">
            <a:spAutoFit/>
          </a:bodyPr>
          <a:lstStyle/>
          <a:p>
            <a:r>
              <a:rPr lang="en-US" sz="3200" b="1" i="1" dirty="0" smtClean="0">
                <a:latin typeface="Times New Roman" pitchFamily="18" charset="0"/>
                <a:cs typeface="Times New Roman" pitchFamily="18" charset="0"/>
              </a:rPr>
              <a:t>KL: </a:t>
            </a:r>
            <a:r>
              <a:rPr lang="en-US" sz="3200" b="1" i="1" dirty="0" err="1" smtClean="0">
                <a:latin typeface="Times New Roman" pitchFamily="18" charset="0"/>
                <a:cs typeface="Times New Roman" pitchFamily="18" charset="0"/>
              </a:rPr>
              <a:t>Tập</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tính</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của</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động</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vật</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có</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vai</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trò</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quan</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trong</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trong</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việc</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bảo</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vệ</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nó</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và</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phát</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triển</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nòi</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giống</a:t>
            </a:r>
            <a:endParaRPr lang="en-US" sz="3200" dirty="0">
              <a:latin typeface="Times New Roman" pitchFamily="18" charset="0"/>
              <a:cs typeface="Times New Roman" pitchFamily="18" charset="0"/>
            </a:endParaRPr>
          </a:p>
        </p:txBody>
      </p:sp>
    </p:spTree>
    <p:extLst>
      <p:ext uri="{BB962C8B-B14F-4D97-AF65-F5344CB8AC3E}">
        <p14:creationId xmlns="" xmlns:p14="http://schemas.microsoft.com/office/powerpoint/2010/main" val="247645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blinds(horizontal)">
                                      <p:cBhvr>
                                        <p:cTn id="7" dur="500"/>
                                        <p:tgtEl>
                                          <p:spTgt spid="1030"/>
                                        </p:tgtEl>
                                      </p:cBhvr>
                                    </p:animEffect>
                                  </p:childTnLst>
                                </p:cTn>
                              </p:par>
                              <p:par>
                                <p:cTn id="8" presetID="3" presetClass="entr" presetSubtype="1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blinds(horizontal)">
                                      <p:cBhvr>
                                        <p:cTn id="10" dur="500"/>
                                        <p:tgtEl>
                                          <p:spTgt spid="1028"/>
                                        </p:tgtEl>
                                      </p:cBhvr>
                                    </p:animEffect>
                                  </p:childTnLst>
                                </p:cTn>
                              </p:par>
                              <p:par>
                                <p:cTn id="11" presetID="3" presetClass="entr" presetSubtype="10"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blinds(horizontal)">
                                      <p:cBhvr>
                                        <p:cTn id="13" dur="500"/>
                                        <p:tgtEl>
                                          <p:spTgt spid="1027"/>
                                        </p:tgtEl>
                                      </p:cBhvr>
                                    </p:animEffect>
                                  </p:childTnLst>
                                </p:cTn>
                              </p:par>
                              <p:par>
                                <p:cTn id="14" presetID="3" presetClass="entr" presetSubtype="10" fill="hold" nodeType="withEffect">
                                  <p:stCondLst>
                                    <p:cond delay="0"/>
                                  </p:stCondLst>
                                  <p:childTnLst>
                                    <p:set>
                                      <p:cBhvr>
                                        <p:cTn id="15" dur="1" fill="hold">
                                          <p:stCondLst>
                                            <p:cond delay="0"/>
                                          </p:stCondLst>
                                        </p:cTn>
                                        <p:tgtEl>
                                          <p:spTgt spid="1029"/>
                                        </p:tgtEl>
                                        <p:attrNameLst>
                                          <p:attrName>style.visibility</p:attrName>
                                        </p:attrNameLst>
                                      </p:cBhvr>
                                      <p:to>
                                        <p:strVal val="visible"/>
                                      </p:to>
                                    </p:set>
                                    <p:animEffect transition="in" filter="blinds(horizontal)">
                                      <p:cBhvr>
                                        <p:cTn id="16" dur="500"/>
                                        <p:tgtEl>
                                          <p:spTgt spid="1029"/>
                                        </p:tgtEl>
                                      </p:cBhvr>
                                    </p:animEffect>
                                  </p:childTnLst>
                                </p:cTn>
                              </p:par>
                              <p:par>
                                <p:cTn id="17" presetID="3" presetClass="entr" presetSubtype="1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blinds(horizontal)">
                                      <p:cBhvr>
                                        <p:cTn id="19" dur="5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linds(horizont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linds(horizont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691578" y="1028628"/>
            <a:ext cx="10895933" cy="15081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en-US" sz="2800" b="1" i="0" u="none" strike="noStrike" cap="none" normalizeH="0" baseline="0" dirty="0" smtClean="0">
                <a:ln>
                  <a:noFill/>
                </a:ln>
                <a:effectLst/>
                <a:latin typeface="Times New Roman" pitchFamily="18" charset="0"/>
                <a:cs typeface="Times New Roman" pitchFamily="18" charset="0"/>
              </a:rPr>
              <a:t>NHÓM</a:t>
            </a:r>
            <a:r>
              <a:rPr kumimoji="0" lang="en-US" sz="2800" b="1" i="0" u="none" strike="noStrike" cap="none" normalizeH="0" dirty="0" smtClean="0">
                <a:ln>
                  <a:noFill/>
                </a:ln>
                <a:effectLst/>
                <a:latin typeface="Times New Roman" pitchFamily="18" charset="0"/>
                <a:cs typeface="Times New Roman" pitchFamily="18" charset="0"/>
              </a:rPr>
              <a:t> CHẴN: </a:t>
            </a:r>
            <a:r>
              <a:rPr lang="en-US" sz="2800" b="1" dirty="0" err="1" smtClean="0">
                <a:latin typeface="Times New Roman" pitchFamily="18" charset="0"/>
                <a:cs typeface="Times New Roman" pitchFamily="18" charset="0"/>
              </a:rPr>
              <a:t>Trình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bày</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một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số</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ứng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dụng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hiểu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biết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về</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tập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tính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động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vật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trong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thực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tiễn</a:t>
            </a:r>
            <a:r>
              <a:rPr lang="en-US" sz="2800" b="1" dirty="0" smtClean="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noFill/>
              </a:ln>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effectLst/>
                <a:latin typeface="Times New Roman" pitchFamily="18" charset="0"/>
                <a:cs typeface="Times New Roman" pitchFamily="18" charset="0"/>
              </a:rPr>
              <a:t>  </a:t>
            </a:r>
          </a:p>
        </p:txBody>
      </p:sp>
      <p:sp>
        <p:nvSpPr>
          <p:cNvPr id="6" name="TextBox 5"/>
          <p:cNvSpPr txBox="1"/>
          <p:nvPr/>
        </p:nvSpPr>
        <p:spPr>
          <a:xfrm>
            <a:off x="1867435" y="193182"/>
            <a:ext cx="9092484" cy="707886"/>
          </a:xfrm>
          <a:prstGeom prst="rect">
            <a:avLst/>
          </a:prstGeom>
          <a:noFill/>
        </p:spPr>
        <p:txBody>
          <a:bodyPr wrap="square" rtlCol="0">
            <a:spAutoFit/>
          </a:bodyPr>
          <a:lstStyle/>
          <a:p>
            <a:pPr algn="ctr"/>
            <a:r>
              <a:rPr lang="en-US" sz="4000" b="1" dirty="0" smtClean="0">
                <a:solidFill>
                  <a:srgbClr val="FF0000"/>
                </a:solidFill>
                <a:latin typeface="Times New Roman" pitchFamily="18" charset="0"/>
                <a:cs typeface="Times New Roman" pitchFamily="18" charset="0"/>
              </a:rPr>
              <a:t>HOẠT ĐỘNG NHÓM</a:t>
            </a:r>
            <a:endParaRPr lang="en-US" sz="4000" b="1" dirty="0">
              <a:solidFill>
                <a:srgbClr val="FF0000"/>
              </a:solidFill>
              <a:latin typeface="Times New Roman" pitchFamily="18" charset="0"/>
              <a:cs typeface="Times New Roman" pitchFamily="18" charset="0"/>
            </a:endParaRPr>
          </a:p>
        </p:txBody>
      </p:sp>
      <p:sp>
        <p:nvSpPr>
          <p:cNvPr id="5" name="Rectangle 3"/>
          <p:cNvSpPr>
            <a:spLocks noChangeArrowheads="1"/>
          </p:cNvSpPr>
          <p:nvPr/>
        </p:nvSpPr>
        <p:spPr bwMode="auto">
          <a:xfrm>
            <a:off x="822207" y="2117200"/>
            <a:ext cx="10895933" cy="32316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800" b="1" i="1" dirty="0" err="1" smtClean="0">
                <a:latin typeface="Times New Roman" pitchFamily="18" charset="0"/>
                <a:cs typeface="Times New Roman" pitchFamily="18" charset="0"/>
              </a:rPr>
              <a:t>Một</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số</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ứng</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dụng</a:t>
            </a:r>
            <a:r>
              <a:rPr lang="en-US" sz="2800" b="1" i="1" dirty="0" smtClean="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lvl="0"/>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Dạy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chim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ưng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mồi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bắn</a:t>
            </a:r>
            <a:r>
              <a:rPr lang="en-US" sz="2800" dirty="0" smtClean="0">
                <a:latin typeface="Times New Roman" pitchFamily="18" charset="0"/>
                <a:cs typeface="Times New Roman" pitchFamily="18" charset="0"/>
              </a:rPr>
              <a:t>).</a:t>
            </a:r>
          </a:p>
          <a:p>
            <a:pPr lvl="0"/>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Dạy hổ, voi, khỉ làm xiếc, dạy cá heo lao qua vòng trên mặt nước (giải trí).</a:t>
            </a:r>
            <a:endParaRPr lang="en-US" sz="2800" dirty="0" smtClean="0">
              <a:latin typeface="Times New Roman" pitchFamily="18" charset="0"/>
              <a:cs typeface="Times New Roman" pitchFamily="18" charset="0"/>
            </a:endParaRPr>
          </a:p>
          <a:p>
            <a:pPr lvl="0"/>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Làm bù nhìn để ở ruộng mương đuổi chim chóc phá hoại mùa màng (bảo vệ mùa màng)</a:t>
            </a:r>
            <a:endParaRPr lang="en-US" sz="2800" dirty="0" smtClean="0">
              <a:latin typeface="Times New Roman"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noFill/>
              </a:ln>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effectLst/>
                <a:latin typeface="Times New Roman" pitchFamily="18" charset="0"/>
                <a:cs typeface="Times New Roman" pitchFamily="18" charset="0"/>
              </a:rPr>
              <a:t>  </a:t>
            </a:r>
          </a:p>
        </p:txBody>
      </p:sp>
    </p:spTree>
    <p:extLst>
      <p:ext uri="{BB962C8B-B14F-4D97-AF65-F5344CB8AC3E}">
        <p14:creationId xmlns="" xmlns:p14="http://schemas.microsoft.com/office/powerpoint/2010/main" val="247645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691578" y="1028628"/>
            <a:ext cx="10895933" cy="15081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800" b="1" dirty="0" err="1" smtClean="0">
                <a:latin typeface="Times New Roman" pitchFamily="18" charset="0"/>
                <a:cs typeface="Times New Roman" pitchFamily="18" charset="0"/>
              </a:rPr>
              <a:t>Trình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bày</a:t>
            </a:r>
            <a:r>
              <a:rPr lang="en-US" sz="2800" b="1" dirty="0" smtClean="0">
                <a:latin typeface="Times New Roman" pitchFamily="18" charset="0"/>
                <a:cs typeface="Times New Roman" pitchFamily="18" charset="0"/>
              </a:rPr>
              <a:t> m</a:t>
            </a:r>
            <a:r>
              <a:rPr lang="vi-VN" sz="2800" b="1" dirty="0" smtClean="0">
                <a:latin typeface="Times New Roman" pitchFamily="18" charset="0"/>
                <a:cs typeface="Times New Roman" pitchFamily="18" charset="0"/>
              </a:rPr>
              <a:t>ối quan hệ giữa sinh trưởng và phát triển ở sinh vật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Lấy</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ví</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dụ</a:t>
            </a:r>
            <a:r>
              <a:rPr lang="en-US" sz="2800" b="1" dirty="0" smtClean="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noFill/>
              </a:ln>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effectLst/>
                <a:latin typeface="Times New Roman" pitchFamily="18" charset="0"/>
                <a:cs typeface="Times New Roman" pitchFamily="18" charset="0"/>
              </a:rPr>
              <a:t>  </a:t>
            </a:r>
          </a:p>
        </p:txBody>
      </p:sp>
      <p:sp>
        <p:nvSpPr>
          <p:cNvPr id="6" name="TextBox 5"/>
          <p:cNvSpPr txBox="1"/>
          <p:nvPr/>
        </p:nvSpPr>
        <p:spPr>
          <a:xfrm>
            <a:off x="1867435" y="193182"/>
            <a:ext cx="9092484" cy="707886"/>
          </a:xfrm>
          <a:prstGeom prst="rect">
            <a:avLst/>
          </a:prstGeom>
          <a:noFill/>
        </p:spPr>
        <p:txBody>
          <a:bodyPr wrap="square" rtlCol="0">
            <a:spAutoFit/>
          </a:bodyPr>
          <a:lstStyle/>
          <a:p>
            <a:pPr algn="ctr"/>
            <a:r>
              <a:rPr lang="en-US" sz="4000" b="1" dirty="0" smtClean="0">
                <a:solidFill>
                  <a:srgbClr val="FF0000"/>
                </a:solidFill>
                <a:latin typeface="Times New Roman" pitchFamily="18" charset="0"/>
                <a:cs typeface="Times New Roman" pitchFamily="18" charset="0"/>
              </a:rPr>
              <a:t>HOẠT ĐỘNG NHÓM ĐÔI</a:t>
            </a:r>
            <a:endParaRPr lang="en-US" sz="4000" b="1" dirty="0">
              <a:solidFill>
                <a:srgbClr val="FF0000"/>
              </a:solidFill>
              <a:latin typeface="Times New Roman" pitchFamily="18" charset="0"/>
              <a:cs typeface="Times New Roman" pitchFamily="18" charset="0"/>
            </a:endParaRPr>
          </a:p>
        </p:txBody>
      </p:sp>
      <p:sp>
        <p:nvSpPr>
          <p:cNvPr id="5" name="Rectangle 3"/>
          <p:cNvSpPr>
            <a:spLocks noChangeArrowheads="1"/>
          </p:cNvSpPr>
          <p:nvPr/>
        </p:nvSpPr>
        <p:spPr bwMode="auto">
          <a:xfrm>
            <a:off x="822207" y="2117200"/>
            <a:ext cx="10895933" cy="32316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vi-VN" sz="2800" b="1" dirty="0" smtClean="0">
                <a:latin typeface="Times New Roman" pitchFamily="18" charset="0"/>
                <a:cs typeface="Times New Roman" pitchFamily="18" charset="0"/>
              </a:rPr>
              <a:t>-</a:t>
            </a:r>
            <a:r>
              <a:rPr lang="en-US" sz="2800" b="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Sinh trưởng và phát triển ở sinh vật có mối quan hệ mật thiết với nhau, nối tiếp và xen kẽ nhau. Sinh trưởng là cơ sở cho phát triển. Phát triển thúc đẩy sinh trưởng và làm xuất hiện hình thaí mới.</a:t>
            </a:r>
            <a:endParaRPr lang="en-US" sz="2800" dirty="0" smtClean="0">
              <a:latin typeface="Times New Roman" pitchFamily="18" charset="0"/>
              <a:cs typeface="Times New Roman" pitchFamily="18" charset="0"/>
            </a:endParaRPr>
          </a:p>
          <a:p>
            <a:r>
              <a:rPr lang="vi-VN" sz="2800" dirty="0" smtClean="0">
                <a:latin typeface="Times New Roman" pitchFamily="18" charset="0"/>
                <a:cs typeface="Times New Roman" pitchFamily="18" charset="0"/>
              </a:rPr>
              <a:t>- Ví dụ : hạt nảy mầm lớn lên thành cây mầm, cây mầm lớn lên thành cây con, cây con đạt được mức độ sinh trưởng nhất định thì ra nụ, nụ lớn lên hình thành hoa và kết quả.</a:t>
            </a:r>
            <a:endParaRPr lang="en-US" sz="2800" dirty="0" smtClean="0">
              <a:latin typeface="Times New Roman"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noFill/>
              </a:ln>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effectLst/>
                <a:latin typeface="Times New Roman" pitchFamily="18" charset="0"/>
                <a:cs typeface="Times New Roman" pitchFamily="18" charset="0"/>
              </a:rPr>
              <a:t>  </a:t>
            </a:r>
          </a:p>
        </p:txBody>
      </p:sp>
    </p:spTree>
    <p:extLst>
      <p:ext uri="{BB962C8B-B14F-4D97-AF65-F5344CB8AC3E}">
        <p14:creationId xmlns="" xmlns:p14="http://schemas.microsoft.com/office/powerpoint/2010/main" val="24764527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691578" y="1028628"/>
            <a:ext cx="10895933" cy="15081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vi-VN" sz="2800" b="1" dirty="0" smtClean="0">
                <a:latin typeface="Times New Roman" pitchFamily="18" charset="0"/>
                <a:cs typeface="Times New Roman" pitchFamily="18" charset="0"/>
              </a:rPr>
              <a:t>Trình bày ứng dụng hiểu biết về sinh trưởng và phát triển ở sinh vật vào thực tiễn. Lấy ví dụ ở địa phương em</a:t>
            </a:r>
            <a:r>
              <a:rPr lang="vi-VN" sz="2800" dirty="0" smtClean="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noFill/>
              </a:ln>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effectLst/>
                <a:latin typeface="Times New Roman" pitchFamily="18" charset="0"/>
                <a:cs typeface="Times New Roman" pitchFamily="18" charset="0"/>
              </a:rPr>
              <a:t>  </a:t>
            </a:r>
          </a:p>
        </p:txBody>
      </p:sp>
      <p:sp>
        <p:nvSpPr>
          <p:cNvPr id="6" name="TextBox 5"/>
          <p:cNvSpPr txBox="1"/>
          <p:nvPr/>
        </p:nvSpPr>
        <p:spPr>
          <a:xfrm>
            <a:off x="1867435" y="193182"/>
            <a:ext cx="9092484" cy="707886"/>
          </a:xfrm>
          <a:prstGeom prst="rect">
            <a:avLst/>
          </a:prstGeom>
          <a:noFill/>
        </p:spPr>
        <p:txBody>
          <a:bodyPr wrap="square" rtlCol="0">
            <a:spAutoFit/>
          </a:bodyPr>
          <a:lstStyle/>
          <a:p>
            <a:pPr algn="ctr"/>
            <a:r>
              <a:rPr lang="en-US" sz="4000" b="1" dirty="0" smtClean="0">
                <a:solidFill>
                  <a:srgbClr val="FF0000"/>
                </a:solidFill>
                <a:latin typeface="Times New Roman" pitchFamily="18" charset="0"/>
                <a:cs typeface="Times New Roman" pitchFamily="18" charset="0"/>
              </a:rPr>
              <a:t>TÔI LÀ CHUYÊN GIA </a:t>
            </a:r>
            <a:endParaRPr lang="en-US" sz="4000" b="1" dirty="0">
              <a:solidFill>
                <a:srgbClr val="FF0000"/>
              </a:solidFill>
              <a:latin typeface="Times New Roman" pitchFamily="18" charset="0"/>
              <a:cs typeface="Times New Roman" pitchFamily="18" charset="0"/>
            </a:endParaRPr>
          </a:p>
        </p:txBody>
      </p:sp>
      <p:sp>
        <p:nvSpPr>
          <p:cNvPr id="5" name="Rectangle 3"/>
          <p:cNvSpPr>
            <a:spLocks noChangeArrowheads="1"/>
          </p:cNvSpPr>
          <p:nvPr/>
        </p:nvSpPr>
        <p:spPr bwMode="auto">
          <a:xfrm>
            <a:off x="822207" y="2117200"/>
            <a:ext cx="10895933" cy="3323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vi-VN" sz="3200" dirty="0" smtClean="0">
                <a:latin typeface="Times New Roman" pitchFamily="18" charset="0"/>
                <a:cs typeface="Times New Roman" pitchFamily="18" charset="0"/>
              </a:rPr>
              <a:t>- Điều khiển điều kiện m</a:t>
            </a:r>
            <a:r>
              <a:rPr lang="en-US" sz="3200" dirty="0" smtClean="0">
                <a:latin typeface="Times New Roman" pitchFamily="18" charset="0"/>
                <a:cs typeface="Times New Roman" pitchFamily="18" charset="0"/>
              </a:rPr>
              <a:t>ô</a:t>
            </a:r>
            <a:r>
              <a:rPr lang="vi-VN" sz="3200" dirty="0" smtClean="0">
                <a:latin typeface="Times New Roman" pitchFamily="18" charset="0"/>
                <a:cs typeface="Times New Roman" pitchFamily="18" charset="0"/>
              </a:rPr>
              <a:t>i trường như ánh sáng, nhiệt độ, nước nhằm kích thích ra hoa sớm, tăng hiệu suất tạo quả. Ví dụ : chiếu sáng trên 16giờ cho hoa lay ơn ra hoa đẹp và to hơn và bền hơn.</a:t>
            </a:r>
            <a:endParaRPr lang="en-US" sz="3200" dirty="0" smtClean="0">
              <a:latin typeface="Times New Roman" pitchFamily="18" charset="0"/>
              <a:cs typeface="Times New Roman" pitchFamily="18" charset="0"/>
            </a:endParaRPr>
          </a:p>
          <a:p>
            <a:r>
              <a:rPr lang="vi-VN" sz="3200" dirty="0" smtClean="0">
                <a:latin typeface="Times New Roman" pitchFamily="18" charset="0"/>
                <a:cs typeface="Times New Roman" pitchFamily="18" charset="0"/>
              </a:rPr>
              <a:t>- Đưa ra các biện pháp kí thuật chăm sóc phù hợp, xác định thời điểm thu hoạch. Ví dụ : Kéo dài thời gian chiếu sáng sẽ kích thích gà có thể đẻ trứng 2 quả/ ngày</a:t>
            </a:r>
            <a:endParaRPr kumimoji="0" lang="en-US" sz="3200" b="1" i="0" u="none" strike="noStrike" cap="none" normalizeH="0" baseline="0" dirty="0" smtClean="0">
              <a:ln>
                <a:noFill/>
              </a:ln>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effectLst/>
                <a:latin typeface="Times New Roman" pitchFamily="18" charset="0"/>
                <a:cs typeface="Times New Roman" pitchFamily="18" charset="0"/>
              </a:rPr>
              <a:t>  </a:t>
            </a:r>
          </a:p>
        </p:txBody>
      </p:sp>
    </p:spTree>
    <p:extLst>
      <p:ext uri="{BB962C8B-B14F-4D97-AF65-F5344CB8AC3E}">
        <p14:creationId xmlns="" xmlns:p14="http://schemas.microsoft.com/office/powerpoint/2010/main" val="247645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8035" y="193182"/>
            <a:ext cx="10775526" cy="707886"/>
          </a:xfrm>
          <a:prstGeom prst="rect">
            <a:avLst/>
          </a:prstGeom>
          <a:noFill/>
        </p:spPr>
        <p:txBody>
          <a:bodyPr wrap="square" rtlCol="0">
            <a:spAutoFit/>
          </a:bodyPr>
          <a:lstStyle/>
          <a:p>
            <a:pPr algn="ctr"/>
            <a:r>
              <a:rPr lang="en-US" sz="4000" b="1" dirty="0" smtClean="0">
                <a:solidFill>
                  <a:srgbClr val="FF0000"/>
                </a:solidFill>
                <a:latin typeface="Times New Roman" pitchFamily="18" charset="0"/>
                <a:cs typeface="Times New Roman" pitchFamily="18" charset="0"/>
              </a:rPr>
              <a:t>AI NHANH HƠN</a:t>
            </a:r>
            <a:endParaRPr lang="en-US" sz="4000" b="1" dirty="0">
              <a:solidFill>
                <a:srgbClr val="FF0000"/>
              </a:solidFill>
              <a:latin typeface="Times New Roman" pitchFamily="18" charset="0"/>
              <a:cs typeface="Times New Roman" pitchFamily="18" charset="0"/>
            </a:endParaRPr>
          </a:p>
        </p:txBody>
      </p:sp>
      <p:pic>
        <p:nvPicPr>
          <p:cNvPr id="14" name="Picture 13" descr="Ejercicio de Hoa lưỡng tính và hoa đơn tính"/>
          <p:cNvPicPr/>
          <p:nvPr/>
        </p:nvPicPr>
        <p:blipFill rotWithShape="1">
          <a:blip r:embed="rId2" cstate="print">
            <a:extLst>
              <a:ext uri="{BEBA8EAE-BF5A-486C-A8C5-ECC9F3942E4B}">
                <a14:imgProps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cx="http://schemas.microsoft.com/office/drawing/2014/chartex" xmlns:wpc="http://schemas.microsoft.com/office/word/2010/wordprocessingCanvas" xmlns="">
                  <a14:imgLayer r:embed="rId8">
                    <a14:imgEffect>
                      <a14:sharpenSoften amount="25000"/>
                    </a14:imgEffect>
                  </a14:imgLayer>
                </a14:imgProps>
              </a:ex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cx="http://schemas.microsoft.com/office/drawing/2014/chartex" xmlns:wpc="http://schemas.microsoft.com/office/word/2010/wordprocessingCanvas" xmlns="" val="0"/>
              </a:ext>
            </a:extLst>
          </a:blip>
          <a:srcRect l="-2" t="-1" r="-621" b="44740"/>
          <a:stretch/>
        </p:blipFill>
        <p:spPr bwMode="auto">
          <a:xfrm>
            <a:off x="1556658" y="1221922"/>
            <a:ext cx="8991600" cy="4035878"/>
          </a:xfrm>
          <a:prstGeom prst="rect">
            <a:avLst/>
          </a:prstGeom>
          <a:noFill/>
          <a:ln>
            <a:noFill/>
          </a:ln>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cx="http://schemas.microsoft.com/office/drawing/2014/chartex" xmlns:wpc="http://schemas.microsoft.com/office/word/2010/wordprocessingCanvas" xmlns=""/>
            </a:ext>
          </a:extLst>
        </p:spPr>
      </p:pic>
    </p:spTree>
    <p:extLst>
      <p:ext uri="{BB962C8B-B14F-4D97-AF65-F5344CB8AC3E}">
        <p14:creationId xmlns="" xmlns:p14="http://schemas.microsoft.com/office/powerpoint/2010/main" val="249849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1016</TotalTime>
  <Words>942</Words>
  <PresentationFormat>Custom</PresentationFormat>
  <Paragraphs>72</Paragraphs>
  <Slides>18</Slides>
  <Notes>0</Notes>
  <HiddenSlides>0</HiddenSlides>
  <MMClips>2</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Slipstream</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2021-05-19T12:32:00Z</dcterms:created>
  <dcterms:modified xsi:type="dcterms:W3CDTF">2022-07-31T15:13:17Z</dcterms:modified>
</cp:coreProperties>
</file>