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"/>
  </p:notesMasterIdLst>
  <p:sldIdLst>
    <p:sldId id="256" r:id="rId2"/>
    <p:sldId id="274" r:id="rId3"/>
    <p:sldId id="321" r:id="rId4"/>
    <p:sldId id="308" r:id="rId5"/>
    <p:sldId id="322" r:id="rId6"/>
    <p:sldId id="363" r:id="rId7"/>
    <p:sldId id="365" r:id="rId8"/>
    <p:sldId id="342" r:id="rId9"/>
    <p:sldId id="345" r:id="rId10"/>
    <p:sldId id="312" r:id="rId11"/>
    <p:sldId id="370" r:id="rId12"/>
    <p:sldId id="265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  <p:embeddedFont>
      <p:font typeface="Gill Sans MT" panose="020B05020201040202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3A3568-5D6B-4628-8E5E-F4CA02B7B6C4}">
          <p14:sldIdLst>
            <p14:sldId id="256"/>
            <p14:sldId id="274"/>
            <p14:sldId id="321"/>
            <p14:sldId id="308"/>
            <p14:sldId id="322"/>
            <p14:sldId id="363"/>
            <p14:sldId id="365"/>
            <p14:sldId id="342"/>
            <p14:sldId id="345"/>
            <p14:sldId id="312"/>
            <p14:sldId id="370"/>
            <p14:sldId id="265"/>
          </p14:sldIdLst>
        </p14:section>
        <p14:section name="Untitled Section" id="{F60D2743-741A-44DC-97EB-1AC069DD433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B54A24"/>
    <a:srgbClr val="FFCC66"/>
    <a:srgbClr val="FFFF99"/>
    <a:srgbClr val="E8734A"/>
    <a:srgbClr val="A05B3D"/>
    <a:srgbClr val="B09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6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BC7F5-0044-4A1A-A605-28FD9D802D6B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42A09-C99B-4EC5-BBF0-5B4765541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4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3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45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42A09-C99B-4EC5-BBF0-5B4765541B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6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42A09-C99B-4EC5-BBF0-5B4765541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0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2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47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1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85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95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17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98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68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9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92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3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8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7.png"/><Relationship Id="rId3" Type="http://schemas.openxmlformats.org/officeDocument/2006/relationships/image" Target="../media/image7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133600" y="2177226"/>
            <a:ext cx="13889580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7467600" y="1028700"/>
            <a:ext cx="2741746" cy="1194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3721" y="3321586"/>
            <a:ext cx="1341120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91400" y="647700"/>
            <a:ext cx="5715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9.22 (Tr76)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5848" y="1985308"/>
            <a:ext cx="16450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GCB.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93589"/>
            <a:ext cx="4618229" cy="3525860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1201400" y="4309266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62600" y="5448300"/>
                <a:ext cx="130302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BM, CN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G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trọng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448300"/>
                <a:ext cx="13030200" cy="1938992"/>
              </a:xfrm>
              <a:prstGeom prst="rect">
                <a:avLst/>
              </a:prstGeom>
              <a:blipFill>
                <a:blip r:embed="rId16"/>
                <a:stretch>
                  <a:fillRect l="-168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86400" y="7476097"/>
                <a:ext cx="6165662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𝐶𝐺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𝐶𝑁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7476097"/>
                <a:ext cx="6165662" cy="12488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76900" y="8922449"/>
                <a:ext cx="9144000" cy="9243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𝐺𝐵𝐶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00" y="8922449"/>
                <a:ext cx="9144000" cy="924356"/>
              </a:xfrm>
              <a:prstGeom prst="rect">
                <a:avLst/>
              </a:prstGeom>
              <a:blipFill>
                <a:blip r:embed="rId18"/>
                <a:stretch>
                  <a:fillRect l="-2333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1652062" y="7584841"/>
            <a:ext cx="41520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(t/c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(1)</a:t>
            </a:r>
          </a:p>
        </p:txBody>
      </p:sp>
    </p:spTree>
    <p:extLst>
      <p:ext uri="{BB962C8B-B14F-4D97-AF65-F5344CB8AC3E}">
        <p14:creationId xmlns:p14="http://schemas.microsoft.com/office/powerpoint/2010/main" val="36074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7" grpId="0" animBg="1"/>
      <p:bldP spid="14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17346" y="1844637"/>
            <a:ext cx="15653307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82340" y="526346"/>
            <a:ext cx="1522926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5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609070"/>
            <a:ext cx="15316200" cy="374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5500" b="1" kern="0" dirty="0">
                <a:solidFill>
                  <a:schemeClr val="accent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34: SỰ ĐỒNG QUY CỦA BA ĐƯỜNG TRUNG TUYẾN, BA ĐƯỜNG PHÂN GIÁC TRONG MỘT TAM GIÁC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82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6200" y="577088"/>
            <a:ext cx="182880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45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Sự đồng quy của ba đường trung tuyến trong một tam giác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819900"/>
            <a:ext cx="176216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cs typeface="Arial" panose="020B0604020202020204" pitchFamily="34" charset="0"/>
              </a:rPr>
              <a:t>Đoạn thẳng AM nối đỉnh A của tam giác ABC với trung điểm M của cạnh BC, gọi là đường trung tuyến (xuất phát từ đỉnh A hoặc ứng với cạnh BC) của tam giác ABC (H.9.27)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266496"/>
            <a:ext cx="870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vi-VN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tuyến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094027"/>
            <a:ext cx="4523677" cy="395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17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38200" y="40005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6989281"/>
            <a:ext cx="1548591" cy="1808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8" y="403365"/>
            <a:ext cx="1003879" cy="9368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5754" y="327165"/>
            <a:ext cx="1793854" cy="9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2147" y="1181100"/>
            <a:ext cx="154503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Trên mảnh giấy kẻ ô vuông, mỗi chiều 10 ô, hãy đếm dòng,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đánh dấu các đỉnh A,B,C rồi vẽ tam giác ABC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(H.9,29).Vẽ hai đường trung tuyến BN, CP, chúng cắt nhau tại G, tia AG cắt cạnh BC tại M.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AM có phải đường trung tuyến của tam giác ABC không ?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Hãy xác định các tỉ 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72200" y="4811504"/>
                <a:ext cx="3240887" cy="1190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𝐺𝐴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𝑀𝐴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𝐺𝐵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𝑁𝐵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𝐺𝐶</m:t>
                          </m:r>
                        </m:num>
                        <m:den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𝑃𝐶</m:t>
                          </m:r>
                        </m:den>
                      </m:f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811504"/>
                <a:ext cx="3240887" cy="11909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69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266700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7814377"/>
            <a:ext cx="15697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 ý: 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 đồng quy của ba đường trung tuyến gọi là trọng tâm tam giác.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98856" y="2006499"/>
            <a:ext cx="12185888" cy="4785926"/>
            <a:chOff x="4498856" y="2006499"/>
            <a:chExt cx="12185888" cy="4785926"/>
          </a:xfrm>
        </p:grpSpPr>
        <p:sp>
          <p:nvSpPr>
            <p:cNvPr id="12" name="Rectangle 11"/>
            <p:cNvSpPr/>
            <p:nvPr/>
          </p:nvSpPr>
          <p:spPr>
            <a:xfrm>
              <a:off x="4498856" y="2006499"/>
              <a:ext cx="12185888" cy="478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b="1" u="sng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Định lí 1:</a:t>
              </a:r>
            </a:p>
            <a:p>
              <a:pPr algn="just">
                <a:lnSpc>
                  <a:spcPct val="150000"/>
                </a:lnSpc>
                <a:spcAft>
                  <a:spcPts val="600"/>
                </a:spcAft>
              </a:pP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Ba đường trung tuyến của một tam giác cùng đi một điểm (hay đồng quy tại một điểm). Điểm đó cách mỗi đỉnh một khoảng bằng </a:t>
              </a:r>
              <a:r>
                <a:rPr lang="en-US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   </a:t>
              </a:r>
              <a:r>
                <a:rPr lang="vi-VN" sz="4000" dirty="0">
                  <a:solidFill>
                    <a:schemeClr val="bg1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độ dài đường trung tuyến đi qua đỉnh ấy.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677400" y="4762500"/>
                  <a:ext cx="583814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4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400" y="4762500"/>
                  <a:ext cx="583814" cy="12488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171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8979" y="481849"/>
            <a:ext cx="92223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9656" y="597266"/>
            <a:ext cx="1143000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8979" y="2540674"/>
            <a:ext cx="14553156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Mỗi tam giác có 3 đường phân giác.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(Vì từ mỗi đỉnh của tam giác, ta kẻ được 1 đường phân giác của tam giác nên mỗi tam giác có 3 đường phân giác).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16383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733800" y="5733371"/>
            <a:ext cx="4648200" cy="3794092"/>
            <a:chOff x="3581400" y="5829300"/>
            <a:chExt cx="4648200" cy="3794092"/>
          </a:xfrm>
        </p:grpSpPr>
        <p:sp>
          <p:nvSpPr>
            <p:cNvPr id="4" name="Isosceles Triangle 3"/>
            <p:cNvSpPr/>
            <p:nvPr/>
          </p:nvSpPr>
          <p:spPr>
            <a:xfrm>
              <a:off x="3581400" y="5829300"/>
              <a:ext cx="4648200" cy="3581400"/>
            </a:xfrm>
            <a:prstGeom prst="triangle">
              <a:avLst>
                <a:gd name="adj" fmla="val 3032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07148" y="5829300"/>
              <a:ext cx="190494" cy="359744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581400" y="7234989"/>
              <a:ext cx="2691063" cy="219175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" idx="4"/>
            </p:cNvCxnSpPr>
            <p:nvPr/>
          </p:nvCxnSpPr>
          <p:spPr>
            <a:xfrm flipH="1" flipV="1">
              <a:off x="4191000" y="7810500"/>
              <a:ext cx="4038600" cy="1600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rc 27"/>
            <p:cNvSpPr/>
            <p:nvPr/>
          </p:nvSpPr>
          <p:spPr>
            <a:xfrm rot="6161846">
              <a:off x="4800600" y="6031807"/>
              <a:ext cx="609600" cy="330893"/>
            </a:xfrm>
            <a:prstGeom prst="arc">
              <a:avLst>
                <a:gd name="adj1" fmla="val 14202005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0367927">
              <a:off x="4686384" y="5927727"/>
              <a:ext cx="500906" cy="527651"/>
            </a:xfrm>
            <a:prstGeom prst="arc">
              <a:avLst>
                <a:gd name="adj1" fmla="val 15459177"/>
                <a:gd name="adj2" fmla="val 18796042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>
              <a:off x="3581400" y="8845144"/>
              <a:ext cx="457200" cy="357437"/>
            </a:xfrm>
            <a:prstGeom prst="arc">
              <a:avLst>
                <a:gd name="adj1" fmla="val 16200000"/>
                <a:gd name="adj2" fmla="val 242988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3886105" y="8808723"/>
              <a:ext cx="92444" cy="150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>
              <a:off x="3686736" y="9160174"/>
              <a:ext cx="457200" cy="357437"/>
            </a:xfrm>
            <a:prstGeom prst="arc">
              <a:avLst>
                <a:gd name="adj1" fmla="val 16200000"/>
                <a:gd name="adj2" fmla="val 113278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4052681" y="9162604"/>
              <a:ext cx="92444" cy="1507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 36"/>
            <p:cNvSpPr/>
            <p:nvPr/>
          </p:nvSpPr>
          <p:spPr>
            <a:xfrm rot="17133830">
              <a:off x="7713068" y="8976514"/>
              <a:ext cx="381000" cy="526619"/>
            </a:xfrm>
            <a:prstGeom prst="arc">
              <a:avLst>
                <a:gd name="adj1" fmla="val 16200000"/>
                <a:gd name="adj2" fmla="val 2027185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rot="17133830">
              <a:off x="7591022" y="9169582"/>
              <a:ext cx="381000" cy="526619"/>
            </a:xfrm>
            <a:prstGeom prst="arc">
              <a:avLst>
                <a:gd name="adj1" fmla="val 15576418"/>
                <a:gd name="adj2" fmla="val 2027185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696200" y="8969588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55440" y="9029700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522536" y="9210452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495952" y="9277796"/>
              <a:ext cx="85322" cy="1363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2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0400" y="332045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8856" y="2463699"/>
            <a:ext cx="1173174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vi-VN" sz="4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 đường phân giác của một tam giác đồng quy tại một điểm. Điểm này cách đều ba cạnh của </a:t>
            </a:r>
            <a:r>
              <a:rPr lang="en-US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solidFill>
                  <a:prstClr val="whit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tam giác đó.</a:t>
            </a:r>
          </a:p>
        </p:txBody>
      </p:sp>
    </p:spTree>
    <p:extLst>
      <p:ext uri="{BB962C8B-B14F-4D97-AF65-F5344CB8AC3E}">
        <p14:creationId xmlns:p14="http://schemas.microsoft.com/office/powerpoint/2010/main" val="33707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180856" y="80934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3" name="Flowchart: Terminator 12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40502" y="987956"/>
              <a:ext cx="4546437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tr75)</a:t>
              </a:r>
            </a:p>
          </p:txBody>
        </p:sp>
      </p:grpSp>
      <p:pic>
        <p:nvPicPr>
          <p:cNvPr id="17" name="Picture 1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2300"/>
            <a:ext cx="7162800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83864" y="2761867"/>
            <a:ext cx="9985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AD, BE, CF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IH = IK =  IL.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96000" y="-38100"/>
            <a:ext cx="5988909" cy="130625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6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6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451908"/>
            <a:ext cx="1649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AM, BN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8363326" y="3467100"/>
            <a:ext cx="1752600" cy="813574"/>
          </a:xfrm>
          <a:prstGeom prst="wedgeEllipseCallou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1" y="5216952"/>
            <a:ext cx="5203141" cy="47171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24600" y="4457700"/>
                <a:ext cx="10820400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∩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BN = {I}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(t/c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457700"/>
                <a:ext cx="10820400" cy="5632311"/>
              </a:xfrm>
              <a:prstGeom prst="rect">
                <a:avLst/>
              </a:prstGeom>
              <a:blipFill>
                <a:blip r:embed="rId45"/>
                <a:stretch>
                  <a:fillRect l="-2028" r="-507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7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1472</TotalTime>
  <Words>593</Words>
  <PresentationFormat>Custom</PresentationFormat>
  <Paragraphs>55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Calibri</vt:lpstr>
      <vt:lpstr>Times New Roman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2022-11-28T06:58:14Z</dcterms:modified>
  <dc:identifier>DAFKAZ1_Ljc</dc:identifier>
</cp:coreProperties>
</file>