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7" r:id="rId3"/>
    <p:sldId id="256" r:id="rId4"/>
    <p:sldId id="258" r:id="rId5"/>
    <p:sldId id="263" r:id="rId6"/>
    <p:sldId id="259" r:id="rId7"/>
    <p:sldId id="275" r:id="rId8"/>
    <p:sldId id="276" r:id="rId9"/>
    <p:sldId id="277" r:id="rId10"/>
    <p:sldId id="278" r:id="rId11"/>
    <p:sldId id="279" r:id="rId12"/>
    <p:sldId id="280" r:id="rId13"/>
    <p:sldId id="281" r:id="rId14"/>
    <p:sldId id="282" r:id="rId15"/>
    <p:sldId id="273" r:id="rId16"/>
    <p:sldId id="284" r:id="rId17"/>
    <p:sldId id="283" r:id="rId18"/>
    <p:sldId id="285" r:id="rId19"/>
    <p:sldId id="286" r:id="rId20"/>
    <p:sldId id="287" r:id="rId21"/>
    <p:sldId id="288" r:id="rId22"/>
    <p:sldId id="274" r:id="rId23"/>
    <p:sldId id="289" r:id="rId24"/>
    <p:sldId id="290" r:id="rId25"/>
    <p:sldId id="261" r:id="rId26"/>
    <p:sldId id="292" r:id="rId27"/>
    <p:sldId id="293" r:id="rId28"/>
    <p:sldId id="294" r:id="rId29"/>
    <p:sldId id="291" r:id="rId30"/>
    <p:sldId id="268" r:id="rId31"/>
    <p:sldId id="272" r:id="rId32"/>
  </p:sldIdLst>
  <p:sldSz cx="18288000" cy="10287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1.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1.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grpSp>
        <p:nvGrpSpPr>
          <p:cNvPr id="2" name="Group 2"/>
          <p:cNvGrpSpPr/>
          <p:nvPr/>
        </p:nvGrpSpPr>
        <p:grpSpPr>
          <a:xfrm>
            <a:off x="-488329" y="8072994"/>
            <a:ext cx="19178618" cy="2591021"/>
            <a:chOff x="0" y="0"/>
            <a:chExt cx="186375649" cy="25179248"/>
          </a:xfrm>
        </p:grpSpPr>
        <p:sp>
          <p:nvSpPr>
            <p:cNvPr id="3" name="Freeform 3"/>
            <p:cNvSpPr/>
            <p:nvPr/>
          </p:nvSpPr>
          <p:spPr>
            <a:xfrm>
              <a:off x="72390" y="72390"/>
              <a:ext cx="186230868" cy="25034468"/>
            </a:xfrm>
            <a:custGeom>
              <a:avLst/>
              <a:gdLst/>
              <a:ahLst/>
              <a:cxnLst/>
              <a:rect l="l" t="t" r="r" b="b"/>
              <a:pathLst>
                <a:path w="186230868" h="25034468">
                  <a:moveTo>
                    <a:pt x="0" y="0"/>
                  </a:moveTo>
                  <a:lnTo>
                    <a:pt x="186230868" y="0"/>
                  </a:lnTo>
                  <a:lnTo>
                    <a:pt x="186230868" y="25034468"/>
                  </a:lnTo>
                  <a:lnTo>
                    <a:pt x="0" y="25034468"/>
                  </a:lnTo>
                  <a:lnTo>
                    <a:pt x="0" y="0"/>
                  </a:lnTo>
                  <a:close/>
                </a:path>
              </a:pathLst>
            </a:custGeom>
            <a:solidFill>
              <a:srgbClr val="FFFFFF"/>
            </a:solidFill>
          </p:spPr>
        </p:sp>
        <p:sp>
          <p:nvSpPr>
            <p:cNvPr id="4" name="Freeform 4"/>
            <p:cNvSpPr/>
            <p:nvPr/>
          </p:nvSpPr>
          <p:spPr>
            <a:xfrm>
              <a:off x="0" y="0"/>
              <a:ext cx="186375650" cy="25179249"/>
            </a:xfrm>
            <a:custGeom>
              <a:avLst/>
              <a:gdLst/>
              <a:ahLst/>
              <a:cxnLst/>
              <a:rect l="l" t="t" r="r" b="b"/>
              <a:pathLst>
                <a:path w="186375650" h="25179249">
                  <a:moveTo>
                    <a:pt x="186230865" y="25034469"/>
                  </a:moveTo>
                  <a:lnTo>
                    <a:pt x="186375650" y="25034469"/>
                  </a:lnTo>
                  <a:lnTo>
                    <a:pt x="186375650" y="25179249"/>
                  </a:lnTo>
                  <a:lnTo>
                    <a:pt x="186230865" y="25179249"/>
                  </a:lnTo>
                  <a:lnTo>
                    <a:pt x="186230865" y="25034469"/>
                  </a:lnTo>
                  <a:close/>
                  <a:moveTo>
                    <a:pt x="0" y="144780"/>
                  </a:moveTo>
                  <a:lnTo>
                    <a:pt x="144780" y="144780"/>
                  </a:lnTo>
                  <a:lnTo>
                    <a:pt x="144780" y="25034469"/>
                  </a:lnTo>
                  <a:lnTo>
                    <a:pt x="0" y="25034469"/>
                  </a:lnTo>
                  <a:lnTo>
                    <a:pt x="0" y="144780"/>
                  </a:lnTo>
                  <a:close/>
                  <a:moveTo>
                    <a:pt x="0" y="25034469"/>
                  </a:moveTo>
                  <a:lnTo>
                    <a:pt x="144780" y="25034469"/>
                  </a:lnTo>
                  <a:lnTo>
                    <a:pt x="144780" y="25179249"/>
                  </a:lnTo>
                  <a:lnTo>
                    <a:pt x="0" y="25179249"/>
                  </a:lnTo>
                  <a:lnTo>
                    <a:pt x="0" y="25034469"/>
                  </a:lnTo>
                  <a:close/>
                  <a:moveTo>
                    <a:pt x="186230865" y="144780"/>
                  </a:moveTo>
                  <a:lnTo>
                    <a:pt x="186375650" y="144780"/>
                  </a:lnTo>
                  <a:lnTo>
                    <a:pt x="186375650" y="25034469"/>
                  </a:lnTo>
                  <a:lnTo>
                    <a:pt x="186230865" y="25034469"/>
                  </a:lnTo>
                  <a:lnTo>
                    <a:pt x="186230865" y="144780"/>
                  </a:lnTo>
                  <a:close/>
                  <a:moveTo>
                    <a:pt x="144780" y="25034469"/>
                  </a:moveTo>
                  <a:lnTo>
                    <a:pt x="186230865" y="25034469"/>
                  </a:lnTo>
                  <a:lnTo>
                    <a:pt x="186230865" y="25179249"/>
                  </a:lnTo>
                  <a:lnTo>
                    <a:pt x="144780" y="25179249"/>
                  </a:lnTo>
                  <a:lnTo>
                    <a:pt x="144780" y="2503446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242424"/>
            </a:solidFill>
          </p:spPr>
        </p:sp>
      </p:grpSp>
      <p:sp>
        <p:nvSpPr>
          <p:cNvPr id="6" name="TextBox 6"/>
          <p:cNvSpPr txBox="1"/>
          <p:nvPr/>
        </p:nvSpPr>
        <p:spPr>
          <a:xfrm>
            <a:off x="2287824" y="1349193"/>
            <a:ext cx="14274551" cy="3077766"/>
          </a:xfrm>
          <a:prstGeom prst="rect">
            <a:avLst/>
          </a:prstGeom>
        </p:spPr>
        <p:txBody>
          <a:bodyPr wrap="square" lIns="0" tIns="0" rIns="0" bIns="0" rtlCol="0" anchor="t">
            <a:spAutoFit/>
          </a:bodyPr>
          <a:lstStyle/>
          <a:p>
            <a:pPr algn="ctr">
              <a:lnSpc>
                <a:spcPts val="11969"/>
              </a:lnSpc>
            </a:pPr>
            <a:r>
              <a:rPr lang="vi-VN" sz="7200" b="1" dirty="0" smtClean="0">
                <a:solidFill>
                  <a:srgbClr val="00000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00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194547" y="5946747"/>
            <a:ext cx="7571157" cy="525851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060051" y="5796232"/>
            <a:ext cx="5063789" cy="357227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40680" y="3728537"/>
            <a:ext cx="5077213" cy="641946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6268700" cy="1081002"/>
          </a:xfrm>
          <a:prstGeom prst="rect">
            <a:avLst/>
          </a:prstGeom>
        </p:spPr>
        <p:txBody>
          <a:bodyPr wrap="square" lIns="0" tIns="0" rIns="0" bIns="0" rtlCol="0" anchor="t">
            <a:spAutoFit/>
          </a:bodyPr>
          <a:lstStyle/>
          <a:p>
            <a:pPr algn="ctr">
              <a:lnSpc>
                <a:spcPts val="9600"/>
              </a:lnSpc>
            </a:pPr>
            <a:r>
              <a:rPr lang="vi-VN" sz="4800" b="1" i="1" dirty="0" smtClean="0">
                <a:solidFill>
                  <a:srgbClr val="FF0000"/>
                </a:solidFill>
              </a:rPr>
              <a:t>Đọc bảng tổng kết SGK/tr169 và trả lời các câu hỏi:</a:t>
            </a:r>
            <a:endParaRPr lang="en-US" sz="4800" b="1" i="1" dirty="0">
              <a:solidFill>
                <a:srgbClr val="FF0000"/>
              </a:solidFill>
            </a:endParaRPr>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11" name="TextBox 10"/>
          <p:cNvSpPr txBox="1"/>
          <p:nvPr/>
        </p:nvSpPr>
        <p:spPr>
          <a:xfrm>
            <a:off x="533400" y="1480596"/>
            <a:ext cx="15544800" cy="7363554"/>
          </a:xfrm>
          <a:prstGeom prst="rect">
            <a:avLst/>
          </a:prstGeom>
          <a:noFill/>
        </p:spPr>
        <p:txBody>
          <a:bodyPr wrap="square" rtlCol="0">
            <a:spAutoFit/>
          </a:bodyPr>
          <a:lstStyle/>
          <a:p>
            <a:pPr algn="just">
              <a:lnSpc>
                <a:spcPct val="150000"/>
              </a:lnSpc>
            </a:pPr>
            <a:r>
              <a:rPr lang="vi-VN" sz="4500" b="1" dirty="0" smtClean="0"/>
              <a:t>4.c. </a:t>
            </a:r>
            <a:r>
              <a:rPr lang="vi-VN" sz="4500" b="1" dirty="0"/>
              <a:t>Trong các tác phầm như thơ, truyện, kịch có thể sử dụng yếu tố nghị </a:t>
            </a:r>
            <a:r>
              <a:rPr lang="vi-VN" sz="4500" b="1" dirty="0" smtClean="0"/>
              <a:t>luận.</a:t>
            </a:r>
          </a:p>
          <a:p>
            <a:pPr algn="just">
              <a:lnSpc>
                <a:spcPct val="150000"/>
              </a:lnSpc>
            </a:pPr>
            <a:r>
              <a:rPr lang="vi-VN" sz="4500" dirty="0"/>
              <a:t>- Trong văn tự sự, yếu tố nghị luận là yếu tố phụ, mục đích sử dụng là làm cho đoạn văn thơ thêm sâu sắc. Yếu tố này được sử dụng khi người viết muốn người nghe suy nghĩ về một vấn đề nào đó, thường được diễn đạt bằng hình thức lập luận, làm câu chuyện tăng thêm phần triết lí.</a:t>
            </a:r>
            <a:endParaRPr lang="vi-VN" sz="4500" dirty="0" smtClean="0"/>
          </a:p>
        </p:txBody>
      </p:sp>
    </p:spTree>
    <p:extLst>
      <p:ext uri="{BB962C8B-B14F-4D97-AF65-F5344CB8AC3E}">
        <p14:creationId xmlns:p14="http://schemas.microsoft.com/office/powerpoint/2010/main" val="281895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6268700" cy="1081002"/>
          </a:xfrm>
          <a:prstGeom prst="rect">
            <a:avLst/>
          </a:prstGeom>
        </p:spPr>
        <p:txBody>
          <a:bodyPr wrap="square" lIns="0" tIns="0" rIns="0" bIns="0" rtlCol="0" anchor="t">
            <a:spAutoFit/>
          </a:bodyPr>
          <a:lstStyle/>
          <a:p>
            <a:pPr algn="ctr">
              <a:lnSpc>
                <a:spcPts val="9600"/>
              </a:lnSpc>
            </a:pPr>
            <a:r>
              <a:rPr lang="vi-VN" sz="4800" b="1" i="1" dirty="0" smtClean="0">
                <a:solidFill>
                  <a:srgbClr val="FF0000"/>
                </a:solidFill>
              </a:rPr>
              <a:t>Đọc bảng tổng kết SGK/tr169 và trả lời các câu hỏi:</a:t>
            </a:r>
            <a:endParaRPr lang="en-US" sz="4800" b="1" i="1" dirty="0">
              <a:solidFill>
                <a:srgbClr val="FF0000"/>
              </a:solidFill>
            </a:endParaRPr>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11" name="TextBox 10"/>
          <p:cNvSpPr txBox="1"/>
          <p:nvPr/>
        </p:nvSpPr>
        <p:spPr>
          <a:xfrm>
            <a:off x="533400" y="1480596"/>
            <a:ext cx="15849600" cy="4247317"/>
          </a:xfrm>
          <a:prstGeom prst="rect">
            <a:avLst/>
          </a:prstGeom>
          <a:noFill/>
        </p:spPr>
        <p:txBody>
          <a:bodyPr wrap="square" rtlCol="0">
            <a:spAutoFit/>
          </a:bodyPr>
          <a:lstStyle/>
          <a:p>
            <a:pPr algn="just">
              <a:lnSpc>
                <a:spcPct val="150000"/>
              </a:lnSpc>
            </a:pPr>
            <a:r>
              <a:rPr lang="vi-VN" sz="4500" b="1" dirty="0" smtClean="0"/>
              <a:t>5. Sự giống và khác nhau của kiểu văn bản tự sự và thể loại văn bản tự sự:  </a:t>
            </a:r>
          </a:p>
          <a:p>
            <a:pPr marL="685800" indent="-685800" algn="just">
              <a:lnSpc>
                <a:spcPct val="150000"/>
              </a:lnSpc>
              <a:buFontTx/>
              <a:buChar char="-"/>
            </a:pPr>
            <a:r>
              <a:rPr lang="vi-VN" sz="4500" b="1" dirty="0" smtClean="0"/>
              <a:t>Giống nhau</a:t>
            </a:r>
            <a:r>
              <a:rPr lang="vi-VN" sz="4500" b="1" dirty="0"/>
              <a:t>: </a:t>
            </a:r>
            <a:r>
              <a:rPr lang="vi-VN" sz="4500" dirty="0" smtClean="0"/>
              <a:t>yếu </a:t>
            </a:r>
            <a:r>
              <a:rPr lang="vi-VN" sz="4500" dirty="0"/>
              <a:t>tố tự sự ( kể chuyện) giữ vai trò chủ đạo</a:t>
            </a:r>
            <a:r>
              <a:rPr lang="vi-VN" sz="4500" dirty="0" smtClean="0"/>
              <a:t>.</a:t>
            </a:r>
          </a:p>
          <a:p>
            <a:pPr marL="685800" indent="-685800" algn="just">
              <a:lnSpc>
                <a:spcPct val="150000"/>
              </a:lnSpc>
              <a:buFontTx/>
              <a:buChar char="-"/>
            </a:pPr>
            <a:r>
              <a:rPr lang="vi-VN" sz="4500" b="1" dirty="0" smtClean="0"/>
              <a:t>Khác nhau:</a:t>
            </a:r>
          </a:p>
        </p:txBody>
      </p:sp>
      <p:cxnSp>
        <p:nvCxnSpPr>
          <p:cNvPr id="3" name="Straight Connector 2"/>
          <p:cNvCxnSpPr>
            <a:stCxn id="11" idx="2"/>
          </p:cNvCxnSpPr>
          <p:nvPr/>
        </p:nvCxnSpPr>
        <p:spPr>
          <a:xfrm>
            <a:off x="8458200" y="5727913"/>
            <a:ext cx="0" cy="42923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2232423" y="5727913"/>
            <a:ext cx="3834704" cy="738664"/>
          </a:xfrm>
          <a:prstGeom prst="rect">
            <a:avLst/>
          </a:prstGeom>
          <a:noFill/>
        </p:spPr>
        <p:txBody>
          <a:bodyPr wrap="none" rtlCol="0">
            <a:spAutoFit/>
          </a:bodyPr>
          <a:lstStyle/>
          <a:p>
            <a:r>
              <a:rPr lang="vi-VN" sz="4200" b="1" dirty="0" smtClean="0">
                <a:solidFill>
                  <a:srgbClr val="FF0000"/>
                </a:solidFill>
              </a:rPr>
              <a:t>Văn bản tự sự</a:t>
            </a:r>
            <a:endParaRPr lang="en-US" sz="4200" b="1" dirty="0">
              <a:solidFill>
                <a:srgbClr val="FF0000"/>
              </a:solidFill>
            </a:endParaRPr>
          </a:p>
        </p:txBody>
      </p:sp>
      <p:sp>
        <p:nvSpPr>
          <p:cNvPr id="10" name="TextBox 9"/>
          <p:cNvSpPr txBox="1"/>
          <p:nvPr/>
        </p:nvSpPr>
        <p:spPr>
          <a:xfrm>
            <a:off x="11210404" y="5727913"/>
            <a:ext cx="3773790" cy="738664"/>
          </a:xfrm>
          <a:prstGeom prst="rect">
            <a:avLst/>
          </a:prstGeom>
          <a:noFill/>
        </p:spPr>
        <p:txBody>
          <a:bodyPr wrap="none" rtlCol="0">
            <a:spAutoFit/>
          </a:bodyPr>
          <a:lstStyle/>
          <a:p>
            <a:r>
              <a:rPr lang="vi-VN" sz="4200" b="1" dirty="0" smtClean="0">
                <a:solidFill>
                  <a:srgbClr val="FF0000"/>
                </a:solidFill>
              </a:rPr>
              <a:t>Thể loại tự sự</a:t>
            </a:r>
            <a:endParaRPr lang="en-US" sz="4200" b="1" dirty="0">
              <a:solidFill>
                <a:srgbClr val="FF0000"/>
              </a:solidFill>
            </a:endParaRPr>
          </a:p>
        </p:txBody>
      </p:sp>
      <p:sp>
        <p:nvSpPr>
          <p:cNvPr id="9" name="Rectangle 8"/>
          <p:cNvSpPr/>
          <p:nvPr/>
        </p:nvSpPr>
        <p:spPr>
          <a:xfrm>
            <a:off x="533400" y="6466577"/>
            <a:ext cx="7663218" cy="2955746"/>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vi-VN" sz="3200" dirty="0" smtClean="0">
                <a:solidFill>
                  <a:srgbClr val="000000"/>
                </a:solidFill>
              </a:rPr>
              <a:t>Phương </a:t>
            </a:r>
            <a:r>
              <a:rPr lang="vi-VN" sz="3200" dirty="0">
                <a:solidFill>
                  <a:srgbClr val="000000"/>
                </a:solidFill>
              </a:rPr>
              <a:t>thức biểu đạt chính: trình bày các sự việc.</a:t>
            </a:r>
          </a:p>
          <a:p>
            <a:pPr marL="457200" indent="-457200" algn="just">
              <a:lnSpc>
                <a:spcPct val="150000"/>
              </a:lnSpc>
              <a:buFont typeface="Wingdings" panose="05000000000000000000" pitchFamily="2" charset="2"/>
              <a:buChar char="§"/>
            </a:pPr>
            <a:r>
              <a:rPr lang="vi-VN" sz="3200" dirty="0" smtClean="0">
                <a:solidFill>
                  <a:srgbClr val="000000"/>
                </a:solidFill>
              </a:rPr>
              <a:t>Tính </a:t>
            </a:r>
            <a:r>
              <a:rPr lang="vi-VN" sz="3200" dirty="0">
                <a:solidFill>
                  <a:srgbClr val="000000"/>
                </a:solidFill>
              </a:rPr>
              <a:t>nghệ thuật : thể hiện qua cốt truyện – nhân vật – sự việc – kết cấu.</a:t>
            </a:r>
            <a:endParaRPr lang="vi-VN" sz="3200" b="0" i="0" dirty="0">
              <a:solidFill>
                <a:srgbClr val="000000"/>
              </a:solidFill>
              <a:effectLst/>
            </a:endParaRPr>
          </a:p>
        </p:txBody>
      </p:sp>
      <p:sp>
        <p:nvSpPr>
          <p:cNvPr id="12" name="Rectangle 11"/>
          <p:cNvSpPr/>
          <p:nvPr/>
        </p:nvSpPr>
        <p:spPr>
          <a:xfrm>
            <a:off x="8888669" y="6466577"/>
            <a:ext cx="7663218" cy="147841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vi-VN" sz="3200" dirty="0">
                <a:solidFill>
                  <a:srgbClr val="000000"/>
                </a:solidFill>
              </a:rPr>
              <a:t>Đa dạng </a:t>
            </a:r>
            <a:r>
              <a:rPr lang="vi-VN" sz="3200" i="1" dirty="0">
                <a:solidFill>
                  <a:srgbClr val="000000"/>
                </a:solidFill>
              </a:rPr>
              <a:t>(Truyện ngắn, tiểu thuyết, kịch</a:t>
            </a:r>
            <a:r>
              <a:rPr lang="vi-VN" sz="3200" i="1" dirty="0" smtClean="0">
                <a:solidFill>
                  <a:srgbClr val="000000"/>
                </a:solidFill>
              </a:rPr>
              <a:t>…)</a:t>
            </a:r>
            <a:endParaRPr lang="vi-VN" sz="3200" i="1" dirty="0">
              <a:solidFill>
                <a:srgbClr val="000000"/>
              </a:solidFill>
            </a:endParaRPr>
          </a:p>
        </p:txBody>
      </p:sp>
    </p:spTree>
    <p:extLst>
      <p:ext uri="{BB962C8B-B14F-4D97-AF65-F5344CB8AC3E}">
        <p14:creationId xmlns:p14="http://schemas.microsoft.com/office/powerpoint/2010/main" val="326672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barn(inVertical)">
                                      <p:cBhvr>
                                        <p:cTn id="13" dur="500"/>
                                        <p:tgtEl>
                                          <p:spTgt spid="1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barn(inVertical)">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6268700" cy="1081002"/>
          </a:xfrm>
          <a:prstGeom prst="rect">
            <a:avLst/>
          </a:prstGeom>
        </p:spPr>
        <p:txBody>
          <a:bodyPr wrap="square" lIns="0" tIns="0" rIns="0" bIns="0" rtlCol="0" anchor="t">
            <a:spAutoFit/>
          </a:bodyPr>
          <a:lstStyle/>
          <a:p>
            <a:pPr algn="ctr">
              <a:lnSpc>
                <a:spcPts val="9600"/>
              </a:lnSpc>
            </a:pPr>
            <a:r>
              <a:rPr lang="vi-VN" sz="4800" b="1" i="1" dirty="0" smtClean="0">
                <a:solidFill>
                  <a:srgbClr val="FF0000"/>
                </a:solidFill>
              </a:rPr>
              <a:t>Đọc bảng tổng kết SGK/tr169 và trả lời các câu hỏi:</a:t>
            </a:r>
            <a:endParaRPr lang="en-US" sz="4800" b="1" i="1" dirty="0">
              <a:solidFill>
                <a:srgbClr val="FF0000"/>
              </a:solidFill>
            </a:endParaRPr>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11" name="TextBox 10"/>
          <p:cNvSpPr txBox="1"/>
          <p:nvPr/>
        </p:nvSpPr>
        <p:spPr>
          <a:xfrm>
            <a:off x="533400" y="1480596"/>
            <a:ext cx="15849600" cy="4247317"/>
          </a:xfrm>
          <a:prstGeom prst="rect">
            <a:avLst/>
          </a:prstGeom>
          <a:noFill/>
        </p:spPr>
        <p:txBody>
          <a:bodyPr wrap="square" rtlCol="0">
            <a:spAutoFit/>
          </a:bodyPr>
          <a:lstStyle/>
          <a:p>
            <a:pPr algn="just">
              <a:lnSpc>
                <a:spcPct val="150000"/>
              </a:lnSpc>
            </a:pPr>
            <a:r>
              <a:rPr lang="vi-VN" sz="4500" b="1" dirty="0" smtClean="0"/>
              <a:t>6. Sự giống và khác nhau của kiểu văn bản biểu cảm và thể loại văn bản trữ tình:  </a:t>
            </a:r>
          </a:p>
          <a:p>
            <a:pPr marL="685800" indent="-685800" algn="just">
              <a:lnSpc>
                <a:spcPct val="150000"/>
              </a:lnSpc>
              <a:buFontTx/>
              <a:buChar char="-"/>
            </a:pPr>
            <a:r>
              <a:rPr lang="vi-VN" sz="4500" b="1" dirty="0" smtClean="0"/>
              <a:t>Giống nhau</a:t>
            </a:r>
            <a:r>
              <a:rPr lang="vi-VN" sz="4500" b="1" dirty="0"/>
              <a:t>: </a:t>
            </a:r>
            <a:r>
              <a:rPr lang="vi-VN" sz="4500" dirty="0" smtClean="0"/>
              <a:t>yếu </a:t>
            </a:r>
            <a:r>
              <a:rPr lang="vi-VN" sz="4500" dirty="0"/>
              <a:t>tố cảm xúc, tình cảm giữ vai trò chủ </a:t>
            </a:r>
            <a:r>
              <a:rPr lang="vi-VN" sz="4500" dirty="0" smtClean="0"/>
              <a:t>đạo.</a:t>
            </a:r>
          </a:p>
          <a:p>
            <a:pPr marL="685800" indent="-685800" algn="just">
              <a:lnSpc>
                <a:spcPct val="150000"/>
              </a:lnSpc>
              <a:buFontTx/>
              <a:buChar char="-"/>
            </a:pPr>
            <a:r>
              <a:rPr lang="vi-VN" sz="4500" b="1" dirty="0" smtClean="0"/>
              <a:t>Khác nhau:</a:t>
            </a:r>
          </a:p>
        </p:txBody>
      </p:sp>
      <p:cxnSp>
        <p:nvCxnSpPr>
          <p:cNvPr id="3" name="Straight Connector 2"/>
          <p:cNvCxnSpPr>
            <a:stCxn id="11" idx="2"/>
          </p:cNvCxnSpPr>
          <p:nvPr/>
        </p:nvCxnSpPr>
        <p:spPr>
          <a:xfrm>
            <a:off x="8458200" y="5727913"/>
            <a:ext cx="0" cy="42923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2232423" y="5727913"/>
            <a:ext cx="4761240" cy="738664"/>
          </a:xfrm>
          <a:prstGeom prst="rect">
            <a:avLst/>
          </a:prstGeom>
          <a:noFill/>
        </p:spPr>
        <p:txBody>
          <a:bodyPr wrap="none" rtlCol="0">
            <a:spAutoFit/>
          </a:bodyPr>
          <a:lstStyle/>
          <a:p>
            <a:r>
              <a:rPr lang="vi-VN" sz="4200" b="1" dirty="0" smtClean="0">
                <a:solidFill>
                  <a:srgbClr val="FF0000"/>
                </a:solidFill>
              </a:rPr>
              <a:t>Văn bản biểu cảm</a:t>
            </a:r>
            <a:endParaRPr lang="en-US" sz="4200" b="1" dirty="0">
              <a:solidFill>
                <a:srgbClr val="FF0000"/>
              </a:solidFill>
            </a:endParaRPr>
          </a:p>
        </p:txBody>
      </p:sp>
      <p:sp>
        <p:nvSpPr>
          <p:cNvPr id="10" name="TextBox 9"/>
          <p:cNvSpPr txBox="1"/>
          <p:nvPr/>
        </p:nvSpPr>
        <p:spPr>
          <a:xfrm>
            <a:off x="11210404" y="5727913"/>
            <a:ext cx="4280339" cy="738664"/>
          </a:xfrm>
          <a:prstGeom prst="rect">
            <a:avLst/>
          </a:prstGeom>
          <a:noFill/>
        </p:spPr>
        <p:txBody>
          <a:bodyPr wrap="none" rtlCol="0">
            <a:spAutoFit/>
          </a:bodyPr>
          <a:lstStyle/>
          <a:p>
            <a:r>
              <a:rPr lang="vi-VN" sz="4200" b="1" dirty="0" smtClean="0">
                <a:solidFill>
                  <a:srgbClr val="FF0000"/>
                </a:solidFill>
              </a:rPr>
              <a:t>Thể loại trữ tình</a:t>
            </a:r>
            <a:endParaRPr lang="en-US" sz="4200" b="1" dirty="0">
              <a:solidFill>
                <a:srgbClr val="FF0000"/>
              </a:solidFill>
            </a:endParaRPr>
          </a:p>
        </p:txBody>
      </p:sp>
      <p:sp>
        <p:nvSpPr>
          <p:cNvPr id="9" name="Rectangle 8"/>
          <p:cNvSpPr/>
          <p:nvPr/>
        </p:nvSpPr>
        <p:spPr>
          <a:xfrm>
            <a:off x="640911" y="6420956"/>
            <a:ext cx="7294125" cy="147841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vi-VN" sz="3200" dirty="0">
                <a:solidFill>
                  <a:srgbClr val="000000"/>
                </a:solidFill>
              </a:rPr>
              <a:t>Bày tỏ cảm xác về một đối tượng </a:t>
            </a:r>
            <a:r>
              <a:rPr lang="vi-VN" sz="3200" i="1" dirty="0" smtClean="0">
                <a:solidFill>
                  <a:srgbClr val="000000"/>
                </a:solidFill>
              </a:rPr>
              <a:t>(văn </a:t>
            </a:r>
            <a:r>
              <a:rPr lang="vi-VN" sz="3200" i="1" dirty="0">
                <a:solidFill>
                  <a:srgbClr val="000000"/>
                </a:solidFill>
              </a:rPr>
              <a:t>xuôi)</a:t>
            </a:r>
            <a:endParaRPr lang="vi-VN" sz="3200" b="0" i="1" dirty="0">
              <a:solidFill>
                <a:srgbClr val="000000"/>
              </a:solidFill>
              <a:effectLst/>
            </a:endParaRPr>
          </a:p>
        </p:txBody>
      </p:sp>
      <p:sp>
        <p:nvSpPr>
          <p:cNvPr id="12" name="Rectangle 11"/>
          <p:cNvSpPr/>
          <p:nvPr/>
        </p:nvSpPr>
        <p:spPr>
          <a:xfrm>
            <a:off x="8888669" y="6466577"/>
            <a:ext cx="7663218" cy="1478418"/>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vi-VN" sz="3200" dirty="0">
                <a:solidFill>
                  <a:srgbClr val="000000"/>
                </a:solidFill>
              </a:rPr>
              <a:t>Đ</a:t>
            </a:r>
            <a:r>
              <a:rPr lang="vi-VN" sz="3200" dirty="0" smtClean="0">
                <a:solidFill>
                  <a:srgbClr val="000000"/>
                </a:solidFill>
              </a:rPr>
              <a:t>ời </a:t>
            </a:r>
            <a:r>
              <a:rPr lang="vi-VN" sz="3200" dirty="0">
                <a:solidFill>
                  <a:srgbClr val="000000"/>
                </a:solidFill>
              </a:rPr>
              <a:t>sống cảm xúc của chủ thể trước vấn đề đời sống </a:t>
            </a:r>
            <a:r>
              <a:rPr lang="vi-VN" sz="3200" i="1" dirty="0" smtClean="0">
                <a:solidFill>
                  <a:srgbClr val="000000"/>
                </a:solidFill>
              </a:rPr>
              <a:t>(thơ</a:t>
            </a:r>
            <a:r>
              <a:rPr lang="vi-VN" sz="3200" i="1" dirty="0">
                <a:solidFill>
                  <a:srgbClr val="000000"/>
                </a:solidFill>
              </a:rPr>
              <a:t>)</a:t>
            </a:r>
          </a:p>
        </p:txBody>
      </p:sp>
    </p:spTree>
    <p:extLst>
      <p:ext uri="{BB962C8B-B14F-4D97-AF65-F5344CB8AC3E}">
        <p14:creationId xmlns:p14="http://schemas.microsoft.com/office/powerpoint/2010/main" val="6741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barn(inVertical)">
                                      <p:cBhvr>
                                        <p:cTn id="13" dur="500"/>
                                        <p:tgtEl>
                                          <p:spTgt spid="1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barn(inVertical)">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6268700" cy="1081002"/>
          </a:xfrm>
          <a:prstGeom prst="rect">
            <a:avLst/>
          </a:prstGeom>
        </p:spPr>
        <p:txBody>
          <a:bodyPr wrap="square" lIns="0" tIns="0" rIns="0" bIns="0" rtlCol="0" anchor="t">
            <a:spAutoFit/>
          </a:bodyPr>
          <a:lstStyle/>
          <a:p>
            <a:pPr algn="ctr">
              <a:lnSpc>
                <a:spcPts val="9600"/>
              </a:lnSpc>
            </a:pPr>
            <a:r>
              <a:rPr lang="vi-VN" sz="4800" b="1" i="1" dirty="0" smtClean="0">
                <a:solidFill>
                  <a:srgbClr val="FF0000"/>
                </a:solidFill>
              </a:rPr>
              <a:t>Đọc bảng tổng kết SGK/tr169 và trả lời các câu hỏi:</a:t>
            </a:r>
            <a:endParaRPr lang="en-US" sz="4800" b="1" i="1" dirty="0">
              <a:solidFill>
                <a:srgbClr val="FF0000"/>
              </a:solidFill>
            </a:endParaRPr>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11" name="TextBox 10"/>
          <p:cNvSpPr txBox="1"/>
          <p:nvPr/>
        </p:nvSpPr>
        <p:spPr>
          <a:xfrm>
            <a:off x="533400" y="1480596"/>
            <a:ext cx="15849600" cy="1131079"/>
          </a:xfrm>
          <a:prstGeom prst="rect">
            <a:avLst/>
          </a:prstGeom>
          <a:noFill/>
        </p:spPr>
        <p:txBody>
          <a:bodyPr wrap="square" rtlCol="0">
            <a:spAutoFit/>
          </a:bodyPr>
          <a:lstStyle/>
          <a:p>
            <a:pPr algn="just">
              <a:lnSpc>
                <a:spcPct val="150000"/>
              </a:lnSpc>
            </a:pPr>
            <a:r>
              <a:rPr lang="vi-VN" sz="4500" b="1" dirty="0" smtClean="0"/>
              <a:t>6. </a:t>
            </a:r>
            <a:r>
              <a:rPr lang="vi-VN" sz="4500" b="1" dirty="0"/>
              <a:t>Đặc điểm của thể loại văn học trữ tình :</a:t>
            </a:r>
            <a:endParaRPr lang="vi-VN" sz="4500" b="1" dirty="0" smtClean="0"/>
          </a:p>
        </p:txBody>
      </p:sp>
      <p:sp>
        <p:nvSpPr>
          <p:cNvPr id="2" name="Rectangle 1"/>
          <p:cNvSpPr/>
          <p:nvPr/>
        </p:nvSpPr>
        <p:spPr>
          <a:xfrm>
            <a:off x="1014255" y="2611675"/>
            <a:ext cx="15376194" cy="5789534"/>
          </a:xfrm>
          <a:prstGeom prst="rect">
            <a:avLst/>
          </a:prstGeom>
        </p:spPr>
        <p:txBody>
          <a:bodyPr wrap="square">
            <a:spAutoFit/>
          </a:bodyPr>
          <a:lstStyle/>
          <a:p>
            <a:pPr algn="just">
              <a:lnSpc>
                <a:spcPct val="150000"/>
              </a:lnSpc>
            </a:pPr>
            <a:r>
              <a:rPr lang="vi-VN" sz="4200" dirty="0">
                <a:solidFill>
                  <a:srgbClr val="000000"/>
                </a:solidFill>
              </a:rPr>
              <a:t>- Bộc lộ cảm xúc một cách trực tiếp.</a:t>
            </a:r>
          </a:p>
          <a:p>
            <a:pPr algn="just">
              <a:lnSpc>
                <a:spcPct val="150000"/>
              </a:lnSpc>
            </a:pPr>
            <a:r>
              <a:rPr lang="vi-VN" sz="4200" dirty="0">
                <a:solidFill>
                  <a:srgbClr val="000000"/>
                </a:solidFill>
              </a:rPr>
              <a:t>- Trong tác phẩm trữ tình, người đứng ra bộc lộ cảm xúc gọi là nhân vật trữ tình.</a:t>
            </a:r>
          </a:p>
          <a:p>
            <a:pPr algn="just">
              <a:lnSpc>
                <a:spcPct val="150000"/>
              </a:lnSpc>
            </a:pPr>
            <a:r>
              <a:rPr lang="vi-VN" sz="4200" dirty="0">
                <a:solidFill>
                  <a:srgbClr val="000000"/>
                </a:solidFill>
              </a:rPr>
              <a:t>- Tác phẩm trữ tình thường ngắn gọn</a:t>
            </a:r>
          </a:p>
          <a:p>
            <a:pPr algn="just">
              <a:lnSpc>
                <a:spcPct val="150000"/>
              </a:lnSpc>
            </a:pPr>
            <a:r>
              <a:rPr lang="vi-VN" sz="4200" dirty="0">
                <a:solidFill>
                  <a:srgbClr val="000000"/>
                </a:solidFill>
              </a:rPr>
              <a:t>- Lời văn của tác phẩm trữ tình là lời văn của cảm xúc nên tràn đầy tính biểu cảm.</a:t>
            </a:r>
            <a:endParaRPr lang="vi-VN" sz="4200" b="0" i="0" dirty="0">
              <a:solidFill>
                <a:srgbClr val="000000"/>
              </a:solidFill>
              <a:effectLst/>
            </a:endParaRPr>
          </a:p>
        </p:txBody>
      </p:sp>
    </p:spTree>
    <p:extLst>
      <p:ext uri="{BB962C8B-B14F-4D97-AF65-F5344CB8AC3E}">
        <p14:creationId xmlns:p14="http://schemas.microsoft.com/office/powerpoint/2010/main" val="141863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6268700" cy="1081002"/>
          </a:xfrm>
          <a:prstGeom prst="rect">
            <a:avLst/>
          </a:prstGeom>
        </p:spPr>
        <p:txBody>
          <a:bodyPr wrap="square" lIns="0" tIns="0" rIns="0" bIns="0" rtlCol="0" anchor="t">
            <a:spAutoFit/>
          </a:bodyPr>
          <a:lstStyle/>
          <a:p>
            <a:pPr algn="ctr">
              <a:lnSpc>
                <a:spcPts val="9600"/>
              </a:lnSpc>
            </a:pPr>
            <a:r>
              <a:rPr lang="vi-VN" sz="4800" b="1" i="1" dirty="0" smtClean="0">
                <a:solidFill>
                  <a:srgbClr val="FF0000"/>
                </a:solidFill>
              </a:rPr>
              <a:t>Đọc bảng tổng kết SGK/tr169 và trả lời các câu hỏi:</a:t>
            </a:r>
            <a:endParaRPr lang="en-US" sz="4800" b="1" i="1" dirty="0">
              <a:solidFill>
                <a:srgbClr val="FF0000"/>
              </a:solidFill>
            </a:endParaRPr>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11" name="TextBox 10"/>
          <p:cNvSpPr txBox="1"/>
          <p:nvPr/>
        </p:nvSpPr>
        <p:spPr>
          <a:xfrm>
            <a:off x="533400" y="1480596"/>
            <a:ext cx="15849600" cy="7709803"/>
          </a:xfrm>
          <a:prstGeom prst="rect">
            <a:avLst/>
          </a:prstGeom>
          <a:noFill/>
        </p:spPr>
        <p:txBody>
          <a:bodyPr wrap="square" rtlCol="0">
            <a:spAutoFit/>
          </a:bodyPr>
          <a:lstStyle/>
          <a:p>
            <a:pPr algn="just">
              <a:lnSpc>
                <a:spcPct val="150000"/>
              </a:lnSpc>
            </a:pPr>
            <a:r>
              <a:rPr lang="vi-VN" sz="4500" b="1" dirty="0"/>
              <a:t>7. Các tác phẩm nghị luận vẫn cần các yêu tố thuyết minh, miêu tả, tự sự. </a:t>
            </a:r>
            <a:endParaRPr lang="vi-VN" sz="4500" b="1" dirty="0" smtClean="0"/>
          </a:p>
          <a:p>
            <a:pPr marL="685800" indent="-685800" algn="just">
              <a:lnSpc>
                <a:spcPct val="150000"/>
              </a:lnSpc>
              <a:buFontTx/>
              <a:buChar char="-"/>
            </a:pPr>
            <a:r>
              <a:rPr lang="vi-VN" sz="4000" dirty="0" smtClean="0"/>
              <a:t>Tuy </a:t>
            </a:r>
            <a:r>
              <a:rPr lang="vi-VN" sz="4000" dirty="0"/>
              <a:t>nhiên, các yếu tố đó chỉ là các yếu tố phụ, có tác dụng giúp cho tác phẩm nghị luận sinh động, thuyết phục hơn</a:t>
            </a:r>
            <a:r>
              <a:rPr lang="vi-VN" sz="4000" dirty="0" smtClean="0"/>
              <a:t>.</a:t>
            </a:r>
          </a:p>
          <a:p>
            <a:pPr marL="685800" indent="-685800" algn="just">
              <a:lnSpc>
                <a:spcPct val="150000"/>
              </a:lnSpc>
              <a:buFontTx/>
              <a:buChar char="-"/>
            </a:pPr>
            <a:r>
              <a:rPr lang="vi-VN" sz="4000" dirty="0"/>
              <a:t>Trong văn nghị </a:t>
            </a:r>
            <a:r>
              <a:rPr lang="vi-VN" sz="4000" dirty="0" smtClean="0"/>
              <a:t>luận: </a:t>
            </a:r>
            <a:r>
              <a:rPr lang="vi-VN" sz="4000" dirty="0"/>
              <a:t>yếu tố nghị luận là yếu tổ chủ đạo, làm sáng tỏ và nổi bật nội dung cần nói đến. Còn các yếu tố trên chỉ đó vai trò bổ trợ, có thể giải thích cho 1 cơ sở nào đó của vấn đề nghị luận </a:t>
            </a:r>
            <a:r>
              <a:rPr lang="vi-VN" sz="4000" dirty="0" smtClean="0"/>
              <a:t>(thuyết </a:t>
            </a:r>
            <a:r>
              <a:rPr lang="vi-VN" sz="4000" dirty="0"/>
              <a:t>minh), nêu sự việc dẫn chứng cho vấn đề ( tự sự)…</a:t>
            </a:r>
            <a:endParaRPr lang="vi-VN" sz="4000" dirty="0" smtClean="0"/>
          </a:p>
        </p:txBody>
      </p:sp>
    </p:spTree>
    <p:extLst>
      <p:ext uri="{BB962C8B-B14F-4D97-AF65-F5344CB8AC3E}">
        <p14:creationId xmlns:p14="http://schemas.microsoft.com/office/powerpoint/2010/main" val="248840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barn(inVertical)">
                                      <p:cBhvr>
                                        <p:cTn id="13" dur="500"/>
                                        <p:tgtEl>
                                          <p:spTgt spid="1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barn(inVertical)">
                                      <p:cBhvr>
                                        <p:cTn id="18"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grpSp>
        <p:nvGrpSpPr>
          <p:cNvPr id="9" name="Group 9"/>
          <p:cNvGrpSpPr/>
          <p:nvPr/>
        </p:nvGrpSpPr>
        <p:grpSpPr>
          <a:xfrm>
            <a:off x="17075051" y="-339268"/>
            <a:ext cx="1526306" cy="11003283"/>
            <a:chOff x="0" y="0"/>
            <a:chExt cx="14832469" cy="106928664"/>
          </a:xfrm>
        </p:grpSpPr>
        <p:sp>
          <p:nvSpPr>
            <p:cNvPr id="10" name="Freeform 10"/>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11" name="Freeform 11"/>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grpSp>
        <p:nvGrpSpPr>
          <p:cNvPr id="13" name="Group 13"/>
          <p:cNvGrpSpPr/>
          <p:nvPr/>
        </p:nvGrpSpPr>
        <p:grpSpPr>
          <a:xfrm>
            <a:off x="544840" y="3695700"/>
            <a:ext cx="15922527" cy="4038600"/>
            <a:chOff x="1300362" y="0"/>
            <a:chExt cx="6512220" cy="1111431"/>
          </a:xfrm>
        </p:grpSpPr>
        <p:grpSp>
          <p:nvGrpSpPr>
            <p:cNvPr id="15" name="Group 15"/>
            <p:cNvGrpSpPr/>
            <p:nvPr/>
          </p:nvGrpSpPr>
          <p:grpSpPr>
            <a:xfrm>
              <a:off x="1300362" y="0"/>
              <a:ext cx="6512219" cy="1111431"/>
              <a:chOff x="-23906" y="0"/>
              <a:chExt cx="47463758" cy="8100574"/>
            </a:xfrm>
          </p:grpSpPr>
          <p:sp>
            <p:nvSpPr>
              <p:cNvPr id="16" name="Freeform 16"/>
              <p:cNvSpPr/>
              <p:nvPr/>
            </p:nvSpPr>
            <p:spPr>
              <a:xfrm>
                <a:off x="-23906" y="72391"/>
                <a:ext cx="47295072" cy="7955792"/>
              </a:xfrm>
              <a:custGeom>
                <a:avLst/>
                <a:gdLst/>
                <a:ahLst/>
                <a:cxnLst/>
                <a:rect l="l" t="t" r="r" b="b"/>
                <a:pathLst>
                  <a:path w="47295069" h="7955794">
                    <a:moveTo>
                      <a:pt x="0" y="0"/>
                    </a:moveTo>
                    <a:lnTo>
                      <a:pt x="47295069" y="0"/>
                    </a:lnTo>
                    <a:lnTo>
                      <a:pt x="47295069" y="7955794"/>
                    </a:lnTo>
                    <a:lnTo>
                      <a:pt x="0" y="7955794"/>
                    </a:lnTo>
                    <a:lnTo>
                      <a:pt x="0" y="0"/>
                    </a:lnTo>
                    <a:close/>
                  </a:path>
                </a:pathLst>
              </a:custGeom>
              <a:solidFill>
                <a:srgbClr val="FFFFFF"/>
              </a:solidFill>
            </p:spPr>
          </p:sp>
          <p:sp>
            <p:nvSpPr>
              <p:cNvPr id="17" name="Freeform 17"/>
              <p:cNvSpPr/>
              <p:nvPr/>
            </p:nvSpPr>
            <p:spPr>
              <a:xfrm>
                <a:off x="0" y="0"/>
                <a:ext cx="47439852" cy="8100574"/>
              </a:xfrm>
              <a:custGeom>
                <a:avLst/>
                <a:gdLst/>
                <a:ahLst/>
                <a:cxnLst/>
                <a:rect l="l" t="t" r="r" b="b"/>
                <a:pathLst>
                  <a:path w="47439852" h="8100574">
                    <a:moveTo>
                      <a:pt x="47295070" y="7955794"/>
                    </a:moveTo>
                    <a:lnTo>
                      <a:pt x="47439852" y="7955794"/>
                    </a:lnTo>
                    <a:lnTo>
                      <a:pt x="47439852" y="8100574"/>
                    </a:lnTo>
                    <a:lnTo>
                      <a:pt x="47295070" y="8100574"/>
                    </a:lnTo>
                    <a:lnTo>
                      <a:pt x="47295070" y="7955794"/>
                    </a:lnTo>
                    <a:close/>
                    <a:moveTo>
                      <a:pt x="0" y="144780"/>
                    </a:moveTo>
                    <a:lnTo>
                      <a:pt x="144780" y="144780"/>
                    </a:lnTo>
                    <a:lnTo>
                      <a:pt x="144780" y="7955794"/>
                    </a:lnTo>
                    <a:lnTo>
                      <a:pt x="0" y="7955794"/>
                    </a:lnTo>
                    <a:lnTo>
                      <a:pt x="0" y="144780"/>
                    </a:lnTo>
                    <a:close/>
                    <a:moveTo>
                      <a:pt x="0" y="7955794"/>
                    </a:moveTo>
                    <a:lnTo>
                      <a:pt x="144780" y="7955794"/>
                    </a:lnTo>
                    <a:lnTo>
                      <a:pt x="144780" y="8100574"/>
                    </a:lnTo>
                    <a:lnTo>
                      <a:pt x="0" y="8100574"/>
                    </a:lnTo>
                    <a:lnTo>
                      <a:pt x="0" y="7955794"/>
                    </a:lnTo>
                    <a:close/>
                    <a:moveTo>
                      <a:pt x="47295070" y="144780"/>
                    </a:moveTo>
                    <a:lnTo>
                      <a:pt x="47439852" y="144780"/>
                    </a:lnTo>
                    <a:lnTo>
                      <a:pt x="47439852" y="7955794"/>
                    </a:lnTo>
                    <a:lnTo>
                      <a:pt x="47295070" y="7955794"/>
                    </a:lnTo>
                    <a:lnTo>
                      <a:pt x="47295070" y="144780"/>
                    </a:lnTo>
                    <a:close/>
                    <a:moveTo>
                      <a:pt x="144780" y="7955794"/>
                    </a:moveTo>
                    <a:lnTo>
                      <a:pt x="47295070" y="7955794"/>
                    </a:lnTo>
                    <a:lnTo>
                      <a:pt x="47295070" y="8100574"/>
                    </a:lnTo>
                    <a:lnTo>
                      <a:pt x="144780" y="8100574"/>
                    </a:lnTo>
                    <a:lnTo>
                      <a:pt x="144780" y="7955794"/>
                    </a:lnTo>
                    <a:close/>
                    <a:moveTo>
                      <a:pt x="47295070" y="0"/>
                    </a:moveTo>
                    <a:lnTo>
                      <a:pt x="47439852" y="0"/>
                    </a:lnTo>
                    <a:lnTo>
                      <a:pt x="47439852" y="144780"/>
                    </a:lnTo>
                    <a:lnTo>
                      <a:pt x="47295070" y="144780"/>
                    </a:lnTo>
                    <a:lnTo>
                      <a:pt x="47295070" y="0"/>
                    </a:lnTo>
                    <a:close/>
                    <a:moveTo>
                      <a:pt x="0" y="0"/>
                    </a:moveTo>
                    <a:lnTo>
                      <a:pt x="144780" y="0"/>
                    </a:lnTo>
                    <a:lnTo>
                      <a:pt x="144780" y="144780"/>
                    </a:lnTo>
                    <a:lnTo>
                      <a:pt x="0" y="144780"/>
                    </a:lnTo>
                    <a:lnTo>
                      <a:pt x="0" y="0"/>
                    </a:lnTo>
                    <a:close/>
                    <a:moveTo>
                      <a:pt x="144780" y="0"/>
                    </a:moveTo>
                    <a:lnTo>
                      <a:pt x="47295070" y="0"/>
                    </a:lnTo>
                    <a:lnTo>
                      <a:pt x="47295070" y="144780"/>
                    </a:lnTo>
                    <a:lnTo>
                      <a:pt x="144780" y="144780"/>
                    </a:lnTo>
                    <a:lnTo>
                      <a:pt x="144780" y="0"/>
                    </a:lnTo>
                    <a:close/>
                  </a:path>
                </a:pathLst>
              </a:custGeom>
              <a:solidFill>
                <a:srgbClr val="242424"/>
              </a:solidFill>
            </p:spPr>
          </p:sp>
        </p:grpSp>
        <p:sp>
          <p:nvSpPr>
            <p:cNvPr id="18" name="TextBox 18"/>
            <p:cNvSpPr txBox="1"/>
            <p:nvPr/>
          </p:nvSpPr>
          <p:spPr>
            <a:xfrm>
              <a:off x="1393426" y="149152"/>
              <a:ext cx="6419156" cy="813127"/>
            </a:xfrm>
            <a:prstGeom prst="rect">
              <a:avLst/>
            </a:prstGeom>
          </p:spPr>
          <p:txBody>
            <a:bodyPr wrap="square" lIns="0" tIns="0" rIns="0" bIns="0" rtlCol="0" anchor="t">
              <a:spAutoFit/>
            </a:bodyPr>
            <a:lstStyle/>
            <a:p>
              <a:pPr algn="ctr">
                <a:lnSpc>
                  <a:spcPct val="150000"/>
                </a:lnSpc>
              </a:pPr>
              <a:r>
                <a:rPr lang="vi-VN" sz="6400" b="1" dirty="0" smtClean="0">
                  <a:solidFill>
                    <a:srgbClr val="000000"/>
                  </a:solidFill>
                </a:rPr>
                <a:t>II. PHẦN TẬP LÀM VĂN TRONG CHƯƠNG TRÌNH NGỮ VĂN THCS</a:t>
              </a:r>
              <a:endParaRPr lang="en-US" sz="6400" b="1" dirty="0">
                <a:solidFill>
                  <a:srgbClr val="000000"/>
                </a:solidFill>
              </a:endParaRPr>
            </a:p>
          </p:txBody>
        </p:sp>
      </p:gr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48704" y="419100"/>
            <a:ext cx="4114800" cy="2857916"/>
          </a:xfrm>
          <a:prstGeom prst="rect">
            <a:avLst/>
          </a:prstGeom>
        </p:spPr>
      </p:pic>
    </p:spTree>
    <p:extLst>
      <p:ext uri="{BB962C8B-B14F-4D97-AF65-F5344CB8AC3E}">
        <p14:creationId xmlns:p14="http://schemas.microsoft.com/office/powerpoint/2010/main" val="14748529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1295400" y="647700"/>
            <a:ext cx="13563600" cy="1081002"/>
          </a:xfrm>
          <a:prstGeom prst="rect">
            <a:avLst/>
          </a:prstGeom>
        </p:spPr>
        <p:txBody>
          <a:bodyPr wrap="square" lIns="0" tIns="0" rIns="0" bIns="0" rtlCol="0" anchor="t">
            <a:spAutoFit/>
          </a:bodyPr>
          <a:lstStyle/>
          <a:p>
            <a:pPr algn="ctr">
              <a:lnSpc>
                <a:spcPts val="9600"/>
              </a:lnSpc>
            </a:pPr>
            <a:r>
              <a:rPr lang="vi-VN" sz="4800" b="1" dirty="0" smtClean="0">
                <a:solidFill>
                  <a:srgbClr val="FF0000"/>
                </a:solidFill>
              </a:rPr>
              <a:t>THẢO LUẬN NHÓM</a:t>
            </a:r>
            <a:endParaRPr lang="en-US" sz="4800" b="1" dirty="0">
              <a:solidFill>
                <a:srgbClr val="FF0000"/>
              </a:solidFill>
            </a:endParaRPr>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2" name="Rectangle 1"/>
          <p:cNvSpPr/>
          <p:nvPr/>
        </p:nvSpPr>
        <p:spPr>
          <a:xfrm>
            <a:off x="1287179" y="1703112"/>
            <a:ext cx="14630400" cy="7186583"/>
          </a:xfrm>
          <a:prstGeom prst="rect">
            <a:avLst/>
          </a:prstGeom>
        </p:spPr>
        <p:txBody>
          <a:bodyPr wrap="square">
            <a:spAutoFit/>
          </a:bodyPr>
          <a:lstStyle/>
          <a:p>
            <a:pPr algn="just">
              <a:lnSpc>
                <a:spcPct val="150000"/>
              </a:lnSpc>
              <a:spcBef>
                <a:spcPts val="600"/>
              </a:spcBef>
              <a:spcAft>
                <a:spcPts val="600"/>
              </a:spcAft>
            </a:pPr>
            <a:r>
              <a:rPr lang="en-US" sz="4200" i="1" dirty="0">
                <a:latin typeface="Arial" panose="020B0604020202020204" pitchFamily="34" charset="0"/>
                <a:ea typeface="Times New Roman" panose="02020603050405020304" pitchFamily="18" charset="0"/>
                <a:cs typeface="Arial" panose="020B0604020202020204" pitchFamily="34" charset="0"/>
              </a:rPr>
              <a:t>a. Phần Văn </a:t>
            </a:r>
            <a:r>
              <a:rPr lang="en-US" sz="4200" i="1" dirty="0" err="1">
                <a:latin typeface="Arial" panose="020B0604020202020204" pitchFamily="34" charset="0"/>
                <a:ea typeface="Times New Roman" panose="02020603050405020304" pitchFamily="18" charset="0"/>
                <a:cs typeface="Arial" panose="020B0604020202020204" pitchFamily="34" charset="0"/>
              </a:rPr>
              <a:t>và</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Tập</a:t>
            </a:r>
            <a:r>
              <a:rPr lang="en-US" sz="4200" i="1" dirty="0">
                <a:latin typeface="Arial" panose="020B0604020202020204" pitchFamily="34" charset="0"/>
                <a:ea typeface="Times New Roman" panose="02020603050405020304" pitchFamily="18" charset="0"/>
                <a:cs typeface="Arial" panose="020B0604020202020204" pitchFamily="34" charset="0"/>
              </a:rPr>
              <a:t> làm văn có </a:t>
            </a:r>
            <a:r>
              <a:rPr lang="en-US" sz="4200" i="1" dirty="0" err="1">
                <a:latin typeface="Arial" panose="020B0604020202020204" pitchFamily="34" charset="0"/>
                <a:ea typeface="Times New Roman" panose="02020603050405020304" pitchFamily="18" charset="0"/>
                <a:cs typeface="Arial" panose="020B0604020202020204" pitchFamily="34" charset="0"/>
              </a:rPr>
              <a:t>mối</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quan</a:t>
            </a:r>
            <a:r>
              <a:rPr lang="en-US" sz="4200" i="1" dirty="0">
                <a:latin typeface="Arial" panose="020B0604020202020204" pitchFamily="34" charset="0"/>
                <a:ea typeface="Times New Roman" panose="02020603050405020304" pitchFamily="18" charset="0"/>
                <a:cs typeface="Arial" panose="020B0604020202020204" pitchFamily="34" charset="0"/>
              </a:rPr>
              <a:t> hệ với nhau như thế nào? </a:t>
            </a:r>
            <a:r>
              <a:rPr lang="en-US" sz="4200" i="1" dirty="0" err="1">
                <a:latin typeface="Arial" panose="020B0604020202020204" pitchFamily="34" charset="0"/>
                <a:ea typeface="Times New Roman" panose="02020603050405020304" pitchFamily="18" charset="0"/>
                <a:cs typeface="Arial" panose="020B0604020202020204" pitchFamily="34" charset="0"/>
              </a:rPr>
              <a:t>Hãy</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nêu</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ví</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dụ</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cho</a:t>
            </a:r>
            <a:r>
              <a:rPr lang="en-US" sz="4200" i="1" dirty="0">
                <a:latin typeface="Arial" panose="020B0604020202020204" pitchFamily="34" charset="0"/>
                <a:ea typeface="Times New Roman" panose="02020603050405020304" pitchFamily="18" charset="0"/>
                <a:cs typeface="Arial" panose="020B0604020202020204" pitchFamily="34" charset="0"/>
              </a:rPr>
              <a:t> thấy </a:t>
            </a:r>
            <a:r>
              <a:rPr lang="en-US" sz="4200" i="1" dirty="0" err="1">
                <a:latin typeface="Arial" panose="020B0604020202020204" pitchFamily="34" charset="0"/>
                <a:ea typeface="Times New Roman" panose="02020603050405020304" pitchFamily="18" charset="0"/>
                <a:cs typeface="Arial" panose="020B0604020202020204" pitchFamily="34" charset="0"/>
              </a:rPr>
              <a:t>mối</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quan</a:t>
            </a:r>
            <a:r>
              <a:rPr lang="en-US" sz="4200" i="1" dirty="0">
                <a:latin typeface="Arial" panose="020B0604020202020204" pitchFamily="34" charset="0"/>
                <a:ea typeface="Times New Roman" panose="02020603050405020304" pitchFamily="18" charset="0"/>
                <a:cs typeface="Arial" panose="020B0604020202020204" pitchFamily="34" charset="0"/>
              </a:rPr>
              <a:t> hệ </a:t>
            </a:r>
            <a:r>
              <a:rPr lang="en-US" sz="4200" i="1" dirty="0" err="1">
                <a:latin typeface="Arial" panose="020B0604020202020204" pitchFamily="34" charset="0"/>
                <a:ea typeface="Times New Roman" panose="02020603050405020304" pitchFamily="18" charset="0"/>
                <a:cs typeface="Arial" panose="020B0604020202020204" pitchFamily="34" charset="0"/>
              </a:rPr>
              <a:t>đó</a:t>
            </a:r>
            <a:r>
              <a:rPr lang="en-US" sz="4200" i="1" dirty="0">
                <a:latin typeface="Arial" panose="020B0604020202020204" pitchFamily="34" charset="0"/>
                <a:ea typeface="Times New Roman" panose="02020603050405020304" pitchFamily="18" charset="0"/>
                <a:cs typeface="Arial" panose="020B0604020202020204" pitchFamily="34" charset="0"/>
              </a:rPr>
              <a:t> trong </a:t>
            </a:r>
            <a:r>
              <a:rPr lang="en-US" sz="4200" i="1" dirty="0" err="1">
                <a:latin typeface="Arial" panose="020B0604020202020204" pitchFamily="34" charset="0"/>
                <a:ea typeface="Times New Roman" panose="02020603050405020304" pitchFamily="18" charset="0"/>
                <a:cs typeface="Arial" panose="020B0604020202020204" pitchFamily="34" charset="0"/>
              </a:rPr>
              <a:t>chương</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trình</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dã</a:t>
            </a:r>
            <a:r>
              <a:rPr lang="en-US" sz="4200" i="1" dirty="0">
                <a:latin typeface="Arial" panose="020B0604020202020204" pitchFamily="34" charset="0"/>
                <a:ea typeface="Times New Roman" panose="02020603050405020304" pitchFamily="18" charset="0"/>
                <a:cs typeface="Arial" panose="020B0604020202020204" pitchFamily="34" charset="0"/>
              </a:rPr>
              <a:t> học.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en-US" sz="4200" i="1" dirty="0">
                <a:latin typeface="Arial" panose="020B0604020202020204" pitchFamily="34" charset="0"/>
                <a:ea typeface="Times New Roman" panose="02020603050405020304" pitchFamily="18" charset="0"/>
                <a:cs typeface="Arial" panose="020B0604020202020204" pitchFamily="34" charset="0"/>
              </a:rPr>
              <a:t>b. Phần Tiếng </a:t>
            </a:r>
            <a:r>
              <a:rPr lang="en-US" sz="4200" i="1" dirty="0" err="1">
                <a:latin typeface="Arial" panose="020B0604020202020204" pitchFamily="34" charset="0"/>
                <a:ea typeface="Times New Roman" panose="02020603050405020304" pitchFamily="18" charset="0"/>
                <a:cs typeface="Arial" panose="020B0604020202020204" pitchFamily="34" charset="0"/>
              </a:rPr>
              <a:t>việt</a:t>
            </a:r>
            <a:r>
              <a:rPr lang="en-US" sz="4200" i="1" dirty="0">
                <a:latin typeface="Arial" panose="020B0604020202020204" pitchFamily="34" charset="0"/>
                <a:ea typeface="Times New Roman" panose="02020603050405020304" pitchFamily="18" charset="0"/>
                <a:cs typeface="Arial" panose="020B0604020202020204" pitchFamily="34" charset="0"/>
              </a:rPr>
              <a:t> có </a:t>
            </a:r>
            <a:r>
              <a:rPr lang="en-US" sz="4200" i="1" dirty="0" err="1">
                <a:latin typeface="Arial" panose="020B0604020202020204" pitchFamily="34" charset="0"/>
                <a:ea typeface="Times New Roman" panose="02020603050405020304" pitchFamily="18" charset="0"/>
                <a:cs typeface="Arial" panose="020B0604020202020204" pitchFamily="34" charset="0"/>
              </a:rPr>
              <a:t>quan</a:t>
            </a:r>
            <a:r>
              <a:rPr lang="en-US" sz="4200" i="1" dirty="0">
                <a:latin typeface="Arial" panose="020B0604020202020204" pitchFamily="34" charset="0"/>
                <a:ea typeface="Times New Roman" panose="02020603050405020304" pitchFamily="18" charset="0"/>
                <a:cs typeface="Arial" panose="020B0604020202020204" pitchFamily="34" charset="0"/>
              </a:rPr>
              <a:t> hệ như thế nào với phần Văn </a:t>
            </a:r>
            <a:r>
              <a:rPr lang="en-US" sz="4200" i="1" dirty="0" err="1">
                <a:latin typeface="Arial" panose="020B0604020202020204" pitchFamily="34" charset="0"/>
                <a:ea typeface="Times New Roman" panose="02020603050405020304" pitchFamily="18" charset="0"/>
                <a:cs typeface="Arial" panose="020B0604020202020204" pitchFamily="34" charset="0"/>
              </a:rPr>
              <a:t>và</a:t>
            </a:r>
            <a:r>
              <a:rPr lang="en-US" sz="4200" i="1" dirty="0">
                <a:latin typeface="Arial" panose="020B0604020202020204" pitchFamily="34" charset="0"/>
                <a:ea typeface="Times New Roman" panose="02020603050405020304" pitchFamily="18" charset="0"/>
                <a:cs typeface="Arial" panose="020B0604020202020204" pitchFamily="34" charset="0"/>
              </a:rPr>
              <a:t> phần </a:t>
            </a:r>
            <a:r>
              <a:rPr lang="en-US" sz="4200" i="1" dirty="0" err="1">
                <a:latin typeface="Arial" panose="020B0604020202020204" pitchFamily="34" charset="0"/>
                <a:ea typeface="Times New Roman" panose="02020603050405020304" pitchFamily="18" charset="0"/>
                <a:cs typeface="Arial" panose="020B0604020202020204" pitchFamily="34" charset="0"/>
              </a:rPr>
              <a:t>Tập</a:t>
            </a:r>
            <a:r>
              <a:rPr lang="en-US" sz="4200" i="1" dirty="0">
                <a:latin typeface="Arial" panose="020B0604020202020204" pitchFamily="34" charset="0"/>
                <a:ea typeface="Times New Roman" panose="02020603050405020304" pitchFamily="18" charset="0"/>
                <a:cs typeface="Arial" panose="020B0604020202020204" pitchFamily="34" charset="0"/>
              </a:rPr>
              <a:t> làm văn</a:t>
            </a:r>
            <a:r>
              <a:rPr lang="en-US" sz="4200" i="1" dirty="0" smtClean="0">
                <a:latin typeface="Arial" panose="020B0604020202020204" pitchFamily="34" charset="0"/>
                <a:ea typeface="Times New Roman" panose="02020603050405020304" pitchFamily="18" charset="0"/>
                <a:cs typeface="Arial" panose="020B0604020202020204" pitchFamily="34" charset="0"/>
              </a:rPr>
              <a:t>?</a:t>
            </a:r>
            <a:endParaRPr lang="vi-VN" sz="4200" i="1"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4200" i="1" dirty="0" smtClean="0">
                <a:latin typeface="Arial" panose="020B0604020202020204" pitchFamily="34" charset="0"/>
                <a:ea typeface="Times New Roman" panose="02020603050405020304" pitchFamily="18" charset="0"/>
                <a:cs typeface="Arial" panose="020B0604020202020204" pitchFamily="34" charset="0"/>
              </a:rPr>
              <a:t>c</a:t>
            </a:r>
            <a:r>
              <a:rPr lang="vi-VN" sz="4200" i="1" dirty="0">
                <a:ea typeface="Times New Roman" panose="02020603050405020304" pitchFamily="18" charset="0"/>
                <a:cs typeface="Arial" panose="020B0604020202020204" pitchFamily="34" charset="0"/>
              </a:rPr>
              <a:t>. Các phương thức biểu đạt có ý nghĩa như thế nào đối với việc rèn luyện kĩ năng làm văn?</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873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3563600" cy="1231106"/>
          </a:xfrm>
          <a:prstGeom prst="rect">
            <a:avLst/>
          </a:prstGeom>
        </p:spPr>
        <p:txBody>
          <a:bodyPr wrap="square" lIns="0" tIns="0" rIns="0" bIns="0" rtlCol="0" anchor="t">
            <a:spAutoFit/>
          </a:bodyPr>
          <a:lstStyle/>
          <a:p>
            <a:pPr algn="just">
              <a:lnSpc>
                <a:spcPts val="9600"/>
              </a:lnSpc>
            </a:pPr>
            <a:r>
              <a:rPr lang="vi-VN" sz="4800" b="1" dirty="0" smtClean="0"/>
              <a:t>1. Mối quan hệ giữa phần văn và tập làm văn</a:t>
            </a:r>
            <a:endParaRPr lang="en-US" sz="4800" b="1" dirty="0"/>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2" name="Rectangle 1"/>
          <p:cNvSpPr/>
          <p:nvPr/>
        </p:nvSpPr>
        <p:spPr>
          <a:xfrm>
            <a:off x="838200" y="1333500"/>
            <a:ext cx="15544800" cy="1911549"/>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en-US" sz="4200" b="1" i="1" dirty="0" err="1" smtClean="0">
                <a:latin typeface="Arial" panose="020B0604020202020204" pitchFamily="34" charset="0"/>
                <a:ea typeface="Times New Roman" panose="02020603050405020304" pitchFamily="18" charset="0"/>
                <a:cs typeface="Arial" panose="020B0604020202020204" pitchFamily="34" charset="0"/>
              </a:rPr>
              <a:t>Nắm</a:t>
            </a:r>
            <a:r>
              <a:rPr lang="en-US" sz="4200" b="1" i="1" dirty="0" smtClean="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vững</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những</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kiến</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thức</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kĩ</a:t>
            </a:r>
            <a:r>
              <a:rPr lang="en-US" sz="4200" b="1" i="1" dirty="0">
                <a:latin typeface="Arial" panose="020B0604020202020204" pitchFamily="34" charset="0"/>
                <a:ea typeface="Times New Roman" panose="02020603050405020304" pitchFamily="18" charset="0"/>
                <a:cs typeface="Arial" panose="020B0604020202020204" pitchFamily="34" charset="0"/>
              </a:rPr>
              <a:t> năng của phần </a:t>
            </a:r>
            <a:r>
              <a:rPr lang="en-US" sz="4200" b="1" i="1" dirty="0" err="1">
                <a:latin typeface="Arial" panose="020B0604020202020204" pitchFamily="34" charset="0"/>
                <a:ea typeface="Times New Roman" panose="02020603050405020304" pitchFamily="18" charset="0"/>
                <a:cs typeface="Arial" panose="020B0604020202020204" pitchFamily="34" charset="0"/>
              </a:rPr>
              <a:t>Tập</a:t>
            </a:r>
            <a:r>
              <a:rPr lang="en-US" sz="4200" b="1" i="1" dirty="0">
                <a:latin typeface="Arial" panose="020B0604020202020204" pitchFamily="34" charset="0"/>
                <a:ea typeface="Times New Roman" panose="02020603050405020304" pitchFamily="18" charset="0"/>
                <a:cs typeface="Arial" panose="020B0604020202020204" pitchFamily="34" charset="0"/>
              </a:rPr>
              <a:t> làm văn thì mới có </a:t>
            </a:r>
            <a:r>
              <a:rPr lang="en-US" sz="4200" b="1" i="1" dirty="0" err="1">
                <a:latin typeface="Arial" panose="020B0604020202020204" pitchFamily="34" charset="0"/>
                <a:ea typeface="Times New Roman" panose="02020603050405020304" pitchFamily="18" charset="0"/>
                <a:cs typeface="Arial" panose="020B0604020202020204" pitchFamily="34" charset="0"/>
              </a:rPr>
              <a:t>khả</a:t>
            </a:r>
            <a:r>
              <a:rPr lang="en-US" sz="4200" b="1" i="1" dirty="0">
                <a:latin typeface="Arial" panose="020B0604020202020204" pitchFamily="34" charset="0"/>
                <a:ea typeface="Times New Roman" panose="02020603050405020304" pitchFamily="18" charset="0"/>
                <a:cs typeface="Arial" panose="020B0604020202020204" pitchFamily="34" charset="0"/>
              </a:rPr>
              <a:t> năng đọc – hiểu tốt </a:t>
            </a:r>
            <a:r>
              <a:rPr lang="en-US" sz="4200" b="1" i="1" dirty="0" err="1">
                <a:latin typeface="Arial" panose="020B0604020202020204" pitchFamily="34" charset="0"/>
                <a:ea typeface="Times New Roman" panose="02020603050405020304" pitchFamily="18" charset="0"/>
                <a:cs typeface="Arial" panose="020B0604020202020204" pitchFamily="34" charset="0"/>
              </a:rPr>
              <a:t>và</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ngược</a:t>
            </a:r>
            <a:r>
              <a:rPr lang="en-US" sz="4200" b="1" i="1" dirty="0">
                <a:latin typeface="Arial" panose="020B0604020202020204" pitchFamily="34" charset="0"/>
                <a:ea typeface="Times New Roman" panose="02020603050405020304" pitchFamily="18" charset="0"/>
                <a:cs typeface="Arial" panose="020B0604020202020204" pitchFamily="34" charset="0"/>
              </a:rPr>
              <a:t> lại</a:t>
            </a:r>
            <a:r>
              <a:rPr lang="en-US" sz="4200" b="1" i="1" dirty="0" smtClean="0">
                <a:latin typeface="Arial" panose="020B0604020202020204" pitchFamily="34" charset="0"/>
                <a:ea typeface="Times New Roman" panose="02020603050405020304" pitchFamily="18" charset="0"/>
                <a:cs typeface="Arial" panose="020B0604020202020204" pitchFamily="34" charset="0"/>
              </a:rPr>
              <a:t>.</a:t>
            </a:r>
            <a:endParaRPr lang="vi-VN" sz="4200" b="1" i="1"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1371600" y="3245618"/>
            <a:ext cx="15011400" cy="6063198"/>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q"/>
            </a:pPr>
            <a:r>
              <a:rPr lang="en-US" sz="4200" dirty="0" smtClean="0">
                <a:latin typeface="Arial" panose="020B0604020202020204" pitchFamily="34" charset="0"/>
                <a:ea typeface="Times New Roman" panose="02020603050405020304" pitchFamily="18" charset="0"/>
                <a:cs typeface="Arial" panose="020B0604020202020204" pitchFamily="34" charset="0"/>
              </a:rPr>
              <a:t>Các </a:t>
            </a:r>
            <a:r>
              <a:rPr lang="en-US" sz="4200" dirty="0">
                <a:latin typeface="Arial" panose="020B0604020202020204" pitchFamily="34" charset="0"/>
                <a:ea typeface="Times New Roman" panose="02020603050405020304" pitchFamily="18" charset="0"/>
                <a:cs typeface="Arial" panose="020B0604020202020204" pitchFamily="34" charset="0"/>
              </a:rPr>
              <a:t>văn bản (hoặc </a:t>
            </a:r>
            <a:r>
              <a:rPr lang="en-US" sz="4200" dirty="0" err="1">
                <a:latin typeface="Arial" panose="020B0604020202020204" pitchFamily="34" charset="0"/>
                <a:ea typeface="Times New Roman" panose="02020603050405020304" pitchFamily="18" charset="0"/>
                <a:cs typeface="Arial" panose="020B0604020202020204" pitchFamily="34" charset="0"/>
              </a:rPr>
              <a:t>đoạn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trích</a:t>
            </a:r>
            <a:r>
              <a:rPr lang="en-US" sz="4200" dirty="0">
                <a:latin typeface="Arial" panose="020B0604020202020204" pitchFamily="34" charset="0"/>
                <a:ea typeface="Times New Roman" panose="02020603050405020304" pitchFamily="18" charset="0"/>
                <a:cs typeface="Arial" panose="020B0604020202020204" pitchFamily="34" charset="0"/>
              </a:rPr>
              <a:t>) trong phần Văn là </a:t>
            </a:r>
            <a:r>
              <a:rPr lang="en-US" sz="4200" dirty="0" err="1">
                <a:latin typeface="Arial" panose="020B0604020202020204" pitchFamily="34" charset="0"/>
                <a:ea typeface="Times New Roman" panose="02020603050405020304" pitchFamily="18" charset="0"/>
                <a:cs typeface="Arial" panose="020B0604020202020204" pitchFamily="34" charset="0"/>
              </a:rPr>
              <a:t>những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biểu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hiện</a:t>
            </a:r>
            <a:r>
              <a:rPr lang="en-US" sz="4200" dirty="0">
                <a:latin typeface="Arial" panose="020B0604020202020204" pitchFamily="34" charset="0"/>
                <a:ea typeface="Times New Roman" panose="02020603050405020304" pitchFamily="18" charset="0"/>
                <a:cs typeface="Arial" panose="020B0604020202020204" pitchFamily="34" charset="0"/>
              </a:rPr>
              <a:t> cụ thể, sinh </a:t>
            </a:r>
            <a:r>
              <a:rPr lang="en-US" sz="4200" dirty="0" err="1">
                <a:latin typeface="Arial" panose="020B0604020202020204" pitchFamily="34" charset="0"/>
                <a:ea typeface="Times New Roman" panose="02020603050405020304" pitchFamily="18" charset="0"/>
                <a:cs typeface="Arial" panose="020B0604020202020204" pitchFamily="34" charset="0"/>
              </a:rPr>
              <a:t>động</a:t>
            </a:r>
            <a:r>
              <a:rPr lang="en-US" sz="4200" dirty="0">
                <a:latin typeface="Arial" panose="020B0604020202020204" pitchFamily="34" charset="0"/>
                <a:ea typeface="Times New Roman" panose="02020603050405020304" pitchFamily="18" charset="0"/>
                <a:cs typeface="Arial" panose="020B0604020202020204" pitchFamily="34" charset="0"/>
              </a:rPr>
              <a:t> của các kiểu văn bản </a:t>
            </a:r>
            <a:r>
              <a:rPr lang="en-US" sz="4200" dirty="0" err="1">
                <a:latin typeface="Arial" panose="020B0604020202020204" pitchFamily="34" charset="0"/>
                <a:ea typeface="Times New Roman" panose="02020603050405020304" pitchFamily="18" charset="0"/>
                <a:cs typeface="Arial" panose="020B0604020202020204" pitchFamily="34" charset="0"/>
              </a:rPr>
              <a:t>và</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phương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thức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biểu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đạt</a:t>
            </a:r>
            <a:r>
              <a:rPr lang="en-US" sz="4200" dirty="0" smtClean="0">
                <a:latin typeface="Arial" panose="020B0604020202020204" pitchFamily="34" charset="0"/>
                <a:ea typeface="Times New Roman" panose="02020603050405020304" pitchFamily="18" charset="0"/>
                <a:cs typeface="Arial" panose="020B0604020202020204" pitchFamily="34" charset="0"/>
              </a:rPr>
              <a:t>.</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q"/>
            </a:pPr>
            <a:r>
              <a:rPr lang="vi-VN" sz="4200" dirty="0" smtClean="0">
                <a:ea typeface="Times New Roman" panose="02020603050405020304" pitchFamily="18" charset="0"/>
                <a:cs typeface="Arial" panose="020B0604020202020204" pitchFamily="34" charset="0"/>
              </a:rPr>
              <a:t>Phần </a:t>
            </a:r>
            <a:r>
              <a:rPr lang="vi-VN" sz="4200" dirty="0">
                <a:ea typeface="Times New Roman" panose="02020603050405020304" pitchFamily="18" charset="0"/>
                <a:cs typeface="Arial" panose="020B0604020202020204" pitchFamily="34" charset="0"/>
              </a:rPr>
              <a:t>Tập làm văn có rất nhiều dạng bài và đề bài liên quan tới phần Văn. Phần Văn cung cấp kiến thức để viết tốt bài ở phần Tập làm văn</a:t>
            </a:r>
            <a:r>
              <a:rPr lang="vi-VN" sz="4200" dirty="0" smtClean="0">
                <a:ea typeface="Times New Roman" panose="02020603050405020304" pitchFamily="18" charset="0"/>
                <a:cs typeface="Arial" panose="020B0604020202020204" pitchFamily="34" charset="0"/>
              </a:rPr>
              <a:t>.</a:t>
            </a:r>
            <a:endParaRPr lang="vi-VN" sz="42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10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3563600" cy="1231106"/>
          </a:xfrm>
          <a:prstGeom prst="rect">
            <a:avLst/>
          </a:prstGeom>
        </p:spPr>
        <p:txBody>
          <a:bodyPr wrap="square" lIns="0" tIns="0" rIns="0" bIns="0" rtlCol="0" anchor="t">
            <a:spAutoFit/>
          </a:bodyPr>
          <a:lstStyle/>
          <a:p>
            <a:pPr algn="just">
              <a:lnSpc>
                <a:spcPts val="9600"/>
              </a:lnSpc>
            </a:pPr>
            <a:r>
              <a:rPr lang="vi-VN" sz="4800" b="1" dirty="0" smtClean="0"/>
              <a:t>1. Mối quan hệ giữa phần văn và tập làm văn</a:t>
            </a:r>
            <a:endParaRPr lang="en-US" sz="4800" b="1" dirty="0"/>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2" name="Rectangle 1"/>
          <p:cNvSpPr/>
          <p:nvPr/>
        </p:nvSpPr>
        <p:spPr>
          <a:xfrm>
            <a:off x="838200" y="1333500"/>
            <a:ext cx="15544800" cy="1911549"/>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en-US" sz="4200" b="1" i="1" dirty="0" err="1" smtClean="0">
                <a:latin typeface="Arial" panose="020B0604020202020204" pitchFamily="34" charset="0"/>
                <a:ea typeface="Times New Roman" panose="02020603050405020304" pitchFamily="18" charset="0"/>
                <a:cs typeface="Arial" panose="020B0604020202020204" pitchFamily="34" charset="0"/>
              </a:rPr>
              <a:t>Nắm</a:t>
            </a:r>
            <a:r>
              <a:rPr lang="en-US" sz="4200" b="1" i="1" dirty="0" smtClean="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vững</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những</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kiến</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thức</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kĩ</a:t>
            </a:r>
            <a:r>
              <a:rPr lang="en-US" sz="4200" b="1" i="1" dirty="0">
                <a:latin typeface="Arial" panose="020B0604020202020204" pitchFamily="34" charset="0"/>
                <a:ea typeface="Times New Roman" panose="02020603050405020304" pitchFamily="18" charset="0"/>
                <a:cs typeface="Arial" panose="020B0604020202020204" pitchFamily="34" charset="0"/>
              </a:rPr>
              <a:t> năng của phần </a:t>
            </a:r>
            <a:r>
              <a:rPr lang="en-US" sz="4200" b="1" i="1" dirty="0" err="1">
                <a:latin typeface="Arial" panose="020B0604020202020204" pitchFamily="34" charset="0"/>
                <a:ea typeface="Times New Roman" panose="02020603050405020304" pitchFamily="18" charset="0"/>
                <a:cs typeface="Arial" panose="020B0604020202020204" pitchFamily="34" charset="0"/>
              </a:rPr>
              <a:t>Tập</a:t>
            </a:r>
            <a:r>
              <a:rPr lang="en-US" sz="4200" b="1" i="1" dirty="0">
                <a:latin typeface="Arial" panose="020B0604020202020204" pitchFamily="34" charset="0"/>
                <a:ea typeface="Times New Roman" panose="02020603050405020304" pitchFamily="18" charset="0"/>
                <a:cs typeface="Arial" panose="020B0604020202020204" pitchFamily="34" charset="0"/>
              </a:rPr>
              <a:t> làm văn thì mới có </a:t>
            </a:r>
            <a:r>
              <a:rPr lang="en-US" sz="4200" b="1" i="1" dirty="0" err="1">
                <a:latin typeface="Arial" panose="020B0604020202020204" pitchFamily="34" charset="0"/>
                <a:ea typeface="Times New Roman" panose="02020603050405020304" pitchFamily="18" charset="0"/>
                <a:cs typeface="Arial" panose="020B0604020202020204" pitchFamily="34" charset="0"/>
              </a:rPr>
              <a:t>khả</a:t>
            </a:r>
            <a:r>
              <a:rPr lang="en-US" sz="4200" b="1" i="1" dirty="0">
                <a:latin typeface="Arial" panose="020B0604020202020204" pitchFamily="34" charset="0"/>
                <a:ea typeface="Times New Roman" panose="02020603050405020304" pitchFamily="18" charset="0"/>
                <a:cs typeface="Arial" panose="020B0604020202020204" pitchFamily="34" charset="0"/>
              </a:rPr>
              <a:t> năng đọc – hiểu tốt </a:t>
            </a:r>
            <a:r>
              <a:rPr lang="en-US" sz="4200" b="1" i="1" dirty="0" err="1">
                <a:latin typeface="Arial" panose="020B0604020202020204" pitchFamily="34" charset="0"/>
                <a:ea typeface="Times New Roman" panose="02020603050405020304" pitchFamily="18" charset="0"/>
                <a:cs typeface="Arial" panose="020B0604020202020204" pitchFamily="34" charset="0"/>
              </a:rPr>
              <a:t>và</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ngược</a:t>
            </a:r>
            <a:r>
              <a:rPr lang="en-US" sz="4200" b="1" i="1" dirty="0">
                <a:latin typeface="Arial" panose="020B0604020202020204" pitchFamily="34" charset="0"/>
                <a:ea typeface="Times New Roman" panose="02020603050405020304" pitchFamily="18" charset="0"/>
                <a:cs typeface="Arial" panose="020B0604020202020204" pitchFamily="34" charset="0"/>
              </a:rPr>
              <a:t> lại</a:t>
            </a:r>
            <a:r>
              <a:rPr lang="en-US" sz="4200" b="1" i="1" dirty="0" smtClean="0">
                <a:latin typeface="Arial" panose="020B0604020202020204" pitchFamily="34" charset="0"/>
                <a:ea typeface="Times New Roman" panose="02020603050405020304" pitchFamily="18" charset="0"/>
                <a:cs typeface="Arial" panose="020B0604020202020204" pitchFamily="34" charset="0"/>
              </a:rPr>
              <a:t>.</a:t>
            </a:r>
            <a:endParaRPr lang="vi-VN" sz="4200" b="1" i="1"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1371600" y="3245618"/>
            <a:ext cx="15011400" cy="2881045"/>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q"/>
            </a:pPr>
            <a:r>
              <a:rPr lang="vi-VN" sz="4200" dirty="0" smtClean="0">
                <a:ea typeface="Times New Roman" panose="02020603050405020304" pitchFamily="18" charset="0"/>
                <a:cs typeface="Arial" panose="020B0604020202020204" pitchFamily="34" charset="0"/>
              </a:rPr>
              <a:t>Tập </a:t>
            </a:r>
            <a:r>
              <a:rPr lang="vi-VN" sz="4200" dirty="0">
                <a:ea typeface="Times New Roman" panose="02020603050405020304" pitchFamily="18" charset="0"/>
                <a:cs typeface="Arial" panose="020B0604020202020204" pitchFamily="34" charset="0"/>
              </a:rPr>
              <a:t>làm văn giúp cho học sinh hiểu rõ hơn cấu tạo, đặc điểm của phương thức biểu đạt có trong văn bản ở phần Đọc hiểu văn bản. </a:t>
            </a:r>
          </a:p>
        </p:txBody>
      </p:sp>
    </p:spTree>
    <p:extLst>
      <p:ext uri="{BB962C8B-B14F-4D97-AF65-F5344CB8AC3E}">
        <p14:creationId xmlns:p14="http://schemas.microsoft.com/office/powerpoint/2010/main" val="297268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3563600" cy="1231106"/>
          </a:xfrm>
          <a:prstGeom prst="rect">
            <a:avLst/>
          </a:prstGeom>
        </p:spPr>
        <p:txBody>
          <a:bodyPr wrap="square" lIns="0" tIns="0" rIns="0" bIns="0" rtlCol="0" anchor="t">
            <a:spAutoFit/>
          </a:bodyPr>
          <a:lstStyle/>
          <a:p>
            <a:pPr algn="just">
              <a:lnSpc>
                <a:spcPts val="9600"/>
              </a:lnSpc>
            </a:pPr>
            <a:r>
              <a:rPr lang="vi-VN" sz="4800" b="1" dirty="0" smtClean="0"/>
              <a:t>1. Mối quan hệ giữa phần văn và tập làm văn</a:t>
            </a:r>
            <a:endParaRPr lang="en-US" sz="4800" b="1" dirty="0"/>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2" name="Rectangle 1"/>
          <p:cNvSpPr/>
          <p:nvPr/>
        </p:nvSpPr>
        <p:spPr>
          <a:xfrm>
            <a:off x="838200" y="1333500"/>
            <a:ext cx="15544800" cy="1911549"/>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en-US" sz="4200" b="1" i="1" dirty="0" err="1">
                <a:latin typeface="Arial" panose="020B0604020202020204" pitchFamily="34" charset="0"/>
                <a:ea typeface="Times New Roman" panose="02020603050405020304" pitchFamily="18" charset="0"/>
                <a:cs typeface="Arial" panose="020B0604020202020204" pitchFamily="34" charset="0"/>
              </a:rPr>
              <a:t>Những</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nội</a:t>
            </a:r>
            <a:r>
              <a:rPr lang="en-US" sz="4200" b="1" i="1" dirty="0">
                <a:latin typeface="Arial" panose="020B0604020202020204" pitchFamily="34" charset="0"/>
                <a:ea typeface="Times New Roman" panose="02020603050405020304" pitchFamily="18" charset="0"/>
                <a:cs typeface="Arial" panose="020B0604020202020204" pitchFamily="34" charset="0"/>
              </a:rPr>
              <a:t> dung của phần Tiếng </a:t>
            </a:r>
            <a:r>
              <a:rPr lang="en-US" sz="4200" b="1" i="1" dirty="0" err="1">
                <a:latin typeface="Arial" panose="020B0604020202020204" pitchFamily="34" charset="0"/>
                <a:ea typeface="Times New Roman" panose="02020603050405020304" pitchFamily="18" charset="0"/>
                <a:cs typeface="Arial" panose="020B0604020202020204" pitchFamily="34" charset="0"/>
              </a:rPr>
              <a:t>Việt</a:t>
            </a:r>
            <a:r>
              <a:rPr lang="en-US" sz="4200" b="1" i="1" dirty="0">
                <a:latin typeface="Arial" panose="020B0604020202020204" pitchFamily="34" charset="0"/>
                <a:ea typeface="Times New Roman" panose="02020603050405020304" pitchFamily="18" charset="0"/>
                <a:cs typeface="Arial" panose="020B0604020202020204" pitchFamily="34" charset="0"/>
              </a:rPr>
              <a:t> có </a:t>
            </a:r>
            <a:r>
              <a:rPr lang="en-US" sz="4200" b="1" i="1" dirty="0" err="1">
                <a:latin typeface="Arial" panose="020B0604020202020204" pitchFamily="34" charset="0"/>
                <a:ea typeface="Times New Roman" panose="02020603050405020304" pitchFamily="18" charset="0"/>
                <a:cs typeface="Arial" panose="020B0604020202020204" pitchFamily="34" charset="0"/>
              </a:rPr>
              <a:t>liên</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quan</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mật</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thiết</a:t>
            </a:r>
            <a:r>
              <a:rPr lang="en-US" sz="4200" b="1" i="1" dirty="0">
                <a:latin typeface="Arial" panose="020B0604020202020204" pitchFamily="34" charset="0"/>
                <a:ea typeface="Times New Roman" panose="02020603050405020304" pitchFamily="18" charset="0"/>
                <a:cs typeface="Arial" panose="020B0604020202020204" pitchFamily="34" charset="0"/>
              </a:rPr>
              <a:t> với phần Văn </a:t>
            </a:r>
            <a:r>
              <a:rPr lang="en-US" sz="4200" b="1" i="1" dirty="0" err="1">
                <a:latin typeface="Arial" panose="020B0604020202020204" pitchFamily="34" charset="0"/>
                <a:ea typeface="Times New Roman" panose="02020603050405020304" pitchFamily="18" charset="0"/>
                <a:cs typeface="Arial" panose="020B0604020202020204" pitchFamily="34" charset="0"/>
              </a:rPr>
              <a:t>và</a:t>
            </a:r>
            <a:r>
              <a:rPr lang="en-US" sz="4200" b="1" i="1" dirty="0">
                <a:latin typeface="Arial" panose="020B0604020202020204" pitchFamily="34" charset="0"/>
                <a:ea typeface="Times New Roman" panose="02020603050405020304" pitchFamily="18" charset="0"/>
                <a:cs typeface="Arial" panose="020B0604020202020204" pitchFamily="34" charset="0"/>
              </a:rPr>
              <a:t> </a:t>
            </a:r>
            <a:r>
              <a:rPr lang="en-US" sz="4200" b="1" i="1" dirty="0" err="1">
                <a:latin typeface="Arial" panose="020B0604020202020204" pitchFamily="34" charset="0"/>
                <a:ea typeface="Times New Roman" panose="02020603050405020304" pitchFamily="18" charset="0"/>
                <a:cs typeface="Arial" panose="020B0604020202020204" pitchFamily="34" charset="0"/>
              </a:rPr>
              <a:t>Tập</a:t>
            </a:r>
            <a:r>
              <a:rPr lang="en-US" sz="4200" b="1" i="1" dirty="0">
                <a:latin typeface="Arial" panose="020B0604020202020204" pitchFamily="34" charset="0"/>
                <a:ea typeface="Times New Roman" panose="02020603050405020304" pitchFamily="18" charset="0"/>
                <a:cs typeface="Arial" panose="020B0604020202020204" pitchFamily="34" charset="0"/>
              </a:rPr>
              <a:t> làm văn. </a:t>
            </a:r>
            <a:endParaRPr lang="vi-VN" sz="4200" b="1" i="1"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1371600" y="3245618"/>
            <a:ext cx="15011400" cy="7032694"/>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q"/>
            </a:pPr>
            <a:r>
              <a:rPr lang="vi-VN" sz="4200" dirty="0" smtClean="0">
                <a:ea typeface="Times New Roman" panose="02020603050405020304" pitchFamily="18" charset="0"/>
                <a:cs typeface="Arial" panose="020B0604020202020204" pitchFamily="34" charset="0"/>
              </a:rPr>
              <a:t>Cần </a:t>
            </a:r>
            <a:r>
              <a:rPr lang="vi-VN" sz="4200" dirty="0">
                <a:ea typeface="Times New Roman" panose="02020603050405020304" pitchFamily="18" charset="0"/>
                <a:cs typeface="Arial" panose="020B0604020202020204" pitchFamily="34" charset="0"/>
              </a:rPr>
              <a:t>nắm chắc và vận dụng được những kiến thức  về từ ngữ, câu, đoạn để khai thác nghệ thuật sử dụng ngôn ngữ trong các văn bản (hoặc đoạn trích) cũng như để viết, nói cho tốt</a:t>
            </a:r>
            <a:r>
              <a:rPr lang="vi-VN" sz="4200" dirty="0" smtClean="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 typeface="Wingdings" panose="05000000000000000000" pitchFamily="2" charset="2"/>
              <a:buChar char="q"/>
            </a:pPr>
            <a:r>
              <a:rPr lang="vi-VN" sz="4200" dirty="0">
                <a:ea typeface="Times New Roman" panose="02020603050405020304" pitchFamily="18" charset="0"/>
                <a:cs typeface="Arial" panose="020B0604020202020204" pitchFamily="34" charset="0"/>
              </a:rPr>
              <a:t>Các văn bản (hoặc đoạn trích) trong phần Văn hay Tập làm văn chính là những biểu hiện cụ thể, sinh động cho phần kiến thức về từ ngữ, câu, hay nghệ thuật ngôn từ.</a:t>
            </a:r>
          </a:p>
        </p:txBody>
      </p:sp>
    </p:spTree>
    <p:extLst>
      <p:ext uri="{BB962C8B-B14F-4D97-AF65-F5344CB8AC3E}">
        <p14:creationId xmlns:p14="http://schemas.microsoft.com/office/powerpoint/2010/main" val="31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grpSp>
        <p:nvGrpSpPr>
          <p:cNvPr id="2" name="Group 2"/>
          <p:cNvGrpSpPr/>
          <p:nvPr/>
        </p:nvGrpSpPr>
        <p:grpSpPr>
          <a:xfrm>
            <a:off x="-228600" y="495300"/>
            <a:ext cx="17067602" cy="13478032"/>
            <a:chOff x="-36395" y="10160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6395" y="101600"/>
              <a:ext cx="20896174" cy="17970709"/>
            </a:xfrm>
            <a:prstGeom prst="rect">
              <a:avLst/>
            </a:prstGeom>
          </p:spPr>
        </p:pic>
        <p:sp>
          <p:nvSpPr>
            <p:cNvPr id="4" name="AutoShape 4"/>
            <p:cNvSpPr/>
            <p:nvPr/>
          </p:nvSpPr>
          <p:spPr>
            <a:xfrm>
              <a:off x="6567234" y="1477849"/>
              <a:ext cx="10377934" cy="7180795"/>
            </a:xfrm>
            <a:prstGeom prst="rect">
              <a:avLst/>
            </a:prstGeom>
            <a:solidFill>
              <a:srgbClr val="FFFFFF"/>
            </a:solidFill>
          </p:spPr>
        </p:sp>
      </p:grpSp>
      <p:sp>
        <p:nvSpPr>
          <p:cNvPr id="5" name="TextBox 5"/>
          <p:cNvSpPr txBox="1"/>
          <p:nvPr/>
        </p:nvSpPr>
        <p:spPr>
          <a:xfrm>
            <a:off x="7409546" y="1882966"/>
            <a:ext cx="5069108" cy="872034"/>
          </a:xfrm>
          <a:prstGeom prst="rect">
            <a:avLst/>
          </a:prstGeom>
        </p:spPr>
        <p:txBody>
          <a:bodyPr wrap="square" lIns="0" tIns="0" rIns="0" bIns="0" rtlCol="0" anchor="t">
            <a:spAutoFit/>
          </a:bodyPr>
          <a:lstStyle/>
          <a:p>
            <a:pPr algn="ctr">
              <a:lnSpc>
                <a:spcPts val="6810"/>
              </a:lnSpc>
            </a:pPr>
            <a:r>
              <a:rPr lang="vi-VN" sz="6400" b="1" dirty="0" smtClean="0">
                <a:solidFill>
                  <a:srgbClr val="FF0000"/>
                </a:solidFill>
              </a:rPr>
              <a:t>KHỞI ĐỘNG</a:t>
            </a:r>
            <a:endParaRPr lang="en-US" sz="6400" b="1" dirty="0">
              <a:solidFill>
                <a:srgbClr val="FF0000"/>
              </a:solidFill>
            </a:endParaRPr>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10" name="Rectangle 9"/>
          <p:cNvSpPr/>
          <p:nvPr/>
        </p:nvSpPr>
        <p:spPr>
          <a:xfrm>
            <a:off x="4495800" y="3066123"/>
            <a:ext cx="10896600" cy="2308324"/>
          </a:xfrm>
          <a:prstGeom prst="rect">
            <a:avLst/>
          </a:prstGeom>
        </p:spPr>
        <p:txBody>
          <a:bodyPr wrap="square">
            <a:spAutoFit/>
          </a:bodyPr>
          <a:lstStyle/>
          <a:p>
            <a:pPr>
              <a:lnSpc>
                <a:spcPct val="150000"/>
              </a:lnSpc>
              <a:spcBef>
                <a:spcPts val="600"/>
              </a:spcBef>
              <a:spcAft>
                <a:spcPts val="600"/>
              </a:spcAft>
            </a:pPr>
            <a:r>
              <a:rPr lang="vi-VN" sz="4800" dirty="0" smtClean="0">
                <a:latin typeface="Arial" panose="020B0604020202020204" pitchFamily="34" charset="0"/>
                <a:ea typeface="Times New Roman" panose="02020603050405020304" pitchFamily="18" charset="0"/>
                <a:cs typeface="Arial" panose="020B0604020202020204" pitchFamily="34" charset="0"/>
              </a:rPr>
              <a:t>	</a:t>
            </a:r>
            <a:r>
              <a:rPr lang="en-US" sz="4800" dirty="0" err="1" smtClean="0">
                <a:latin typeface="Arial" panose="020B0604020202020204" pitchFamily="34" charset="0"/>
                <a:ea typeface="Times New Roman" panose="02020603050405020304" pitchFamily="18" charset="0"/>
                <a:cs typeface="Arial" panose="020B0604020202020204" pitchFamily="34" charset="0"/>
              </a:rPr>
              <a:t>Em</a:t>
            </a:r>
            <a:r>
              <a:rPr lang="en-US" sz="4800" dirty="0" smtClean="0">
                <a:latin typeface="Arial" panose="020B0604020202020204" pitchFamily="34" charset="0"/>
                <a:ea typeface="Times New Roman" panose="02020603050405020304" pitchFamily="18" charset="0"/>
                <a:cs typeface="Arial" panose="020B0604020202020204" pitchFamily="34" charset="0"/>
              </a:rPr>
              <a:t> </a:t>
            </a:r>
            <a:r>
              <a:rPr lang="en-US" sz="4800" dirty="0" err="1">
                <a:latin typeface="Arial" panose="020B0604020202020204" pitchFamily="34" charset="0"/>
                <a:ea typeface="Times New Roman" panose="02020603050405020304" pitchFamily="18" charset="0"/>
                <a:cs typeface="Arial" panose="020B0604020202020204" pitchFamily="34" charset="0"/>
              </a:rPr>
              <a:t>hãy</a:t>
            </a:r>
            <a:r>
              <a:rPr lang="en-US" sz="4800" dirty="0">
                <a:latin typeface="Arial" panose="020B0604020202020204" pitchFamily="34" charset="0"/>
                <a:ea typeface="Times New Roman" panose="02020603050405020304" pitchFamily="18" charset="0"/>
                <a:cs typeface="Arial" panose="020B0604020202020204" pitchFamily="34" charset="0"/>
              </a:rPr>
              <a:t> kể </a:t>
            </a:r>
            <a:r>
              <a:rPr lang="en-US" sz="4800" dirty="0" err="1">
                <a:latin typeface="Arial" panose="020B0604020202020204" pitchFamily="34" charset="0"/>
                <a:ea typeface="Times New Roman" panose="02020603050405020304" pitchFamily="18" charset="0"/>
                <a:cs typeface="Arial" panose="020B0604020202020204" pitchFamily="34" charset="0"/>
              </a:rPr>
              <a:t>tên</a:t>
            </a:r>
            <a:r>
              <a:rPr lang="en-US" sz="4800" dirty="0">
                <a:latin typeface="Arial" panose="020B0604020202020204" pitchFamily="34" charset="0"/>
                <a:ea typeface="Times New Roman" panose="02020603050405020304" pitchFamily="18" charset="0"/>
                <a:cs typeface="Arial" panose="020B0604020202020204" pitchFamily="34" charset="0"/>
              </a:rPr>
              <a:t> các kiểu văn bản mà </a:t>
            </a:r>
            <a:r>
              <a:rPr lang="en-US" sz="4800" dirty="0" err="1">
                <a:latin typeface="Arial" panose="020B0604020202020204" pitchFamily="34" charset="0"/>
                <a:ea typeface="Times New Roman" panose="02020603050405020304" pitchFamily="18" charset="0"/>
                <a:cs typeface="Arial" panose="020B0604020202020204" pitchFamily="34" charset="0"/>
              </a:rPr>
              <a:t>em</a:t>
            </a:r>
            <a:r>
              <a:rPr lang="en-US" sz="4800" dirty="0">
                <a:latin typeface="Arial" panose="020B0604020202020204" pitchFamily="34" charset="0"/>
                <a:ea typeface="Times New Roman" panose="02020603050405020304" pitchFamily="18" charset="0"/>
                <a:cs typeface="Arial" panose="020B0604020202020204" pitchFamily="34" charset="0"/>
              </a:rPr>
              <a:t> đã </a:t>
            </a:r>
            <a:r>
              <a:rPr lang="en-US" sz="4800" dirty="0" err="1">
                <a:latin typeface="Arial" panose="020B0604020202020204" pitchFamily="34" charset="0"/>
                <a:ea typeface="Times New Roman" panose="02020603050405020304" pitchFamily="18" charset="0"/>
                <a:cs typeface="Arial" panose="020B0604020202020204" pitchFamily="34" charset="0"/>
              </a:rPr>
              <a:t>được</a:t>
            </a:r>
            <a:r>
              <a:rPr lang="en-US" sz="4800" dirty="0">
                <a:latin typeface="Arial" panose="020B0604020202020204" pitchFamily="34" charset="0"/>
                <a:ea typeface="Times New Roman" panose="02020603050405020304" pitchFamily="18" charset="0"/>
                <a:cs typeface="Arial" panose="020B0604020202020204" pitchFamily="34" charset="0"/>
              </a:rPr>
              <a:t> học từ lớp 6 đến lớp </a:t>
            </a:r>
            <a:r>
              <a:rPr lang="en-US" sz="4800" dirty="0" smtClean="0">
                <a:latin typeface="Arial" panose="020B0604020202020204" pitchFamily="34" charset="0"/>
                <a:ea typeface="Times New Roman" panose="02020603050405020304" pitchFamily="18" charset="0"/>
                <a:cs typeface="Arial" panose="020B0604020202020204" pitchFamily="34" charset="0"/>
              </a:rPr>
              <a:t>9</a:t>
            </a:r>
            <a:r>
              <a:rPr lang="vi-VN" sz="4800" dirty="0" smtClean="0">
                <a:latin typeface="Arial" panose="020B0604020202020204" pitchFamily="34" charset="0"/>
                <a:ea typeface="Times New Roman" panose="02020603050405020304" pitchFamily="18" charset="0"/>
                <a:cs typeface="Arial" panose="020B0604020202020204" pitchFamily="34" charset="0"/>
              </a:rPr>
              <a:t>?</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3563600" cy="2462213"/>
          </a:xfrm>
          <a:prstGeom prst="rect">
            <a:avLst/>
          </a:prstGeom>
        </p:spPr>
        <p:txBody>
          <a:bodyPr wrap="square" lIns="0" tIns="0" rIns="0" bIns="0" rtlCol="0" anchor="t">
            <a:spAutoFit/>
          </a:bodyPr>
          <a:lstStyle/>
          <a:p>
            <a:pPr algn="just">
              <a:lnSpc>
                <a:spcPts val="9600"/>
              </a:lnSpc>
            </a:pPr>
            <a:r>
              <a:rPr lang="vi-VN" sz="4800" b="1" dirty="0"/>
              <a:t>2</a:t>
            </a:r>
            <a:r>
              <a:rPr lang="vi-VN" sz="4800" b="1" dirty="0" smtClean="0"/>
              <a:t>. Mối quan hệ giữa phần Tiếng Việt, văn và tập làm văn</a:t>
            </a:r>
            <a:endParaRPr lang="en-US" sz="4800" b="1" dirty="0"/>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3" name="Rectangle 2"/>
          <p:cNvSpPr/>
          <p:nvPr/>
        </p:nvSpPr>
        <p:spPr>
          <a:xfrm>
            <a:off x="762000" y="2705598"/>
            <a:ext cx="15621000" cy="6063198"/>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Ø"/>
            </a:pPr>
            <a:r>
              <a:rPr lang="vi-VN" sz="4200" dirty="0">
                <a:ea typeface="Times New Roman" panose="02020603050405020304" pitchFamily="18" charset="0"/>
                <a:cs typeface="Arial" panose="020B0604020202020204" pitchFamily="34" charset="0"/>
              </a:rPr>
              <a:t>Cần nắm chắc và vận dụng được những kiến thức  về từ ngữ, câu, đoạn để khai thác nghệ thuật sử dụng ngôn ngữ trong các văn bản (hoặc đoạn trích) cũng như để viết, nói cho tốt</a:t>
            </a:r>
            <a:r>
              <a:rPr lang="vi-VN" sz="4200" dirty="0" smtClean="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 typeface="Wingdings" panose="05000000000000000000" pitchFamily="2" charset="2"/>
              <a:buChar char="Ø"/>
            </a:pPr>
            <a:r>
              <a:rPr lang="vi-VN" sz="4200" dirty="0">
                <a:ea typeface="Times New Roman" panose="02020603050405020304" pitchFamily="18" charset="0"/>
                <a:cs typeface="Arial" panose="020B0604020202020204" pitchFamily="34" charset="0"/>
              </a:rPr>
              <a:t>Các văn bản (hoặc đoạn trích) trong phần Văn hay Tập làm văn chính là những biểu hiện cụ thể, sinh động cho phần kiến thức về từ ngữ, câu, hay nghệ thuật ngôn từ.</a:t>
            </a:r>
          </a:p>
        </p:txBody>
      </p:sp>
    </p:spTree>
    <p:extLst>
      <p:ext uri="{BB962C8B-B14F-4D97-AF65-F5344CB8AC3E}">
        <p14:creationId xmlns:p14="http://schemas.microsoft.com/office/powerpoint/2010/main" val="357092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5697200" cy="2462213"/>
          </a:xfrm>
          <a:prstGeom prst="rect">
            <a:avLst/>
          </a:prstGeom>
        </p:spPr>
        <p:txBody>
          <a:bodyPr wrap="square" lIns="0" tIns="0" rIns="0" bIns="0" rtlCol="0" anchor="t">
            <a:spAutoFit/>
          </a:bodyPr>
          <a:lstStyle/>
          <a:p>
            <a:pPr algn="just">
              <a:lnSpc>
                <a:spcPts val="9600"/>
              </a:lnSpc>
            </a:pPr>
            <a:r>
              <a:rPr lang="vi-VN" sz="4800" b="1" dirty="0" smtClean="0"/>
              <a:t>3. Ý nghĩa của các phương thức biểu đạt đối với việc rèn luyện kĩ năng làm văn</a:t>
            </a:r>
            <a:endParaRPr lang="en-US" sz="4800" b="1" dirty="0"/>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3" name="Rectangle 2"/>
          <p:cNvSpPr/>
          <p:nvPr/>
        </p:nvSpPr>
        <p:spPr>
          <a:xfrm>
            <a:off x="762000" y="2705598"/>
            <a:ext cx="16154400" cy="5247590"/>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ü"/>
            </a:pPr>
            <a:r>
              <a:rPr lang="vi-VN" sz="4200" dirty="0" smtClean="0">
                <a:ea typeface="Times New Roman" panose="02020603050405020304" pitchFamily="18" charset="0"/>
                <a:cs typeface="Arial" panose="020B0604020202020204" pitchFamily="34" charset="0"/>
              </a:rPr>
              <a:t>Phương </a:t>
            </a:r>
            <a:r>
              <a:rPr lang="vi-VN" sz="4200" dirty="0">
                <a:ea typeface="Times New Roman" panose="02020603050405020304" pitchFamily="18" charset="0"/>
                <a:cs typeface="Arial" panose="020B0604020202020204" pitchFamily="34" charset="0"/>
              </a:rPr>
              <a:t>thức miêu tả, tự sự giúp làm các bài văn về tự sự, miêu tả hay, sinh động, hấp dẫn</a:t>
            </a:r>
            <a:r>
              <a:rPr lang="vi-VN" sz="4200" dirty="0" smtClean="0">
                <a:ea typeface="Times New Roman" panose="02020603050405020304" pitchFamily="18" charset="0"/>
                <a:cs typeface="Arial" panose="020B0604020202020204" pitchFamily="34" charset="0"/>
              </a:rPr>
              <a:t>.</a:t>
            </a:r>
            <a:endParaRPr lang="vi-VN" sz="4200" dirty="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ü"/>
            </a:pPr>
            <a:r>
              <a:rPr lang="vi-VN" sz="4200" b="1" dirty="0" smtClean="0">
                <a:ea typeface="Times New Roman" panose="02020603050405020304" pitchFamily="18" charset="0"/>
                <a:cs typeface="Arial" panose="020B0604020202020204" pitchFamily="34" charset="0"/>
              </a:rPr>
              <a:t>Yếu </a:t>
            </a:r>
            <a:r>
              <a:rPr lang="vi-VN" sz="4200" b="1" dirty="0">
                <a:ea typeface="Times New Roman" panose="02020603050405020304" pitchFamily="18" charset="0"/>
                <a:cs typeface="Arial" panose="020B0604020202020204" pitchFamily="34" charset="0"/>
              </a:rPr>
              <a:t>tố nghị luận, thuyết </a:t>
            </a:r>
            <a:r>
              <a:rPr lang="vi-VN" sz="4200" b="1" dirty="0" smtClean="0">
                <a:ea typeface="Times New Roman" panose="02020603050405020304" pitchFamily="18" charset="0"/>
                <a:cs typeface="Arial" panose="020B0604020202020204" pitchFamily="34" charset="0"/>
              </a:rPr>
              <a:t>minh: </a:t>
            </a:r>
            <a:r>
              <a:rPr lang="vi-VN" sz="4200" dirty="0">
                <a:ea typeface="Times New Roman" panose="02020603050405020304" pitchFamily="18" charset="0"/>
                <a:cs typeface="Arial" panose="020B0604020202020204" pitchFamily="34" charset="0"/>
              </a:rPr>
              <a:t>giúp tư duy logic, thuyết phục về một vấn đề</a:t>
            </a:r>
            <a:r>
              <a:rPr lang="vi-VN" sz="4200" dirty="0" smtClean="0">
                <a:ea typeface="Times New Roman" panose="02020603050405020304" pitchFamily="18" charset="0"/>
                <a:cs typeface="Arial" panose="020B0604020202020204" pitchFamily="34" charset="0"/>
              </a:rPr>
              <a:t>.</a:t>
            </a:r>
            <a:endParaRPr lang="vi-VN" sz="4200" dirty="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ü"/>
            </a:pPr>
            <a:r>
              <a:rPr lang="vi-VN" sz="4200" b="1" dirty="0" smtClean="0">
                <a:ea typeface="Times New Roman" panose="02020603050405020304" pitchFamily="18" charset="0"/>
                <a:cs typeface="Arial" panose="020B0604020202020204" pitchFamily="34" charset="0"/>
              </a:rPr>
              <a:t>Biểu cảm: </a:t>
            </a:r>
            <a:r>
              <a:rPr lang="vi-VN" sz="4200" dirty="0">
                <a:ea typeface="Times New Roman" panose="02020603050405020304" pitchFamily="18" charset="0"/>
                <a:cs typeface="Arial" panose="020B0604020202020204" pitchFamily="34" charset="0"/>
              </a:rPr>
              <a:t>giúp có cảm xúc sâu sắc, chân thực hơn khi làm văn.</a:t>
            </a:r>
          </a:p>
        </p:txBody>
      </p:sp>
    </p:spTree>
    <p:extLst>
      <p:ext uri="{BB962C8B-B14F-4D97-AF65-F5344CB8AC3E}">
        <p14:creationId xmlns:p14="http://schemas.microsoft.com/office/powerpoint/2010/main" val="290831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grpSp>
        <p:nvGrpSpPr>
          <p:cNvPr id="9" name="Group 9"/>
          <p:cNvGrpSpPr/>
          <p:nvPr/>
        </p:nvGrpSpPr>
        <p:grpSpPr>
          <a:xfrm>
            <a:off x="17075051" y="-339268"/>
            <a:ext cx="1526306" cy="11003283"/>
            <a:chOff x="0" y="0"/>
            <a:chExt cx="14832469" cy="106928664"/>
          </a:xfrm>
        </p:grpSpPr>
        <p:sp>
          <p:nvSpPr>
            <p:cNvPr id="10" name="Freeform 10"/>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11" name="Freeform 11"/>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grpSp>
        <p:nvGrpSpPr>
          <p:cNvPr id="13" name="Group 13"/>
          <p:cNvGrpSpPr/>
          <p:nvPr/>
        </p:nvGrpSpPr>
        <p:grpSpPr>
          <a:xfrm>
            <a:off x="544840" y="3695700"/>
            <a:ext cx="15922525" cy="4038600"/>
            <a:chOff x="1300362" y="0"/>
            <a:chExt cx="6512219" cy="1111431"/>
          </a:xfrm>
        </p:grpSpPr>
        <p:grpSp>
          <p:nvGrpSpPr>
            <p:cNvPr id="15" name="Group 15"/>
            <p:cNvGrpSpPr/>
            <p:nvPr/>
          </p:nvGrpSpPr>
          <p:grpSpPr>
            <a:xfrm>
              <a:off x="1300362" y="0"/>
              <a:ext cx="6512219" cy="1111431"/>
              <a:chOff x="-23906" y="0"/>
              <a:chExt cx="47463758" cy="8100574"/>
            </a:xfrm>
          </p:grpSpPr>
          <p:sp>
            <p:nvSpPr>
              <p:cNvPr id="16" name="Freeform 16"/>
              <p:cNvSpPr/>
              <p:nvPr/>
            </p:nvSpPr>
            <p:spPr>
              <a:xfrm>
                <a:off x="-23906" y="72391"/>
                <a:ext cx="47295072" cy="7955792"/>
              </a:xfrm>
              <a:custGeom>
                <a:avLst/>
                <a:gdLst/>
                <a:ahLst/>
                <a:cxnLst/>
                <a:rect l="l" t="t" r="r" b="b"/>
                <a:pathLst>
                  <a:path w="47295069" h="7955794">
                    <a:moveTo>
                      <a:pt x="0" y="0"/>
                    </a:moveTo>
                    <a:lnTo>
                      <a:pt x="47295069" y="0"/>
                    </a:lnTo>
                    <a:lnTo>
                      <a:pt x="47295069" y="7955794"/>
                    </a:lnTo>
                    <a:lnTo>
                      <a:pt x="0" y="7955794"/>
                    </a:lnTo>
                    <a:lnTo>
                      <a:pt x="0" y="0"/>
                    </a:lnTo>
                    <a:close/>
                  </a:path>
                </a:pathLst>
              </a:custGeom>
              <a:solidFill>
                <a:srgbClr val="FFFFFF"/>
              </a:solidFill>
            </p:spPr>
          </p:sp>
          <p:sp>
            <p:nvSpPr>
              <p:cNvPr id="17" name="Freeform 17"/>
              <p:cNvSpPr/>
              <p:nvPr/>
            </p:nvSpPr>
            <p:spPr>
              <a:xfrm>
                <a:off x="0" y="0"/>
                <a:ext cx="47439852" cy="8100574"/>
              </a:xfrm>
              <a:custGeom>
                <a:avLst/>
                <a:gdLst/>
                <a:ahLst/>
                <a:cxnLst/>
                <a:rect l="l" t="t" r="r" b="b"/>
                <a:pathLst>
                  <a:path w="47439852" h="8100574">
                    <a:moveTo>
                      <a:pt x="47295070" y="7955794"/>
                    </a:moveTo>
                    <a:lnTo>
                      <a:pt x="47439852" y="7955794"/>
                    </a:lnTo>
                    <a:lnTo>
                      <a:pt x="47439852" y="8100574"/>
                    </a:lnTo>
                    <a:lnTo>
                      <a:pt x="47295070" y="8100574"/>
                    </a:lnTo>
                    <a:lnTo>
                      <a:pt x="47295070" y="7955794"/>
                    </a:lnTo>
                    <a:close/>
                    <a:moveTo>
                      <a:pt x="0" y="144780"/>
                    </a:moveTo>
                    <a:lnTo>
                      <a:pt x="144780" y="144780"/>
                    </a:lnTo>
                    <a:lnTo>
                      <a:pt x="144780" y="7955794"/>
                    </a:lnTo>
                    <a:lnTo>
                      <a:pt x="0" y="7955794"/>
                    </a:lnTo>
                    <a:lnTo>
                      <a:pt x="0" y="144780"/>
                    </a:lnTo>
                    <a:close/>
                    <a:moveTo>
                      <a:pt x="0" y="7955794"/>
                    </a:moveTo>
                    <a:lnTo>
                      <a:pt x="144780" y="7955794"/>
                    </a:lnTo>
                    <a:lnTo>
                      <a:pt x="144780" y="8100574"/>
                    </a:lnTo>
                    <a:lnTo>
                      <a:pt x="0" y="8100574"/>
                    </a:lnTo>
                    <a:lnTo>
                      <a:pt x="0" y="7955794"/>
                    </a:lnTo>
                    <a:close/>
                    <a:moveTo>
                      <a:pt x="47295070" y="144780"/>
                    </a:moveTo>
                    <a:lnTo>
                      <a:pt x="47439852" y="144780"/>
                    </a:lnTo>
                    <a:lnTo>
                      <a:pt x="47439852" y="7955794"/>
                    </a:lnTo>
                    <a:lnTo>
                      <a:pt x="47295070" y="7955794"/>
                    </a:lnTo>
                    <a:lnTo>
                      <a:pt x="47295070" y="144780"/>
                    </a:lnTo>
                    <a:close/>
                    <a:moveTo>
                      <a:pt x="144780" y="7955794"/>
                    </a:moveTo>
                    <a:lnTo>
                      <a:pt x="47295070" y="7955794"/>
                    </a:lnTo>
                    <a:lnTo>
                      <a:pt x="47295070" y="8100574"/>
                    </a:lnTo>
                    <a:lnTo>
                      <a:pt x="144780" y="8100574"/>
                    </a:lnTo>
                    <a:lnTo>
                      <a:pt x="144780" y="7955794"/>
                    </a:lnTo>
                    <a:close/>
                    <a:moveTo>
                      <a:pt x="47295070" y="0"/>
                    </a:moveTo>
                    <a:lnTo>
                      <a:pt x="47439852" y="0"/>
                    </a:lnTo>
                    <a:lnTo>
                      <a:pt x="47439852" y="144780"/>
                    </a:lnTo>
                    <a:lnTo>
                      <a:pt x="47295070" y="144780"/>
                    </a:lnTo>
                    <a:lnTo>
                      <a:pt x="47295070" y="0"/>
                    </a:lnTo>
                    <a:close/>
                    <a:moveTo>
                      <a:pt x="0" y="0"/>
                    </a:moveTo>
                    <a:lnTo>
                      <a:pt x="144780" y="0"/>
                    </a:lnTo>
                    <a:lnTo>
                      <a:pt x="144780" y="144780"/>
                    </a:lnTo>
                    <a:lnTo>
                      <a:pt x="0" y="144780"/>
                    </a:lnTo>
                    <a:lnTo>
                      <a:pt x="0" y="0"/>
                    </a:lnTo>
                    <a:close/>
                    <a:moveTo>
                      <a:pt x="144780" y="0"/>
                    </a:moveTo>
                    <a:lnTo>
                      <a:pt x="47295070" y="0"/>
                    </a:lnTo>
                    <a:lnTo>
                      <a:pt x="47295070" y="144780"/>
                    </a:lnTo>
                    <a:lnTo>
                      <a:pt x="144780" y="144780"/>
                    </a:lnTo>
                    <a:lnTo>
                      <a:pt x="144780" y="0"/>
                    </a:lnTo>
                    <a:close/>
                  </a:path>
                </a:pathLst>
              </a:custGeom>
              <a:solidFill>
                <a:srgbClr val="242424"/>
              </a:solidFill>
            </p:spPr>
          </p:sp>
        </p:grpSp>
        <p:sp>
          <p:nvSpPr>
            <p:cNvPr id="18" name="TextBox 18"/>
            <p:cNvSpPr txBox="1"/>
            <p:nvPr/>
          </p:nvSpPr>
          <p:spPr>
            <a:xfrm>
              <a:off x="1370281" y="314556"/>
              <a:ext cx="6419156" cy="362802"/>
            </a:xfrm>
            <a:prstGeom prst="rect">
              <a:avLst/>
            </a:prstGeom>
          </p:spPr>
          <p:txBody>
            <a:bodyPr wrap="square" lIns="0" tIns="0" rIns="0" bIns="0" rtlCol="0" anchor="t">
              <a:spAutoFit/>
            </a:bodyPr>
            <a:lstStyle/>
            <a:p>
              <a:pPr algn="ctr">
                <a:lnSpc>
                  <a:spcPct val="150000"/>
                </a:lnSpc>
              </a:pPr>
              <a:r>
                <a:rPr lang="vi-VN" sz="6400" b="1" dirty="0" smtClean="0">
                  <a:solidFill>
                    <a:srgbClr val="000000"/>
                  </a:solidFill>
                </a:rPr>
                <a:t>III. CÁC KIỂU VĂN BẢN TRỌNG TÂM</a:t>
              </a:r>
              <a:endParaRPr lang="en-US" sz="6400" b="1" dirty="0">
                <a:solidFill>
                  <a:srgbClr val="000000"/>
                </a:solidFill>
              </a:endParaRPr>
            </a:p>
          </p:txBody>
        </p:sp>
      </p:gr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48704" y="419100"/>
            <a:ext cx="4114800" cy="2857916"/>
          </a:xfrm>
          <a:prstGeom prst="rect">
            <a:avLst/>
          </a:prstGeom>
        </p:spPr>
      </p:pic>
    </p:spTree>
    <p:extLst>
      <p:ext uri="{BB962C8B-B14F-4D97-AF65-F5344CB8AC3E}">
        <p14:creationId xmlns:p14="http://schemas.microsoft.com/office/powerpoint/2010/main" val="26251810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457200" y="419100"/>
            <a:ext cx="15697200" cy="3204660"/>
          </a:xfrm>
          <a:prstGeom prst="rect">
            <a:avLst/>
          </a:prstGeom>
        </p:spPr>
        <p:txBody>
          <a:bodyPr wrap="square" lIns="0" tIns="0" rIns="0" bIns="0" rtlCol="0" anchor="t">
            <a:spAutoFit/>
          </a:bodyPr>
          <a:lstStyle/>
          <a:p>
            <a:pPr algn="ctr">
              <a:lnSpc>
                <a:spcPct val="150000"/>
              </a:lnSpc>
            </a:pPr>
            <a:r>
              <a:rPr lang="vi-VN" sz="4800" b="1" dirty="0" smtClean="0">
                <a:solidFill>
                  <a:srgbClr val="FF0000"/>
                </a:solidFill>
              </a:rPr>
              <a:t>THẢO LUẬN NHÓM</a:t>
            </a:r>
          </a:p>
          <a:p>
            <a:pPr algn="just">
              <a:lnSpc>
                <a:spcPct val="150000"/>
              </a:lnSpc>
            </a:pPr>
            <a:r>
              <a:rPr lang="vi-VN" sz="4800" b="1" dirty="0" smtClean="0"/>
              <a:t>Các </a:t>
            </a:r>
            <a:r>
              <a:rPr lang="vi-VN" sz="4800" b="1" dirty="0"/>
              <a:t>nhóm thảo luận, tìm câu trả lời để hoàn thành các </a:t>
            </a:r>
            <a:r>
              <a:rPr lang="vi-VN" sz="4800" b="1" dirty="0" smtClean="0"/>
              <a:t>nội dung </a:t>
            </a:r>
            <a:r>
              <a:rPr lang="vi-VN" sz="4800" b="1" dirty="0"/>
              <a:t>về kiểu </a:t>
            </a:r>
            <a:r>
              <a:rPr lang="vi-VN" sz="4800" b="1" dirty="0" smtClean="0"/>
              <a:t>văn bản vào bảng sau:</a:t>
            </a:r>
            <a:endParaRPr lang="en-US" sz="4800" b="1" dirty="0"/>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graphicFrame>
        <p:nvGraphicFramePr>
          <p:cNvPr id="2" name="Table 1"/>
          <p:cNvGraphicFramePr>
            <a:graphicFrameLocks noGrp="1"/>
          </p:cNvGraphicFramePr>
          <p:nvPr>
            <p:extLst>
              <p:ext uri="{D42A27DB-BD31-4B8C-83A1-F6EECF244321}">
                <p14:modId xmlns:p14="http://schemas.microsoft.com/office/powerpoint/2010/main" val="2349929399"/>
              </p:ext>
            </p:extLst>
          </p:nvPr>
        </p:nvGraphicFramePr>
        <p:xfrm>
          <a:off x="1447800" y="3771901"/>
          <a:ext cx="14554200" cy="6116375"/>
        </p:xfrm>
        <a:graphic>
          <a:graphicData uri="http://schemas.openxmlformats.org/drawingml/2006/table">
            <a:tbl>
              <a:tblPr firstRow="1" bandRow="1">
                <a:tableStyleId>{5940675A-B579-460E-94D1-54222C63F5DA}</a:tableStyleId>
              </a:tblPr>
              <a:tblGrid>
                <a:gridCol w="3429000">
                  <a:extLst>
                    <a:ext uri="{9D8B030D-6E8A-4147-A177-3AD203B41FA5}">
                      <a16:colId xmlns:a16="http://schemas.microsoft.com/office/drawing/2014/main" val="1549802647"/>
                    </a:ext>
                  </a:extLst>
                </a:gridCol>
                <a:gridCol w="3848100">
                  <a:extLst>
                    <a:ext uri="{9D8B030D-6E8A-4147-A177-3AD203B41FA5}">
                      <a16:colId xmlns:a16="http://schemas.microsoft.com/office/drawing/2014/main" val="405950508"/>
                    </a:ext>
                  </a:extLst>
                </a:gridCol>
                <a:gridCol w="3638550">
                  <a:extLst>
                    <a:ext uri="{9D8B030D-6E8A-4147-A177-3AD203B41FA5}">
                      <a16:colId xmlns:a16="http://schemas.microsoft.com/office/drawing/2014/main" val="2792684457"/>
                    </a:ext>
                  </a:extLst>
                </a:gridCol>
                <a:gridCol w="3638550">
                  <a:extLst>
                    <a:ext uri="{9D8B030D-6E8A-4147-A177-3AD203B41FA5}">
                      <a16:colId xmlns:a16="http://schemas.microsoft.com/office/drawing/2014/main" val="904101114"/>
                    </a:ext>
                  </a:extLst>
                </a:gridCol>
              </a:tblGrid>
              <a:tr h="1371599">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KIỂU</a:t>
                      </a:r>
                      <a:r>
                        <a:rPr lang="vi-VN" sz="3200" b="1" baseline="0" dirty="0" smtClean="0">
                          <a:solidFill>
                            <a:srgbClr val="FF0000"/>
                          </a:solidFill>
                          <a:latin typeface="Arial" panose="020B0604020202020204" pitchFamily="34" charset="0"/>
                          <a:cs typeface="Arial" panose="020B0604020202020204" pitchFamily="34" charset="0"/>
                        </a:rPr>
                        <a:t> VĂN BẢN</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VĂN</a:t>
                      </a:r>
                      <a:r>
                        <a:rPr lang="vi-VN" sz="3200" b="1" baseline="0" dirty="0" smtClean="0">
                          <a:solidFill>
                            <a:srgbClr val="FF0000"/>
                          </a:solidFill>
                          <a:latin typeface="Arial" panose="020B0604020202020204" pitchFamily="34" charset="0"/>
                          <a:cs typeface="Arial" panose="020B0604020202020204" pitchFamily="34" charset="0"/>
                        </a:rPr>
                        <a:t> BẢN </a:t>
                      </a:r>
                    </a:p>
                    <a:p>
                      <a:pPr algn="ctr">
                        <a:lnSpc>
                          <a:spcPct val="150000"/>
                        </a:lnSpc>
                      </a:pPr>
                      <a:r>
                        <a:rPr lang="vi-VN" sz="3200" b="1" baseline="0" dirty="0" smtClean="0">
                          <a:solidFill>
                            <a:srgbClr val="FF0000"/>
                          </a:solidFill>
                          <a:latin typeface="Arial" panose="020B0604020202020204" pitchFamily="34" charset="0"/>
                          <a:cs typeface="Arial" panose="020B0604020202020204" pitchFamily="34" charset="0"/>
                        </a:rPr>
                        <a:t>THUYẾT MINH</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VĂN</a:t>
                      </a:r>
                      <a:r>
                        <a:rPr lang="vi-VN" sz="3200" b="1" baseline="0" dirty="0" smtClean="0">
                          <a:solidFill>
                            <a:srgbClr val="FF0000"/>
                          </a:solidFill>
                          <a:latin typeface="Arial" panose="020B0604020202020204" pitchFamily="34" charset="0"/>
                          <a:cs typeface="Arial" panose="020B0604020202020204" pitchFamily="34" charset="0"/>
                        </a:rPr>
                        <a:t> BẢN TỰ SỰ</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VĂN</a:t>
                      </a:r>
                      <a:r>
                        <a:rPr lang="vi-VN" sz="3200" b="1" baseline="0" dirty="0" smtClean="0">
                          <a:solidFill>
                            <a:srgbClr val="FF0000"/>
                          </a:solidFill>
                          <a:latin typeface="Arial" panose="020B0604020202020204" pitchFamily="34" charset="0"/>
                          <a:cs typeface="Arial" panose="020B0604020202020204" pitchFamily="34" charset="0"/>
                        </a:rPr>
                        <a:t> BẢN </a:t>
                      </a:r>
                    </a:p>
                    <a:p>
                      <a:pPr algn="ctr">
                        <a:lnSpc>
                          <a:spcPct val="150000"/>
                        </a:lnSpc>
                      </a:pPr>
                      <a:r>
                        <a:rPr lang="vi-VN" sz="3200" b="1" baseline="0" dirty="0" smtClean="0">
                          <a:solidFill>
                            <a:srgbClr val="FF0000"/>
                          </a:solidFill>
                          <a:latin typeface="Arial" panose="020B0604020202020204" pitchFamily="34" charset="0"/>
                          <a:cs typeface="Arial" panose="020B0604020202020204" pitchFamily="34" charset="0"/>
                        </a:rPr>
                        <a:t>NGHỊ LUẬN</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1113564461"/>
                  </a:ext>
                </a:extLst>
              </a:tr>
              <a:tr h="912379">
                <a:tc>
                  <a:txBody>
                    <a:bodyPr/>
                    <a:lstStyle/>
                    <a:p>
                      <a:r>
                        <a:rPr lang="vi-VN" sz="2800" b="1" dirty="0" smtClean="0">
                          <a:latin typeface="Arial" panose="020B0604020202020204" pitchFamily="34" charset="0"/>
                          <a:cs typeface="Arial" panose="020B0604020202020204" pitchFamily="34" charset="0"/>
                        </a:rPr>
                        <a:t>Mục</a:t>
                      </a:r>
                      <a:r>
                        <a:rPr lang="vi-VN" sz="2800" b="1" baseline="0" dirty="0" smtClean="0">
                          <a:latin typeface="Arial" panose="020B0604020202020204" pitchFamily="34" charset="0"/>
                          <a:cs typeface="Arial" panose="020B0604020202020204" pitchFamily="34" charset="0"/>
                        </a:rPr>
                        <a:t> đích</a:t>
                      </a:r>
                      <a:endParaRPr lang="en-US" sz="2800" b="1" dirty="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5045549"/>
                  </a:ext>
                </a:extLst>
              </a:tr>
              <a:tr h="912379">
                <a:tc>
                  <a:txBody>
                    <a:bodyPr/>
                    <a:lstStyle/>
                    <a:p>
                      <a:r>
                        <a:rPr lang="vi-VN" sz="2800" b="1" dirty="0" smtClean="0">
                          <a:latin typeface="Arial" panose="020B0604020202020204" pitchFamily="34" charset="0"/>
                          <a:cs typeface="Arial" panose="020B0604020202020204" pitchFamily="34" charset="0"/>
                        </a:rPr>
                        <a:t>Đặc</a:t>
                      </a:r>
                      <a:r>
                        <a:rPr lang="vi-VN" sz="2800" b="1" baseline="0" dirty="0" smtClean="0">
                          <a:latin typeface="Arial" panose="020B0604020202020204" pitchFamily="34" charset="0"/>
                          <a:cs typeface="Arial" panose="020B0604020202020204" pitchFamily="34" charset="0"/>
                        </a:rPr>
                        <a:t> điểm cơ bản</a:t>
                      </a:r>
                      <a:endParaRPr lang="en-US" sz="2800" b="1" dirty="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4069986"/>
                  </a:ext>
                </a:extLst>
              </a:tr>
              <a:tr h="912379">
                <a:tc>
                  <a:txBody>
                    <a:bodyPr/>
                    <a:lstStyle/>
                    <a:p>
                      <a:r>
                        <a:rPr lang="vi-VN" sz="2800" b="1" dirty="0" smtClean="0">
                          <a:latin typeface="Arial" panose="020B0604020202020204" pitchFamily="34" charset="0"/>
                          <a:cs typeface="Arial" panose="020B0604020202020204" pitchFamily="34" charset="0"/>
                        </a:rPr>
                        <a:t>Cách</a:t>
                      </a:r>
                      <a:r>
                        <a:rPr lang="vi-VN" sz="2800" b="1" baseline="0" dirty="0" smtClean="0">
                          <a:latin typeface="Arial" panose="020B0604020202020204" pitchFamily="34" charset="0"/>
                          <a:cs typeface="Arial" panose="020B0604020202020204" pitchFamily="34" charset="0"/>
                        </a:rPr>
                        <a:t> làm</a:t>
                      </a:r>
                      <a:endParaRPr lang="en-US" sz="2800" b="1" dirty="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6840917"/>
                  </a:ext>
                </a:extLst>
              </a:tr>
              <a:tr h="912379">
                <a:tc>
                  <a:txBody>
                    <a:bodyPr/>
                    <a:lstStyle/>
                    <a:p>
                      <a:r>
                        <a:rPr lang="vi-VN" sz="2800" b="1" dirty="0" smtClean="0">
                          <a:latin typeface="Arial" panose="020B0604020202020204" pitchFamily="34" charset="0"/>
                          <a:cs typeface="Arial" panose="020B0604020202020204" pitchFamily="34" charset="0"/>
                        </a:rPr>
                        <a:t>Các</a:t>
                      </a:r>
                      <a:r>
                        <a:rPr lang="vi-VN" sz="2800" b="1" baseline="0" dirty="0" smtClean="0">
                          <a:latin typeface="Arial" panose="020B0604020202020204" pitchFamily="34" charset="0"/>
                          <a:cs typeface="Arial" panose="020B0604020202020204" pitchFamily="34" charset="0"/>
                        </a:rPr>
                        <a:t> yếu tố kết hợp</a:t>
                      </a:r>
                      <a:endParaRPr lang="en-US" sz="2800" b="1" dirty="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tc>
                  <a:txBody>
                    <a:bodyPr/>
                    <a:lstStyle/>
                    <a:p>
                      <a:endParaRPr lang="en-US" sz="280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7884048"/>
                  </a:ext>
                </a:extLst>
              </a:tr>
              <a:tr h="912379">
                <a:tc>
                  <a:txBody>
                    <a:bodyPr/>
                    <a:lstStyle/>
                    <a:p>
                      <a:r>
                        <a:rPr lang="vi-VN" sz="2800" b="1" dirty="0" smtClean="0">
                          <a:latin typeface="Arial" panose="020B0604020202020204" pitchFamily="34" charset="0"/>
                          <a:cs typeface="Arial" panose="020B0604020202020204" pitchFamily="34" charset="0"/>
                        </a:rPr>
                        <a:t>Ngôn</a:t>
                      </a:r>
                      <a:r>
                        <a:rPr lang="vi-VN" sz="2800" b="1" baseline="0" dirty="0" smtClean="0">
                          <a:latin typeface="Arial" panose="020B0604020202020204" pitchFamily="34" charset="0"/>
                          <a:cs typeface="Arial" panose="020B0604020202020204" pitchFamily="34" charset="0"/>
                        </a:rPr>
                        <a:t> ngữ</a:t>
                      </a:r>
                      <a:endParaRPr lang="en-US" sz="2800" b="1" dirty="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tc>
                  <a:txBody>
                    <a:bodyPr/>
                    <a:lstStyle/>
                    <a:p>
                      <a:endParaRPr lang="en-US" sz="2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1272955"/>
                  </a:ext>
                </a:extLst>
              </a:tr>
            </a:tbl>
          </a:graphicData>
        </a:graphic>
      </p:graphicFrame>
    </p:spTree>
    <p:extLst>
      <p:ext uri="{BB962C8B-B14F-4D97-AF65-F5344CB8AC3E}">
        <p14:creationId xmlns:p14="http://schemas.microsoft.com/office/powerpoint/2010/main" val="28256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graphicFrame>
        <p:nvGraphicFramePr>
          <p:cNvPr id="2" name="Table 1"/>
          <p:cNvGraphicFramePr>
            <a:graphicFrameLocks noGrp="1"/>
          </p:cNvGraphicFramePr>
          <p:nvPr>
            <p:extLst>
              <p:ext uri="{D42A27DB-BD31-4B8C-83A1-F6EECF244321}">
                <p14:modId xmlns:p14="http://schemas.microsoft.com/office/powerpoint/2010/main" val="3970333416"/>
              </p:ext>
            </p:extLst>
          </p:nvPr>
        </p:nvGraphicFramePr>
        <p:xfrm>
          <a:off x="533400" y="754902"/>
          <a:ext cx="16306800" cy="9089558"/>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1549802647"/>
                    </a:ext>
                  </a:extLst>
                </a:gridCol>
                <a:gridCol w="4648200">
                  <a:extLst>
                    <a:ext uri="{9D8B030D-6E8A-4147-A177-3AD203B41FA5}">
                      <a16:colId xmlns:a16="http://schemas.microsoft.com/office/drawing/2014/main" val="405950508"/>
                    </a:ext>
                  </a:extLst>
                </a:gridCol>
                <a:gridCol w="4495800">
                  <a:extLst>
                    <a:ext uri="{9D8B030D-6E8A-4147-A177-3AD203B41FA5}">
                      <a16:colId xmlns:a16="http://schemas.microsoft.com/office/drawing/2014/main" val="2792684457"/>
                    </a:ext>
                  </a:extLst>
                </a:gridCol>
                <a:gridCol w="4724400">
                  <a:extLst>
                    <a:ext uri="{9D8B030D-6E8A-4147-A177-3AD203B41FA5}">
                      <a16:colId xmlns:a16="http://schemas.microsoft.com/office/drawing/2014/main" val="904101114"/>
                    </a:ext>
                  </a:extLst>
                </a:gridCol>
              </a:tblGrid>
              <a:tr h="1676399">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KIỂU</a:t>
                      </a:r>
                      <a:r>
                        <a:rPr lang="vi-VN" sz="3200" b="1" baseline="0" dirty="0" smtClean="0">
                          <a:solidFill>
                            <a:srgbClr val="FF0000"/>
                          </a:solidFill>
                          <a:latin typeface="Arial" panose="020B0604020202020204" pitchFamily="34" charset="0"/>
                          <a:cs typeface="Arial" panose="020B0604020202020204" pitchFamily="34" charset="0"/>
                        </a:rPr>
                        <a:t> VĂN BẢN</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VĂN</a:t>
                      </a:r>
                      <a:r>
                        <a:rPr lang="vi-VN" sz="3200" b="1" baseline="0" dirty="0" smtClean="0">
                          <a:solidFill>
                            <a:srgbClr val="FF0000"/>
                          </a:solidFill>
                          <a:latin typeface="Arial" panose="020B0604020202020204" pitchFamily="34" charset="0"/>
                          <a:cs typeface="Arial" panose="020B0604020202020204" pitchFamily="34" charset="0"/>
                        </a:rPr>
                        <a:t> BẢN </a:t>
                      </a:r>
                    </a:p>
                    <a:p>
                      <a:pPr algn="ctr">
                        <a:lnSpc>
                          <a:spcPct val="150000"/>
                        </a:lnSpc>
                      </a:pPr>
                      <a:r>
                        <a:rPr lang="vi-VN" sz="3200" b="1" baseline="0" dirty="0" smtClean="0">
                          <a:solidFill>
                            <a:srgbClr val="FF0000"/>
                          </a:solidFill>
                          <a:latin typeface="Arial" panose="020B0604020202020204" pitchFamily="34" charset="0"/>
                          <a:cs typeface="Arial" panose="020B0604020202020204" pitchFamily="34" charset="0"/>
                        </a:rPr>
                        <a:t>THUYẾT MINH</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VĂN</a:t>
                      </a:r>
                      <a:r>
                        <a:rPr lang="vi-VN" sz="3200" b="1" baseline="0" dirty="0" smtClean="0">
                          <a:solidFill>
                            <a:srgbClr val="FF0000"/>
                          </a:solidFill>
                          <a:latin typeface="Arial" panose="020B0604020202020204" pitchFamily="34" charset="0"/>
                          <a:cs typeface="Arial" panose="020B0604020202020204" pitchFamily="34" charset="0"/>
                        </a:rPr>
                        <a:t> BẢN TỰ SỰ</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pPr algn="ctr">
                        <a:lnSpc>
                          <a:spcPct val="150000"/>
                        </a:lnSpc>
                      </a:pPr>
                      <a:r>
                        <a:rPr lang="vi-VN" sz="3200" b="1" dirty="0" smtClean="0">
                          <a:solidFill>
                            <a:srgbClr val="FF0000"/>
                          </a:solidFill>
                          <a:latin typeface="Arial" panose="020B0604020202020204" pitchFamily="34" charset="0"/>
                          <a:cs typeface="Arial" panose="020B0604020202020204" pitchFamily="34" charset="0"/>
                        </a:rPr>
                        <a:t>VĂN</a:t>
                      </a:r>
                      <a:r>
                        <a:rPr lang="vi-VN" sz="3200" b="1" baseline="0" dirty="0" smtClean="0">
                          <a:solidFill>
                            <a:srgbClr val="FF0000"/>
                          </a:solidFill>
                          <a:latin typeface="Arial" panose="020B0604020202020204" pitchFamily="34" charset="0"/>
                          <a:cs typeface="Arial" panose="020B0604020202020204" pitchFamily="34" charset="0"/>
                        </a:rPr>
                        <a:t> BẢN </a:t>
                      </a:r>
                    </a:p>
                    <a:p>
                      <a:pPr algn="ctr">
                        <a:lnSpc>
                          <a:spcPct val="150000"/>
                        </a:lnSpc>
                      </a:pPr>
                      <a:r>
                        <a:rPr lang="vi-VN" sz="3200" b="1" baseline="0" dirty="0" smtClean="0">
                          <a:solidFill>
                            <a:srgbClr val="FF0000"/>
                          </a:solidFill>
                          <a:latin typeface="Arial" panose="020B0604020202020204" pitchFamily="34" charset="0"/>
                          <a:cs typeface="Arial" panose="020B0604020202020204" pitchFamily="34" charset="0"/>
                        </a:rPr>
                        <a:t>NGHỊ LUẬN</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1113564461"/>
                  </a:ext>
                </a:extLst>
              </a:tr>
              <a:tr h="1507781">
                <a:tc>
                  <a:txBody>
                    <a:bodyPr/>
                    <a:lstStyle/>
                    <a:p>
                      <a:pPr>
                        <a:lnSpc>
                          <a:spcPct val="150000"/>
                        </a:lnSpc>
                      </a:pPr>
                      <a:r>
                        <a:rPr lang="vi-VN" sz="2800" b="1" dirty="0" smtClean="0">
                          <a:latin typeface="Arial" panose="020B0604020202020204" pitchFamily="34" charset="0"/>
                          <a:cs typeface="Arial" panose="020B0604020202020204" pitchFamily="34" charset="0"/>
                        </a:rPr>
                        <a:t>Mục</a:t>
                      </a:r>
                      <a:r>
                        <a:rPr lang="vi-VN" sz="2800" b="1" baseline="0" dirty="0" smtClean="0">
                          <a:latin typeface="Arial" panose="020B0604020202020204" pitchFamily="34" charset="0"/>
                          <a:cs typeface="Arial" panose="020B0604020202020204" pitchFamily="34" charset="0"/>
                        </a:rPr>
                        <a:t> đích</a:t>
                      </a:r>
                      <a:endParaRPr lang="en-US" sz="2800" b="1"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Tri thức</a:t>
                      </a:r>
                      <a:r>
                        <a:rPr lang="vi-VN" sz="2800" baseline="0" dirty="0" smtClean="0">
                          <a:latin typeface="Arial" panose="020B0604020202020204" pitchFamily="34" charset="0"/>
                          <a:cs typeface="Arial" panose="020B0604020202020204" pitchFamily="34" charset="0"/>
                        </a:rPr>
                        <a:t> khách quan, thái độ đúng đắn</a:t>
                      </a:r>
                      <a:endParaRPr lang="en-US" sz="2800"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Biểu</a:t>
                      </a:r>
                      <a:r>
                        <a:rPr lang="vi-VN" sz="2800" baseline="0" dirty="0" smtClean="0">
                          <a:latin typeface="Arial" panose="020B0604020202020204" pitchFamily="34" charset="0"/>
                          <a:cs typeface="Arial" panose="020B0604020202020204" pitchFamily="34" charset="0"/>
                        </a:rPr>
                        <a:t> hiện con người, cuộc sống, bày tỏ thái độ, tình cảm</a:t>
                      </a:r>
                      <a:endParaRPr lang="en-US" sz="2800"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Thuyết</a:t>
                      </a:r>
                      <a:r>
                        <a:rPr lang="vi-VN" sz="2800" baseline="0" dirty="0" smtClean="0">
                          <a:latin typeface="Arial" panose="020B0604020202020204" pitchFamily="34" charset="0"/>
                          <a:cs typeface="Arial" panose="020B0604020202020204" pitchFamily="34" charset="0"/>
                        </a:rPr>
                        <a:t> phục mọi người tin theo cái đúng, tốt, từ bỏ cái sai, xấu</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55045549"/>
                  </a:ext>
                </a:extLst>
              </a:tr>
              <a:tr h="1286679">
                <a:tc>
                  <a:txBody>
                    <a:bodyPr/>
                    <a:lstStyle/>
                    <a:p>
                      <a:pPr>
                        <a:lnSpc>
                          <a:spcPct val="150000"/>
                        </a:lnSpc>
                      </a:pPr>
                      <a:r>
                        <a:rPr lang="vi-VN" sz="2800" b="1" dirty="0" smtClean="0">
                          <a:latin typeface="Arial" panose="020B0604020202020204" pitchFamily="34" charset="0"/>
                          <a:cs typeface="Arial" panose="020B0604020202020204" pitchFamily="34" charset="0"/>
                        </a:rPr>
                        <a:t>Đặc</a:t>
                      </a:r>
                      <a:r>
                        <a:rPr lang="vi-VN" sz="2800" b="1" baseline="0" dirty="0" smtClean="0">
                          <a:latin typeface="Arial" panose="020B0604020202020204" pitchFamily="34" charset="0"/>
                          <a:cs typeface="Arial" panose="020B0604020202020204" pitchFamily="34" charset="0"/>
                        </a:rPr>
                        <a:t> điểm </a:t>
                      </a:r>
                    </a:p>
                    <a:p>
                      <a:pPr>
                        <a:lnSpc>
                          <a:spcPct val="150000"/>
                        </a:lnSpc>
                      </a:pPr>
                      <a:r>
                        <a:rPr lang="vi-VN" sz="2800" b="1" baseline="0" dirty="0" smtClean="0">
                          <a:latin typeface="Arial" panose="020B0604020202020204" pitchFamily="34" charset="0"/>
                          <a:cs typeface="Arial" panose="020B0604020202020204" pitchFamily="34" charset="0"/>
                        </a:rPr>
                        <a:t>cơ bản</a:t>
                      </a:r>
                      <a:endParaRPr lang="en-US" sz="2800" b="1"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Sự</a:t>
                      </a:r>
                      <a:r>
                        <a:rPr lang="vi-VN" sz="2800" baseline="0" dirty="0" smtClean="0">
                          <a:latin typeface="Arial" panose="020B0604020202020204" pitchFamily="34" charset="0"/>
                          <a:cs typeface="Arial" panose="020B0604020202020204" pitchFamily="34" charset="0"/>
                        </a:rPr>
                        <a:t> việc, hiện tượng khách quan</a:t>
                      </a:r>
                      <a:endParaRPr lang="en-US" sz="2800"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Sự</a:t>
                      </a:r>
                      <a:r>
                        <a:rPr lang="vi-VN" sz="2800" baseline="0" dirty="0" smtClean="0">
                          <a:latin typeface="Arial" panose="020B0604020202020204" pitchFamily="34" charset="0"/>
                          <a:cs typeface="Arial" panose="020B0604020202020204" pitchFamily="34" charset="0"/>
                        </a:rPr>
                        <a:t> việc, nhân vật, người kể chuyện</a:t>
                      </a:r>
                      <a:endParaRPr lang="en-US" sz="2800"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Luận</a:t>
                      </a:r>
                      <a:r>
                        <a:rPr lang="vi-VN" sz="2800" baseline="0" dirty="0" smtClean="0">
                          <a:latin typeface="Arial" panose="020B0604020202020204" pitchFamily="34" charset="0"/>
                          <a:cs typeface="Arial" panose="020B0604020202020204" pitchFamily="34" charset="0"/>
                        </a:rPr>
                        <a:t> điểm, luận cứ, lập luận</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54069986"/>
                  </a:ext>
                </a:extLst>
              </a:tr>
              <a:tr h="1507781">
                <a:tc>
                  <a:txBody>
                    <a:bodyPr/>
                    <a:lstStyle/>
                    <a:p>
                      <a:pPr>
                        <a:lnSpc>
                          <a:spcPct val="150000"/>
                        </a:lnSpc>
                      </a:pPr>
                      <a:r>
                        <a:rPr lang="vi-VN" sz="2800" b="1" dirty="0" smtClean="0">
                          <a:latin typeface="Arial" panose="020B0604020202020204" pitchFamily="34" charset="0"/>
                          <a:cs typeface="Arial" panose="020B0604020202020204" pitchFamily="34" charset="0"/>
                        </a:rPr>
                        <a:t>Cách</a:t>
                      </a:r>
                      <a:r>
                        <a:rPr lang="vi-VN" sz="2800" b="1" baseline="0" dirty="0" smtClean="0">
                          <a:latin typeface="Arial" panose="020B0604020202020204" pitchFamily="34" charset="0"/>
                          <a:cs typeface="Arial" panose="020B0604020202020204" pitchFamily="34" charset="0"/>
                        </a:rPr>
                        <a:t> làm</a:t>
                      </a:r>
                      <a:endParaRPr lang="en-US" sz="2800" b="1"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Có</a:t>
                      </a:r>
                      <a:r>
                        <a:rPr lang="vi-VN" sz="2800" baseline="0" dirty="0" smtClean="0">
                          <a:latin typeface="Arial" panose="020B0604020202020204" pitchFamily="34" charset="0"/>
                          <a:cs typeface="Arial" panose="020B0604020202020204" pitchFamily="34" charset="0"/>
                        </a:rPr>
                        <a:t> tri thức về đối tượng thuyết minh </a:t>
                      </a:r>
                      <a:endParaRPr lang="en-US" sz="2800"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Giới</a:t>
                      </a:r>
                      <a:r>
                        <a:rPr lang="vi-VN" sz="2800" baseline="0" dirty="0" smtClean="0">
                          <a:latin typeface="Arial" panose="020B0604020202020204" pitchFamily="34" charset="0"/>
                          <a:cs typeface="Arial" panose="020B0604020202020204" pitchFamily="34" charset="0"/>
                        </a:rPr>
                        <a:t> thiệu, trình bày diễn biến sự việc theo trình tự nhất định</a:t>
                      </a:r>
                      <a:endParaRPr lang="en-US" sz="2800"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Xây</a:t>
                      </a:r>
                      <a:r>
                        <a:rPr lang="vi-VN" sz="2800" baseline="0" dirty="0" smtClean="0">
                          <a:latin typeface="Arial" panose="020B0604020202020204" pitchFamily="34" charset="0"/>
                          <a:cs typeface="Arial" panose="020B0604020202020204" pitchFamily="34" charset="0"/>
                        </a:rPr>
                        <a:t> dựng hệ thống lập luận chặt chẽ, thuyết phục</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16840917"/>
                  </a:ext>
                </a:extLst>
              </a:tr>
              <a:tr h="1286679">
                <a:tc>
                  <a:txBody>
                    <a:bodyPr/>
                    <a:lstStyle/>
                    <a:p>
                      <a:pPr>
                        <a:lnSpc>
                          <a:spcPct val="150000"/>
                        </a:lnSpc>
                      </a:pPr>
                      <a:r>
                        <a:rPr lang="vi-VN" sz="2800" b="1" dirty="0" smtClean="0">
                          <a:latin typeface="Arial" panose="020B0604020202020204" pitchFamily="34" charset="0"/>
                          <a:cs typeface="Arial" panose="020B0604020202020204" pitchFamily="34" charset="0"/>
                        </a:rPr>
                        <a:t>Các</a:t>
                      </a:r>
                      <a:r>
                        <a:rPr lang="vi-VN" sz="2800" b="1" baseline="0" dirty="0" smtClean="0">
                          <a:latin typeface="Arial" panose="020B0604020202020204" pitchFamily="34" charset="0"/>
                          <a:cs typeface="Arial" panose="020B0604020202020204" pitchFamily="34" charset="0"/>
                        </a:rPr>
                        <a:t> yếu tố kết hợp</a:t>
                      </a:r>
                      <a:endParaRPr lang="en-US" sz="2800" b="1"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Kết</a:t>
                      </a:r>
                      <a:r>
                        <a:rPr lang="vi-VN" sz="2800" baseline="0" dirty="0" smtClean="0">
                          <a:latin typeface="Arial" panose="020B0604020202020204" pitchFamily="34" charset="0"/>
                          <a:cs typeface="Arial" panose="020B0604020202020204" pitchFamily="34" charset="0"/>
                        </a:rPr>
                        <a:t> hợp các phương thức biểu đạt</a:t>
                      </a:r>
                      <a:endParaRPr lang="en-US" sz="2800"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Kết</a:t>
                      </a:r>
                      <a:r>
                        <a:rPr lang="vi-VN" sz="2800" baseline="0" dirty="0" smtClean="0">
                          <a:latin typeface="Arial" panose="020B0604020202020204" pitchFamily="34" charset="0"/>
                          <a:cs typeface="Arial" panose="020B0604020202020204" pitchFamily="34" charset="0"/>
                        </a:rPr>
                        <a:t> hợp các phương thức biểu đạt</a:t>
                      </a:r>
                      <a:endParaRPr lang="en-US" sz="2800"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Kết</a:t>
                      </a:r>
                      <a:r>
                        <a:rPr lang="vi-VN" sz="2800" baseline="0" dirty="0" smtClean="0">
                          <a:latin typeface="Arial" panose="020B0604020202020204" pitchFamily="34" charset="0"/>
                          <a:cs typeface="Arial" panose="020B0604020202020204" pitchFamily="34" charset="0"/>
                        </a:rPr>
                        <a:t> hợp các phương thức biểu đạt (mức độ vừa phải)</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27884048"/>
                  </a:ext>
                </a:extLst>
              </a:tr>
              <a:tr h="1286679">
                <a:tc>
                  <a:txBody>
                    <a:bodyPr/>
                    <a:lstStyle/>
                    <a:p>
                      <a:pPr>
                        <a:lnSpc>
                          <a:spcPct val="150000"/>
                        </a:lnSpc>
                      </a:pPr>
                      <a:r>
                        <a:rPr lang="vi-VN" sz="2800" b="1" dirty="0" smtClean="0">
                          <a:latin typeface="Arial" panose="020B0604020202020204" pitchFamily="34" charset="0"/>
                          <a:cs typeface="Arial" panose="020B0604020202020204" pitchFamily="34" charset="0"/>
                        </a:rPr>
                        <a:t>Ngôn</a:t>
                      </a:r>
                      <a:r>
                        <a:rPr lang="vi-VN" sz="2800" b="1" baseline="0" dirty="0" smtClean="0">
                          <a:latin typeface="Arial" panose="020B0604020202020204" pitchFamily="34" charset="0"/>
                          <a:cs typeface="Arial" panose="020B0604020202020204" pitchFamily="34" charset="0"/>
                        </a:rPr>
                        <a:t> ngữ</a:t>
                      </a:r>
                      <a:endParaRPr lang="en-US" sz="2800" b="1"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Chính</a:t>
                      </a:r>
                      <a:r>
                        <a:rPr lang="vi-VN" sz="2800" baseline="0" dirty="0" smtClean="0">
                          <a:latin typeface="Arial" panose="020B0604020202020204" pitchFamily="34" charset="0"/>
                          <a:cs typeface="Arial" panose="020B0604020202020204" pitchFamily="34" charset="0"/>
                        </a:rPr>
                        <a:t> xác, cô đọng, dễ hiểu</a:t>
                      </a:r>
                      <a:endParaRPr lang="en-US" sz="2800"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Ngắn</a:t>
                      </a:r>
                      <a:r>
                        <a:rPr lang="vi-VN" sz="2800" baseline="0" dirty="0" smtClean="0">
                          <a:latin typeface="Arial" panose="020B0604020202020204" pitchFamily="34" charset="0"/>
                          <a:cs typeface="Arial" panose="020B0604020202020204" pitchFamily="34" charset="0"/>
                        </a:rPr>
                        <a:t> gọn, giản dị, gần gũi với cuộc sống hằng ngày</a:t>
                      </a:r>
                      <a:endParaRPr lang="en-US" sz="2800" dirty="0">
                        <a:latin typeface="Arial" panose="020B0604020202020204" pitchFamily="34" charset="0"/>
                        <a:cs typeface="Arial" panose="020B0604020202020204" pitchFamily="34" charset="0"/>
                      </a:endParaRPr>
                    </a:p>
                  </a:txBody>
                  <a:tcPr anchor="ctr"/>
                </a:tc>
                <a:tc>
                  <a:txBody>
                    <a:bodyPr/>
                    <a:lstStyle/>
                    <a:p>
                      <a:pPr>
                        <a:lnSpc>
                          <a:spcPct val="125000"/>
                        </a:lnSpc>
                      </a:pPr>
                      <a:r>
                        <a:rPr lang="vi-VN" sz="2800" dirty="0" smtClean="0">
                          <a:latin typeface="Arial" panose="020B0604020202020204" pitchFamily="34" charset="0"/>
                          <a:cs typeface="Arial" panose="020B0604020202020204" pitchFamily="34" charset="0"/>
                        </a:rPr>
                        <a:t>Chuẩn</a:t>
                      </a:r>
                      <a:r>
                        <a:rPr lang="vi-VN" sz="2800" baseline="0" dirty="0" smtClean="0">
                          <a:latin typeface="Arial" panose="020B0604020202020204" pitchFamily="34" charset="0"/>
                          <a:cs typeface="Arial" panose="020B0604020202020204" pitchFamily="34" charset="0"/>
                        </a:rPr>
                        <a:t> xác, rõ ràng, gợi cảm</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31272955"/>
                  </a:ext>
                </a:extLst>
              </a:tr>
            </a:tbl>
          </a:graphicData>
        </a:graphic>
      </p:graphicFrame>
    </p:spTree>
    <p:extLst>
      <p:ext uri="{BB962C8B-B14F-4D97-AF65-F5344CB8AC3E}">
        <p14:creationId xmlns:p14="http://schemas.microsoft.com/office/powerpoint/2010/main" val="251565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2" name="TextBox 2"/>
          <p:cNvSpPr txBox="1"/>
          <p:nvPr/>
        </p:nvSpPr>
        <p:spPr>
          <a:xfrm>
            <a:off x="1001405" y="659619"/>
            <a:ext cx="4838700" cy="1133644"/>
          </a:xfrm>
          <a:prstGeom prst="rect">
            <a:avLst/>
          </a:prstGeom>
        </p:spPr>
        <p:txBody>
          <a:bodyPr wrap="square" lIns="0" tIns="0" rIns="0" bIns="0" rtlCol="0" anchor="t">
            <a:spAutoFit/>
          </a:bodyPr>
          <a:lstStyle/>
          <a:p>
            <a:pPr>
              <a:lnSpc>
                <a:spcPts val="9600"/>
              </a:lnSpc>
            </a:pPr>
            <a:r>
              <a:rPr lang="vi-VN" sz="6400" b="1" dirty="0" smtClean="0">
                <a:solidFill>
                  <a:srgbClr val="FF0000"/>
                </a:solidFill>
              </a:rPr>
              <a:t>LUYỆN TẬP </a:t>
            </a:r>
            <a:endParaRPr lang="en-US" sz="6400" b="1" dirty="0">
              <a:solidFill>
                <a:srgbClr val="FF0000"/>
              </a:solidFill>
            </a:endParaRPr>
          </a:p>
        </p:txBody>
      </p:sp>
      <p:sp>
        <p:nvSpPr>
          <p:cNvPr id="9" name="AutoShape 9"/>
          <p:cNvSpPr/>
          <p:nvPr/>
        </p:nvSpPr>
        <p:spPr>
          <a:xfrm>
            <a:off x="-617236" y="9133562"/>
            <a:ext cx="19556921" cy="0"/>
          </a:xfrm>
          <a:prstGeom prst="line">
            <a:avLst/>
          </a:prstGeom>
          <a:ln w="9525" cap="rnd">
            <a:solidFill>
              <a:srgbClr val="242424"/>
            </a:solidFill>
            <a:prstDash val="solid"/>
            <a:headEnd type="none" w="sm" len="sm"/>
            <a:tailEnd type="none" w="sm" len="sm"/>
          </a:ln>
        </p:spPr>
      </p:sp>
      <p:grpSp>
        <p:nvGrpSpPr>
          <p:cNvPr id="10" name="Group 10"/>
          <p:cNvGrpSpPr/>
          <p:nvPr/>
        </p:nvGrpSpPr>
        <p:grpSpPr>
          <a:xfrm>
            <a:off x="17075051" y="-339268"/>
            <a:ext cx="1505672" cy="11003283"/>
            <a:chOff x="0" y="0"/>
            <a:chExt cx="14631953" cy="106928664"/>
          </a:xfrm>
        </p:grpSpPr>
        <p:sp>
          <p:nvSpPr>
            <p:cNvPr id="11" name="Freeform 11"/>
            <p:cNvSpPr/>
            <p:nvPr/>
          </p:nvSpPr>
          <p:spPr>
            <a:xfrm>
              <a:off x="72390" y="72390"/>
              <a:ext cx="14487174" cy="106783885"/>
            </a:xfrm>
            <a:custGeom>
              <a:avLst/>
              <a:gdLst/>
              <a:ahLst/>
              <a:cxnLst/>
              <a:rect l="l" t="t" r="r" b="b"/>
              <a:pathLst>
                <a:path w="14487174" h="106783885">
                  <a:moveTo>
                    <a:pt x="0" y="0"/>
                  </a:moveTo>
                  <a:lnTo>
                    <a:pt x="14487174" y="0"/>
                  </a:lnTo>
                  <a:lnTo>
                    <a:pt x="14487174" y="106783885"/>
                  </a:lnTo>
                  <a:lnTo>
                    <a:pt x="0" y="106783885"/>
                  </a:lnTo>
                  <a:lnTo>
                    <a:pt x="0" y="0"/>
                  </a:lnTo>
                  <a:close/>
                </a:path>
              </a:pathLst>
            </a:custGeom>
            <a:solidFill>
              <a:srgbClr val="FFFFFF"/>
            </a:solidFill>
          </p:spPr>
        </p:sp>
        <p:sp>
          <p:nvSpPr>
            <p:cNvPr id="12" name="Freeform 12"/>
            <p:cNvSpPr/>
            <p:nvPr/>
          </p:nvSpPr>
          <p:spPr>
            <a:xfrm>
              <a:off x="0" y="0"/>
              <a:ext cx="14631953" cy="106928667"/>
            </a:xfrm>
            <a:custGeom>
              <a:avLst/>
              <a:gdLst/>
              <a:ahLst/>
              <a:cxnLst/>
              <a:rect l="l" t="t" r="r" b="b"/>
              <a:pathLst>
                <a:path w="14631953" h="106928667">
                  <a:moveTo>
                    <a:pt x="14487173" y="106783882"/>
                  </a:moveTo>
                  <a:lnTo>
                    <a:pt x="14631953" y="106783882"/>
                  </a:lnTo>
                  <a:lnTo>
                    <a:pt x="14631953" y="106928667"/>
                  </a:lnTo>
                  <a:lnTo>
                    <a:pt x="14487173" y="106928667"/>
                  </a:lnTo>
                  <a:lnTo>
                    <a:pt x="14487173"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487173" y="144780"/>
                  </a:moveTo>
                  <a:lnTo>
                    <a:pt x="14631953" y="144780"/>
                  </a:lnTo>
                  <a:lnTo>
                    <a:pt x="14631953" y="106783882"/>
                  </a:lnTo>
                  <a:lnTo>
                    <a:pt x="14487173" y="106783882"/>
                  </a:lnTo>
                  <a:lnTo>
                    <a:pt x="14487173" y="144780"/>
                  </a:lnTo>
                  <a:close/>
                  <a:moveTo>
                    <a:pt x="144780" y="106783882"/>
                  </a:moveTo>
                  <a:lnTo>
                    <a:pt x="14487173" y="106783882"/>
                  </a:lnTo>
                  <a:lnTo>
                    <a:pt x="14487173" y="106928667"/>
                  </a:lnTo>
                  <a:lnTo>
                    <a:pt x="144780" y="106928667"/>
                  </a:lnTo>
                  <a:lnTo>
                    <a:pt x="144780" y="106783882"/>
                  </a:lnTo>
                  <a:close/>
                  <a:moveTo>
                    <a:pt x="14487173" y="0"/>
                  </a:moveTo>
                  <a:lnTo>
                    <a:pt x="14631953" y="0"/>
                  </a:lnTo>
                  <a:lnTo>
                    <a:pt x="14631953" y="144780"/>
                  </a:lnTo>
                  <a:lnTo>
                    <a:pt x="14487173" y="144780"/>
                  </a:lnTo>
                  <a:lnTo>
                    <a:pt x="14487173" y="0"/>
                  </a:lnTo>
                  <a:close/>
                  <a:moveTo>
                    <a:pt x="0" y="0"/>
                  </a:moveTo>
                  <a:lnTo>
                    <a:pt x="144780" y="0"/>
                  </a:lnTo>
                  <a:lnTo>
                    <a:pt x="144780" y="144780"/>
                  </a:lnTo>
                  <a:lnTo>
                    <a:pt x="0" y="144780"/>
                  </a:lnTo>
                  <a:lnTo>
                    <a:pt x="0" y="0"/>
                  </a:lnTo>
                  <a:close/>
                  <a:moveTo>
                    <a:pt x="144780" y="0"/>
                  </a:moveTo>
                  <a:lnTo>
                    <a:pt x="14487173" y="0"/>
                  </a:lnTo>
                  <a:lnTo>
                    <a:pt x="14487173" y="144780"/>
                  </a:lnTo>
                  <a:lnTo>
                    <a:pt x="144780" y="144780"/>
                  </a:lnTo>
                  <a:lnTo>
                    <a:pt x="144780" y="0"/>
                  </a:lnTo>
                  <a:close/>
                </a:path>
              </a:pathLst>
            </a:custGeom>
            <a:solidFill>
              <a:srgbClr val="242424"/>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367192" y="2078440"/>
            <a:ext cx="4892871" cy="8229600"/>
          </a:xfrm>
          <a:prstGeom prst="rect">
            <a:avLst/>
          </a:prstGeom>
        </p:spPr>
      </p:pic>
      <p:sp>
        <p:nvSpPr>
          <p:cNvPr id="16" name="Rectangle 15"/>
          <p:cNvSpPr/>
          <p:nvPr/>
        </p:nvSpPr>
        <p:spPr>
          <a:xfrm>
            <a:off x="1001405" y="2078440"/>
            <a:ext cx="12496800" cy="6540252"/>
          </a:xfrm>
          <a:prstGeom prst="rect">
            <a:avLst/>
          </a:prstGeom>
        </p:spPr>
        <p:txBody>
          <a:bodyPr wrap="square">
            <a:spAutoFit/>
          </a:bodyPr>
          <a:lstStyle/>
          <a:p>
            <a:pPr marL="742950" indent="-742950" algn="just">
              <a:lnSpc>
                <a:spcPct val="150000"/>
              </a:lnSpc>
              <a:spcBef>
                <a:spcPts val="600"/>
              </a:spcBef>
              <a:spcAft>
                <a:spcPts val="600"/>
              </a:spcAft>
              <a:buFont typeface="+mj-lt"/>
              <a:buAutoNum type="arabicPeriod"/>
            </a:pPr>
            <a:r>
              <a:rPr lang="en-US" sz="3800" i="1" dirty="0" err="1">
                <a:latin typeface="Arial" panose="020B0604020202020204" pitchFamily="34" charset="0"/>
                <a:ea typeface="Times New Roman" panose="02020603050405020304" pitchFamily="18" charset="0"/>
                <a:cs typeface="Arial" panose="020B0604020202020204" pitchFamily="34" charset="0"/>
              </a:rPr>
              <a:t>Hãy</a:t>
            </a:r>
            <a:r>
              <a:rPr lang="en-US" sz="3800" i="1" dirty="0">
                <a:latin typeface="Arial" panose="020B0604020202020204" pitchFamily="34" charset="0"/>
                <a:ea typeface="Times New Roman" panose="02020603050405020304" pitchFamily="18" charset="0"/>
                <a:cs typeface="Arial" panose="020B0604020202020204" pitchFamily="34" charset="0"/>
              </a:rPr>
              <a:t> kể </a:t>
            </a:r>
            <a:r>
              <a:rPr lang="en-US" sz="3800" i="1" dirty="0" err="1">
                <a:latin typeface="Arial" panose="020B0604020202020204" pitchFamily="34" charset="0"/>
                <a:ea typeface="Times New Roman" panose="02020603050405020304" pitchFamily="18" charset="0"/>
                <a:cs typeface="Arial" panose="020B0604020202020204" pitchFamily="34" charset="0"/>
              </a:rPr>
              <a:t>tên</a:t>
            </a:r>
            <a:r>
              <a:rPr lang="en-US" sz="3800" i="1" dirty="0">
                <a:latin typeface="Arial" panose="020B0604020202020204" pitchFamily="34" charset="0"/>
                <a:ea typeface="Times New Roman" panose="02020603050405020304" pitchFamily="18" charset="0"/>
                <a:cs typeface="Arial" panose="020B0604020202020204" pitchFamily="34" charset="0"/>
              </a:rPr>
              <a:t> các thể loại văn học đã học.</a:t>
            </a:r>
            <a:r>
              <a:rPr lang="en-US" sz="3800" b="1" i="1" dirty="0">
                <a:latin typeface="Arial" panose="020B0604020202020204" pitchFamily="34" charset="0"/>
                <a:ea typeface="Times New Roman" panose="02020603050405020304" pitchFamily="18" charset="0"/>
                <a:cs typeface="Arial" panose="020B0604020202020204" pitchFamily="34" charset="0"/>
              </a:rPr>
              <a:t> </a:t>
            </a:r>
            <a:r>
              <a:rPr lang="en-US" sz="3800" i="1" dirty="0">
                <a:latin typeface="Arial" panose="020B0604020202020204" pitchFamily="34" charset="0"/>
                <a:ea typeface="Times New Roman" panose="02020603050405020304" pitchFamily="18" charset="0"/>
                <a:cs typeface="Arial" panose="020B0604020202020204" pitchFamily="34" charset="0"/>
              </a:rPr>
              <a:t>Mỗi thể loại </a:t>
            </a:r>
            <a:r>
              <a:rPr lang="en-US" sz="3800" i="1" dirty="0" err="1">
                <a:latin typeface="Arial" panose="020B0604020202020204" pitchFamily="34" charset="0"/>
                <a:ea typeface="Times New Roman" panose="02020603050405020304" pitchFamily="18" charset="0"/>
                <a:cs typeface="Arial" panose="020B0604020202020204" pitchFamily="34" charset="0"/>
              </a:rPr>
              <a:t>ấy</a:t>
            </a:r>
            <a:r>
              <a:rPr lang="en-US" sz="3800" i="1" dirty="0">
                <a:latin typeface="Arial" panose="020B0604020202020204" pitchFamily="34" charset="0"/>
                <a:ea typeface="Times New Roman" panose="02020603050405020304" pitchFamily="18" charset="0"/>
                <a:cs typeface="Arial" panose="020B0604020202020204" pitchFamily="34" charset="0"/>
              </a:rPr>
              <a:t> đã </a:t>
            </a:r>
            <a:r>
              <a:rPr lang="en-US" sz="3800" i="1" dirty="0" err="1">
                <a:latin typeface="Arial" panose="020B0604020202020204" pitchFamily="34" charset="0"/>
                <a:ea typeface="Times New Roman" panose="02020603050405020304" pitchFamily="18" charset="0"/>
                <a:cs typeface="Arial" panose="020B0604020202020204" pitchFamily="34" charset="0"/>
              </a:rPr>
              <a:t>sử</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dụng</a:t>
            </a:r>
            <a:r>
              <a:rPr lang="en-US" sz="3800" i="1" dirty="0">
                <a:latin typeface="Arial" panose="020B0604020202020204" pitchFamily="34" charset="0"/>
                <a:ea typeface="Times New Roman" panose="02020603050405020304" pitchFamily="18" charset="0"/>
                <a:cs typeface="Arial" panose="020B0604020202020204" pitchFamily="34" charset="0"/>
              </a:rPr>
              <a:t> các </a:t>
            </a:r>
            <a:r>
              <a:rPr lang="en-US" sz="3800" i="1" dirty="0" err="1">
                <a:latin typeface="Arial" panose="020B0604020202020204" pitchFamily="34" charset="0"/>
                <a:ea typeface="Times New Roman" panose="02020603050405020304" pitchFamily="18" charset="0"/>
                <a:cs typeface="Arial" panose="020B0604020202020204" pitchFamily="34" charset="0"/>
              </a:rPr>
              <a:t>phương</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thức</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biểu</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đạt</a:t>
            </a:r>
            <a:r>
              <a:rPr lang="en-US" sz="3800" i="1" dirty="0">
                <a:latin typeface="Arial" panose="020B0604020202020204" pitchFamily="34" charset="0"/>
                <a:ea typeface="Times New Roman" panose="02020603050405020304" pitchFamily="18" charset="0"/>
                <a:cs typeface="Arial" panose="020B0604020202020204" pitchFamily="34" charset="0"/>
              </a:rPr>
              <a:t> nào?</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742950" indent="-742950" algn="just">
              <a:lnSpc>
                <a:spcPct val="150000"/>
              </a:lnSpc>
              <a:spcBef>
                <a:spcPts val="600"/>
              </a:spcBef>
              <a:spcAft>
                <a:spcPts val="600"/>
              </a:spcAft>
              <a:buFont typeface="+mj-lt"/>
              <a:buAutoNum type="arabicPeriod"/>
            </a:pPr>
            <a:r>
              <a:rPr lang="en-US" sz="3800" i="1" dirty="0" err="1" smtClean="0">
                <a:latin typeface="Arial" panose="020B0604020202020204" pitchFamily="34" charset="0"/>
                <a:ea typeface="Times New Roman" panose="02020603050405020304" pitchFamily="18" charset="0"/>
                <a:cs typeface="Arial" panose="020B0604020202020204" pitchFamily="34" charset="0"/>
              </a:rPr>
              <a:t>Tác</a:t>
            </a:r>
            <a:r>
              <a:rPr lang="en-US" sz="3800" i="1" dirty="0" smtClean="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phẩm</a:t>
            </a:r>
            <a:r>
              <a:rPr lang="en-US" sz="3800" i="1" dirty="0">
                <a:latin typeface="Arial" panose="020B0604020202020204" pitchFamily="34" charset="0"/>
                <a:ea typeface="Times New Roman" panose="02020603050405020304" pitchFamily="18" charset="0"/>
                <a:cs typeface="Arial" panose="020B0604020202020204" pitchFamily="34" charset="0"/>
              </a:rPr>
              <a:t> văn học như </a:t>
            </a:r>
            <a:r>
              <a:rPr lang="en-US" sz="3800" i="1" dirty="0" err="1">
                <a:latin typeface="Arial" panose="020B0604020202020204" pitchFamily="34" charset="0"/>
                <a:ea typeface="Times New Roman" panose="02020603050405020304" pitchFamily="18" charset="0"/>
                <a:cs typeface="Arial" panose="020B0604020202020204" pitchFamily="34" charset="0"/>
              </a:rPr>
              <a:t>thơ</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truyện</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kịch</a:t>
            </a:r>
            <a:r>
              <a:rPr lang="en-US" sz="3800" i="1" dirty="0">
                <a:latin typeface="Arial" panose="020B0604020202020204" pitchFamily="34" charset="0"/>
                <a:ea typeface="Times New Roman" panose="02020603050405020304" pitchFamily="18" charset="0"/>
                <a:cs typeface="Arial" panose="020B0604020202020204" pitchFamily="34" charset="0"/>
              </a:rPr>
              <a:t> có khi nào </a:t>
            </a:r>
            <a:r>
              <a:rPr lang="en-US" sz="3800" i="1" dirty="0" err="1">
                <a:latin typeface="Arial" panose="020B0604020202020204" pitchFamily="34" charset="0"/>
                <a:ea typeface="Times New Roman" panose="02020603050405020304" pitchFamily="18" charset="0"/>
                <a:cs typeface="Arial" panose="020B0604020202020204" pitchFamily="34" charset="0"/>
              </a:rPr>
              <a:t>sử</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dụng</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yếu</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tố</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nghị</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luận</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không</a:t>
            </a:r>
            <a:r>
              <a:rPr lang="en-US" sz="3800" i="1" dirty="0">
                <a:latin typeface="Arial" panose="020B0604020202020204" pitchFamily="34" charset="0"/>
                <a:ea typeface="Times New Roman" panose="02020603050405020304" pitchFamily="18" charset="0"/>
                <a:cs typeface="Arial" panose="020B0604020202020204" pitchFamily="34" charset="0"/>
              </a:rPr>
              <a:t>? Cho </a:t>
            </a:r>
            <a:r>
              <a:rPr lang="en-US" sz="3800" i="1" dirty="0" err="1">
                <a:latin typeface="Arial" panose="020B0604020202020204" pitchFamily="34" charset="0"/>
                <a:ea typeface="Times New Roman" panose="02020603050405020304" pitchFamily="18" charset="0"/>
                <a:cs typeface="Arial" panose="020B0604020202020204" pitchFamily="34" charset="0"/>
              </a:rPr>
              <a:t>ví</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dụ</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và</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cho</a:t>
            </a:r>
            <a:r>
              <a:rPr lang="en-US" sz="3800" i="1" dirty="0">
                <a:latin typeface="Arial" panose="020B0604020202020204" pitchFamily="34" charset="0"/>
                <a:ea typeface="Times New Roman" panose="02020603050405020304" pitchFamily="18" charset="0"/>
                <a:cs typeface="Arial" panose="020B0604020202020204" pitchFamily="34" charset="0"/>
              </a:rPr>
              <a:t> biết </a:t>
            </a:r>
            <a:r>
              <a:rPr lang="en-US" sz="3800" i="1" dirty="0" err="1">
                <a:latin typeface="Arial" panose="020B0604020202020204" pitchFamily="34" charset="0"/>
                <a:ea typeface="Times New Roman" panose="02020603050405020304" pitchFamily="18" charset="0"/>
                <a:cs typeface="Arial" panose="020B0604020202020204" pitchFamily="34" charset="0"/>
              </a:rPr>
              <a:t>yếu</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tố</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nghị</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luận</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đó</a:t>
            </a:r>
            <a:r>
              <a:rPr lang="en-US" sz="3800" i="1" dirty="0">
                <a:latin typeface="Arial" panose="020B0604020202020204" pitchFamily="34" charset="0"/>
                <a:ea typeface="Times New Roman" panose="02020603050405020304" pitchFamily="18" charset="0"/>
                <a:cs typeface="Arial" panose="020B0604020202020204" pitchFamily="34" charset="0"/>
              </a:rPr>
              <a:t> có </a:t>
            </a:r>
            <a:r>
              <a:rPr lang="en-US" sz="3800" i="1" dirty="0" err="1">
                <a:latin typeface="Arial" panose="020B0604020202020204" pitchFamily="34" charset="0"/>
                <a:ea typeface="Times New Roman" panose="02020603050405020304" pitchFamily="18" charset="0"/>
                <a:cs typeface="Arial" panose="020B0604020202020204" pitchFamily="34" charset="0"/>
              </a:rPr>
              <a:t>đặc</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điểm</a:t>
            </a:r>
            <a:r>
              <a:rPr lang="en-US" sz="3800" i="1" dirty="0">
                <a:latin typeface="Arial" panose="020B0604020202020204" pitchFamily="34" charset="0"/>
                <a:ea typeface="Times New Roman" panose="02020603050405020304" pitchFamily="18" charset="0"/>
                <a:cs typeface="Arial" panose="020B0604020202020204" pitchFamily="34" charset="0"/>
              </a:rPr>
              <a:t> gì?</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742950" indent="-742950" algn="just">
              <a:lnSpc>
                <a:spcPct val="150000"/>
              </a:lnSpc>
              <a:spcBef>
                <a:spcPts val="600"/>
              </a:spcBef>
              <a:spcAft>
                <a:spcPts val="600"/>
              </a:spcAft>
              <a:buFont typeface="+mj-lt"/>
              <a:buAutoNum type="arabicPeriod"/>
            </a:pPr>
            <a:r>
              <a:rPr lang="en-US" sz="3800" i="1" dirty="0" err="1" smtClean="0">
                <a:latin typeface="Arial" panose="020B0604020202020204" pitchFamily="34" charset="0"/>
                <a:ea typeface="Times New Roman" panose="02020603050405020304" pitchFamily="18" charset="0"/>
                <a:cs typeface="Arial" panose="020B0604020202020204" pitchFamily="34" charset="0"/>
              </a:rPr>
              <a:t>Tác</a:t>
            </a:r>
            <a:r>
              <a:rPr lang="en-US" sz="3800" i="1" dirty="0" smtClean="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phẩm</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nghị</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luận</a:t>
            </a:r>
            <a:r>
              <a:rPr lang="en-US" sz="3800" i="1" dirty="0">
                <a:latin typeface="Arial" panose="020B0604020202020204" pitchFamily="34" charset="0"/>
                <a:ea typeface="Times New Roman" panose="02020603050405020304" pitchFamily="18" charset="0"/>
                <a:cs typeface="Arial" panose="020B0604020202020204" pitchFamily="34" charset="0"/>
              </a:rPr>
              <a:t> có cần các </a:t>
            </a:r>
            <a:r>
              <a:rPr lang="en-US" sz="3800" i="1" dirty="0" err="1">
                <a:latin typeface="Arial" panose="020B0604020202020204" pitchFamily="34" charset="0"/>
                <a:ea typeface="Times New Roman" panose="02020603050405020304" pitchFamily="18" charset="0"/>
                <a:cs typeface="Arial" panose="020B0604020202020204" pitchFamily="34" charset="0"/>
              </a:rPr>
              <a:t>yếu</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tố</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thuyết</a:t>
            </a:r>
            <a:r>
              <a:rPr lang="en-US" sz="3800" i="1" dirty="0">
                <a:latin typeface="Arial" panose="020B0604020202020204" pitchFamily="34" charset="0"/>
                <a:ea typeface="Times New Roman" panose="02020603050405020304" pitchFamily="18" charset="0"/>
                <a:cs typeface="Arial" panose="020B0604020202020204" pitchFamily="34" charset="0"/>
              </a:rPr>
              <a:t> minh, </a:t>
            </a:r>
            <a:r>
              <a:rPr lang="en-US" sz="3800" i="1" dirty="0" err="1">
                <a:latin typeface="Arial" panose="020B0604020202020204" pitchFamily="34" charset="0"/>
                <a:ea typeface="Times New Roman" panose="02020603050405020304" pitchFamily="18" charset="0"/>
                <a:cs typeface="Arial" panose="020B0604020202020204" pitchFamily="34" charset="0"/>
              </a:rPr>
              <a:t>miêu</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tả</a:t>
            </a:r>
            <a:r>
              <a:rPr lang="en-US" sz="3800" i="1" dirty="0">
                <a:latin typeface="Arial" panose="020B0604020202020204" pitchFamily="34" charset="0"/>
                <a:ea typeface="Times New Roman" panose="02020603050405020304" pitchFamily="18" charset="0"/>
                <a:cs typeface="Arial" panose="020B0604020202020204" pitchFamily="34" charset="0"/>
              </a:rPr>
              <a:t>, tự </a:t>
            </a:r>
            <a:r>
              <a:rPr lang="en-US" sz="3800" i="1" dirty="0" err="1">
                <a:latin typeface="Arial" panose="020B0604020202020204" pitchFamily="34" charset="0"/>
                <a:ea typeface="Times New Roman" panose="02020603050405020304" pitchFamily="18" charset="0"/>
                <a:cs typeface="Arial" panose="020B0604020202020204" pitchFamily="34" charset="0"/>
              </a:rPr>
              <a:t>sự</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không</a:t>
            </a:r>
            <a:r>
              <a:rPr lang="en-US" sz="3800" i="1" dirty="0">
                <a:latin typeface="Arial" panose="020B0604020202020204" pitchFamily="34" charset="0"/>
                <a:ea typeface="Times New Roman" panose="02020603050405020304" pitchFamily="18" charset="0"/>
                <a:cs typeface="Arial" panose="020B0604020202020204" pitchFamily="34" charset="0"/>
              </a:rPr>
              <a:t>? Cần ở </a:t>
            </a:r>
            <a:r>
              <a:rPr lang="en-US" sz="3800" i="1" dirty="0" err="1">
                <a:latin typeface="Arial" panose="020B0604020202020204" pitchFamily="34" charset="0"/>
                <a:ea typeface="Times New Roman" panose="02020603050405020304" pitchFamily="18" charset="0"/>
                <a:cs typeface="Arial" panose="020B0604020202020204" pitchFamily="34" charset="0"/>
              </a:rPr>
              <a:t>mức</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độ</a:t>
            </a:r>
            <a:r>
              <a:rPr lang="en-US" sz="3800" i="1" dirty="0">
                <a:latin typeface="Arial" panose="020B0604020202020204" pitchFamily="34" charset="0"/>
                <a:ea typeface="Times New Roman" panose="02020603050405020304" pitchFamily="18" charset="0"/>
                <a:cs typeface="Arial" panose="020B0604020202020204" pitchFamily="34" charset="0"/>
              </a:rPr>
              <a:t> nào, vì </a:t>
            </a:r>
            <a:r>
              <a:rPr lang="en-US" sz="3800" i="1" dirty="0" err="1">
                <a:latin typeface="Arial" panose="020B0604020202020204" pitchFamily="34" charset="0"/>
                <a:ea typeface="Times New Roman" panose="02020603050405020304" pitchFamily="18" charset="0"/>
                <a:cs typeface="Arial" panose="020B0604020202020204" pitchFamily="34" charset="0"/>
              </a:rPr>
              <a:t>sao</a:t>
            </a:r>
            <a:r>
              <a:rPr lang="en-US" sz="3800" i="1"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2" name="TextBox 2"/>
          <p:cNvSpPr txBox="1"/>
          <p:nvPr/>
        </p:nvSpPr>
        <p:spPr>
          <a:xfrm>
            <a:off x="1001405" y="659619"/>
            <a:ext cx="4838700" cy="1133644"/>
          </a:xfrm>
          <a:prstGeom prst="rect">
            <a:avLst/>
          </a:prstGeom>
        </p:spPr>
        <p:txBody>
          <a:bodyPr wrap="square" lIns="0" tIns="0" rIns="0" bIns="0" rtlCol="0" anchor="t">
            <a:spAutoFit/>
          </a:bodyPr>
          <a:lstStyle/>
          <a:p>
            <a:pPr>
              <a:lnSpc>
                <a:spcPts val="9600"/>
              </a:lnSpc>
            </a:pPr>
            <a:r>
              <a:rPr lang="vi-VN" sz="6400" b="1" dirty="0" smtClean="0">
                <a:solidFill>
                  <a:srgbClr val="FF0000"/>
                </a:solidFill>
              </a:rPr>
              <a:t>LUYỆN TẬP </a:t>
            </a:r>
            <a:endParaRPr lang="en-US" sz="6400" b="1" dirty="0">
              <a:solidFill>
                <a:srgbClr val="FF0000"/>
              </a:solidFill>
            </a:endParaRPr>
          </a:p>
        </p:txBody>
      </p:sp>
      <p:sp>
        <p:nvSpPr>
          <p:cNvPr id="9" name="AutoShape 9"/>
          <p:cNvSpPr/>
          <p:nvPr/>
        </p:nvSpPr>
        <p:spPr>
          <a:xfrm>
            <a:off x="-617236" y="9133562"/>
            <a:ext cx="19556921" cy="0"/>
          </a:xfrm>
          <a:prstGeom prst="line">
            <a:avLst/>
          </a:prstGeom>
          <a:ln w="9525" cap="rnd">
            <a:solidFill>
              <a:srgbClr val="242424"/>
            </a:solidFill>
            <a:prstDash val="solid"/>
            <a:headEnd type="none" w="sm" len="sm"/>
            <a:tailEnd type="none" w="sm" len="sm"/>
          </a:ln>
        </p:spPr>
      </p:sp>
      <p:grpSp>
        <p:nvGrpSpPr>
          <p:cNvPr id="10" name="Group 10"/>
          <p:cNvGrpSpPr/>
          <p:nvPr/>
        </p:nvGrpSpPr>
        <p:grpSpPr>
          <a:xfrm>
            <a:off x="17075051" y="-339268"/>
            <a:ext cx="1505672" cy="11003283"/>
            <a:chOff x="0" y="0"/>
            <a:chExt cx="14631953" cy="106928664"/>
          </a:xfrm>
        </p:grpSpPr>
        <p:sp>
          <p:nvSpPr>
            <p:cNvPr id="11" name="Freeform 11"/>
            <p:cNvSpPr/>
            <p:nvPr/>
          </p:nvSpPr>
          <p:spPr>
            <a:xfrm>
              <a:off x="72390" y="72390"/>
              <a:ext cx="14487174" cy="106783885"/>
            </a:xfrm>
            <a:custGeom>
              <a:avLst/>
              <a:gdLst/>
              <a:ahLst/>
              <a:cxnLst/>
              <a:rect l="l" t="t" r="r" b="b"/>
              <a:pathLst>
                <a:path w="14487174" h="106783885">
                  <a:moveTo>
                    <a:pt x="0" y="0"/>
                  </a:moveTo>
                  <a:lnTo>
                    <a:pt x="14487174" y="0"/>
                  </a:lnTo>
                  <a:lnTo>
                    <a:pt x="14487174" y="106783885"/>
                  </a:lnTo>
                  <a:lnTo>
                    <a:pt x="0" y="106783885"/>
                  </a:lnTo>
                  <a:lnTo>
                    <a:pt x="0" y="0"/>
                  </a:lnTo>
                  <a:close/>
                </a:path>
              </a:pathLst>
            </a:custGeom>
            <a:solidFill>
              <a:srgbClr val="FFFFFF"/>
            </a:solidFill>
          </p:spPr>
        </p:sp>
        <p:sp>
          <p:nvSpPr>
            <p:cNvPr id="12" name="Freeform 12"/>
            <p:cNvSpPr/>
            <p:nvPr/>
          </p:nvSpPr>
          <p:spPr>
            <a:xfrm>
              <a:off x="0" y="0"/>
              <a:ext cx="14631953" cy="106928667"/>
            </a:xfrm>
            <a:custGeom>
              <a:avLst/>
              <a:gdLst/>
              <a:ahLst/>
              <a:cxnLst/>
              <a:rect l="l" t="t" r="r" b="b"/>
              <a:pathLst>
                <a:path w="14631953" h="106928667">
                  <a:moveTo>
                    <a:pt x="14487173" y="106783882"/>
                  </a:moveTo>
                  <a:lnTo>
                    <a:pt x="14631953" y="106783882"/>
                  </a:lnTo>
                  <a:lnTo>
                    <a:pt x="14631953" y="106928667"/>
                  </a:lnTo>
                  <a:lnTo>
                    <a:pt x="14487173" y="106928667"/>
                  </a:lnTo>
                  <a:lnTo>
                    <a:pt x="14487173"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487173" y="144780"/>
                  </a:moveTo>
                  <a:lnTo>
                    <a:pt x="14631953" y="144780"/>
                  </a:lnTo>
                  <a:lnTo>
                    <a:pt x="14631953" y="106783882"/>
                  </a:lnTo>
                  <a:lnTo>
                    <a:pt x="14487173" y="106783882"/>
                  </a:lnTo>
                  <a:lnTo>
                    <a:pt x="14487173" y="144780"/>
                  </a:lnTo>
                  <a:close/>
                  <a:moveTo>
                    <a:pt x="144780" y="106783882"/>
                  </a:moveTo>
                  <a:lnTo>
                    <a:pt x="14487173" y="106783882"/>
                  </a:lnTo>
                  <a:lnTo>
                    <a:pt x="14487173" y="106928667"/>
                  </a:lnTo>
                  <a:lnTo>
                    <a:pt x="144780" y="106928667"/>
                  </a:lnTo>
                  <a:lnTo>
                    <a:pt x="144780" y="106783882"/>
                  </a:lnTo>
                  <a:close/>
                  <a:moveTo>
                    <a:pt x="14487173" y="0"/>
                  </a:moveTo>
                  <a:lnTo>
                    <a:pt x="14631953" y="0"/>
                  </a:lnTo>
                  <a:lnTo>
                    <a:pt x="14631953" y="144780"/>
                  </a:lnTo>
                  <a:lnTo>
                    <a:pt x="14487173" y="144780"/>
                  </a:lnTo>
                  <a:lnTo>
                    <a:pt x="14487173" y="0"/>
                  </a:lnTo>
                  <a:close/>
                  <a:moveTo>
                    <a:pt x="0" y="0"/>
                  </a:moveTo>
                  <a:lnTo>
                    <a:pt x="144780" y="0"/>
                  </a:lnTo>
                  <a:lnTo>
                    <a:pt x="144780" y="144780"/>
                  </a:lnTo>
                  <a:lnTo>
                    <a:pt x="0" y="144780"/>
                  </a:lnTo>
                  <a:lnTo>
                    <a:pt x="0" y="0"/>
                  </a:lnTo>
                  <a:close/>
                  <a:moveTo>
                    <a:pt x="144780" y="0"/>
                  </a:moveTo>
                  <a:lnTo>
                    <a:pt x="14487173" y="0"/>
                  </a:lnTo>
                  <a:lnTo>
                    <a:pt x="14487173" y="144780"/>
                  </a:lnTo>
                  <a:lnTo>
                    <a:pt x="144780" y="144780"/>
                  </a:lnTo>
                  <a:lnTo>
                    <a:pt x="144780" y="0"/>
                  </a:lnTo>
                  <a:close/>
                </a:path>
              </a:pathLst>
            </a:custGeom>
            <a:solidFill>
              <a:srgbClr val="242424"/>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367192" y="2078440"/>
            <a:ext cx="4892871" cy="8229600"/>
          </a:xfrm>
          <a:prstGeom prst="rect">
            <a:avLst/>
          </a:prstGeom>
        </p:spPr>
      </p:pic>
      <p:sp>
        <p:nvSpPr>
          <p:cNvPr id="16" name="Rectangle 15"/>
          <p:cNvSpPr/>
          <p:nvPr/>
        </p:nvSpPr>
        <p:spPr>
          <a:xfrm>
            <a:off x="1001405" y="2078440"/>
            <a:ext cx="12496800" cy="5093702"/>
          </a:xfrm>
          <a:prstGeom prst="rect">
            <a:avLst/>
          </a:prstGeom>
        </p:spPr>
        <p:txBody>
          <a:bodyPr wrap="square">
            <a:spAutoFit/>
          </a:bodyPr>
          <a:lstStyle/>
          <a:p>
            <a:pPr marL="742950" indent="-742950" algn="just">
              <a:lnSpc>
                <a:spcPct val="150000"/>
              </a:lnSpc>
              <a:spcBef>
                <a:spcPts val="600"/>
              </a:spcBef>
              <a:spcAft>
                <a:spcPts val="600"/>
              </a:spcAft>
              <a:buFont typeface="+mj-lt"/>
              <a:buAutoNum type="arabicPeriod"/>
            </a:pPr>
            <a:r>
              <a:rPr lang="vi-VN" sz="4200" dirty="0">
                <a:ea typeface="Times New Roman" panose="02020603050405020304" pitchFamily="18" charset="0"/>
                <a:cs typeface="Arial" panose="020B0604020202020204" pitchFamily="34" charset="0"/>
              </a:rPr>
              <a:t>Các thể loại văn học đã học: thơ, truyện dài, kí, tiểu thuyết chương hồi, truyện ngắn, ca dao, dân ca, câu đố, phóng sự ,...</a:t>
            </a:r>
          </a:p>
          <a:p>
            <a:pPr marL="571500" indent="-571500" algn="just">
              <a:lnSpc>
                <a:spcPct val="150000"/>
              </a:lnSpc>
              <a:spcBef>
                <a:spcPts val="600"/>
              </a:spcBef>
              <a:spcAft>
                <a:spcPts val="600"/>
              </a:spcAft>
              <a:buFont typeface="Symbol" panose="05050102010706020507" pitchFamily="18" charset="2"/>
              <a:buChar char="Þ"/>
            </a:pPr>
            <a:r>
              <a:rPr lang="vi-VN" sz="4200" b="1" dirty="0" smtClean="0">
                <a:ea typeface="Times New Roman" panose="02020603050405020304" pitchFamily="18" charset="0"/>
                <a:cs typeface="Arial" panose="020B0604020202020204" pitchFamily="34" charset="0"/>
              </a:rPr>
              <a:t>Mỗi </a:t>
            </a:r>
            <a:r>
              <a:rPr lang="vi-VN" sz="4200" b="1" dirty="0">
                <a:ea typeface="Times New Roman" panose="02020603050405020304" pitchFamily="18" charset="0"/>
                <a:cs typeface="Arial" panose="020B0604020202020204" pitchFamily="34" charset="0"/>
              </a:rPr>
              <a:t>thể loại riêng có một phương thức biểu đạt nhất định, phù hợp với đặc điểm</a:t>
            </a:r>
            <a:r>
              <a:rPr lang="vi-VN" sz="4200" b="1" dirty="0" smtClean="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5961388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2" name="TextBox 2"/>
          <p:cNvSpPr txBox="1"/>
          <p:nvPr/>
        </p:nvSpPr>
        <p:spPr>
          <a:xfrm>
            <a:off x="1001405" y="659619"/>
            <a:ext cx="4838700" cy="1133644"/>
          </a:xfrm>
          <a:prstGeom prst="rect">
            <a:avLst/>
          </a:prstGeom>
        </p:spPr>
        <p:txBody>
          <a:bodyPr wrap="square" lIns="0" tIns="0" rIns="0" bIns="0" rtlCol="0" anchor="t">
            <a:spAutoFit/>
          </a:bodyPr>
          <a:lstStyle/>
          <a:p>
            <a:pPr>
              <a:lnSpc>
                <a:spcPts val="9600"/>
              </a:lnSpc>
            </a:pPr>
            <a:r>
              <a:rPr lang="vi-VN" sz="6400" b="1" dirty="0" smtClean="0">
                <a:solidFill>
                  <a:srgbClr val="FF0000"/>
                </a:solidFill>
              </a:rPr>
              <a:t>LUYỆN TẬP </a:t>
            </a:r>
            <a:endParaRPr lang="en-US" sz="6400" b="1" dirty="0">
              <a:solidFill>
                <a:srgbClr val="FF0000"/>
              </a:solidFill>
            </a:endParaRPr>
          </a:p>
        </p:txBody>
      </p:sp>
      <p:sp>
        <p:nvSpPr>
          <p:cNvPr id="9" name="AutoShape 9"/>
          <p:cNvSpPr/>
          <p:nvPr/>
        </p:nvSpPr>
        <p:spPr>
          <a:xfrm>
            <a:off x="-617236" y="9133562"/>
            <a:ext cx="19556921" cy="0"/>
          </a:xfrm>
          <a:prstGeom prst="line">
            <a:avLst/>
          </a:prstGeom>
          <a:ln w="9525" cap="rnd">
            <a:solidFill>
              <a:srgbClr val="242424"/>
            </a:solidFill>
            <a:prstDash val="solid"/>
            <a:headEnd type="none" w="sm" len="sm"/>
            <a:tailEnd type="none" w="sm" len="sm"/>
          </a:ln>
        </p:spPr>
      </p:sp>
      <p:grpSp>
        <p:nvGrpSpPr>
          <p:cNvPr id="10" name="Group 10"/>
          <p:cNvGrpSpPr/>
          <p:nvPr/>
        </p:nvGrpSpPr>
        <p:grpSpPr>
          <a:xfrm>
            <a:off x="17075051" y="-339268"/>
            <a:ext cx="1505672" cy="11003283"/>
            <a:chOff x="0" y="0"/>
            <a:chExt cx="14631953" cy="106928664"/>
          </a:xfrm>
        </p:grpSpPr>
        <p:sp>
          <p:nvSpPr>
            <p:cNvPr id="11" name="Freeform 11"/>
            <p:cNvSpPr/>
            <p:nvPr/>
          </p:nvSpPr>
          <p:spPr>
            <a:xfrm>
              <a:off x="72390" y="72390"/>
              <a:ext cx="14487174" cy="106783885"/>
            </a:xfrm>
            <a:custGeom>
              <a:avLst/>
              <a:gdLst/>
              <a:ahLst/>
              <a:cxnLst/>
              <a:rect l="l" t="t" r="r" b="b"/>
              <a:pathLst>
                <a:path w="14487174" h="106783885">
                  <a:moveTo>
                    <a:pt x="0" y="0"/>
                  </a:moveTo>
                  <a:lnTo>
                    <a:pt x="14487174" y="0"/>
                  </a:lnTo>
                  <a:lnTo>
                    <a:pt x="14487174" y="106783885"/>
                  </a:lnTo>
                  <a:lnTo>
                    <a:pt x="0" y="106783885"/>
                  </a:lnTo>
                  <a:lnTo>
                    <a:pt x="0" y="0"/>
                  </a:lnTo>
                  <a:close/>
                </a:path>
              </a:pathLst>
            </a:custGeom>
            <a:solidFill>
              <a:srgbClr val="FFFFFF"/>
            </a:solidFill>
          </p:spPr>
        </p:sp>
        <p:sp>
          <p:nvSpPr>
            <p:cNvPr id="12" name="Freeform 12"/>
            <p:cNvSpPr/>
            <p:nvPr/>
          </p:nvSpPr>
          <p:spPr>
            <a:xfrm>
              <a:off x="0" y="0"/>
              <a:ext cx="14631953" cy="106928667"/>
            </a:xfrm>
            <a:custGeom>
              <a:avLst/>
              <a:gdLst/>
              <a:ahLst/>
              <a:cxnLst/>
              <a:rect l="l" t="t" r="r" b="b"/>
              <a:pathLst>
                <a:path w="14631953" h="106928667">
                  <a:moveTo>
                    <a:pt x="14487173" y="106783882"/>
                  </a:moveTo>
                  <a:lnTo>
                    <a:pt x="14631953" y="106783882"/>
                  </a:lnTo>
                  <a:lnTo>
                    <a:pt x="14631953" y="106928667"/>
                  </a:lnTo>
                  <a:lnTo>
                    <a:pt x="14487173" y="106928667"/>
                  </a:lnTo>
                  <a:lnTo>
                    <a:pt x="14487173"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487173" y="144780"/>
                  </a:moveTo>
                  <a:lnTo>
                    <a:pt x="14631953" y="144780"/>
                  </a:lnTo>
                  <a:lnTo>
                    <a:pt x="14631953" y="106783882"/>
                  </a:lnTo>
                  <a:lnTo>
                    <a:pt x="14487173" y="106783882"/>
                  </a:lnTo>
                  <a:lnTo>
                    <a:pt x="14487173" y="144780"/>
                  </a:lnTo>
                  <a:close/>
                  <a:moveTo>
                    <a:pt x="144780" y="106783882"/>
                  </a:moveTo>
                  <a:lnTo>
                    <a:pt x="14487173" y="106783882"/>
                  </a:lnTo>
                  <a:lnTo>
                    <a:pt x="14487173" y="106928667"/>
                  </a:lnTo>
                  <a:lnTo>
                    <a:pt x="144780" y="106928667"/>
                  </a:lnTo>
                  <a:lnTo>
                    <a:pt x="144780" y="106783882"/>
                  </a:lnTo>
                  <a:close/>
                  <a:moveTo>
                    <a:pt x="14487173" y="0"/>
                  </a:moveTo>
                  <a:lnTo>
                    <a:pt x="14631953" y="0"/>
                  </a:lnTo>
                  <a:lnTo>
                    <a:pt x="14631953" y="144780"/>
                  </a:lnTo>
                  <a:lnTo>
                    <a:pt x="14487173" y="144780"/>
                  </a:lnTo>
                  <a:lnTo>
                    <a:pt x="14487173" y="0"/>
                  </a:lnTo>
                  <a:close/>
                  <a:moveTo>
                    <a:pt x="0" y="0"/>
                  </a:moveTo>
                  <a:lnTo>
                    <a:pt x="144780" y="0"/>
                  </a:lnTo>
                  <a:lnTo>
                    <a:pt x="144780" y="144780"/>
                  </a:lnTo>
                  <a:lnTo>
                    <a:pt x="0" y="144780"/>
                  </a:lnTo>
                  <a:lnTo>
                    <a:pt x="0" y="0"/>
                  </a:lnTo>
                  <a:close/>
                  <a:moveTo>
                    <a:pt x="144780" y="0"/>
                  </a:moveTo>
                  <a:lnTo>
                    <a:pt x="14487173" y="0"/>
                  </a:lnTo>
                  <a:lnTo>
                    <a:pt x="14487173" y="144780"/>
                  </a:lnTo>
                  <a:lnTo>
                    <a:pt x="144780" y="144780"/>
                  </a:lnTo>
                  <a:lnTo>
                    <a:pt x="144780" y="0"/>
                  </a:lnTo>
                  <a:close/>
                </a:path>
              </a:pathLst>
            </a:custGeom>
            <a:solidFill>
              <a:srgbClr val="242424"/>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367192" y="2078440"/>
            <a:ext cx="4892871" cy="8229600"/>
          </a:xfrm>
          <a:prstGeom prst="rect">
            <a:avLst/>
          </a:prstGeom>
        </p:spPr>
      </p:pic>
      <p:sp>
        <p:nvSpPr>
          <p:cNvPr id="16" name="Rectangle 15"/>
          <p:cNvSpPr/>
          <p:nvPr/>
        </p:nvSpPr>
        <p:spPr>
          <a:xfrm>
            <a:off x="1001405" y="2078440"/>
            <a:ext cx="12496800" cy="5789534"/>
          </a:xfrm>
          <a:prstGeom prst="rect">
            <a:avLst/>
          </a:prstGeom>
        </p:spPr>
        <p:txBody>
          <a:bodyPr wrap="square">
            <a:spAutoFit/>
          </a:bodyPr>
          <a:lstStyle/>
          <a:p>
            <a:pPr algn="just">
              <a:lnSpc>
                <a:spcPct val="150000"/>
              </a:lnSpc>
              <a:spcBef>
                <a:spcPts val="600"/>
              </a:spcBef>
              <a:spcAft>
                <a:spcPts val="600"/>
              </a:spcAft>
            </a:pPr>
            <a:r>
              <a:rPr lang="vi-VN" sz="4200" dirty="0" smtClean="0">
                <a:ea typeface="Times New Roman" panose="02020603050405020304" pitchFamily="18" charset="0"/>
                <a:cs typeface="Arial" panose="020B0604020202020204" pitchFamily="34" charset="0"/>
              </a:rPr>
              <a:t>2. Trong </a:t>
            </a:r>
            <a:r>
              <a:rPr lang="vi-VN" sz="4200" dirty="0">
                <a:ea typeface="Times New Roman" panose="02020603050405020304" pitchFamily="18" charset="0"/>
                <a:cs typeface="Arial" panose="020B0604020202020204" pitchFamily="34" charset="0"/>
              </a:rPr>
              <a:t>văn tự sự, yếu tố nghị luận là yếu tố phụ, mục đích sử dụng là làm cho đoạn văn thơ thêm sâu sắc. Yếu tố này được sử dụng khi người viết muốn người nghe suy nghĩ về một vấn đề nào đó, thường được diễn đạt bằng hình thức lập luận, làm câu chuyện tăng thêm phần triết lí. </a:t>
            </a:r>
            <a:endParaRPr lang="vi-VN" sz="4200" b="1" dirty="0" smtClean="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749559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2" name="TextBox 2"/>
          <p:cNvSpPr txBox="1"/>
          <p:nvPr/>
        </p:nvSpPr>
        <p:spPr>
          <a:xfrm>
            <a:off x="1001405" y="659619"/>
            <a:ext cx="4838700" cy="1133644"/>
          </a:xfrm>
          <a:prstGeom prst="rect">
            <a:avLst/>
          </a:prstGeom>
        </p:spPr>
        <p:txBody>
          <a:bodyPr wrap="square" lIns="0" tIns="0" rIns="0" bIns="0" rtlCol="0" anchor="t">
            <a:spAutoFit/>
          </a:bodyPr>
          <a:lstStyle/>
          <a:p>
            <a:pPr>
              <a:lnSpc>
                <a:spcPts val="9600"/>
              </a:lnSpc>
            </a:pPr>
            <a:r>
              <a:rPr lang="vi-VN" sz="6400" b="1" dirty="0" smtClean="0">
                <a:solidFill>
                  <a:srgbClr val="FF0000"/>
                </a:solidFill>
              </a:rPr>
              <a:t>LUYỆN TẬP </a:t>
            </a:r>
            <a:endParaRPr lang="en-US" sz="6400" b="1" dirty="0">
              <a:solidFill>
                <a:srgbClr val="FF0000"/>
              </a:solidFill>
            </a:endParaRPr>
          </a:p>
        </p:txBody>
      </p:sp>
      <p:sp>
        <p:nvSpPr>
          <p:cNvPr id="9" name="AutoShape 9"/>
          <p:cNvSpPr/>
          <p:nvPr/>
        </p:nvSpPr>
        <p:spPr>
          <a:xfrm>
            <a:off x="-617236" y="9133562"/>
            <a:ext cx="19556921" cy="0"/>
          </a:xfrm>
          <a:prstGeom prst="line">
            <a:avLst/>
          </a:prstGeom>
          <a:ln w="9525" cap="rnd">
            <a:solidFill>
              <a:srgbClr val="242424"/>
            </a:solidFill>
            <a:prstDash val="solid"/>
            <a:headEnd type="none" w="sm" len="sm"/>
            <a:tailEnd type="none" w="sm" len="sm"/>
          </a:ln>
        </p:spPr>
      </p:sp>
      <p:grpSp>
        <p:nvGrpSpPr>
          <p:cNvPr id="10" name="Group 10"/>
          <p:cNvGrpSpPr/>
          <p:nvPr/>
        </p:nvGrpSpPr>
        <p:grpSpPr>
          <a:xfrm>
            <a:off x="17075051" y="-339268"/>
            <a:ext cx="1505672" cy="11003283"/>
            <a:chOff x="0" y="0"/>
            <a:chExt cx="14631953" cy="106928664"/>
          </a:xfrm>
        </p:grpSpPr>
        <p:sp>
          <p:nvSpPr>
            <p:cNvPr id="11" name="Freeform 11"/>
            <p:cNvSpPr/>
            <p:nvPr/>
          </p:nvSpPr>
          <p:spPr>
            <a:xfrm>
              <a:off x="72390" y="72390"/>
              <a:ext cx="14487174" cy="106783885"/>
            </a:xfrm>
            <a:custGeom>
              <a:avLst/>
              <a:gdLst/>
              <a:ahLst/>
              <a:cxnLst/>
              <a:rect l="l" t="t" r="r" b="b"/>
              <a:pathLst>
                <a:path w="14487174" h="106783885">
                  <a:moveTo>
                    <a:pt x="0" y="0"/>
                  </a:moveTo>
                  <a:lnTo>
                    <a:pt x="14487174" y="0"/>
                  </a:lnTo>
                  <a:lnTo>
                    <a:pt x="14487174" y="106783885"/>
                  </a:lnTo>
                  <a:lnTo>
                    <a:pt x="0" y="106783885"/>
                  </a:lnTo>
                  <a:lnTo>
                    <a:pt x="0" y="0"/>
                  </a:lnTo>
                  <a:close/>
                </a:path>
              </a:pathLst>
            </a:custGeom>
            <a:solidFill>
              <a:srgbClr val="FFFFFF"/>
            </a:solidFill>
          </p:spPr>
        </p:sp>
        <p:sp>
          <p:nvSpPr>
            <p:cNvPr id="12" name="Freeform 12"/>
            <p:cNvSpPr/>
            <p:nvPr/>
          </p:nvSpPr>
          <p:spPr>
            <a:xfrm>
              <a:off x="0" y="0"/>
              <a:ext cx="14631953" cy="106928667"/>
            </a:xfrm>
            <a:custGeom>
              <a:avLst/>
              <a:gdLst/>
              <a:ahLst/>
              <a:cxnLst/>
              <a:rect l="l" t="t" r="r" b="b"/>
              <a:pathLst>
                <a:path w="14631953" h="106928667">
                  <a:moveTo>
                    <a:pt x="14487173" y="106783882"/>
                  </a:moveTo>
                  <a:lnTo>
                    <a:pt x="14631953" y="106783882"/>
                  </a:lnTo>
                  <a:lnTo>
                    <a:pt x="14631953" y="106928667"/>
                  </a:lnTo>
                  <a:lnTo>
                    <a:pt x="14487173" y="106928667"/>
                  </a:lnTo>
                  <a:lnTo>
                    <a:pt x="14487173"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487173" y="144780"/>
                  </a:moveTo>
                  <a:lnTo>
                    <a:pt x="14631953" y="144780"/>
                  </a:lnTo>
                  <a:lnTo>
                    <a:pt x="14631953" y="106783882"/>
                  </a:lnTo>
                  <a:lnTo>
                    <a:pt x="14487173" y="106783882"/>
                  </a:lnTo>
                  <a:lnTo>
                    <a:pt x="14487173" y="144780"/>
                  </a:lnTo>
                  <a:close/>
                  <a:moveTo>
                    <a:pt x="144780" y="106783882"/>
                  </a:moveTo>
                  <a:lnTo>
                    <a:pt x="14487173" y="106783882"/>
                  </a:lnTo>
                  <a:lnTo>
                    <a:pt x="14487173" y="106928667"/>
                  </a:lnTo>
                  <a:lnTo>
                    <a:pt x="144780" y="106928667"/>
                  </a:lnTo>
                  <a:lnTo>
                    <a:pt x="144780" y="106783882"/>
                  </a:lnTo>
                  <a:close/>
                  <a:moveTo>
                    <a:pt x="14487173" y="0"/>
                  </a:moveTo>
                  <a:lnTo>
                    <a:pt x="14631953" y="0"/>
                  </a:lnTo>
                  <a:lnTo>
                    <a:pt x="14631953" y="144780"/>
                  </a:lnTo>
                  <a:lnTo>
                    <a:pt x="14487173" y="144780"/>
                  </a:lnTo>
                  <a:lnTo>
                    <a:pt x="14487173" y="0"/>
                  </a:lnTo>
                  <a:close/>
                  <a:moveTo>
                    <a:pt x="0" y="0"/>
                  </a:moveTo>
                  <a:lnTo>
                    <a:pt x="144780" y="0"/>
                  </a:lnTo>
                  <a:lnTo>
                    <a:pt x="144780" y="144780"/>
                  </a:lnTo>
                  <a:lnTo>
                    <a:pt x="0" y="144780"/>
                  </a:lnTo>
                  <a:lnTo>
                    <a:pt x="0" y="0"/>
                  </a:lnTo>
                  <a:close/>
                  <a:moveTo>
                    <a:pt x="144780" y="0"/>
                  </a:moveTo>
                  <a:lnTo>
                    <a:pt x="14487173" y="0"/>
                  </a:lnTo>
                  <a:lnTo>
                    <a:pt x="14487173" y="144780"/>
                  </a:lnTo>
                  <a:lnTo>
                    <a:pt x="144780" y="144780"/>
                  </a:lnTo>
                  <a:lnTo>
                    <a:pt x="144780" y="0"/>
                  </a:lnTo>
                  <a:close/>
                </a:path>
              </a:pathLst>
            </a:custGeom>
            <a:solidFill>
              <a:srgbClr val="242424"/>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367192" y="2078440"/>
            <a:ext cx="4892871" cy="8229600"/>
          </a:xfrm>
          <a:prstGeom prst="rect">
            <a:avLst/>
          </a:prstGeom>
        </p:spPr>
      </p:pic>
      <p:sp>
        <p:nvSpPr>
          <p:cNvPr id="16" name="Rectangle 15"/>
          <p:cNvSpPr/>
          <p:nvPr/>
        </p:nvSpPr>
        <p:spPr>
          <a:xfrm>
            <a:off x="1001404" y="2078440"/>
            <a:ext cx="12638395" cy="4939814"/>
          </a:xfrm>
          <a:prstGeom prst="rect">
            <a:avLst/>
          </a:prstGeom>
        </p:spPr>
        <p:txBody>
          <a:bodyPr wrap="square">
            <a:spAutoFit/>
          </a:bodyPr>
          <a:lstStyle/>
          <a:p>
            <a:pPr algn="just">
              <a:lnSpc>
                <a:spcPct val="150000"/>
              </a:lnSpc>
              <a:spcBef>
                <a:spcPts val="600"/>
              </a:spcBef>
              <a:spcAft>
                <a:spcPts val="600"/>
              </a:spcAft>
            </a:pPr>
            <a:r>
              <a:rPr lang="vi-VN" sz="4200" dirty="0" smtClean="0">
                <a:ea typeface="Times New Roman" panose="02020603050405020304" pitchFamily="18" charset="0"/>
                <a:cs typeface="Arial" panose="020B0604020202020204" pitchFamily="34" charset="0"/>
              </a:rPr>
              <a:t>3. Các </a:t>
            </a:r>
            <a:r>
              <a:rPr lang="vi-VN" sz="4200" dirty="0">
                <a:ea typeface="Times New Roman" panose="02020603050405020304" pitchFamily="18" charset="0"/>
                <a:cs typeface="Arial" panose="020B0604020202020204" pitchFamily="34" charset="0"/>
              </a:rPr>
              <a:t>tác phẩm nghị luận vẫn cần các yêu tố thuyết minh, miêu tả, tự sự. Trong đó, yếu tố nghị luận là yếu tổ chủ đạo, làm sáng tỏ và nổi bật nội dung cần nói đến. Còn các yếu tố trên chỉ có vai trò bổ trợ, giúp cho việc triển khai, thuyết phục luận điểm.</a:t>
            </a:r>
            <a:endParaRPr lang="vi-VN" sz="4200" b="1" dirty="0" smtClean="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528602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2" name="TextBox 2"/>
          <p:cNvSpPr txBox="1"/>
          <p:nvPr/>
        </p:nvSpPr>
        <p:spPr>
          <a:xfrm>
            <a:off x="1001405" y="659619"/>
            <a:ext cx="4838700" cy="1133644"/>
          </a:xfrm>
          <a:prstGeom prst="rect">
            <a:avLst/>
          </a:prstGeom>
        </p:spPr>
        <p:txBody>
          <a:bodyPr wrap="square" lIns="0" tIns="0" rIns="0" bIns="0" rtlCol="0" anchor="t">
            <a:spAutoFit/>
          </a:bodyPr>
          <a:lstStyle/>
          <a:p>
            <a:pPr>
              <a:lnSpc>
                <a:spcPts val="9600"/>
              </a:lnSpc>
            </a:pPr>
            <a:r>
              <a:rPr lang="vi-VN" sz="6400" b="1" dirty="0" smtClean="0">
                <a:solidFill>
                  <a:srgbClr val="FF0000"/>
                </a:solidFill>
              </a:rPr>
              <a:t>VẬN DỤNG</a:t>
            </a:r>
            <a:endParaRPr lang="en-US" sz="6400" b="1" dirty="0">
              <a:solidFill>
                <a:srgbClr val="FF0000"/>
              </a:solidFill>
            </a:endParaRPr>
          </a:p>
        </p:txBody>
      </p:sp>
      <p:sp>
        <p:nvSpPr>
          <p:cNvPr id="9" name="AutoShape 9"/>
          <p:cNvSpPr/>
          <p:nvPr/>
        </p:nvSpPr>
        <p:spPr>
          <a:xfrm>
            <a:off x="-617236" y="9133562"/>
            <a:ext cx="19556921" cy="0"/>
          </a:xfrm>
          <a:prstGeom prst="line">
            <a:avLst/>
          </a:prstGeom>
          <a:ln w="9525" cap="rnd">
            <a:solidFill>
              <a:srgbClr val="242424"/>
            </a:solidFill>
            <a:prstDash val="solid"/>
            <a:headEnd type="none" w="sm" len="sm"/>
            <a:tailEnd type="none" w="sm" len="sm"/>
          </a:ln>
        </p:spPr>
      </p:sp>
      <p:grpSp>
        <p:nvGrpSpPr>
          <p:cNvPr id="10" name="Group 10"/>
          <p:cNvGrpSpPr/>
          <p:nvPr/>
        </p:nvGrpSpPr>
        <p:grpSpPr>
          <a:xfrm>
            <a:off x="17075051" y="-339268"/>
            <a:ext cx="1505672" cy="11003283"/>
            <a:chOff x="0" y="0"/>
            <a:chExt cx="14631953" cy="106928664"/>
          </a:xfrm>
        </p:grpSpPr>
        <p:sp>
          <p:nvSpPr>
            <p:cNvPr id="11" name="Freeform 11"/>
            <p:cNvSpPr/>
            <p:nvPr/>
          </p:nvSpPr>
          <p:spPr>
            <a:xfrm>
              <a:off x="72390" y="72390"/>
              <a:ext cx="14487174" cy="106783885"/>
            </a:xfrm>
            <a:custGeom>
              <a:avLst/>
              <a:gdLst/>
              <a:ahLst/>
              <a:cxnLst/>
              <a:rect l="l" t="t" r="r" b="b"/>
              <a:pathLst>
                <a:path w="14487174" h="106783885">
                  <a:moveTo>
                    <a:pt x="0" y="0"/>
                  </a:moveTo>
                  <a:lnTo>
                    <a:pt x="14487174" y="0"/>
                  </a:lnTo>
                  <a:lnTo>
                    <a:pt x="14487174" y="106783885"/>
                  </a:lnTo>
                  <a:lnTo>
                    <a:pt x="0" y="106783885"/>
                  </a:lnTo>
                  <a:lnTo>
                    <a:pt x="0" y="0"/>
                  </a:lnTo>
                  <a:close/>
                </a:path>
              </a:pathLst>
            </a:custGeom>
            <a:solidFill>
              <a:srgbClr val="FFFFFF"/>
            </a:solidFill>
          </p:spPr>
        </p:sp>
        <p:sp>
          <p:nvSpPr>
            <p:cNvPr id="12" name="Freeform 12"/>
            <p:cNvSpPr/>
            <p:nvPr/>
          </p:nvSpPr>
          <p:spPr>
            <a:xfrm>
              <a:off x="0" y="0"/>
              <a:ext cx="14631953" cy="106928667"/>
            </a:xfrm>
            <a:custGeom>
              <a:avLst/>
              <a:gdLst/>
              <a:ahLst/>
              <a:cxnLst/>
              <a:rect l="l" t="t" r="r" b="b"/>
              <a:pathLst>
                <a:path w="14631953" h="106928667">
                  <a:moveTo>
                    <a:pt x="14487173" y="106783882"/>
                  </a:moveTo>
                  <a:lnTo>
                    <a:pt x="14631953" y="106783882"/>
                  </a:lnTo>
                  <a:lnTo>
                    <a:pt x="14631953" y="106928667"/>
                  </a:lnTo>
                  <a:lnTo>
                    <a:pt x="14487173" y="106928667"/>
                  </a:lnTo>
                  <a:lnTo>
                    <a:pt x="14487173"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487173" y="144780"/>
                  </a:moveTo>
                  <a:lnTo>
                    <a:pt x="14631953" y="144780"/>
                  </a:lnTo>
                  <a:lnTo>
                    <a:pt x="14631953" y="106783882"/>
                  </a:lnTo>
                  <a:lnTo>
                    <a:pt x="14487173" y="106783882"/>
                  </a:lnTo>
                  <a:lnTo>
                    <a:pt x="14487173" y="144780"/>
                  </a:lnTo>
                  <a:close/>
                  <a:moveTo>
                    <a:pt x="144780" y="106783882"/>
                  </a:moveTo>
                  <a:lnTo>
                    <a:pt x="14487173" y="106783882"/>
                  </a:lnTo>
                  <a:lnTo>
                    <a:pt x="14487173" y="106928667"/>
                  </a:lnTo>
                  <a:lnTo>
                    <a:pt x="144780" y="106928667"/>
                  </a:lnTo>
                  <a:lnTo>
                    <a:pt x="144780" y="106783882"/>
                  </a:lnTo>
                  <a:close/>
                  <a:moveTo>
                    <a:pt x="14487173" y="0"/>
                  </a:moveTo>
                  <a:lnTo>
                    <a:pt x="14631953" y="0"/>
                  </a:lnTo>
                  <a:lnTo>
                    <a:pt x="14631953" y="144780"/>
                  </a:lnTo>
                  <a:lnTo>
                    <a:pt x="14487173" y="144780"/>
                  </a:lnTo>
                  <a:lnTo>
                    <a:pt x="14487173" y="0"/>
                  </a:lnTo>
                  <a:close/>
                  <a:moveTo>
                    <a:pt x="0" y="0"/>
                  </a:moveTo>
                  <a:lnTo>
                    <a:pt x="144780" y="0"/>
                  </a:lnTo>
                  <a:lnTo>
                    <a:pt x="144780" y="144780"/>
                  </a:lnTo>
                  <a:lnTo>
                    <a:pt x="0" y="144780"/>
                  </a:lnTo>
                  <a:lnTo>
                    <a:pt x="0" y="0"/>
                  </a:lnTo>
                  <a:close/>
                  <a:moveTo>
                    <a:pt x="144780" y="0"/>
                  </a:moveTo>
                  <a:lnTo>
                    <a:pt x="14487173" y="0"/>
                  </a:lnTo>
                  <a:lnTo>
                    <a:pt x="14487173" y="144780"/>
                  </a:lnTo>
                  <a:lnTo>
                    <a:pt x="144780" y="144780"/>
                  </a:lnTo>
                  <a:lnTo>
                    <a:pt x="144780" y="0"/>
                  </a:lnTo>
                  <a:close/>
                </a:path>
              </a:pathLst>
            </a:custGeom>
            <a:solidFill>
              <a:srgbClr val="242424"/>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367192" y="2078440"/>
            <a:ext cx="4892871" cy="8229600"/>
          </a:xfrm>
          <a:prstGeom prst="rect">
            <a:avLst/>
          </a:prstGeom>
        </p:spPr>
      </p:pic>
      <p:sp>
        <p:nvSpPr>
          <p:cNvPr id="16" name="Rectangle 15"/>
          <p:cNvSpPr/>
          <p:nvPr/>
        </p:nvSpPr>
        <p:spPr>
          <a:xfrm>
            <a:off x="1001405" y="2078440"/>
            <a:ext cx="12365787" cy="4820037"/>
          </a:xfrm>
          <a:prstGeom prst="rect">
            <a:avLst/>
          </a:prstGeom>
        </p:spPr>
        <p:txBody>
          <a:bodyPr wrap="square">
            <a:spAutoFit/>
          </a:bodyPr>
          <a:lstStyle/>
          <a:p>
            <a:pPr algn="just">
              <a:lnSpc>
                <a:spcPct val="150000"/>
              </a:lnSpc>
              <a:spcBef>
                <a:spcPts val="600"/>
              </a:spcBef>
              <a:spcAft>
                <a:spcPts val="600"/>
              </a:spcAft>
            </a:pPr>
            <a:r>
              <a:rPr lang="vi-VN" sz="3800" i="1" dirty="0" smtClean="0">
                <a:ea typeface="Times New Roman" panose="02020603050405020304" pitchFamily="18" charset="0"/>
                <a:cs typeface="Arial" panose="020B0604020202020204" pitchFamily="34" charset="0"/>
              </a:rPr>
              <a:t>	</a:t>
            </a:r>
            <a:r>
              <a:rPr lang="vi-VN" sz="4200" i="1" dirty="0" smtClean="0">
                <a:ea typeface="Times New Roman" panose="02020603050405020304" pitchFamily="18" charset="0"/>
                <a:cs typeface="Arial" panose="020B0604020202020204" pitchFamily="34" charset="0"/>
              </a:rPr>
              <a:t>Hãy </a:t>
            </a:r>
            <a:r>
              <a:rPr lang="vi-VN" sz="4200" i="1" dirty="0">
                <a:ea typeface="Times New Roman" panose="02020603050405020304" pitchFamily="18" charset="0"/>
                <a:cs typeface="Arial" panose="020B0604020202020204" pitchFamily="34" charset="0"/>
              </a:rPr>
              <a:t>viết đoạn văn với chủ đề tự chọn trong đó sử dụng đồng thời 2- 3 yếu tố: tự sự, miêu tả, biểu cảm, nghị luận, thuyết minh..., sau đó hãy chỉ ra đâu là yếu tố chủ đạo của bài viết, các yếu tố kia có vai trò như thế nào trong đoạn văn đó?</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9242608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36779"/>
          <a:stretch>
            <a:fillRect/>
          </a:stretch>
        </p:blipFill>
        <p:spPr>
          <a:xfrm>
            <a:off x="14289477" y="3233575"/>
            <a:ext cx="3965541" cy="574527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35400"/>
          <a:stretch>
            <a:fillRect/>
          </a:stretch>
        </p:blipFill>
        <p:spPr>
          <a:xfrm>
            <a:off x="10363200" y="3233575"/>
            <a:ext cx="4778677" cy="6042150"/>
          </a:xfrm>
          <a:prstGeom prst="rect">
            <a:avLst/>
          </a:prstGeom>
        </p:spPr>
      </p:pic>
      <p:grpSp>
        <p:nvGrpSpPr>
          <p:cNvPr id="4" name="Group 4"/>
          <p:cNvGrpSpPr/>
          <p:nvPr/>
        </p:nvGrpSpPr>
        <p:grpSpPr>
          <a:xfrm>
            <a:off x="-488329" y="8724899"/>
            <a:ext cx="19178618" cy="1939115"/>
            <a:chOff x="0" y="0"/>
            <a:chExt cx="186375649" cy="28497625"/>
          </a:xfrm>
        </p:grpSpPr>
        <p:sp>
          <p:nvSpPr>
            <p:cNvPr id="5" name="Freeform 5"/>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FFFFF"/>
            </a:solidFill>
          </p:spPr>
        </p:sp>
        <p:sp>
          <p:nvSpPr>
            <p:cNvPr id="6" name="Freeform 6"/>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242424"/>
            </a:solidFill>
          </p:spPr>
        </p:sp>
      </p:grpSp>
      <p:grpSp>
        <p:nvGrpSpPr>
          <p:cNvPr id="9" name="Group 9"/>
          <p:cNvGrpSpPr/>
          <p:nvPr/>
        </p:nvGrpSpPr>
        <p:grpSpPr>
          <a:xfrm>
            <a:off x="1143000" y="2552700"/>
            <a:ext cx="9296400" cy="4845085"/>
            <a:chOff x="152400" y="1524000"/>
            <a:chExt cx="12395200" cy="6460114"/>
          </a:xfrm>
        </p:grpSpPr>
        <p:sp>
          <p:nvSpPr>
            <p:cNvPr id="10" name="TextBox 10"/>
            <p:cNvSpPr txBox="1"/>
            <p:nvPr/>
          </p:nvSpPr>
          <p:spPr>
            <a:xfrm>
              <a:off x="152400" y="2820307"/>
              <a:ext cx="12395200" cy="5163807"/>
            </a:xfrm>
            <a:prstGeom prst="rect">
              <a:avLst/>
            </a:prstGeom>
          </p:spPr>
          <p:txBody>
            <a:bodyPr wrap="square" lIns="0" tIns="0" rIns="0" bIns="0" rtlCol="0" anchor="t">
              <a:spAutoFit/>
            </a:bodyPr>
            <a:lstStyle/>
            <a:p>
              <a:pPr algn="ctr">
                <a:lnSpc>
                  <a:spcPts val="15119"/>
                </a:lnSpc>
              </a:pPr>
              <a:r>
                <a:rPr lang="vi-VN" sz="10500" b="1" dirty="0" smtClean="0">
                  <a:solidFill>
                    <a:srgbClr val="000000"/>
                  </a:solidFill>
                </a:rPr>
                <a:t>TỔNG KẾT TẬP LÀM VĂN</a:t>
              </a:r>
              <a:endParaRPr lang="en-US" sz="10500" b="1" dirty="0">
                <a:solidFill>
                  <a:srgbClr val="000000"/>
                </a:solidFill>
              </a:endParaRPr>
            </a:p>
          </p:txBody>
        </p:sp>
        <p:sp>
          <p:nvSpPr>
            <p:cNvPr id="11" name="TextBox 11"/>
            <p:cNvSpPr txBox="1"/>
            <p:nvPr/>
          </p:nvSpPr>
          <p:spPr>
            <a:xfrm>
              <a:off x="1981200" y="1524000"/>
              <a:ext cx="9175576" cy="751403"/>
            </a:xfrm>
            <a:prstGeom prst="rect">
              <a:avLst/>
            </a:prstGeom>
          </p:spPr>
          <p:txBody>
            <a:bodyPr lIns="0" tIns="0" rIns="0" bIns="0" rtlCol="0" anchor="t">
              <a:spAutoFit/>
            </a:bodyPr>
            <a:lstStyle/>
            <a:p>
              <a:pPr algn="ctr">
                <a:lnSpc>
                  <a:spcPts val="3359"/>
                </a:lnSpc>
              </a:pPr>
              <a:r>
                <a:rPr lang="vi-VN" sz="7200" dirty="0" smtClean="0">
                  <a:solidFill>
                    <a:srgbClr val="000000"/>
                  </a:solidFill>
                </a:rPr>
                <a:t>Tiết ...</a:t>
              </a:r>
              <a:endParaRPr lang="en-US" sz="7200" dirty="0">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grpSp>
        <p:nvGrpSpPr>
          <p:cNvPr id="3" name="Group 3"/>
          <p:cNvGrpSpPr/>
          <p:nvPr/>
        </p:nvGrpSpPr>
        <p:grpSpPr>
          <a:xfrm>
            <a:off x="1020283" y="3112761"/>
            <a:ext cx="10249218" cy="1264311"/>
            <a:chOff x="0" y="0"/>
            <a:chExt cx="99600747" cy="8381892"/>
          </a:xfrm>
        </p:grpSpPr>
        <p:sp>
          <p:nvSpPr>
            <p:cNvPr id="4" name="Freeform 4"/>
            <p:cNvSpPr/>
            <p:nvPr/>
          </p:nvSpPr>
          <p:spPr>
            <a:xfrm>
              <a:off x="72390" y="72390"/>
              <a:ext cx="99455966" cy="8237112"/>
            </a:xfrm>
            <a:custGeom>
              <a:avLst/>
              <a:gdLst/>
              <a:ahLst/>
              <a:cxnLst/>
              <a:rect l="l" t="t" r="r" b="b"/>
              <a:pathLst>
                <a:path w="99455966" h="8237112">
                  <a:moveTo>
                    <a:pt x="0" y="0"/>
                  </a:moveTo>
                  <a:lnTo>
                    <a:pt x="99455966" y="0"/>
                  </a:lnTo>
                  <a:lnTo>
                    <a:pt x="99455966" y="8237112"/>
                  </a:lnTo>
                  <a:lnTo>
                    <a:pt x="0" y="8237112"/>
                  </a:lnTo>
                  <a:lnTo>
                    <a:pt x="0" y="0"/>
                  </a:lnTo>
                  <a:close/>
                </a:path>
              </a:pathLst>
            </a:custGeom>
            <a:solidFill>
              <a:srgbClr val="FFFFFF"/>
            </a:solidFill>
          </p:spPr>
        </p:sp>
        <p:sp>
          <p:nvSpPr>
            <p:cNvPr id="5" name="Freeform 5"/>
            <p:cNvSpPr/>
            <p:nvPr/>
          </p:nvSpPr>
          <p:spPr>
            <a:xfrm>
              <a:off x="0" y="0"/>
              <a:ext cx="99600748" cy="8381892"/>
            </a:xfrm>
            <a:custGeom>
              <a:avLst/>
              <a:gdLst/>
              <a:ahLst/>
              <a:cxnLst/>
              <a:rect l="l" t="t" r="r" b="b"/>
              <a:pathLst>
                <a:path w="99600748" h="8381892">
                  <a:moveTo>
                    <a:pt x="99455970" y="8237112"/>
                  </a:moveTo>
                  <a:lnTo>
                    <a:pt x="99600748" y="8237112"/>
                  </a:lnTo>
                  <a:lnTo>
                    <a:pt x="99600748" y="8381892"/>
                  </a:lnTo>
                  <a:lnTo>
                    <a:pt x="99455970" y="8381892"/>
                  </a:lnTo>
                  <a:lnTo>
                    <a:pt x="99455970" y="8237112"/>
                  </a:lnTo>
                  <a:close/>
                  <a:moveTo>
                    <a:pt x="0" y="144780"/>
                  </a:moveTo>
                  <a:lnTo>
                    <a:pt x="144780" y="144780"/>
                  </a:lnTo>
                  <a:lnTo>
                    <a:pt x="144780" y="8237113"/>
                  </a:lnTo>
                  <a:lnTo>
                    <a:pt x="0" y="8237113"/>
                  </a:lnTo>
                  <a:lnTo>
                    <a:pt x="0" y="144780"/>
                  </a:lnTo>
                  <a:close/>
                  <a:moveTo>
                    <a:pt x="0" y="8237113"/>
                  </a:moveTo>
                  <a:lnTo>
                    <a:pt x="144780" y="8237113"/>
                  </a:lnTo>
                  <a:lnTo>
                    <a:pt x="144780" y="8381892"/>
                  </a:lnTo>
                  <a:lnTo>
                    <a:pt x="0" y="8381892"/>
                  </a:lnTo>
                  <a:lnTo>
                    <a:pt x="0" y="8237112"/>
                  </a:lnTo>
                  <a:close/>
                  <a:moveTo>
                    <a:pt x="99455970" y="144780"/>
                  </a:moveTo>
                  <a:lnTo>
                    <a:pt x="99600748" y="144780"/>
                  </a:lnTo>
                  <a:lnTo>
                    <a:pt x="99600748" y="8237113"/>
                  </a:lnTo>
                  <a:lnTo>
                    <a:pt x="99455970" y="8237113"/>
                  </a:lnTo>
                  <a:lnTo>
                    <a:pt x="99455970" y="144780"/>
                  </a:lnTo>
                  <a:close/>
                  <a:moveTo>
                    <a:pt x="144780" y="8237112"/>
                  </a:moveTo>
                  <a:lnTo>
                    <a:pt x="99455970" y="8237112"/>
                  </a:lnTo>
                  <a:lnTo>
                    <a:pt x="99455970" y="8381892"/>
                  </a:lnTo>
                  <a:lnTo>
                    <a:pt x="144780" y="8381892"/>
                  </a:lnTo>
                  <a:lnTo>
                    <a:pt x="144780" y="8237112"/>
                  </a:lnTo>
                  <a:close/>
                  <a:moveTo>
                    <a:pt x="99455970" y="0"/>
                  </a:moveTo>
                  <a:lnTo>
                    <a:pt x="99600748" y="0"/>
                  </a:lnTo>
                  <a:lnTo>
                    <a:pt x="99600748" y="144780"/>
                  </a:lnTo>
                  <a:lnTo>
                    <a:pt x="99455970" y="144780"/>
                  </a:lnTo>
                  <a:lnTo>
                    <a:pt x="99455970" y="0"/>
                  </a:lnTo>
                  <a:close/>
                  <a:moveTo>
                    <a:pt x="0" y="0"/>
                  </a:moveTo>
                  <a:lnTo>
                    <a:pt x="144780" y="0"/>
                  </a:lnTo>
                  <a:lnTo>
                    <a:pt x="144780" y="144780"/>
                  </a:lnTo>
                  <a:lnTo>
                    <a:pt x="0" y="144780"/>
                  </a:lnTo>
                  <a:lnTo>
                    <a:pt x="0" y="0"/>
                  </a:lnTo>
                  <a:close/>
                  <a:moveTo>
                    <a:pt x="144780" y="0"/>
                  </a:moveTo>
                  <a:lnTo>
                    <a:pt x="99455970" y="0"/>
                  </a:lnTo>
                  <a:lnTo>
                    <a:pt x="99455970" y="144780"/>
                  </a:lnTo>
                  <a:lnTo>
                    <a:pt x="144780" y="144780"/>
                  </a:lnTo>
                  <a:lnTo>
                    <a:pt x="144780" y="0"/>
                  </a:lnTo>
                  <a:close/>
                </a:path>
              </a:pathLst>
            </a:custGeom>
            <a:solidFill>
              <a:srgbClr val="242424"/>
            </a:solidFill>
          </p:spPr>
        </p:sp>
      </p:grpSp>
      <p:sp>
        <p:nvSpPr>
          <p:cNvPr id="7" name="TextBox 7"/>
          <p:cNvSpPr txBox="1"/>
          <p:nvPr/>
        </p:nvSpPr>
        <p:spPr>
          <a:xfrm>
            <a:off x="1286984" y="3421750"/>
            <a:ext cx="8914669" cy="646331"/>
          </a:xfrm>
          <a:prstGeom prst="rect">
            <a:avLst/>
          </a:prstGeom>
        </p:spPr>
        <p:txBody>
          <a:bodyPr lIns="0" tIns="0" rIns="0" bIns="0" rtlCol="0" anchor="t">
            <a:spAutoFit/>
          </a:bodyPr>
          <a:lstStyle/>
          <a:p>
            <a:pPr marL="571500" indent="-571500">
              <a:buFont typeface="Arial" panose="020B0604020202020204" pitchFamily="34" charset="0"/>
              <a:buChar char="•"/>
            </a:pPr>
            <a:r>
              <a:rPr lang="pt-BR" sz="4200" dirty="0" smtClean="0">
                <a:latin typeface="Arial" panose="020B0604020202020204" pitchFamily="34" charset="0"/>
                <a:cs typeface="Arial" panose="020B0604020202020204" pitchFamily="34" charset="0"/>
              </a:rPr>
              <a:t>Học </a:t>
            </a:r>
            <a:r>
              <a:rPr lang="pt-BR" sz="4200" dirty="0">
                <a:latin typeface="Arial" panose="020B0604020202020204" pitchFamily="34" charset="0"/>
                <a:cs typeface="Arial" panose="020B0604020202020204" pitchFamily="34" charset="0"/>
              </a:rPr>
              <a:t>bài cũ, trả lời câu hỏi SGK. </a:t>
            </a:r>
            <a:endParaRPr lang="en-US" sz="4200" dirty="0">
              <a:latin typeface="Arial" panose="020B0604020202020204" pitchFamily="34" charset="0"/>
              <a:cs typeface="Arial" panose="020B0604020202020204" pitchFamily="34" charset="0"/>
            </a:endParaRPr>
          </a:p>
        </p:txBody>
      </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403181" y="644397"/>
            <a:ext cx="6836986" cy="9767123"/>
          </a:xfrm>
          <a:prstGeom prst="rect">
            <a:avLst/>
          </a:prstGeom>
        </p:spPr>
      </p:pic>
      <p:sp>
        <p:nvSpPr>
          <p:cNvPr id="29" name="TextBox 8"/>
          <p:cNvSpPr txBox="1"/>
          <p:nvPr/>
        </p:nvSpPr>
        <p:spPr>
          <a:xfrm>
            <a:off x="347681" y="1238197"/>
            <a:ext cx="10580339" cy="1477328"/>
          </a:xfrm>
          <a:prstGeom prst="rect">
            <a:avLst/>
          </a:prstGeom>
        </p:spPr>
        <p:txBody>
          <a:bodyPr wrap="square" lIns="0" tIns="0" rIns="0" bIns="0" rtlCol="0" anchor="t">
            <a:spAutoFit/>
          </a:bodyPr>
          <a:lstStyle/>
          <a:p>
            <a:pPr algn="ctr">
              <a:lnSpc>
                <a:spcPct val="150000"/>
              </a:lnSpc>
            </a:pPr>
            <a:r>
              <a:rPr lang="vi-VN" sz="6400" b="1" dirty="0" smtClean="0">
                <a:solidFill>
                  <a:srgbClr val="FF0000"/>
                </a:solidFill>
              </a:rPr>
              <a:t>HƯỚNG DẪN VỀ NHÀ</a:t>
            </a:r>
            <a:endParaRPr lang="en-US" sz="6400" b="1" dirty="0">
              <a:solidFill>
                <a:srgbClr val="FF0000"/>
              </a:solidFill>
            </a:endParaRPr>
          </a:p>
        </p:txBody>
      </p:sp>
      <p:grpSp>
        <p:nvGrpSpPr>
          <p:cNvPr id="30" name="Group 3"/>
          <p:cNvGrpSpPr/>
          <p:nvPr/>
        </p:nvGrpSpPr>
        <p:grpSpPr>
          <a:xfrm>
            <a:off x="1012834" y="4990389"/>
            <a:ext cx="10249218" cy="2129884"/>
            <a:chOff x="0" y="0"/>
            <a:chExt cx="99600747" cy="8381892"/>
          </a:xfrm>
        </p:grpSpPr>
        <p:sp>
          <p:nvSpPr>
            <p:cNvPr id="31" name="Freeform 4"/>
            <p:cNvSpPr/>
            <p:nvPr/>
          </p:nvSpPr>
          <p:spPr>
            <a:xfrm>
              <a:off x="72390" y="72390"/>
              <a:ext cx="99455966" cy="8237112"/>
            </a:xfrm>
            <a:custGeom>
              <a:avLst/>
              <a:gdLst/>
              <a:ahLst/>
              <a:cxnLst/>
              <a:rect l="l" t="t" r="r" b="b"/>
              <a:pathLst>
                <a:path w="99455966" h="8237112">
                  <a:moveTo>
                    <a:pt x="0" y="0"/>
                  </a:moveTo>
                  <a:lnTo>
                    <a:pt x="99455966" y="0"/>
                  </a:lnTo>
                  <a:lnTo>
                    <a:pt x="99455966" y="8237112"/>
                  </a:lnTo>
                  <a:lnTo>
                    <a:pt x="0" y="8237112"/>
                  </a:lnTo>
                  <a:lnTo>
                    <a:pt x="0" y="0"/>
                  </a:lnTo>
                  <a:close/>
                </a:path>
              </a:pathLst>
            </a:custGeom>
            <a:solidFill>
              <a:srgbClr val="FFFFFF"/>
            </a:solidFill>
          </p:spPr>
        </p:sp>
        <p:sp>
          <p:nvSpPr>
            <p:cNvPr id="32" name="Freeform 5"/>
            <p:cNvSpPr/>
            <p:nvPr/>
          </p:nvSpPr>
          <p:spPr>
            <a:xfrm>
              <a:off x="0" y="0"/>
              <a:ext cx="99600748" cy="8381892"/>
            </a:xfrm>
            <a:custGeom>
              <a:avLst/>
              <a:gdLst/>
              <a:ahLst/>
              <a:cxnLst/>
              <a:rect l="l" t="t" r="r" b="b"/>
              <a:pathLst>
                <a:path w="99600748" h="8381892">
                  <a:moveTo>
                    <a:pt x="99455970" y="8237112"/>
                  </a:moveTo>
                  <a:lnTo>
                    <a:pt x="99600748" y="8237112"/>
                  </a:lnTo>
                  <a:lnTo>
                    <a:pt x="99600748" y="8381892"/>
                  </a:lnTo>
                  <a:lnTo>
                    <a:pt x="99455970" y="8381892"/>
                  </a:lnTo>
                  <a:lnTo>
                    <a:pt x="99455970" y="8237112"/>
                  </a:lnTo>
                  <a:close/>
                  <a:moveTo>
                    <a:pt x="0" y="144780"/>
                  </a:moveTo>
                  <a:lnTo>
                    <a:pt x="144780" y="144780"/>
                  </a:lnTo>
                  <a:lnTo>
                    <a:pt x="144780" y="8237113"/>
                  </a:lnTo>
                  <a:lnTo>
                    <a:pt x="0" y="8237113"/>
                  </a:lnTo>
                  <a:lnTo>
                    <a:pt x="0" y="144780"/>
                  </a:lnTo>
                  <a:close/>
                  <a:moveTo>
                    <a:pt x="0" y="8237113"/>
                  </a:moveTo>
                  <a:lnTo>
                    <a:pt x="144780" y="8237113"/>
                  </a:lnTo>
                  <a:lnTo>
                    <a:pt x="144780" y="8381892"/>
                  </a:lnTo>
                  <a:lnTo>
                    <a:pt x="0" y="8381892"/>
                  </a:lnTo>
                  <a:lnTo>
                    <a:pt x="0" y="8237112"/>
                  </a:lnTo>
                  <a:close/>
                  <a:moveTo>
                    <a:pt x="99455970" y="144780"/>
                  </a:moveTo>
                  <a:lnTo>
                    <a:pt x="99600748" y="144780"/>
                  </a:lnTo>
                  <a:lnTo>
                    <a:pt x="99600748" y="8237113"/>
                  </a:lnTo>
                  <a:lnTo>
                    <a:pt x="99455970" y="8237113"/>
                  </a:lnTo>
                  <a:lnTo>
                    <a:pt x="99455970" y="144780"/>
                  </a:lnTo>
                  <a:close/>
                  <a:moveTo>
                    <a:pt x="144780" y="8237112"/>
                  </a:moveTo>
                  <a:lnTo>
                    <a:pt x="99455970" y="8237112"/>
                  </a:lnTo>
                  <a:lnTo>
                    <a:pt x="99455970" y="8381892"/>
                  </a:lnTo>
                  <a:lnTo>
                    <a:pt x="144780" y="8381892"/>
                  </a:lnTo>
                  <a:lnTo>
                    <a:pt x="144780" y="8237112"/>
                  </a:lnTo>
                  <a:close/>
                  <a:moveTo>
                    <a:pt x="99455970" y="0"/>
                  </a:moveTo>
                  <a:lnTo>
                    <a:pt x="99600748" y="0"/>
                  </a:lnTo>
                  <a:lnTo>
                    <a:pt x="99600748" y="144780"/>
                  </a:lnTo>
                  <a:lnTo>
                    <a:pt x="99455970" y="144780"/>
                  </a:lnTo>
                  <a:lnTo>
                    <a:pt x="99455970" y="0"/>
                  </a:lnTo>
                  <a:close/>
                  <a:moveTo>
                    <a:pt x="0" y="0"/>
                  </a:moveTo>
                  <a:lnTo>
                    <a:pt x="144780" y="0"/>
                  </a:lnTo>
                  <a:lnTo>
                    <a:pt x="144780" y="144780"/>
                  </a:lnTo>
                  <a:lnTo>
                    <a:pt x="0" y="144780"/>
                  </a:lnTo>
                  <a:lnTo>
                    <a:pt x="0" y="0"/>
                  </a:lnTo>
                  <a:close/>
                  <a:moveTo>
                    <a:pt x="144780" y="0"/>
                  </a:moveTo>
                  <a:lnTo>
                    <a:pt x="99455970" y="0"/>
                  </a:lnTo>
                  <a:lnTo>
                    <a:pt x="99455970" y="144780"/>
                  </a:lnTo>
                  <a:lnTo>
                    <a:pt x="144780" y="144780"/>
                  </a:lnTo>
                  <a:lnTo>
                    <a:pt x="144780" y="0"/>
                  </a:lnTo>
                  <a:close/>
                </a:path>
              </a:pathLst>
            </a:custGeom>
            <a:solidFill>
              <a:srgbClr val="242424"/>
            </a:solidFill>
          </p:spPr>
        </p:sp>
      </p:grpSp>
      <p:sp>
        <p:nvSpPr>
          <p:cNvPr id="33" name="TextBox 7"/>
          <p:cNvSpPr txBox="1"/>
          <p:nvPr/>
        </p:nvSpPr>
        <p:spPr>
          <a:xfrm>
            <a:off x="1286984" y="5083535"/>
            <a:ext cx="9616698" cy="1938992"/>
          </a:xfrm>
          <a:prstGeom prst="rect">
            <a:avLst/>
          </a:prstGeom>
        </p:spPr>
        <p:txBody>
          <a:bodyPr wrap="square" lIns="0" tIns="0" rIns="0" bIns="0" rtlCol="0" anchor="t">
            <a:spAutoFit/>
          </a:bodyPr>
          <a:lstStyle/>
          <a:p>
            <a:pPr marL="571500" indent="-571500">
              <a:lnSpc>
                <a:spcPct val="150000"/>
              </a:lnSpc>
              <a:buFont typeface="Arial" panose="020B0604020202020204" pitchFamily="34" charset="0"/>
              <a:buChar char="•"/>
            </a:pPr>
            <a:r>
              <a:rPr lang="pt-BR" sz="4200" dirty="0">
                <a:latin typeface="Arial" panose="020B0604020202020204" pitchFamily="34" charset="0"/>
                <a:cs typeface="Arial" panose="020B0604020202020204" pitchFamily="34" charset="0"/>
              </a:rPr>
              <a:t>Hoàn thành câu hỏi phần vận dụng và tìm tòi mở </a:t>
            </a:r>
            <a:r>
              <a:rPr lang="pt-BR" sz="4200" dirty="0" smtClean="0">
                <a:latin typeface="Arial" panose="020B0604020202020204" pitchFamily="34" charset="0"/>
                <a:cs typeface="Arial" panose="020B0604020202020204" pitchFamily="34" charset="0"/>
              </a:rPr>
              <a:t>rộng</a:t>
            </a:r>
            <a:r>
              <a:rPr lang="vi-VN"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grpSp>
        <p:nvGrpSpPr>
          <p:cNvPr id="34" name="Group 3"/>
          <p:cNvGrpSpPr/>
          <p:nvPr/>
        </p:nvGrpSpPr>
        <p:grpSpPr>
          <a:xfrm>
            <a:off x="990600" y="7734300"/>
            <a:ext cx="10249218" cy="1264311"/>
            <a:chOff x="0" y="0"/>
            <a:chExt cx="99600747" cy="8381892"/>
          </a:xfrm>
        </p:grpSpPr>
        <p:sp>
          <p:nvSpPr>
            <p:cNvPr id="35" name="Freeform 4"/>
            <p:cNvSpPr/>
            <p:nvPr/>
          </p:nvSpPr>
          <p:spPr>
            <a:xfrm>
              <a:off x="72390" y="72390"/>
              <a:ext cx="99455966" cy="8237112"/>
            </a:xfrm>
            <a:custGeom>
              <a:avLst/>
              <a:gdLst/>
              <a:ahLst/>
              <a:cxnLst/>
              <a:rect l="l" t="t" r="r" b="b"/>
              <a:pathLst>
                <a:path w="99455966" h="8237112">
                  <a:moveTo>
                    <a:pt x="0" y="0"/>
                  </a:moveTo>
                  <a:lnTo>
                    <a:pt x="99455966" y="0"/>
                  </a:lnTo>
                  <a:lnTo>
                    <a:pt x="99455966" y="8237112"/>
                  </a:lnTo>
                  <a:lnTo>
                    <a:pt x="0" y="8237112"/>
                  </a:lnTo>
                  <a:lnTo>
                    <a:pt x="0" y="0"/>
                  </a:lnTo>
                  <a:close/>
                </a:path>
              </a:pathLst>
            </a:custGeom>
            <a:solidFill>
              <a:srgbClr val="FFFFFF"/>
            </a:solidFill>
          </p:spPr>
        </p:sp>
        <p:sp>
          <p:nvSpPr>
            <p:cNvPr id="36" name="Freeform 5"/>
            <p:cNvSpPr/>
            <p:nvPr/>
          </p:nvSpPr>
          <p:spPr>
            <a:xfrm>
              <a:off x="0" y="0"/>
              <a:ext cx="99600748" cy="8381892"/>
            </a:xfrm>
            <a:custGeom>
              <a:avLst/>
              <a:gdLst/>
              <a:ahLst/>
              <a:cxnLst/>
              <a:rect l="l" t="t" r="r" b="b"/>
              <a:pathLst>
                <a:path w="99600748" h="8381892">
                  <a:moveTo>
                    <a:pt x="99455970" y="8237112"/>
                  </a:moveTo>
                  <a:lnTo>
                    <a:pt x="99600748" y="8237112"/>
                  </a:lnTo>
                  <a:lnTo>
                    <a:pt x="99600748" y="8381892"/>
                  </a:lnTo>
                  <a:lnTo>
                    <a:pt x="99455970" y="8381892"/>
                  </a:lnTo>
                  <a:lnTo>
                    <a:pt x="99455970" y="8237112"/>
                  </a:lnTo>
                  <a:close/>
                  <a:moveTo>
                    <a:pt x="0" y="144780"/>
                  </a:moveTo>
                  <a:lnTo>
                    <a:pt x="144780" y="144780"/>
                  </a:lnTo>
                  <a:lnTo>
                    <a:pt x="144780" y="8237113"/>
                  </a:lnTo>
                  <a:lnTo>
                    <a:pt x="0" y="8237113"/>
                  </a:lnTo>
                  <a:lnTo>
                    <a:pt x="0" y="144780"/>
                  </a:lnTo>
                  <a:close/>
                  <a:moveTo>
                    <a:pt x="0" y="8237113"/>
                  </a:moveTo>
                  <a:lnTo>
                    <a:pt x="144780" y="8237113"/>
                  </a:lnTo>
                  <a:lnTo>
                    <a:pt x="144780" y="8381892"/>
                  </a:lnTo>
                  <a:lnTo>
                    <a:pt x="0" y="8381892"/>
                  </a:lnTo>
                  <a:lnTo>
                    <a:pt x="0" y="8237112"/>
                  </a:lnTo>
                  <a:close/>
                  <a:moveTo>
                    <a:pt x="99455970" y="144780"/>
                  </a:moveTo>
                  <a:lnTo>
                    <a:pt x="99600748" y="144780"/>
                  </a:lnTo>
                  <a:lnTo>
                    <a:pt x="99600748" y="8237113"/>
                  </a:lnTo>
                  <a:lnTo>
                    <a:pt x="99455970" y="8237113"/>
                  </a:lnTo>
                  <a:lnTo>
                    <a:pt x="99455970" y="144780"/>
                  </a:lnTo>
                  <a:close/>
                  <a:moveTo>
                    <a:pt x="144780" y="8237112"/>
                  </a:moveTo>
                  <a:lnTo>
                    <a:pt x="99455970" y="8237112"/>
                  </a:lnTo>
                  <a:lnTo>
                    <a:pt x="99455970" y="8381892"/>
                  </a:lnTo>
                  <a:lnTo>
                    <a:pt x="144780" y="8381892"/>
                  </a:lnTo>
                  <a:lnTo>
                    <a:pt x="144780" y="8237112"/>
                  </a:lnTo>
                  <a:close/>
                  <a:moveTo>
                    <a:pt x="99455970" y="0"/>
                  </a:moveTo>
                  <a:lnTo>
                    <a:pt x="99600748" y="0"/>
                  </a:lnTo>
                  <a:lnTo>
                    <a:pt x="99600748" y="144780"/>
                  </a:lnTo>
                  <a:lnTo>
                    <a:pt x="99455970" y="144780"/>
                  </a:lnTo>
                  <a:lnTo>
                    <a:pt x="99455970" y="0"/>
                  </a:lnTo>
                  <a:close/>
                  <a:moveTo>
                    <a:pt x="0" y="0"/>
                  </a:moveTo>
                  <a:lnTo>
                    <a:pt x="144780" y="0"/>
                  </a:lnTo>
                  <a:lnTo>
                    <a:pt x="144780" y="144780"/>
                  </a:lnTo>
                  <a:lnTo>
                    <a:pt x="0" y="144780"/>
                  </a:lnTo>
                  <a:lnTo>
                    <a:pt x="0" y="0"/>
                  </a:lnTo>
                  <a:close/>
                  <a:moveTo>
                    <a:pt x="144780" y="0"/>
                  </a:moveTo>
                  <a:lnTo>
                    <a:pt x="99455970" y="0"/>
                  </a:lnTo>
                  <a:lnTo>
                    <a:pt x="99455970" y="144780"/>
                  </a:lnTo>
                  <a:lnTo>
                    <a:pt x="144780" y="144780"/>
                  </a:lnTo>
                  <a:lnTo>
                    <a:pt x="144780" y="0"/>
                  </a:lnTo>
                  <a:close/>
                </a:path>
              </a:pathLst>
            </a:custGeom>
            <a:solidFill>
              <a:srgbClr val="242424"/>
            </a:solidFill>
          </p:spPr>
        </p:sp>
      </p:grpSp>
      <p:sp>
        <p:nvSpPr>
          <p:cNvPr id="37" name="TextBox 7"/>
          <p:cNvSpPr txBox="1"/>
          <p:nvPr/>
        </p:nvSpPr>
        <p:spPr>
          <a:xfrm>
            <a:off x="1257301" y="8043289"/>
            <a:ext cx="8914669" cy="646331"/>
          </a:xfrm>
          <a:prstGeom prst="rect">
            <a:avLst/>
          </a:prstGeom>
        </p:spPr>
        <p:txBody>
          <a:bodyPr lIns="0" tIns="0" rIns="0" bIns="0" rtlCol="0" anchor="t">
            <a:spAutoFit/>
          </a:bodyPr>
          <a:lstStyle/>
          <a:p>
            <a:pPr marL="571500" indent="-571500">
              <a:buFont typeface="Arial" panose="020B0604020202020204" pitchFamily="34" charset="0"/>
              <a:buChar char="•"/>
            </a:pPr>
            <a:r>
              <a:rPr lang="pt-BR" sz="4200" dirty="0">
                <a:latin typeface="Arial" panose="020B0604020202020204" pitchFamily="34" charset="0"/>
                <a:cs typeface="Arial" panose="020B0604020202020204" pitchFamily="34" charset="0"/>
              </a:rPr>
              <a:t>Chuẩn bị bài mới.</a:t>
            </a:r>
            <a:endParaRPr lang="en-US" sz="4200"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grpSp>
        <p:nvGrpSpPr>
          <p:cNvPr id="2" name="Group 2"/>
          <p:cNvGrpSpPr/>
          <p:nvPr/>
        </p:nvGrpSpPr>
        <p:grpSpPr>
          <a:xfrm>
            <a:off x="-488329" y="8072994"/>
            <a:ext cx="19178618" cy="2591021"/>
            <a:chOff x="0" y="0"/>
            <a:chExt cx="186375649" cy="25179248"/>
          </a:xfrm>
        </p:grpSpPr>
        <p:sp>
          <p:nvSpPr>
            <p:cNvPr id="3" name="Freeform 3"/>
            <p:cNvSpPr/>
            <p:nvPr/>
          </p:nvSpPr>
          <p:spPr>
            <a:xfrm>
              <a:off x="72390" y="72390"/>
              <a:ext cx="186230868" cy="25034468"/>
            </a:xfrm>
            <a:custGeom>
              <a:avLst/>
              <a:gdLst/>
              <a:ahLst/>
              <a:cxnLst/>
              <a:rect l="l" t="t" r="r" b="b"/>
              <a:pathLst>
                <a:path w="186230868" h="25034468">
                  <a:moveTo>
                    <a:pt x="0" y="0"/>
                  </a:moveTo>
                  <a:lnTo>
                    <a:pt x="186230868" y="0"/>
                  </a:lnTo>
                  <a:lnTo>
                    <a:pt x="186230868" y="25034468"/>
                  </a:lnTo>
                  <a:lnTo>
                    <a:pt x="0" y="25034468"/>
                  </a:lnTo>
                  <a:lnTo>
                    <a:pt x="0" y="0"/>
                  </a:lnTo>
                  <a:close/>
                </a:path>
              </a:pathLst>
            </a:custGeom>
            <a:solidFill>
              <a:srgbClr val="FFFFFF"/>
            </a:solidFill>
          </p:spPr>
        </p:sp>
        <p:sp>
          <p:nvSpPr>
            <p:cNvPr id="4" name="Freeform 4"/>
            <p:cNvSpPr/>
            <p:nvPr/>
          </p:nvSpPr>
          <p:spPr>
            <a:xfrm>
              <a:off x="0" y="0"/>
              <a:ext cx="186375650" cy="25179249"/>
            </a:xfrm>
            <a:custGeom>
              <a:avLst/>
              <a:gdLst/>
              <a:ahLst/>
              <a:cxnLst/>
              <a:rect l="l" t="t" r="r" b="b"/>
              <a:pathLst>
                <a:path w="186375650" h="25179249">
                  <a:moveTo>
                    <a:pt x="186230865" y="25034469"/>
                  </a:moveTo>
                  <a:lnTo>
                    <a:pt x="186375650" y="25034469"/>
                  </a:lnTo>
                  <a:lnTo>
                    <a:pt x="186375650" y="25179249"/>
                  </a:lnTo>
                  <a:lnTo>
                    <a:pt x="186230865" y="25179249"/>
                  </a:lnTo>
                  <a:lnTo>
                    <a:pt x="186230865" y="25034469"/>
                  </a:lnTo>
                  <a:close/>
                  <a:moveTo>
                    <a:pt x="0" y="144780"/>
                  </a:moveTo>
                  <a:lnTo>
                    <a:pt x="144780" y="144780"/>
                  </a:lnTo>
                  <a:lnTo>
                    <a:pt x="144780" y="25034469"/>
                  </a:lnTo>
                  <a:lnTo>
                    <a:pt x="0" y="25034469"/>
                  </a:lnTo>
                  <a:lnTo>
                    <a:pt x="0" y="144780"/>
                  </a:lnTo>
                  <a:close/>
                  <a:moveTo>
                    <a:pt x="0" y="25034469"/>
                  </a:moveTo>
                  <a:lnTo>
                    <a:pt x="144780" y="25034469"/>
                  </a:lnTo>
                  <a:lnTo>
                    <a:pt x="144780" y="25179249"/>
                  </a:lnTo>
                  <a:lnTo>
                    <a:pt x="0" y="25179249"/>
                  </a:lnTo>
                  <a:lnTo>
                    <a:pt x="0" y="25034469"/>
                  </a:lnTo>
                  <a:close/>
                  <a:moveTo>
                    <a:pt x="186230865" y="144780"/>
                  </a:moveTo>
                  <a:lnTo>
                    <a:pt x="186375650" y="144780"/>
                  </a:lnTo>
                  <a:lnTo>
                    <a:pt x="186375650" y="25034469"/>
                  </a:lnTo>
                  <a:lnTo>
                    <a:pt x="186230865" y="25034469"/>
                  </a:lnTo>
                  <a:lnTo>
                    <a:pt x="186230865" y="144780"/>
                  </a:lnTo>
                  <a:close/>
                  <a:moveTo>
                    <a:pt x="144780" y="25034469"/>
                  </a:moveTo>
                  <a:lnTo>
                    <a:pt x="186230865" y="25034469"/>
                  </a:lnTo>
                  <a:lnTo>
                    <a:pt x="186230865" y="25179249"/>
                  </a:lnTo>
                  <a:lnTo>
                    <a:pt x="144780" y="25179249"/>
                  </a:lnTo>
                  <a:lnTo>
                    <a:pt x="144780" y="2503446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242424"/>
            </a:solidFill>
          </p:spPr>
        </p:sp>
      </p:grpSp>
      <p:sp>
        <p:nvSpPr>
          <p:cNvPr id="6" name="TextBox 6"/>
          <p:cNvSpPr txBox="1"/>
          <p:nvPr/>
        </p:nvSpPr>
        <p:spPr>
          <a:xfrm>
            <a:off x="2287824" y="1349193"/>
            <a:ext cx="14274551" cy="2903231"/>
          </a:xfrm>
          <a:prstGeom prst="rect">
            <a:avLst/>
          </a:prstGeom>
        </p:spPr>
        <p:txBody>
          <a:bodyPr wrap="square" lIns="0" tIns="0" rIns="0" bIns="0" rtlCol="0" anchor="t">
            <a:spAutoFit/>
          </a:bodyPr>
          <a:lstStyle/>
          <a:p>
            <a:pPr algn="ctr">
              <a:lnSpc>
                <a:spcPts val="11969"/>
              </a:lnSpc>
            </a:pPr>
            <a:r>
              <a:rPr lang="vi-VN" sz="7200" b="1" dirty="0" smtClean="0">
                <a:solidFill>
                  <a:srgbClr val="000000"/>
                </a:solidFill>
                <a:latin typeface="Arial" panose="020B0604020202020204" pitchFamily="34" charset="0"/>
                <a:cs typeface="Arial" panose="020B0604020202020204" pitchFamily="34" charset="0"/>
              </a:rPr>
              <a:t>CẢM ƠN CÁC EM ĐÃ </a:t>
            </a:r>
          </a:p>
          <a:p>
            <a:pPr algn="ctr">
              <a:lnSpc>
                <a:spcPts val="11969"/>
              </a:lnSpc>
            </a:pPr>
            <a:r>
              <a:rPr lang="vi-VN" sz="7200" b="1" dirty="0" smtClean="0">
                <a:solidFill>
                  <a:srgbClr val="000000"/>
                </a:solidFill>
                <a:latin typeface="Arial" panose="020B0604020202020204" pitchFamily="34" charset="0"/>
                <a:cs typeface="Arial" panose="020B0604020202020204" pitchFamily="34" charset="0"/>
              </a:rPr>
              <a:t>LẮNG NGHE BÀI GIẢNG!</a:t>
            </a:r>
            <a:endParaRPr lang="en-US" sz="7200" b="1" dirty="0">
              <a:solidFill>
                <a:srgbClr val="00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194547" y="5946747"/>
            <a:ext cx="7571157" cy="525851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060051" y="5796232"/>
            <a:ext cx="5063789" cy="357227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40680" y="3728537"/>
            <a:ext cx="5077213" cy="6419465"/>
          </a:xfrm>
          <a:prstGeom prst="rect">
            <a:avLst/>
          </a:prstGeom>
        </p:spPr>
      </p:pic>
    </p:spTree>
    <p:extLst>
      <p:ext uri="{BB962C8B-B14F-4D97-AF65-F5344CB8AC3E}">
        <p14:creationId xmlns:p14="http://schemas.microsoft.com/office/powerpoint/2010/main" val="367170177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grpSp>
        <p:nvGrpSpPr>
          <p:cNvPr id="13" name="Group 13"/>
          <p:cNvGrpSpPr/>
          <p:nvPr/>
        </p:nvGrpSpPr>
        <p:grpSpPr>
          <a:xfrm>
            <a:off x="17075051" y="-339268"/>
            <a:ext cx="1526306" cy="11003283"/>
            <a:chOff x="0" y="0"/>
            <a:chExt cx="14832469" cy="106928664"/>
          </a:xfrm>
        </p:grpSpPr>
        <p:sp>
          <p:nvSpPr>
            <p:cNvPr id="14" name="Freeform 14"/>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15" name="Freeform 15"/>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424894">
            <a:off x="11614512" y="-1285825"/>
            <a:ext cx="4948091" cy="4741171"/>
          </a:xfrm>
          <a:prstGeom prst="rect">
            <a:avLst/>
          </a:prstGeom>
        </p:spPr>
      </p:pic>
      <p:sp>
        <p:nvSpPr>
          <p:cNvPr id="32" name="TextBox 32"/>
          <p:cNvSpPr txBox="1"/>
          <p:nvPr/>
        </p:nvSpPr>
        <p:spPr>
          <a:xfrm>
            <a:off x="861354" y="1714500"/>
            <a:ext cx="8224759" cy="1133644"/>
          </a:xfrm>
          <a:prstGeom prst="rect">
            <a:avLst/>
          </a:prstGeom>
        </p:spPr>
        <p:txBody>
          <a:bodyPr lIns="0" tIns="0" rIns="0" bIns="0" rtlCol="0" anchor="t">
            <a:spAutoFit/>
          </a:bodyPr>
          <a:lstStyle/>
          <a:p>
            <a:pPr algn="ctr">
              <a:lnSpc>
                <a:spcPts val="9600"/>
              </a:lnSpc>
            </a:pPr>
            <a:r>
              <a:rPr lang="vi-VN" sz="6400" b="1" dirty="0" smtClean="0">
                <a:solidFill>
                  <a:srgbClr val="FF0000"/>
                </a:solidFill>
              </a:rPr>
              <a:t>NỘI DUNG BÀI HỌC</a:t>
            </a:r>
            <a:endParaRPr lang="en-US" sz="6400" b="1" dirty="0">
              <a:solidFill>
                <a:srgbClr val="FF0000"/>
              </a:solidFill>
            </a:endParaRPr>
          </a:p>
        </p:txBody>
      </p:sp>
      <p:sp>
        <p:nvSpPr>
          <p:cNvPr id="40" name="TextBox 39"/>
          <p:cNvSpPr txBox="1"/>
          <p:nvPr/>
        </p:nvSpPr>
        <p:spPr>
          <a:xfrm>
            <a:off x="861354" y="3009900"/>
            <a:ext cx="14097000" cy="5512984"/>
          </a:xfrm>
          <a:prstGeom prst="rect">
            <a:avLst/>
          </a:prstGeom>
          <a:noFill/>
        </p:spPr>
        <p:txBody>
          <a:bodyPr wrap="square" rtlCol="0">
            <a:spAutoFit/>
          </a:bodyPr>
          <a:lstStyle/>
          <a:p>
            <a:pPr marL="400050" indent="-400050" algn="just">
              <a:lnSpc>
                <a:spcPct val="150000"/>
              </a:lnSpc>
              <a:buAutoNum type="romanUcPeriod"/>
            </a:pPr>
            <a:r>
              <a:rPr lang="vi-VN" sz="4800" b="1" dirty="0" smtClean="0"/>
              <a:t>CÁC KIỂU VĂN BẢN ĐÃ HỌC TRONG CHƯƠNG TRÌNH NGỮ VĂN THCS</a:t>
            </a:r>
          </a:p>
          <a:p>
            <a:pPr marL="400050" indent="-400050" algn="just">
              <a:lnSpc>
                <a:spcPct val="150000"/>
              </a:lnSpc>
              <a:buAutoNum type="romanUcPeriod"/>
            </a:pPr>
            <a:r>
              <a:rPr lang="vi-VN" sz="4800" b="1" dirty="0" smtClean="0"/>
              <a:t>PHẦN TẬP LÀM VĂN TRONG CHƯƠNG TRÌNH NGỮ VĂN THCS</a:t>
            </a:r>
          </a:p>
          <a:p>
            <a:pPr marL="400050" indent="-400050" algn="just">
              <a:lnSpc>
                <a:spcPct val="150000"/>
              </a:lnSpc>
              <a:buAutoNum type="romanUcPeriod"/>
            </a:pPr>
            <a:r>
              <a:rPr lang="vi-VN" sz="4800" b="1" dirty="0" smtClean="0"/>
              <a:t>CÁC KIỂU VĂN BẢN TRỌNG TÂM </a:t>
            </a:r>
            <a:endParaRPr lang="en-US" sz="4800" b="1"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grpSp>
        <p:nvGrpSpPr>
          <p:cNvPr id="9" name="Group 9"/>
          <p:cNvGrpSpPr/>
          <p:nvPr/>
        </p:nvGrpSpPr>
        <p:grpSpPr>
          <a:xfrm>
            <a:off x="17075051" y="-339268"/>
            <a:ext cx="1526306" cy="11003283"/>
            <a:chOff x="0" y="0"/>
            <a:chExt cx="14832469" cy="106928664"/>
          </a:xfrm>
        </p:grpSpPr>
        <p:sp>
          <p:nvSpPr>
            <p:cNvPr id="10" name="Freeform 10"/>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11" name="Freeform 11"/>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grpSp>
        <p:nvGrpSpPr>
          <p:cNvPr id="13" name="Group 13"/>
          <p:cNvGrpSpPr/>
          <p:nvPr/>
        </p:nvGrpSpPr>
        <p:grpSpPr>
          <a:xfrm>
            <a:off x="544840" y="3695700"/>
            <a:ext cx="15922527" cy="4038600"/>
            <a:chOff x="1300362" y="0"/>
            <a:chExt cx="6512220" cy="1111431"/>
          </a:xfrm>
        </p:grpSpPr>
        <p:grpSp>
          <p:nvGrpSpPr>
            <p:cNvPr id="15" name="Group 15"/>
            <p:cNvGrpSpPr/>
            <p:nvPr/>
          </p:nvGrpSpPr>
          <p:grpSpPr>
            <a:xfrm>
              <a:off x="1300362" y="0"/>
              <a:ext cx="6512219" cy="1111431"/>
              <a:chOff x="-23906" y="0"/>
              <a:chExt cx="47463758" cy="8100574"/>
            </a:xfrm>
          </p:grpSpPr>
          <p:sp>
            <p:nvSpPr>
              <p:cNvPr id="16" name="Freeform 16"/>
              <p:cNvSpPr/>
              <p:nvPr/>
            </p:nvSpPr>
            <p:spPr>
              <a:xfrm>
                <a:off x="-23906" y="72391"/>
                <a:ext cx="47295072" cy="7955792"/>
              </a:xfrm>
              <a:custGeom>
                <a:avLst/>
                <a:gdLst/>
                <a:ahLst/>
                <a:cxnLst/>
                <a:rect l="l" t="t" r="r" b="b"/>
                <a:pathLst>
                  <a:path w="47295069" h="7955794">
                    <a:moveTo>
                      <a:pt x="0" y="0"/>
                    </a:moveTo>
                    <a:lnTo>
                      <a:pt x="47295069" y="0"/>
                    </a:lnTo>
                    <a:lnTo>
                      <a:pt x="47295069" y="7955794"/>
                    </a:lnTo>
                    <a:lnTo>
                      <a:pt x="0" y="7955794"/>
                    </a:lnTo>
                    <a:lnTo>
                      <a:pt x="0" y="0"/>
                    </a:lnTo>
                    <a:close/>
                  </a:path>
                </a:pathLst>
              </a:custGeom>
              <a:solidFill>
                <a:srgbClr val="FFFFFF"/>
              </a:solidFill>
            </p:spPr>
          </p:sp>
          <p:sp>
            <p:nvSpPr>
              <p:cNvPr id="17" name="Freeform 17"/>
              <p:cNvSpPr/>
              <p:nvPr/>
            </p:nvSpPr>
            <p:spPr>
              <a:xfrm>
                <a:off x="0" y="0"/>
                <a:ext cx="47439852" cy="8100574"/>
              </a:xfrm>
              <a:custGeom>
                <a:avLst/>
                <a:gdLst/>
                <a:ahLst/>
                <a:cxnLst/>
                <a:rect l="l" t="t" r="r" b="b"/>
                <a:pathLst>
                  <a:path w="47439852" h="8100574">
                    <a:moveTo>
                      <a:pt x="47295070" y="7955794"/>
                    </a:moveTo>
                    <a:lnTo>
                      <a:pt x="47439852" y="7955794"/>
                    </a:lnTo>
                    <a:lnTo>
                      <a:pt x="47439852" y="8100574"/>
                    </a:lnTo>
                    <a:lnTo>
                      <a:pt x="47295070" y="8100574"/>
                    </a:lnTo>
                    <a:lnTo>
                      <a:pt x="47295070" y="7955794"/>
                    </a:lnTo>
                    <a:close/>
                    <a:moveTo>
                      <a:pt x="0" y="144780"/>
                    </a:moveTo>
                    <a:lnTo>
                      <a:pt x="144780" y="144780"/>
                    </a:lnTo>
                    <a:lnTo>
                      <a:pt x="144780" y="7955794"/>
                    </a:lnTo>
                    <a:lnTo>
                      <a:pt x="0" y="7955794"/>
                    </a:lnTo>
                    <a:lnTo>
                      <a:pt x="0" y="144780"/>
                    </a:lnTo>
                    <a:close/>
                    <a:moveTo>
                      <a:pt x="0" y="7955794"/>
                    </a:moveTo>
                    <a:lnTo>
                      <a:pt x="144780" y="7955794"/>
                    </a:lnTo>
                    <a:lnTo>
                      <a:pt x="144780" y="8100574"/>
                    </a:lnTo>
                    <a:lnTo>
                      <a:pt x="0" y="8100574"/>
                    </a:lnTo>
                    <a:lnTo>
                      <a:pt x="0" y="7955794"/>
                    </a:lnTo>
                    <a:close/>
                    <a:moveTo>
                      <a:pt x="47295070" y="144780"/>
                    </a:moveTo>
                    <a:lnTo>
                      <a:pt x="47439852" y="144780"/>
                    </a:lnTo>
                    <a:lnTo>
                      <a:pt x="47439852" y="7955794"/>
                    </a:lnTo>
                    <a:lnTo>
                      <a:pt x="47295070" y="7955794"/>
                    </a:lnTo>
                    <a:lnTo>
                      <a:pt x="47295070" y="144780"/>
                    </a:lnTo>
                    <a:close/>
                    <a:moveTo>
                      <a:pt x="144780" y="7955794"/>
                    </a:moveTo>
                    <a:lnTo>
                      <a:pt x="47295070" y="7955794"/>
                    </a:lnTo>
                    <a:lnTo>
                      <a:pt x="47295070" y="8100574"/>
                    </a:lnTo>
                    <a:lnTo>
                      <a:pt x="144780" y="8100574"/>
                    </a:lnTo>
                    <a:lnTo>
                      <a:pt x="144780" y="7955794"/>
                    </a:lnTo>
                    <a:close/>
                    <a:moveTo>
                      <a:pt x="47295070" y="0"/>
                    </a:moveTo>
                    <a:lnTo>
                      <a:pt x="47439852" y="0"/>
                    </a:lnTo>
                    <a:lnTo>
                      <a:pt x="47439852" y="144780"/>
                    </a:lnTo>
                    <a:lnTo>
                      <a:pt x="47295070" y="144780"/>
                    </a:lnTo>
                    <a:lnTo>
                      <a:pt x="47295070" y="0"/>
                    </a:lnTo>
                    <a:close/>
                    <a:moveTo>
                      <a:pt x="0" y="0"/>
                    </a:moveTo>
                    <a:lnTo>
                      <a:pt x="144780" y="0"/>
                    </a:lnTo>
                    <a:lnTo>
                      <a:pt x="144780" y="144780"/>
                    </a:lnTo>
                    <a:lnTo>
                      <a:pt x="0" y="144780"/>
                    </a:lnTo>
                    <a:lnTo>
                      <a:pt x="0" y="0"/>
                    </a:lnTo>
                    <a:close/>
                    <a:moveTo>
                      <a:pt x="144780" y="0"/>
                    </a:moveTo>
                    <a:lnTo>
                      <a:pt x="47295070" y="0"/>
                    </a:lnTo>
                    <a:lnTo>
                      <a:pt x="47295070" y="144780"/>
                    </a:lnTo>
                    <a:lnTo>
                      <a:pt x="144780" y="144780"/>
                    </a:lnTo>
                    <a:lnTo>
                      <a:pt x="144780" y="0"/>
                    </a:lnTo>
                    <a:close/>
                  </a:path>
                </a:pathLst>
              </a:custGeom>
              <a:solidFill>
                <a:srgbClr val="242424"/>
              </a:solidFill>
            </p:spPr>
          </p:sp>
        </p:grpSp>
        <p:sp>
          <p:nvSpPr>
            <p:cNvPr id="18" name="TextBox 18"/>
            <p:cNvSpPr txBox="1"/>
            <p:nvPr/>
          </p:nvSpPr>
          <p:spPr>
            <a:xfrm>
              <a:off x="1393426" y="149152"/>
              <a:ext cx="6419156" cy="813127"/>
            </a:xfrm>
            <a:prstGeom prst="rect">
              <a:avLst/>
            </a:prstGeom>
          </p:spPr>
          <p:txBody>
            <a:bodyPr wrap="square" lIns="0" tIns="0" rIns="0" bIns="0" rtlCol="0" anchor="t">
              <a:spAutoFit/>
            </a:bodyPr>
            <a:lstStyle/>
            <a:p>
              <a:pPr algn="ctr">
                <a:lnSpc>
                  <a:spcPct val="150000"/>
                </a:lnSpc>
              </a:pPr>
              <a:r>
                <a:rPr lang="vi-VN" sz="6400" b="1" dirty="0" smtClean="0">
                  <a:solidFill>
                    <a:srgbClr val="000000"/>
                  </a:solidFill>
                </a:rPr>
                <a:t>I. CÁC KIỂU VĂN BẢN ĐÃ HỌC TRONG CHƯƠNG TRÌNH NGỮ VĂN THCS</a:t>
              </a:r>
              <a:endParaRPr lang="en-US" sz="6400" b="1" dirty="0">
                <a:solidFill>
                  <a:srgbClr val="000000"/>
                </a:solidFill>
              </a:endParaRPr>
            </a:p>
          </p:txBody>
        </p:sp>
      </p:gr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48704" y="419100"/>
            <a:ext cx="4114800" cy="285791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12" name="Rectangle 11"/>
          <p:cNvSpPr/>
          <p:nvPr/>
        </p:nvSpPr>
        <p:spPr>
          <a:xfrm>
            <a:off x="2362200" y="2265891"/>
            <a:ext cx="2057400" cy="5791200"/>
          </a:xfrm>
          <a:prstGeom prst="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800" b="1" dirty="0" smtClean="0">
                <a:solidFill>
                  <a:srgbClr val="FF0000"/>
                </a:solidFill>
              </a:rPr>
              <a:t>6 KIỂU VĂN BẢN</a:t>
            </a:r>
            <a:endParaRPr lang="en-US" sz="4800" b="1" dirty="0">
              <a:solidFill>
                <a:srgbClr val="FF0000"/>
              </a:solidFill>
            </a:endParaRPr>
          </a:p>
        </p:txBody>
      </p:sp>
      <p:sp>
        <p:nvSpPr>
          <p:cNvPr id="13" name="Rectangle 12"/>
          <p:cNvSpPr/>
          <p:nvPr/>
        </p:nvSpPr>
        <p:spPr>
          <a:xfrm>
            <a:off x="7323725" y="759862"/>
            <a:ext cx="5410200" cy="1077604"/>
          </a:xfrm>
          <a:prstGeom prst="rect">
            <a:avLst/>
          </a:prstGeom>
          <a:solidFill>
            <a:schemeClr val="bg1">
              <a:lumMod val="9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dirty="0" smtClean="0">
                <a:solidFill>
                  <a:schemeClr val="tx1"/>
                </a:solidFill>
              </a:rPr>
              <a:t>Văn bản tự sự</a:t>
            </a:r>
            <a:endParaRPr lang="en-US" sz="4200" dirty="0">
              <a:solidFill>
                <a:schemeClr val="tx1"/>
              </a:solidFill>
            </a:endParaRPr>
          </a:p>
        </p:txBody>
      </p:sp>
      <p:sp>
        <p:nvSpPr>
          <p:cNvPr id="19" name="Rectangle 18"/>
          <p:cNvSpPr/>
          <p:nvPr/>
        </p:nvSpPr>
        <p:spPr>
          <a:xfrm>
            <a:off x="7323725" y="2277833"/>
            <a:ext cx="5410200" cy="1077604"/>
          </a:xfrm>
          <a:prstGeom prst="rect">
            <a:avLst/>
          </a:prstGeom>
          <a:solidFill>
            <a:schemeClr val="bg1">
              <a:lumMod val="9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dirty="0" smtClean="0">
                <a:solidFill>
                  <a:schemeClr val="tx1"/>
                </a:solidFill>
              </a:rPr>
              <a:t>Văn bản miêu tả</a:t>
            </a:r>
            <a:endParaRPr lang="en-US" sz="4200" dirty="0">
              <a:solidFill>
                <a:schemeClr val="tx1"/>
              </a:solidFill>
            </a:endParaRPr>
          </a:p>
        </p:txBody>
      </p:sp>
      <p:sp>
        <p:nvSpPr>
          <p:cNvPr id="20" name="Rectangle 19"/>
          <p:cNvSpPr/>
          <p:nvPr/>
        </p:nvSpPr>
        <p:spPr>
          <a:xfrm>
            <a:off x="7323725" y="3793052"/>
            <a:ext cx="5410200" cy="1077604"/>
          </a:xfrm>
          <a:prstGeom prst="rect">
            <a:avLst/>
          </a:prstGeom>
          <a:solidFill>
            <a:schemeClr val="bg1">
              <a:lumMod val="9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dirty="0" smtClean="0">
                <a:solidFill>
                  <a:schemeClr val="tx1"/>
                </a:solidFill>
              </a:rPr>
              <a:t>Văn bản biểu cảm</a:t>
            </a:r>
            <a:endParaRPr lang="en-US" sz="4200" dirty="0">
              <a:solidFill>
                <a:schemeClr val="tx1"/>
              </a:solidFill>
            </a:endParaRPr>
          </a:p>
        </p:txBody>
      </p:sp>
      <p:sp>
        <p:nvSpPr>
          <p:cNvPr id="21" name="Rectangle 20"/>
          <p:cNvSpPr/>
          <p:nvPr/>
        </p:nvSpPr>
        <p:spPr>
          <a:xfrm>
            <a:off x="7323725" y="5306476"/>
            <a:ext cx="5410200" cy="1077604"/>
          </a:xfrm>
          <a:prstGeom prst="rect">
            <a:avLst/>
          </a:prstGeom>
          <a:solidFill>
            <a:schemeClr val="bg1">
              <a:lumMod val="9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dirty="0" smtClean="0">
                <a:solidFill>
                  <a:schemeClr val="tx1"/>
                </a:solidFill>
              </a:rPr>
              <a:t>Văn bản nghị luận</a:t>
            </a:r>
            <a:endParaRPr lang="en-US" sz="4200" dirty="0">
              <a:solidFill>
                <a:schemeClr val="tx1"/>
              </a:solidFill>
            </a:endParaRPr>
          </a:p>
        </p:txBody>
      </p:sp>
      <p:sp>
        <p:nvSpPr>
          <p:cNvPr id="22" name="Rectangle 21"/>
          <p:cNvSpPr/>
          <p:nvPr/>
        </p:nvSpPr>
        <p:spPr>
          <a:xfrm>
            <a:off x="7313489" y="6819900"/>
            <a:ext cx="5410200" cy="1077604"/>
          </a:xfrm>
          <a:prstGeom prst="rect">
            <a:avLst/>
          </a:prstGeom>
          <a:solidFill>
            <a:schemeClr val="bg1">
              <a:lumMod val="9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dirty="0" smtClean="0">
                <a:solidFill>
                  <a:schemeClr val="tx1"/>
                </a:solidFill>
              </a:rPr>
              <a:t>Văn bản thuyết minh</a:t>
            </a:r>
            <a:endParaRPr lang="en-US" sz="4200" dirty="0">
              <a:solidFill>
                <a:schemeClr val="tx1"/>
              </a:solidFill>
            </a:endParaRPr>
          </a:p>
        </p:txBody>
      </p:sp>
      <p:sp>
        <p:nvSpPr>
          <p:cNvPr id="23" name="Rectangle 22"/>
          <p:cNvSpPr/>
          <p:nvPr/>
        </p:nvSpPr>
        <p:spPr>
          <a:xfrm>
            <a:off x="7323725" y="8333324"/>
            <a:ext cx="5410200" cy="1077604"/>
          </a:xfrm>
          <a:prstGeom prst="rect">
            <a:avLst/>
          </a:prstGeom>
          <a:solidFill>
            <a:schemeClr val="bg1">
              <a:lumMod val="9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dirty="0" smtClean="0">
                <a:solidFill>
                  <a:schemeClr val="tx1"/>
                </a:solidFill>
              </a:rPr>
              <a:t>Văn bản điều hành</a:t>
            </a:r>
            <a:endParaRPr lang="en-US" sz="4200" dirty="0">
              <a:solidFill>
                <a:schemeClr val="tx1"/>
              </a:solidFill>
            </a:endParaRPr>
          </a:p>
        </p:txBody>
      </p:sp>
      <p:cxnSp>
        <p:nvCxnSpPr>
          <p:cNvPr id="25" name="Straight Arrow Connector 24"/>
          <p:cNvCxnSpPr>
            <a:stCxn id="12" idx="3"/>
            <a:endCxn id="13" idx="1"/>
          </p:cNvCxnSpPr>
          <p:nvPr/>
        </p:nvCxnSpPr>
        <p:spPr>
          <a:xfrm flipV="1">
            <a:off x="4419600" y="1298664"/>
            <a:ext cx="2904125" cy="3862827"/>
          </a:xfrm>
          <a:prstGeom prst="straightConnector1">
            <a:avLst/>
          </a:prstGeom>
          <a:ln>
            <a:solidFill>
              <a:schemeClr val="accent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12" idx="3"/>
            <a:endCxn id="19" idx="1"/>
          </p:cNvCxnSpPr>
          <p:nvPr/>
        </p:nvCxnSpPr>
        <p:spPr>
          <a:xfrm flipV="1">
            <a:off x="4419600" y="2816635"/>
            <a:ext cx="2904125" cy="2344856"/>
          </a:xfrm>
          <a:prstGeom prst="straightConnector1">
            <a:avLst/>
          </a:prstGeom>
          <a:ln>
            <a:solidFill>
              <a:schemeClr val="accent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2" idx="3"/>
            <a:endCxn id="20" idx="1"/>
          </p:cNvCxnSpPr>
          <p:nvPr/>
        </p:nvCxnSpPr>
        <p:spPr>
          <a:xfrm flipV="1">
            <a:off x="4419600" y="4331854"/>
            <a:ext cx="2904125" cy="829637"/>
          </a:xfrm>
          <a:prstGeom prst="straightConnector1">
            <a:avLst/>
          </a:prstGeom>
          <a:ln>
            <a:solidFill>
              <a:schemeClr val="accent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12" idx="3"/>
            <a:endCxn id="21" idx="1"/>
          </p:cNvCxnSpPr>
          <p:nvPr/>
        </p:nvCxnSpPr>
        <p:spPr>
          <a:xfrm>
            <a:off x="4419600" y="5161491"/>
            <a:ext cx="2904125" cy="683787"/>
          </a:xfrm>
          <a:prstGeom prst="straightConnector1">
            <a:avLst/>
          </a:prstGeom>
          <a:ln>
            <a:solidFill>
              <a:schemeClr val="accent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a:stCxn id="12" idx="3"/>
            <a:endCxn id="22" idx="1"/>
          </p:cNvCxnSpPr>
          <p:nvPr/>
        </p:nvCxnSpPr>
        <p:spPr>
          <a:xfrm>
            <a:off x="4419600" y="5161491"/>
            <a:ext cx="2893889" cy="2197211"/>
          </a:xfrm>
          <a:prstGeom prst="straightConnector1">
            <a:avLst/>
          </a:prstGeom>
          <a:ln>
            <a:solidFill>
              <a:schemeClr val="accent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12" idx="3"/>
            <a:endCxn id="23" idx="1"/>
          </p:cNvCxnSpPr>
          <p:nvPr/>
        </p:nvCxnSpPr>
        <p:spPr>
          <a:xfrm>
            <a:off x="4419600" y="5161491"/>
            <a:ext cx="2904125" cy="3710635"/>
          </a:xfrm>
          <a:prstGeom prst="straightConnector1">
            <a:avLst/>
          </a:prstGeom>
          <a:ln>
            <a:solidFill>
              <a:schemeClr val="accent2">
                <a:lumMod val="50000"/>
              </a:schemeClr>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par>
                                <p:cTn id="13" presetID="14" presetClass="entr" presetSubtype="1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14" presetClass="entr" presetSubtype="1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horizontal)">
                                      <p:cBhvr>
                                        <p:cTn id="24" dur="500"/>
                                        <p:tgtEl>
                                          <p:spTgt spid="33"/>
                                        </p:tgtEl>
                                      </p:cBhvr>
                                    </p:animEffect>
                                  </p:childTnLst>
                                </p:cTn>
                              </p:par>
                              <p:par>
                                <p:cTn id="25" presetID="14" presetClass="entr" presetSubtype="1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500"/>
                                        <p:tgtEl>
                                          <p:spTgt spid="3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6268700" cy="1081002"/>
          </a:xfrm>
          <a:prstGeom prst="rect">
            <a:avLst/>
          </a:prstGeom>
        </p:spPr>
        <p:txBody>
          <a:bodyPr wrap="square" lIns="0" tIns="0" rIns="0" bIns="0" rtlCol="0" anchor="t">
            <a:spAutoFit/>
          </a:bodyPr>
          <a:lstStyle/>
          <a:p>
            <a:pPr algn="ctr">
              <a:lnSpc>
                <a:spcPts val="9600"/>
              </a:lnSpc>
            </a:pPr>
            <a:r>
              <a:rPr lang="vi-VN" sz="4800" b="1" i="1" dirty="0" smtClean="0">
                <a:solidFill>
                  <a:srgbClr val="FF0000"/>
                </a:solidFill>
              </a:rPr>
              <a:t>Đọc bảng tổng kết SGK/tr169 và trả lời các câu hỏi:</a:t>
            </a:r>
            <a:endParaRPr lang="en-US" sz="4800" b="1" i="1" dirty="0">
              <a:solidFill>
                <a:srgbClr val="FF0000"/>
              </a:solidFill>
            </a:endParaRPr>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2" name="TextBox 1"/>
          <p:cNvSpPr txBox="1"/>
          <p:nvPr/>
        </p:nvSpPr>
        <p:spPr>
          <a:xfrm>
            <a:off x="533400" y="1562100"/>
            <a:ext cx="14573220" cy="784830"/>
          </a:xfrm>
          <a:prstGeom prst="rect">
            <a:avLst/>
          </a:prstGeom>
          <a:noFill/>
        </p:spPr>
        <p:txBody>
          <a:bodyPr wrap="none" rtlCol="0">
            <a:spAutoFit/>
          </a:bodyPr>
          <a:lstStyle/>
          <a:p>
            <a:r>
              <a:rPr lang="vi-VN" sz="4500" b="1" dirty="0" smtClean="0"/>
              <a:t>1. Các kiểu văn bản trên khác nhau ở hai điểm chính</a:t>
            </a:r>
            <a:endParaRPr lang="en-US" sz="4500" b="1" dirty="0"/>
          </a:p>
        </p:txBody>
      </p:sp>
      <p:sp>
        <p:nvSpPr>
          <p:cNvPr id="3" name="Rectangle 2"/>
          <p:cNvSpPr/>
          <p:nvPr/>
        </p:nvSpPr>
        <p:spPr>
          <a:xfrm>
            <a:off x="1143000" y="2375931"/>
            <a:ext cx="15392400" cy="2065437"/>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vi-VN" sz="4200" dirty="0" smtClean="0">
                <a:latin typeface="Arial" panose="020B0604020202020204" pitchFamily="34" charset="0"/>
                <a:ea typeface="Times New Roman" panose="02020603050405020304" pitchFamily="18" charset="0"/>
                <a:cs typeface="Arial" panose="020B0604020202020204" pitchFamily="34" charset="0"/>
              </a:rPr>
              <a:t>Khác nhau về phương thức biểu đạt.</a:t>
            </a:r>
          </a:p>
          <a:p>
            <a:pPr marL="571500" indent="-571500" algn="just">
              <a:lnSpc>
                <a:spcPct val="150000"/>
              </a:lnSpc>
              <a:spcBef>
                <a:spcPts val="600"/>
              </a:spcBef>
              <a:spcAft>
                <a:spcPts val="600"/>
              </a:spcAft>
              <a:buFontTx/>
              <a:buChar char="-"/>
            </a:pPr>
            <a:r>
              <a:rPr lang="vi-VN" sz="4200" dirty="0" smtClean="0">
                <a:latin typeface="Arial" panose="020B0604020202020204" pitchFamily="34" charset="0"/>
                <a:ea typeface="Times New Roman" panose="02020603050405020304" pitchFamily="18" charset="0"/>
                <a:cs typeface="Arial" panose="020B0604020202020204" pitchFamily="34" charset="0"/>
              </a:rPr>
              <a:t>Khác nhau ở hình thức thể hiện.</a:t>
            </a:r>
          </a:p>
        </p:txBody>
      </p:sp>
      <p:sp>
        <p:nvSpPr>
          <p:cNvPr id="9" name="TextBox 8"/>
          <p:cNvSpPr txBox="1"/>
          <p:nvPr/>
        </p:nvSpPr>
        <p:spPr>
          <a:xfrm>
            <a:off x="530352" y="4684767"/>
            <a:ext cx="16658728" cy="784830"/>
          </a:xfrm>
          <a:prstGeom prst="rect">
            <a:avLst/>
          </a:prstGeom>
          <a:noFill/>
        </p:spPr>
        <p:txBody>
          <a:bodyPr wrap="none" rtlCol="0">
            <a:spAutoFit/>
          </a:bodyPr>
          <a:lstStyle/>
          <a:p>
            <a:r>
              <a:rPr lang="vi-VN" sz="4500" b="1" dirty="0" smtClean="0"/>
              <a:t>2. Các kiểu văn bản trên không thể thay thế cho nhau được:</a:t>
            </a:r>
            <a:endParaRPr lang="en-US" sz="4500" b="1" dirty="0"/>
          </a:p>
        </p:txBody>
      </p:sp>
      <p:sp>
        <p:nvSpPr>
          <p:cNvPr id="10" name="Rectangle 9"/>
          <p:cNvSpPr/>
          <p:nvPr/>
        </p:nvSpPr>
        <p:spPr>
          <a:xfrm>
            <a:off x="1106502" y="5469597"/>
            <a:ext cx="15392400" cy="4431983"/>
          </a:xfrm>
          <a:prstGeom prst="rect">
            <a:avLst/>
          </a:prstGeom>
        </p:spPr>
        <p:txBody>
          <a:bodyPr wrap="square">
            <a:spAutoFit/>
          </a:bodyPr>
          <a:lstStyle/>
          <a:p>
            <a:pPr marL="571500" indent="-571500" algn="just">
              <a:lnSpc>
                <a:spcPct val="150000"/>
              </a:lnSpc>
              <a:spcBef>
                <a:spcPts val="600"/>
              </a:spcBef>
              <a:spcAft>
                <a:spcPts val="600"/>
              </a:spcAft>
              <a:buFontTx/>
              <a:buChar char="-"/>
            </a:pPr>
            <a:r>
              <a:rPr lang="vi-VN" sz="4200" dirty="0" smtClean="0">
                <a:latin typeface="Arial" panose="020B0604020202020204" pitchFamily="34" charset="0"/>
                <a:ea typeface="Times New Roman" panose="02020603050405020304" pitchFamily="18" charset="0"/>
                <a:cs typeface="Arial" panose="020B0604020202020204" pitchFamily="34" charset="0"/>
              </a:rPr>
              <a:t>Phương thức biểu đạt khác nhau</a:t>
            </a:r>
          </a:p>
          <a:p>
            <a:pPr marL="571500" indent="-571500" algn="just">
              <a:lnSpc>
                <a:spcPct val="150000"/>
              </a:lnSpc>
              <a:spcBef>
                <a:spcPts val="600"/>
              </a:spcBef>
              <a:spcAft>
                <a:spcPts val="600"/>
              </a:spcAft>
              <a:buFontTx/>
              <a:buChar char="-"/>
            </a:pPr>
            <a:r>
              <a:rPr lang="vi-VN" sz="4200" dirty="0" smtClean="0">
                <a:latin typeface="Arial" panose="020B0604020202020204" pitchFamily="34" charset="0"/>
                <a:ea typeface="Times New Roman" panose="02020603050405020304" pitchFamily="18" charset="0"/>
                <a:cs typeface="Arial" panose="020B0604020202020204" pitchFamily="34" charset="0"/>
              </a:rPr>
              <a:t>Hình thức thể hiện khác nhau</a:t>
            </a:r>
          </a:p>
          <a:p>
            <a:pPr marL="571500" indent="-571500" algn="just">
              <a:lnSpc>
                <a:spcPct val="150000"/>
              </a:lnSpc>
              <a:spcBef>
                <a:spcPts val="600"/>
              </a:spcBef>
              <a:spcAft>
                <a:spcPts val="600"/>
              </a:spcAft>
              <a:buFontTx/>
              <a:buChar char="-"/>
            </a:pPr>
            <a:r>
              <a:rPr lang="vi-VN" sz="4200" dirty="0" smtClean="0">
                <a:latin typeface="Arial" panose="020B0604020202020204" pitchFamily="34" charset="0"/>
                <a:ea typeface="Times New Roman" panose="02020603050405020304" pitchFamily="18" charset="0"/>
                <a:cs typeface="Arial" panose="020B0604020202020204" pitchFamily="34" charset="0"/>
              </a:rPr>
              <a:t>Mục đích khác nhau</a:t>
            </a:r>
          </a:p>
          <a:p>
            <a:pPr marL="571500" indent="-571500" algn="just">
              <a:lnSpc>
                <a:spcPct val="150000"/>
              </a:lnSpc>
              <a:spcBef>
                <a:spcPts val="600"/>
              </a:spcBef>
              <a:spcAft>
                <a:spcPts val="600"/>
              </a:spcAft>
              <a:buFontTx/>
              <a:buChar char="-"/>
            </a:pPr>
            <a:r>
              <a:rPr lang="vi-VN" sz="4200" dirty="0" smtClean="0">
                <a:latin typeface="Arial" panose="020B0604020202020204" pitchFamily="34" charset="0"/>
                <a:ea typeface="Times New Roman" panose="02020603050405020304" pitchFamily="18" charset="0"/>
                <a:cs typeface="Arial" panose="020B0604020202020204" pitchFamily="34" charset="0"/>
              </a:rPr>
              <a:t>Các yếu tố thành văn bản khác nhau</a:t>
            </a:r>
          </a:p>
        </p:txBody>
      </p:sp>
    </p:spTree>
    <p:extLst>
      <p:ext uri="{BB962C8B-B14F-4D97-AF65-F5344CB8AC3E}">
        <p14:creationId xmlns:p14="http://schemas.microsoft.com/office/powerpoint/2010/main" val="34899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6268700" cy="1081002"/>
          </a:xfrm>
          <a:prstGeom prst="rect">
            <a:avLst/>
          </a:prstGeom>
        </p:spPr>
        <p:txBody>
          <a:bodyPr wrap="square" lIns="0" tIns="0" rIns="0" bIns="0" rtlCol="0" anchor="t">
            <a:spAutoFit/>
          </a:bodyPr>
          <a:lstStyle/>
          <a:p>
            <a:pPr algn="ctr">
              <a:lnSpc>
                <a:spcPts val="9600"/>
              </a:lnSpc>
            </a:pPr>
            <a:r>
              <a:rPr lang="vi-VN" sz="4800" b="1" i="1" dirty="0" smtClean="0">
                <a:solidFill>
                  <a:srgbClr val="FF0000"/>
                </a:solidFill>
              </a:rPr>
              <a:t>Đọc bảng tổng kết SGK/tr169 và trả lời các câu hỏi:</a:t>
            </a:r>
            <a:endParaRPr lang="en-US" sz="4800" b="1" i="1" dirty="0">
              <a:solidFill>
                <a:srgbClr val="FF0000"/>
              </a:solidFill>
            </a:endParaRPr>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2" name="TextBox 1"/>
          <p:cNvSpPr txBox="1"/>
          <p:nvPr/>
        </p:nvSpPr>
        <p:spPr>
          <a:xfrm>
            <a:off x="533400" y="1562099"/>
            <a:ext cx="15544800" cy="2057999"/>
          </a:xfrm>
          <a:prstGeom prst="rect">
            <a:avLst/>
          </a:prstGeom>
          <a:noFill/>
        </p:spPr>
        <p:txBody>
          <a:bodyPr wrap="square" rtlCol="0">
            <a:spAutoFit/>
          </a:bodyPr>
          <a:lstStyle/>
          <a:p>
            <a:pPr>
              <a:lnSpc>
                <a:spcPct val="150000"/>
              </a:lnSpc>
            </a:pPr>
            <a:r>
              <a:rPr lang="vi-VN" sz="4500" b="1" dirty="0" smtClean="0"/>
              <a:t>3. Các phương thức biểu đạt trên có thể phối hợp với nhau trong một văn bản cụ thể</a:t>
            </a:r>
            <a:endParaRPr lang="en-US" sz="4500" b="1" dirty="0"/>
          </a:p>
        </p:txBody>
      </p:sp>
      <p:sp>
        <p:nvSpPr>
          <p:cNvPr id="3" name="Rectangle 2"/>
          <p:cNvSpPr/>
          <p:nvPr/>
        </p:nvSpPr>
        <p:spPr>
          <a:xfrm>
            <a:off x="971550" y="3834495"/>
            <a:ext cx="15392400" cy="1911549"/>
          </a:xfrm>
          <a:prstGeom prst="rect">
            <a:avLst/>
          </a:prstGeom>
        </p:spPr>
        <p:txBody>
          <a:bodyPr wrap="square">
            <a:spAutoFit/>
          </a:bodyPr>
          <a:lstStyle/>
          <a:p>
            <a:pPr marL="571500" indent="-571500" algn="just">
              <a:lnSpc>
                <a:spcPct val="150000"/>
              </a:lnSpc>
              <a:spcBef>
                <a:spcPts val="600"/>
              </a:spcBef>
              <a:spcAft>
                <a:spcPts val="600"/>
              </a:spcAft>
              <a:buFont typeface="Symbol" panose="05050102010706020507" pitchFamily="18" charset="2"/>
              <a:buChar char="Þ"/>
            </a:pPr>
            <a:r>
              <a:rPr lang="vi-VN" sz="4200" dirty="0" smtClean="0">
                <a:ea typeface="Times New Roman" panose="02020603050405020304" pitchFamily="18" charset="0"/>
                <a:cs typeface="Arial" panose="020B0604020202020204" pitchFamily="34" charset="0"/>
              </a:rPr>
              <a:t>Sự </a:t>
            </a:r>
            <a:r>
              <a:rPr lang="vi-VN" sz="4200" dirty="0">
                <a:ea typeface="Times New Roman" panose="02020603050405020304" pitchFamily="18" charset="0"/>
                <a:cs typeface="Arial" panose="020B0604020202020204" pitchFamily="34" charset="0"/>
              </a:rPr>
              <a:t>kết hợp sẽ phát huy được thế mạnh của từng phương thức trong những mục đích, nội dung cụ thể</a:t>
            </a:r>
            <a:r>
              <a:rPr lang="vi-VN" sz="4200" dirty="0" smtClean="0">
                <a:ea typeface="Times New Roman" panose="02020603050405020304" pitchFamily="18" charset="0"/>
                <a:cs typeface="Arial" panose="020B0604020202020204" pitchFamily="34" charset="0"/>
              </a:rPr>
              <a:t>.</a:t>
            </a:r>
          </a:p>
        </p:txBody>
      </p:sp>
      <p:sp>
        <p:nvSpPr>
          <p:cNvPr id="11" name="TextBox 10"/>
          <p:cNvSpPr txBox="1"/>
          <p:nvPr/>
        </p:nvSpPr>
        <p:spPr>
          <a:xfrm>
            <a:off x="533400" y="5746044"/>
            <a:ext cx="15544800" cy="3080202"/>
          </a:xfrm>
          <a:prstGeom prst="rect">
            <a:avLst/>
          </a:prstGeom>
          <a:noFill/>
        </p:spPr>
        <p:txBody>
          <a:bodyPr wrap="square" rtlCol="0">
            <a:spAutoFit/>
          </a:bodyPr>
          <a:lstStyle/>
          <a:p>
            <a:pPr algn="just">
              <a:lnSpc>
                <a:spcPct val="150000"/>
              </a:lnSpc>
            </a:pPr>
            <a:r>
              <a:rPr lang="vi-VN" sz="4500" b="1" dirty="0" smtClean="0"/>
              <a:t>4.a. </a:t>
            </a:r>
            <a:r>
              <a:rPr lang="vi-VN" sz="4500" b="1" dirty="0"/>
              <a:t>Các thể loại văn học đã </a:t>
            </a:r>
            <a:r>
              <a:rPr lang="vi-VN" sz="4500" b="1" dirty="0" smtClean="0"/>
              <a:t>học: </a:t>
            </a:r>
            <a:r>
              <a:rPr lang="vi-VN" sz="4500" dirty="0"/>
              <a:t>thơ, truyện dài kì, kí, tiểu thuyết chương hồi, truyện ngắn, ca dao, dân ca, câu đố, phóng sự </a:t>
            </a:r>
            <a:r>
              <a:rPr lang="vi-VN" sz="4500" dirty="0" smtClean="0"/>
              <a:t>,…</a:t>
            </a:r>
          </a:p>
        </p:txBody>
      </p:sp>
    </p:spTree>
    <p:extLst>
      <p:ext uri="{BB962C8B-B14F-4D97-AF65-F5344CB8AC3E}">
        <p14:creationId xmlns:p14="http://schemas.microsoft.com/office/powerpoint/2010/main" val="1798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EAF6"/>
        </a:solidFill>
        <a:effectLst/>
      </p:bgPr>
    </p:bg>
    <p:spTree>
      <p:nvGrpSpPr>
        <p:cNvPr id="1" name=""/>
        <p:cNvGrpSpPr/>
        <p:nvPr/>
      </p:nvGrpSpPr>
      <p:grpSpPr>
        <a:xfrm>
          <a:off x="0" y="0"/>
          <a:ext cx="0" cy="0"/>
          <a:chOff x="0" y="0"/>
          <a:chExt cx="0" cy="0"/>
        </a:xfrm>
      </p:grpSpPr>
      <p:sp>
        <p:nvSpPr>
          <p:cNvPr id="4" name="TextBox 4"/>
          <p:cNvSpPr txBox="1"/>
          <p:nvPr/>
        </p:nvSpPr>
        <p:spPr>
          <a:xfrm>
            <a:off x="533400" y="266700"/>
            <a:ext cx="16268700" cy="1081002"/>
          </a:xfrm>
          <a:prstGeom prst="rect">
            <a:avLst/>
          </a:prstGeom>
        </p:spPr>
        <p:txBody>
          <a:bodyPr wrap="square" lIns="0" tIns="0" rIns="0" bIns="0" rtlCol="0" anchor="t">
            <a:spAutoFit/>
          </a:bodyPr>
          <a:lstStyle/>
          <a:p>
            <a:pPr algn="ctr">
              <a:lnSpc>
                <a:spcPts val="9600"/>
              </a:lnSpc>
            </a:pPr>
            <a:r>
              <a:rPr lang="vi-VN" sz="4800" b="1" i="1" dirty="0" smtClean="0">
                <a:solidFill>
                  <a:srgbClr val="FF0000"/>
                </a:solidFill>
              </a:rPr>
              <a:t>Đọc bảng tổng kết SGK/tr169 và trả lời các câu hỏi:</a:t>
            </a:r>
            <a:endParaRPr lang="en-US" sz="4800" b="1" i="1" dirty="0">
              <a:solidFill>
                <a:srgbClr val="FF0000"/>
              </a:solidFill>
            </a:endParaRPr>
          </a:p>
        </p:txBody>
      </p:sp>
      <p:grpSp>
        <p:nvGrpSpPr>
          <p:cNvPr id="6" name="Group 6"/>
          <p:cNvGrpSpPr/>
          <p:nvPr/>
        </p:nvGrpSpPr>
        <p:grpSpPr>
          <a:xfrm>
            <a:off x="17075051" y="-339268"/>
            <a:ext cx="1526306" cy="11003283"/>
            <a:chOff x="0" y="0"/>
            <a:chExt cx="14832469" cy="106928664"/>
          </a:xfrm>
        </p:grpSpPr>
        <p:sp>
          <p:nvSpPr>
            <p:cNvPr id="7" name="Freeform 7"/>
            <p:cNvSpPr/>
            <p:nvPr/>
          </p:nvSpPr>
          <p:spPr>
            <a:xfrm>
              <a:off x="72390" y="72390"/>
              <a:ext cx="14687689" cy="106783885"/>
            </a:xfrm>
            <a:custGeom>
              <a:avLst/>
              <a:gdLst/>
              <a:ahLst/>
              <a:cxnLst/>
              <a:rect l="l" t="t" r="r" b="b"/>
              <a:pathLst>
                <a:path w="14687689" h="106783885">
                  <a:moveTo>
                    <a:pt x="0" y="0"/>
                  </a:moveTo>
                  <a:lnTo>
                    <a:pt x="14687689" y="0"/>
                  </a:lnTo>
                  <a:lnTo>
                    <a:pt x="14687689" y="106783885"/>
                  </a:lnTo>
                  <a:lnTo>
                    <a:pt x="0" y="106783885"/>
                  </a:lnTo>
                  <a:lnTo>
                    <a:pt x="0" y="0"/>
                  </a:lnTo>
                  <a:close/>
                </a:path>
              </a:pathLst>
            </a:custGeom>
            <a:solidFill>
              <a:srgbClr val="FFFFFF"/>
            </a:solidFill>
          </p:spPr>
        </p:sp>
        <p:sp>
          <p:nvSpPr>
            <p:cNvPr id="8" name="Freeform 8"/>
            <p:cNvSpPr/>
            <p:nvPr/>
          </p:nvSpPr>
          <p:spPr>
            <a:xfrm>
              <a:off x="0" y="0"/>
              <a:ext cx="14832470" cy="106928667"/>
            </a:xfrm>
            <a:custGeom>
              <a:avLst/>
              <a:gdLst/>
              <a:ahLst/>
              <a:cxnLst/>
              <a:rect l="l" t="t" r="r" b="b"/>
              <a:pathLst>
                <a:path w="14832470" h="106928667">
                  <a:moveTo>
                    <a:pt x="14687690" y="106783882"/>
                  </a:moveTo>
                  <a:lnTo>
                    <a:pt x="14832470" y="106783882"/>
                  </a:lnTo>
                  <a:lnTo>
                    <a:pt x="14832470" y="106928667"/>
                  </a:lnTo>
                  <a:lnTo>
                    <a:pt x="14687690" y="106928667"/>
                  </a:lnTo>
                  <a:lnTo>
                    <a:pt x="14687690" y="106783882"/>
                  </a:lnTo>
                  <a:close/>
                  <a:moveTo>
                    <a:pt x="0" y="144780"/>
                  </a:moveTo>
                  <a:lnTo>
                    <a:pt x="144780" y="144780"/>
                  </a:lnTo>
                  <a:lnTo>
                    <a:pt x="144780" y="106783882"/>
                  </a:lnTo>
                  <a:lnTo>
                    <a:pt x="0" y="106783882"/>
                  </a:lnTo>
                  <a:lnTo>
                    <a:pt x="0" y="144780"/>
                  </a:lnTo>
                  <a:close/>
                  <a:moveTo>
                    <a:pt x="0" y="106783882"/>
                  </a:moveTo>
                  <a:lnTo>
                    <a:pt x="144780" y="106783882"/>
                  </a:lnTo>
                  <a:lnTo>
                    <a:pt x="144780" y="106928667"/>
                  </a:lnTo>
                  <a:lnTo>
                    <a:pt x="0" y="106928667"/>
                  </a:lnTo>
                  <a:lnTo>
                    <a:pt x="0" y="106783882"/>
                  </a:lnTo>
                  <a:close/>
                  <a:moveTo>
                    <a:pt x="14687690" y="144780"/>
                  </a:moveTo>
                  <a:lnTo>
                    <a:pt x="14832470" y="144780"/>
                  </a:lnTo>
                  <a:lnTo>
                    <a:pt x="14832470" y="106783882"/>
                  </a:lnTo>
                  <a:lnTo>
                    <a:pt x="14687690" y="106783882"/>
                  </a:lnTo>
                  <a:lnTo>
                    <a:pt x="14687690" y="144780"/>
                  </a:lnTo>
                  <a:close/>
                  <a:moveTo>
                    <a:pt x="144780" y="106783882"/>
                  </a:moveTo>
                  <a:lnTo>
                    <a:pt x="14687690" y="106783882"/>
                  </a:lnTo>
                  <a:lnTo>
                    <a:pt x="14687690" y="106928667"/>
                  </a:lnTo>
                  <a:lnTo>
                    <a:pt x="144780" y="106928667"/>
                  </a:lnTo>
                  <a:lnTo>
                    <a:pt x="144780" y="106783882"/>
                  </a:lnTo>
                  <a:close/>
                  <a:moveTo>
                    <a:pt x="14687690" y="0"/>
                  </a:moveTo>
                  <a:lnTo>
                    <a:pt x="14832470" y="0"/>
                  </a:lnTo>
                  <a:lnTo>
                    <a:pt x="14832470" y="144780"/>
                  </a:lnTo>
                  <a:lnTo>
                    <a:pt x="14687690" y="144780"/>
                  </a:lnTo>
                  <a:lnTo>
                    <a:pt x="14687690" y="0"/>
                  </a:lnTo>
                  <a:close/>
                  <a:moveTo>
                    <a:pt x="0" y="0"/>
                  </a:moveTo>
                  <a:lnTo>
                    <a:pt x="144780" y="0"/>
                  </a:lnTo>
                  <a:lnTo>
                    <a:pt x="144780" y="144780"/>
                  </a:lnTo>
                  <a:lnTo>
                    <a:pt x="0" y="144780"/>
                  </a:lnTo>
                  <a:lnTo>
                    <a:pt x="0" y="0"/>
                  </a:lnTo>
                  <a:close/>
                  <a:moveTo>
                    <a:pt x="144780" y="0"/>
                  </a:moveTo>
                  <a:lnTo>
                    <a:pt x="14687690" y="0"/>
                  </a:lnTo>
                  <a:lnTo>
                    <a:pt x="14687690" y="144780"/>
                  </a:lnTo>
                  <a:lnTo>
                    <a:pt x="144780" y="144780"/>
                  </a:lnTo>
                  <a:lnTo>
                    <a:pt x="144780" y="0"/>
                  </a:lnTo>
                  <a:close/>
                </a:path>
              </a:pathLst>
            </a:custGeom>
            <a:solidFill>
              <a:srgbClr val="242424"/>
            </a:solidFill>
          </p:spPr>
        </p:sp>
      </p:grpSp>
      <p:sp>
        <p:nvSpPr>
          <p:cNvPr id="11" name="TextBox 10"/>
          <p:cNvSpPr txBox="1"/>
          <p:nvPr/>
        </p:nvSpPr>
        <p:spPr>
          <a:xfrm>
            <a:off x="533400" y="1368742"/>
            <a:ext cx="15544800" cy="6324808"/>
          </a:xfrm>
          <a:prstGeom prst="rect">
            <a:avLst/>
          </a:prstGeom>
          <a:noFill/>
        </p:spPr>
        <p:txBody>
          <a:bodyPr wrap="square" rtlCol="0">
            <a:spAutoFit/>
          </a:bodyPr>
          <a:lstStyle/>
          <a:p>
            <a:pPr algn="just">
              <a:lnSpc>
                <a:spcPct val="150000"/>
              </a:lnSpc>
            </a:pPr>
            <a:r>
              <a:rPr lang="vi-VN" sz="4500" b="1" dirty="0" smtClean="0"/>
              <a:t>4.b. </a:t>
            </a:r>
            <a:r>
              <a:rPr lang="vi-VN" sz="4500" b="1" dirty="0"/>
              <a:t>Mỗi thể loại riêng có một phương thức biểu đạt nhất định, phù hợp với đặc điểm</a:t>
            </a:r>
            <a:r>
              <a:rPr lang="vi-VN" sz="4500" b="1" dirty="0" smtClean="0"/>
              <a:t>.</a:t>
            </a:r>
            <a:endParaRPr lang="vi-VN" sz="4500" b="1" dirty="0"/>
          </a:p>
          <a:p>
            <a:pPr algn="just">
              <a:lnSpc>
                <a:spcPct val="150000"/>
              </a:lnSpc>
            </a:pPr>
            <a:r>
              <a:rPr lang="vi-VN" sz="4500" b="1" i="1" dirty="0"/>
              <a:t>Ví dụ</a:t>
            </a:r>
            <a:r>
              <a:rPr lang="vi-VN" sz="4500" b="1" i="1" dirty="0" smtClean="0"/>
              <a:t>:</a:t>
            </a:r>
            <a:endParaRPr lang="vi-VN" sz="4500" b="1" i="1" dirty="0"/>
          </a:p>
          <a:p>
            <a:pPr lvl="1" algn="just">
              <a:lnSpc>
                <a:spcPct val="150000"/>
              </a:lnSpc>
            </a:pPr>
            <a:r>
              <a:rPr lang="vi-VN" sz="4500" dirty="0"/>
              <a:t>- Truyện ngắn có phương thức biểu đạt là tự sự </a:t>
            </a:r>
            <a:r>
              <a:rPr lang="vi-VN" sz="4500" i="1" dirty="0" smtClean="0"/>
              <a:t>(kể </a:t>
            </a:r>
            <a:r>
              <a:rPr lang="vi-VN" sz="4500" i="1" dirty="0"/>
              <a:t>lại các sự việc</a:t>
            </a:r>
            <a:r>
              <a:rPr lang="vi-VN" sz="4500" i="1" dirty="0" smtClean="0"/>
              <a:t>)…</a:t>
            </a:r>
            <a:endParaRPr lang="vi-VN" sz="4500" i="1" dirty="0"/>
          </a:p>
          <a:p>
            <a:pPr lvl="1" algn="just">
              <a:lnSpc>
                <a:spcPct val="150000"/>
              </a:lnSpc>
            </a:pPr>
            <a:r>
              <a:rPr lang="vi-VN" sz="4500" dirty="0"/>
              <a:t>- Thơ có phương thức chủ yếu là biểu cảm.</a:t>
            </a:r>
            <a:endParaRPr lang="vi-VN" sz="4500" dirty="0" smtClean="0"/>
          </a:p>
        </p:txBody>
      </p:sp>
    </p:spTree>
    <p:extLst>
      <p:ext uri="{BB962C8B-B14F-4D97-AF65-F5344CB8AC3E}">
        <p14:creationId xmlns:p14="http://schemas.microsoft.com/office/powerpoint/2010/main" val="230604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arn(inVertical)">
                                      <p:cBhvr>
                                        <p:cTn id="15" dur="500"/>
                                        <p:tgtEl>
                                          <p:spTgt spid="11">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barn(inVertical)">
                                      <p:cBhvr>
                                        <p:cTn id="1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1988</Words>
  <PresentationFormat>Custom</PresentationFormat>
  <Paragraphs>148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Wingdings</vt:lpstr>
      <vt:lpstr>Arial</vt:lpstr>
      <vt:lpstr>Times New Roman</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2021-12-15T15:31:08Z</dcterms:modified>
  <dc:identifier>DAEtUBLhDZE</dc:identifier>
</cp:coreProperties>
</file>