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75" r:id="rId3"/>
    <p:sldId id="268" r:id="rId4"/>
    <p:sldId id="276" r:id="rId5"/>
    <p:sldId id="277" r:id="rId6"/>
    <p:sldId id="291" r:id="rId7"/>
    <p:sldId id="292" r:id="rId8"/>
    <p:sldId id="293" r:id="rId9"/>
    <p:sldId id="294" r:id="rId10"/>
    <p:sldId id="295" r:id="rId11"/>
    <p:sldId id="278" r:id="rId12"/>
    <p:sldId id="263" r:id="rId13"/>
    <p:sldId id="303" r:id="rId14"/>
    <p:sldId id="266" r:id="rId15"/>
    <p:sldId id="304" r:id="rId16"/>
    <p:sldId id="282" r:id="rId17"/>
    <p:sldId id="305" r:id="rId18"/>
    <p:sldId id="306" r:id="rId19"/>
    <p:sldId id="307" r:id="rId20"/>
    <p:sldId id="322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20" r:id="rId32"/>
    <p:sldId id="319" r:id="rId33"/>
    <p:sldId id="285" r:id="rId34"/>
    <p:sldId id="321" r:id="rId35"/>
    <p:sldId id="286" r:id="rId36"/>
    <p:sldId id="287" r:id="rId37"/>
    <p:sldId id="28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12" autoAdjust="0"/>
  </p:normalViewPr>
  <p:slideViewPr>
    <p:cSldViewPr snapToGrid="0">
      <p:cViewPr>
        <p:scale>
          <a:sx n="27" d="100"/>
          <a:sy n="27" d="100"/>
        </p:scale>
        <p:origin x="-609" y="9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8695E1F7-3D5C-B38D-A498-1A2FE29BB378}"/>
              </a:ext>
            </a:extLst>
          </p:cNvPr>
          <p:cNvSpPr txBox="1"/>
          <p:nvPr userDrawn="1"/>
        </p:nvSpPr>
        <p:spPr>
          <a:xfrm>
            <a:off x="11054103" y="-1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5a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55299E6D-6F57-56A1-709A-F2D740A987C2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97171C21-067E-C686-AB57-F463B747EAB8}"/>
              </a:ext>
            </a:extLst>
          </p:cNvPr>
          <p:cNvSpPr txBox="1"/>
          <p:nvPr userDrawn="1"/>
        </p:nvSpPr>
        <p:spPr>
          <a:xfrm>
            <a:off x="11054103" y="-1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5a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A15701-A5A7-49BC-9449-C5C23784A3A1}"/>
              </a:ext>
            </a:extLst>
          </p:cNvPr>
          <p:cNvSpPr/>
          <p:nvPr/>
        </p:nvSpPr>
        <p:spPr>
          <a:xfrm>
            <a:off x="5769509" y="190550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London Was Great!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5a: Reading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88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20" y="80908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480612" y="659876"/>
            <a:ext cx="3711388" cy="4062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200" dirty="0">
                <a:solidFill>
                  <a:srgbClr val="0070C0"/>
                </a:solidFill>
              </a:rPr>
              <a:t>transport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200" dirty="0">
                <a:solidFill>
                  <a:srgbClr val="0070C0"/>
                </a:solidFill>
              </a:rPr>
              <a:t>move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200" dirty="0">
                <a:solidFill>
                  <a:srgbClr val="0070C0"/>
                </a:solidFill>
              </a:rPr>
              <a:t>arrive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200" dirty="0">
                <a:solidFill>
                  <a:srgbClr val="0070C0"/>
                </a:solidFill>
              </a:rPr>
              <a:t>later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200" dirty="0">
                <a:solidFill>
                  <a:srgbClr val="0070C0"/>
                </a:solidFill>
              </a:rPr>
              <a:t>interactive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200" dirty="0">
                <a:solidFill>
                  <a:srgbClr val="0070C0"/>
                </a:solidFill>
              </a:rPr>
              <a:t>tube station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200" dirty="0">
                <a:solidFill>
                  <a:srgbClr val="0070C0"/>
                </a:solidFill>
              </a:rPr>
              <a:t>railway station</a:t>
            </a:r>
            <a:endParaRPr lang="en-US" sz="3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ailwaystation">
            <a:hlinkClick r:id="" action="ppaction://media"/>
            <a:extLst>
              <a:ext uri="{FF2B5EF4-FFF2-40B4-BE49-F238E27FC236}">
                <a16:creationId xmlns:a16="http://schemas.microsoft.com/office/drawing/2014/main" id="{36473297-0AEE-4639-BD6F-9AD8AB220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21979" y="589009"/>
            <a:ext cx="609600" cy="609600"/>
          </a:xfrm>
          <a:prstGeom prst="rect">
            <a:avLst/>
          </a:prstGeom>
        </p:spPr>
      </p:pic>
      <p:pic>
        <p:nvPicPr>
          <p:cNvPr id="8" name="tubestation">
            <a:hlinkClick r:id="" action="ppaction://media"/>
            <a:extLst>
              <a:ext uri="{FF2B5EF4-FFF2-40B4-BE49-F238E27FC236}">
                <a16:creationId xmlns:a16="http://schemas.microsoft.com/office/drawing/2014/main" id="{4352C5C4-5364-4871-AFF9-63646E991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94007" y="507402"/>
            <a:ext cx="609600" cy="609600"/>
          </a:xfrm>
          <a:prstGeom prst="rect">
            <a:avLst/>
          </a:prstGeom>
        </p:spPr>
      </p:pic>
      <p:pic>
        <p:nvPicPr>
          <p:cNvPr id="7" name="interactive">
            <a:hlinkClick r:id="" action="ppaction://media"/>
            <a:extLst>
              <a:ext uri="{FF2B5EF4-FFF2-40B4-BE49-F238E27FC236}">
                <a16:creationId xmlns:a16="http://schemas.microsoft.com/office/drawing/2014/main" id="{DBCEB669-6E6C-4B15-B0C8-F61F6482A5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42363" y="549234"/>
            <a:ext cx="609600" cy="609600"/>
          </a:xfrm>
          <a:prstGeom prst="rect">
            <a:avLst/>
          </a:prstGeom>
        </p:spPr>
      </p:pic>
      <p:pic>
        <p:nvPicPr>
          <p:cNvPr id="6" name="later">
            <a:hlinkClick r:id="" action="ppaction://media"/>
            <a:extLst>
              <a:ext uri="{FF2B5EF4-FFF2-40B4-BE49-F238E27FC236}">
                <a16:creationId xmlns:a16="http://schemas.microsoft.com/office/drawing/2014/main" id="{647287AF-FF50-4282-9EC3-0F2BDF8869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09356" y="534130"/>
            <a:ext cx="609600" cy="609600"/>
          </a:xfrm>
          <a:prstGeom prst="rect">
            <a:avLst/>
          </a:prstGeom>
        </p:spPr>
      </p:pic>
      <p:pic>
        <p:nvPicPr>
          <p:cNvPr id="5" name="arrive">
            <a:hlinkClick r:id="" action="ppaction://media"/>
            <a:extLst>
              <a:ext uri="{FF2B5EF4-FFF2-40B4-BE49-F238E27FC236}">
                <a16:creationId xmlns:a16="http://schemas.microsoft.com/office/drawing/2014/main" id="{465A0E6D-928D-43F0-B332-7F3C39523E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06630" y="580012"/>
            <a:ext cx="609600" cy="609600"/>
          </a:xfrm>
          <a:prstGeom prst="rect">
            <a:avLst/>
          </a:prstGeom>
        </p:spPr>
      </p:pic>
      <p:pic>
        <p:nvPicPr>
          <p:cNvPr id="4" name="move">
            <a:hlinkClick r:id="" action="ppaction://media"/>
            <a:extLst>
              <a:ext uri="{FF2B5EF4-FFF2-40B4-BE49-F238E27FC236}">
                <a16:creationId xmlns:a16="http://schemas.microsoft.com/office/drawing/2014/main" id="{14C86439-5805-4405-8B49-6EB40B6E104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52291" y="534130"/>
            <a:ext cx="609600" cy="609600"/>
          </a:xfrm>
          <a:prstGeom prst="rect">
            <a:avLst/>
          </a:prstGeom>
        </p:spPr>
      </p:pic>
      <p:pic>
        <p:nvPicPr>
          <p:cNvPr id="3" name="transport">
            <a:hlinkClick r:id="" action="ppaction://media"/>
            <a:extLst>
              <a:ext uri="{FF2B5EF4-FFF2-40B4-BE49-F238E27FC236}">
                <a16:creationId xmlns:a16="http://schemas.microsoft.com/office/drawing/2014/main" id="{DCEC54A0-E4BD-420B-8EFB-60DE824177F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64914" y="503352"/>
            <a:ext cx="609600" cy="609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CC53A7-343D-40FB-954E-CAFCA984D53A}"/>
              </a:ext>
            </a:extLst>
          </p:cNvPr>
          <p:cNvSpPr/>
          <p:nvPr/>
        </p:nvSpPr>
        <p:spPr>
          <a:xfrm>
            <a:off x="490097" y="494355"/>
            <a:ext cx="11403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Listen and repeat.</a:t>
            </a:r>
            <a:r>
              <a:rPr lang="en-US" sz="2400" b="1" i="1" dirty="0">
                <a:solidFill>
                  <a:srgbClr val="0070C0"/>
                </a:solidFill>
              </a:rPr>
              <a:t> (Click each word to hear the sound)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A87849-35FF-42A7-93FA-B8809EE2698E}"/>
              </a:ext>
            </a:extLst>
          </p:cNvPr>
          <p:cNvSpPr txBox="1"/>
          <p:nvPr/>
        </p:nvSpPr>
        <p:spPr>
          <a:xfrm>
            <a:off x="357895" y="4184882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interactive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</a:rPr>
              <a:t>)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ˌɪntərˈæktɪv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DA4FB-D3C8-44D1-9536-4473979F6685}"/>
              </a:ext>
            </a:extLst>
          </p:cNvPr>
          <p:cNvSpPr txBox="1"/>
          <p:nvPr/>
        </p:nvSpPr>
        <p:spPr>
          <a:xfrm>
            <a:off x="357876" y="3540425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arrive </a:t>
            </a:r>
            <a:r>
              <a:rPr lang="en-US" sz="3200" dirty="0">
                <a:solidFill>
                  <a:prstClr val="black"/>
                </a:solidFill>
              </a:rPr>
              <a:t>(v)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əˈraɪv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 err="1">
                <a:solidFill>
                  <a:prstClr val="black"/>
                </a:solidFill>
              </a:rPr>
              <a:t>đến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A613-6C13-4FC1-A9D3-3B35DF8A1D26}"/>
              </a:ext>
            </a:extLst>
          </p:cNvPr>
          <p:cNvSpPr txBox="1"/>
          <p:nvPr/>
        </p:nvSpPr>
        <p:spPr>
          <a:xfrm>
            <a:off x="357897" y="214123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move </a:t>
            </a:r>
            <a:r>
              <a:rPr lang="en-US" sz="3200" dirty="0">
                <a:solidFill>
                  <a:prstClr val="black"/>
                </a:solidFill>
              </a:rPr>
              <a:t>(v) /</a:t>
            </a:r>
            <a:r>
              <a:rPr lang="en-US" sz="3200" dirty="0" err="1">
                <a:solidFill>
                  <a:srgbClr val="FF0000"/>
                </a:solidFill>
              </a:rPr>
              <a:t>muːv</a:t>
            </a:r>
            <a:r>
              <a:rPr lang="en-US" sz="3200" dirty="0">
                <a:solidFill>
                  <a:prstClr val="black"/>
                </a:solidFill>
              </a:rPr>
              <a:t>/ di </a:t>
            </a:r>
            <a:r>
              <a:rPr lang="en-US" sz="3200" dirty="0" err="1">
                <a:solidFill>
                  <a:prstClr val="black"/>
                </a:solidFill>
              </a:rPr>
              <a:t>chuyển</a:t>
            </a:r>
            <a:endParaRPr lang="en-US" sz="32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0AA52-DA64-4D33-9CA5-1DA28961B2FB}"/>
              </a:ext>
            </a:extLst>
          </p:cNvPr>
          <p:cNvSpPr txBox="1"/>
          <p:nvPr/>
        </p:nvSpPr>
        <p:spPr>
          <a:xfrm>
            <a:off x="357876" y="1464691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transport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n</a:t>
            </a:r>
            <a:r>
              <a:rPr lang="vi-VN" sz="3200" dirty="0">
                <a:solidFill>
                  <a:prstClr val="black"/>
                </a:solidFill>
              </a:rPr>
              <a:t>)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ˈtrænspɔːt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vận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tải</a:t>
            </a:r>
            <a:r>
              <a:rPr lang="en-US" sz="3200">
                <a:solidFill>
                  <a:prstClr val="black"/>
                </a:solidFill>
              </a:rPr>
              <a:t>/vận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chuyển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phương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tiện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lại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E2D1D7-68FD-4C93-AEFA-35C8850BF051}"/>
              </a:ext>
            </a:extLst>
          </p:cNvPr>
          <p:cNvSpPr txBox="1"/>
          <p:nvPr/>
        </p:nvSpPr>
        <p:spPr>
          <a:xfrm>
            <a:off x="357875" y="287066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later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adv</a:t>
            </a:r>
            <a:r>
              <a:rPr lang="vi-VN" sz="3200" dirty="0">
                <a:solidFill>
                  <a:prstClr val="black"/>
                </a:solidFill>
              </a:rPr>
              <a:t>)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ˈleɪtə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đó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A1339-B164-4C7A-80C7-BFEA6BE49FEE}"/>
              </a:ext>
            </a:extLst>
          </p:cNvPr>
          <p:cNvSpPr txBox="1"/>
          <p:nvPr/>
        </p:nvSpPr>
        <p:spPr>
          <a:xfrm>
            <a:off x="357877" y="4879415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tube station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n</a:t>
            </a:r>
            <a:r>
              <a:rPr lang="vi-VN" sz="3200" dirty="0">
                <a:solidFill>
                  <a:prstClr val="black"/>
                </a:solidFill>
              </a:rPr>
              <a:t>)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ˈtjuːb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ˌsteɪʃən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</a:rPr>
              <a:t> ga </a:t>
            </a:r>
            <a:r>
              <a:rPr lang="en-US" sz="3200" dirty="0" err="1">
                <a:solidFill>
                  <a:prstClr val="black"/>
                </a:solidFill>
              </a:rPr>
              <a:t>tàu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điện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ngầm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316FB9-6916-4EAF-AB2D-3E5501DBE181}"/>
              </a:ext>
            </a:extLst>
          </p:cNvPr>
          <p:cNvSpPr txBox="1"/>
          <p:nvPr/>
        </p:nvSpPr>
        <p:spPr>
          <a:xfrm>
            <a:off x="357876" y="5601242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railway station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n</a:t>
            </a:r>
            <a:r>
              <a:rPr lang="vi-VN" sz="3200" dirty="0">
                <a:solidFill>
                  <a:prstClr val="black"/>
                </a:solidFill>
              </a:rPr>
              <a:t>)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reɪlweɪ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ˌsteɪʃən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86DCDB-A736-4FFA-8BAB-6A31490CBF4C}"/>
              </a:ext>
            </a:extLst>
          </p:cNvPr>
          <p:cNvSpPr txBox="1"/>
          <p:nvPr/>
        </p:nvSpPr>
        <p:spPr>
          <a:xfrm>
            <a:off x="1074821" y="432095"/>
            <a:ext cx="1004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Match the correct word with the correct definition.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C50058-656E-4B48-8109-6DED2E0AC116}"/>
              </a:ext>
            </a:extLst>
          </p:cNvPr>
          <p:cNvSpPr/>
          <p:nvPr/>
        </p:nvSpPr>
        <p:spPr>
          <a:xfrm>
            <a:off x="689811" y="1077458"/>
            <a:ext cx="3818018" cy="6117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transport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E41AE6-C3DC-43BC-B19C-C735B3DDC939}"/>
              </a:ext>
            </a:extLst>
          </p:cNvPr>
          <p:cNvSpPr/>
          <p:nvPr/>
        </p:nvSpPr>
        <p:spPr>
          <a:xfrm>
            <a:off x="689811" y="2174154"/>
            <a:ext cx="3818018" cy="646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arrive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5B7BB-881A-4D0D-978B-9AE801095D68}"/>
              </a:ext>
            </a:extLst>
          </p:cNvPr>
          <p:cNvSpPr/>
          <p:nvPr/>
        </p:nvSpPr>
        <p:spPr>
          <a:xfrm>
            <a:off x="689810" y="3356483"/>
            <a:ext cx="3818018" cy="646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move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AF5E60-4AA3-442D-A448-FACF155A73F2}"/>
              </a:ext>
            </a:extLst>
          </p:cNvPr>
          <p:cNvSpPr/>
          <p:nvPr/>
        </p:nvSpPr>
        <p:spPr>
          <a:xfrm>
            <a:off x="689810" y="4541409"/>
            <a:ext cx="3818018" cy="646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tube station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0ADF6-B7BB-4692-8138-C4D564717DB4}"/>
              </a:ext>
            </a:extLst>
          </p:cNvPr>
          <p:cNvSpPr/>
          <p:nvPr/>
        </p:nvSpPr>
        <p:spPr>
          <a:xfrm>
            <a:off x="689810" y="5726191"/>
            <a:ext cx="3818018" cy="646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later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7B6133-CEBF-45E6-96CC-1E5E37C91872}"/>
              </a:ext>
            </a:extLst>
          </p:cNvPr>
          <p:cNvSpPr/>
          <p:nvPr/>
        </p:nvSpPr>
        <p:spPr>
          <a:xfrm>
            <a:off x="6432881" y="987048"/>
            <a:ext cx="5261811" cy="8577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 change the 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DA1BDE-07C0-445F-B2C9-84F3FC7054B2}"/>
              </a:ext>
            </a:extLst>
          </p:cNvPr>
          <p:cNvSpPr/>
          <p:nvPr/>
        </p:nvSpPr>
        <p:spPr>
          <a:xfrm>
            <a:off x="6432882" y="2120274"/>
            <a:ext cx="5261811" cy="8577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vehicle such as train, bus, or plane for travelling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92B893-0199-4BAC-B6B1-281BB138F648}"/>
              </a:ext>
            </a:extLst>
          </p:cNvPr>
          <p:cNvSpPr/>
          <p:nvPr/>
        </p:nvSpPr>
        <p:spPr>
          <a:xfrm>
            <a:off x="6432883" y="3245905"/>
            <a:ext cx="5261811" cy="8577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An underground station in London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482C60-A391-47A4-B741-93825D3E7589}"/>
              </a:ext>
            </a:extLst>
          </p:cNvPr>
          <p:cNvSpPr/>
          <p:nvPr/>
        </p:nvSpPr>
        <p:spPr>
          <a:xfrm>
            <a:off x="6432881" y="4444641"/>
            <a:ext cx="5261811" cy="8577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After the time you are talking about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A9EBDE-D2C8-4702-A028-809076F9DA6F}"/>
              </a:ext>
            </a:extLst>
          </p:cNvPr>
          <p:cNvSpPr/>
          <p:nvPr/>
        </p:nvSpPr>
        <p:spPr>
          <a:xfrm>
            <a:off x="6432881" y="5577867"/>
            <a:ext cx="5261811" cy="8577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 get to a place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6E42D9-B4B3-465F-B746-0546ACE38AA5}"/>
              </a:ext>
            </a:extLst>
          </p:cNvPr>
          <p:cNvCxnSpPr>
            <a:stCxn id="3" idx="3"/>
            <a:endCxn id="9" idx="1"/>
          </p:cNvCxnSpPr>
          <p:nvPr/>
        </p:nvCxnSpPr>
        <p:spPr>
          <a:xfrm>
            <a:off x="4507829" y="1383356"/>
            <a:ext cx="1925053" cy="116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1244DC-59A8-4E5B-80DC-F0B777EC10E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507829" y="2497320"/>
            <a:ext cx="1925052" cy="33901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D640A4-5676-4A89-B493-CBE3F305922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507828" y="1383356"/>
            <a:ext cx="1925053" cy="2296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798F2E-4FD2-4B58-9720-C82CC96A8E16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507827" y="3674802"/>
            <a:ext cx="1925056" cy="1155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74486D-3508-4047-9D6E-99C2D7A01AEA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4507828" y="4873538"/>
            <a:ext cx="1925053" cy="11758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5587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3" y="497075"/>
            <a:ext cx="7705099" cy="5863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239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05658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65E753-8E13-4C97-9796-36E870083858}"/>
              </a:ext>
            </a:extLst>
          </p:cNvPr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8233C-2132-41D9-BF37-003247B6C66F}"/>
              </a:ext>
            </a:extLst>
          </p:cNvPr>
          <p:cNvSpPr txBox="1"/>
          <p:nvPr/>
        </p:nvSpPr>
        <p:spPr>
          <a:xfrm>
            <a:off x="1776046" y="481263"/>
            <a:ext cx="1007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Brainstorm words you can think of when you hear “museum”.</a:t>
            </a: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86CA2DB9-EB34-4471-BBCE-61ADCD453DFF}"/>
              </a:ext>
            </a:extLst>
          </p:cNvPr>
          <p:cNvSpPr/>
          <p:nvPr/>
        </p:nvSpPr>
        <p:spPr>
          <a:xfrm>
            <a:off x="3288632" y="1681592"/>
            <a:ext cx="5261810" cy="456397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MUSEUM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970C8FC-1740-4338-96E3-C5F1003A33B1}"/>
              </a:ext>
            </a:extLst>
          </p:cNvPr>
          <p:cNvSpPr/>
          <p:nvPr/>
        </p:nvSpPr>
        <p:spPr>
          <a:xfrm>
            <a:off x="7901817" y="1908422"/>
            <a:ext cx="2603449" cy="48409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ART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53E1DC7-6044-4F3B-B585-AC6A749E6001}"/>
              </a:ext>
            </a:extLst>
          </p:cNvPr>
          <p:cNvSpPr/>
          <p:nvPr/>
        </p:nvSpPr>
        <p:spPr>
          <a:xfrm>
            <a:off x="8550442" y="3592844"/>
            <a:ext cx="3641558" cy="6282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PHOTOGRAPHS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201C431-FA92-4C97-9B54-0C2C64BEF013}"/>
              </a:ext>
            </a:extLst>
          </p:cNvPr>
          <p:cNvSpPr/>
          <p:nvPr/>
        </p:nvSpPr>
        <p:spPr>
          <a:xfrm>
            <a:off x="7901817" y="5345681"/>
            <a:ext cx="3641558" cy="6282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FILMS/ MOVIES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D386685-6DBE-4636-B9BB-6C0ADC3BD60D}"/>
              </a:ext>
            </a:extLst>
          </p:cNvPr>
          <p:cNvSpPr/>
          <p:nvPr/>
        </p:nvSpPr>
        <p:spPr>
          <a:xfrm>
            <a:off x="4584572" y="1081427"/>
            <a:ext cx="2746670" cy="6282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TICKET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6F61E3DF-06E4-4EF5-97E0-C06CD446C941}"/>
              </a:ext>
            </a:extLst>
          </p:cNvPr>
          <p:cNvSpPr/>
          <p:nvPr/>
        </p:nvSpPr>
        <p:spPr>
          <a:xfrm rot="10800000">
            <a:off x="485814" y="2078397"/>
            <a:ext cx="2925988" cy="6282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F81EBC9-3E88-4735-A574-9566A652EAF6}"/>
              </a:ext>
            </a:extLst>
          </p:cNvPr>
          <p:cNvSpPr/>
          <p:nvPr/>
        </p:nvSpPr>
        <p:spPr>
          <a:xfrm rot="10800000">
            <a:off x="295699" y="3649463"/>
            <a:ext cx="2925988" cy="6282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CCB681B3-E138-41A2-B936-3C78810F94AE}"/>
              </a:ext>
            </a:extLst>
          </p:cNvPr>
          <p:cNvSpPr/>
          <p:nvPr/>
        </p:nvSpPr>
        <p:spPr>
          <a:xfrm rot="10800000">
            <a:off x="648625" y="5168801"/>
            <a:ext cx="2925988" cy="6282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CC7CB05-2517-A6B9-37C3-7F14CF4E6FF6}"/>
              </a:ext>
            </a:extLst>
          </p:cNvPr>
          <p:cNvSpPr/>
          <p:nvPr/>
        </p:nvSpPr>
        <p:spPr>
          <a:xfrm>
            <a:off x="4584572" y="6229764"/>
            <a:ext cx="2925988" cy="6282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51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83261-AF2F-4162-9CA2-1885AC06AF47}"/>
              </a:ext>
            </a:extLst>
          </p:cNvPr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Pre-Reading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83DF89-BC0B-4707-BB52-554CB0A4B92D}"/>
              </a:ext>
            </a:extLst>
          </p:cNvPr>
          <p:cNvSpPr/>
          <p:nvPr/>
        </p:nvSpPr>
        <p:spPr>
          <a:xfrm>
            <a:off x="2096889" y="302460"/>
            <a:ext cx="91780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CD114-56C6-40A7-8FF8-0A6EE98B9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7" y="1677941"/>
            <a:ext cx="9843836" cy="44341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8B7F06-BC0F-46C7-88CC-15CCF0FA660E}"/>
              </a:ext>
            </a:extLst>
          </p:cNvPr>
          <p:cNvCxnSpPr>
            <a:cxnSpLocks/>
          </p:cNvCxnSpPr>
          <p:nvPr/>
        </p:nvCxnSpPr>
        <p:spPr>
          <a:xfrm>
            <a:off x="3473115" y="2181726"/>
            <a:ext cx="7780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FE7A60-82A0-4EBE-91FF-7840C3BFB03B}"/>
              </a:ext>
            </a:extLst>
          </p:cNvPr>
          <p:cNvCxnSpPr>
            <a:cxnSpLocks/>
          </p:cNvCxnSpPr>
          <p:nvPr/>
        </p:nvCxnSpPr>
        <p:spPr>
          <a:xfrm>
            <a:off x="5049619" y="2181726"/>
            <a:ext cx="1238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B96964-A486-4D99-B8C8-1B8AC54752AD}"/>
              </a:ext>
            </a:extLst>
          </p:cNvPr>
          <p:cNvCxnSpPr>
            <a:cxnSpLocks/>
          </p:cNvCxnSpPr>
          <p:nvPr/>
        </p:nvCxnSpPr>
        <p:spPr>
          <a:xfrm>
            <a:off x="6592780" y="2181726"/>
            <a:ext cx="19331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6B3D91-9887-452A-B29F-1DD1F53AE82E}"/>
              </a:ext>
            </a:extLst>
          </p:cNvPr>
          <p:cNvCxnSpPr>
            <a:cxnSpLocks/>
          </p:cNvCxnSpPr>
          <p:nvPr/>
        </p:nvCxnSpPr>
        <p:spPr>
          <a:xfrm>
            <a:off x="8679224" y="2181726"/>
            <a:ext cx="15146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B793D-3791-4B54-9496-6E189F315B3C}"/>
              </a:ext>
            </a:extLst>
          </p:cNvPr>
          <p:cNvCxnSpPr>
            <a:cxnSpLocks/>
          </p:cNvCxnSpPr>
          <p:nvPr/>
        </p:nvCxnSpPr>
        <p:spPr>
          <a:xfrm>
            <a:off x="7504061" y="3208420"/>
            <a:ext cx="23778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3040FC-5C25-49EC-83AD-A152EC3FC0D6}"/>
              </a:ext>
            </a:extLst>
          </p:cNvPr>
          <p:cNvCxnSpPr>
            <a:cxnSpLocks/>
          </p:cNvCxnSpPr>
          <p:nvPr/>
        </p:nvCxnSpPr>
        <p:spPr>
          <a:xfrm>
            <a:off x="1776046" y="3544319"/>
            <a:ext cx="2033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161B26-B1E3-4E28-9A87-68C17F71149B}"/>
              </a:ext>
            </a:extLst>
          </p:cNvPr>
          <p:cNvCxnSpPr>
            <a:cxnSpLocks/>
          </p:cNvCxnSpPr>
          <p:nvPr/>
        </p:nvCxnSpPr>
        <p:spPr>
          <a:xfrm>
            <a:off x="1776046" y="4079150"/>
            <a:ext cx="4018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0A491A-4B50-4271-860F-956F72C277DC}"/>
              </a:ext>
            </a:extLst>
          </p:cNvPr>
          <p:cNvCxnSpPr>
            <a:cxnSpLocks/>
          </p:cNvCxnSpPr>
          <p:nvPr/>
        </p:nvCxnSpPr>
        <p:spPr>
          <a:xfrm>
            <a:off x="2345848" y="4522537"/>
            <a:ext cx="36255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F6F779-675D-42A3-89FA-324342EEDAC7}"/>
              </a:ext>
            </a:extLst>
          </p:cNvPr>
          <p:cNvCxnSpPr>
            <a:cxnSpLocks/>
          </p:cNvCxnSpPr>
          <p:nvPr/>
        </p:nvCxnSpPr>
        <p:spPr>
          <a:xfrm>
            <a:off x="2287233" y="4953444"/>
            <a:ext cx="3173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870668-EB1E-4742-B153-BF593C03C210}"/>
              </a:ext>
            </a:extLst>
          </p:cNvPr>
          <p:cNvCxnSpPr/>
          <p:nvPr/>
        </p:nvCxnSpPr>
        <p:spPr>
          <a:xfrm>
            <a:off x="6288505" y="4953444"/>
            <a:ext cx="1636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0FBF0F-1BBB-4266-9C0E-D7A6A09C61B5}"/>
              </a:ext>
            </a:extLst>
          </p:cNvPr>
          <p:cNvCxnSpPr>
            <a:cxnSpLocks/>
          </p:cNvCxnSpPr>
          <p:nvPr/>
        </p:nvCxnSpPr>
        <p:spPr>
          <a:xfrm>
            <a:off x="1814579" y="5411537"/>
            <a:ext cx="50688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6C92FB-CC4C-42EA-BF75-C27E4E1EC924}"/>
              </a:ext>
            </a:extLst>
          </p:cNvPr>
          <p:cNvCxnSpPr>
            <a:cxnSpLocks/>
          </p:cNvCxnSpPr>
          <p:nvPr/>
        </p:nvCxnSpPr>
        <p:spPr>
          <a:xfrm>
            <a:off x="1751982" y="5894583"/>
            <a:ext cx="42193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9113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88DB3A-325E-4D08-8FC2-3B94DAC07B72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5EA13-B6CE-432C-B56B-47C7F79DB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722" y="113373"/>
            <a:ext cx="9936388" cy="1021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4FCFB-3FBD-4846-8032-389635084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89" y="1070964"/>
            <a:ext cx="11229474" cy="4602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D9D940-D454-4DF1-9DB7-635B10C3ED97}"/>
              </a:ext>
            </a:extLst>
          </p:cNvPr>
          <p:cNvSpPr/>
          <p:nvPr/>
        </p:nvSpPr>
        <p:spPr>
          <a:xfrm>
            <a:off x="427428" y="5533375"/>
            <a:ext cx="10994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would find this text on the Internet. It is about a museum in London. It is for visitors to London.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E1D63A-6133-42B7-B8CC-996BDCA8F0E1}"/>
              </a:ext>
            </a:extLst>
          </p:cNvPr>
          <p:cNvSpPr/>
          <p:nvPr/>
        </p:nvSpPr>
        <p:spPr>
          <a:xfrm>
            <a:off x="2598821" y="2229853"/>
            <a:ext cx="2149642" cy="166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1226D9-8A17-4B93-BCD1-FE843A81BAB5}"/>
              </a:ext>
            </a:extLst>
          </p:cNvPr>
          <p:cNvSpPr/>
          <p:nvPr/>
        </p:nvSpPr>
        <p:spPr>
          <a:xfrm>
            <a:off x="309889" y="1115232"/>
            <a:ext cx="8347604" cy="1110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89A85E-706E-4C70-9E26-2BBFF2E5AEEF}"/>
              </a:ext>
            </a:extLst>
          </p:cNvPr>
          <p:cNvSpPr/>
          <p:nvPr/>
        </p:nvSpPr>
        <p:spPr>
          <a:xfrm>
            <a:off x="427428" y="4235272"/>
            <a:ext cx="4690004" cy="1110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D3-3">
            <a:hlinkClick r:id="" action="ppaction://media"/>
            <a:extLst>
              <a:ext uri="{FF2B5EF4-FFF2-40B4-BE49-F238E27FC236}">
                <a16:creationId xmlns:a16="http://schemas.microsoft.com/office/drawing/2014/main" id="{34B1844E-3CF7-47F8-9A54-CFB68E82F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8109" y="918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550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CD114-56C6-40A7-8FF8-0A6EE98B9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3784" r="-188"/>
          <a:stretch/>
        </p:blipFill>
        <p:spPr>
          <a:xfrm>
            <a:off x="1004170" y="1605516"/>
            <a:ext cx="9862303" cy="33795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B793D-3791-4B54-9496-6E189F315B3C}"/>
              </a:ext>
            </a:extLst>
          </p:cNvPr>
          <p:cNvCxnSpPr>
            <a:cxnSpLocks/>
          </p:cNvCxnSpPr>
          <p:nvPr/>
        </p:nvCxnSpPr>
        <p:spPr>
          <a:xfrm>
            <a:off x="7812405" y="2081369"/>
            <a:ext cx="23778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3040FC-5C25-49EC-83AD-A152EC3FC0D6}"/>
              </a:ext>
            </a:extLst>
          </p:cNvPr>
          <p:cNvCxnSpPr>
            <a:cxnSpLocks/>
          </p:cNvCxnSpPr>
          <p:nvPr/>
        </p:nvCxnSpPr>
        <p:spPr>
          <a:xfrm>
            <a:off x="2084390" y="2417268"/>
            <a:ext cx="2033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161B26-B1E3-4E28-9A87-68C17F71149B}"/>
              </a:ext>
            </a:extLst>
          </p:cNvPr>
          <p:cNvCxnSpPr>
            <a:cxnSpLocks/>
          </p:cNvCxnSpPr>
          <p:nvPr/>
        </p:nvCxnSpPr>
        <p:spPr>
          <a:xfrm>
            <a:off x="2084390" y="2952099"/>
            <a:ext cx="4018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0A491A-4B50-4271-860F-956F72C277DC}"/>
              </a:ext>
            </a:extLst>
          </p:cNvPr>
          <p:cNvCxnSpPr>
            <a:cxnSpLocks/>
          </p:cNvCxnSpPr>
          <p:nvPr/>
        </p:nvCxnSpPr>
        <p:spPr>
          <a:xfrm>
            <a:off x="2654192" y="3395486"/>
            <a:ext cx="36255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F6F779-675D-42A3-89FA-324342EEDAC7}"/>
              </a:ext>
            </a:extLst>
          </p:cNvPr>
          <p:cNvCxnSpPr>
            <a:cxnSpLocks/>
          </p:cNvCxnSpPr>
          <p:nvPr/>
        </p:nvCxnSpPr>
        <p:spPr>
          <a:xfrm>
            <a:off x="2595577" y="3826393"/>
            <a:ext cx="3173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870668-EB1E-4742-B153-BF593C03C210}"/>
              </a:ext>
            </a:extLst>
          </p:cNvPr>
          <p:cNvCxnSpPr/>
          <p:nvPr/>
        </p:nvCxnSpPr>
        <p:spPr>
          <a:xfrm>
            <a:off x="6596849" y="3826393"/>
            <a:ext cx="1636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0FBF0F-1BBB-4266-9C0E-D7A6A09C61B5}"/>
              </a:ext>
            </a:extLst>
          </p:cNvPr>
          <p:cNvCxnSpPr>
            <a:cxnSpLocks/>
          </p:cNvCxnSpPr>
          <p:nvPr/>
        </p:nvCxnSpPr>
        <p:spPr>
          <a:xfrm>
            <a:off x="2122923" y="4284486"/>
            <a:ext cx="50688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6C92FB-CC4C-42EA-BF75-C27E4E1EC924}"/>
              </a:ext>
            </a:extLst>
          </p:cNvPr>
          <p:cNvCxnSpPr>
            <a:cxnSpLocks/>
          </p:cNvCxnSpPr>
          <p:nvPr/>
        </p:nvCxnSpPr>
        <p:spPr>
          <a:xfrm>
            <a:off x="2060326" y="4767532"/>
            <a:ext cx="42193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C5E4DA-C723-F8D1-AE17-353CB969E997}"/>
              </a:ext>
            </a:extLst>
          </p:cNvPr>
          <p:cNvSpPr/>
          <p:nvPr/>
        </p:nvSpPr>
        <p:spPr>
          <a:xfrm>
            <a:off x="217258" y="626966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29586478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3029" y="177496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6137" y="2785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9246" y="469235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75915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913" y="374995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01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555C5-E115-4FED-97DC-3DC118F461D7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270DF-4B2E-4C12-BD49-2B14A3C2C6D9}"/>
              </a:ext>
            </a:extLst>
          </p:cNvPr>
          <p:cNvSpPr txBox="1"/>
          <p:nvPr/>
        </p:nvSpPr>
        <p:spPr>
          <a:xfrm>
            <a:off x="2366210" y="673768"/>
            <a:ext cx="7459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1. Children pay to enter the museum.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F0D1-A272-4E5D-8BD7-E61498EB991A}"/>
              </a:ext>
            </a:extLst>
          </p:cNvPr>
          <p:cNvSpPr txBox="1"/>
          <p:nvPr/>
        </p:nvSpPr>
        <p:spPr>
          <a:xfrm>
            <a:off x="8582525" y="673768"/>
            <a:ext cx="737938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0FEB8-6D6A-46A7-895D-63E67102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48" y="1885950"/>
            <a:ext cx="8834144" cy="23812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A4C919B-527A-4DB1-A52F-01AB07B6DEAB}"/>
              </a:ext>
            </a:extLst>
          </p:cNvPr>
          <p:cNvSpPr/>
          <p:nvPr/>
        </p:nvSpPr>
        <p:spPr>
          <a:xfrm>
            <a:off x="4812632" y="2589336"/>
            <a:ext cx="2165684" cy="667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570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555C5-E115-4FED-97DC-3DC118F461D7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270DF-4B2E-4C12-BD49-2B14A3C2C6D9}"/>
              </a:ext>
            </a:extLst>
          </p:cNvPr>
          <p:cNvSpPr txBox="1"/>
          <p:nvPr/>
        </p:nvSpPr>
        <p:spPr>
          <a:xfrm>
            <a:off x="2366210" y="673768"/>
            <a:ext cx="7459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2. The museum is not open on Fridays.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F0D1-A272-4E5D-8BD7-E61498EB991A}"/>
              </a:ext>
            </a:extLst>
          </p:cNvPr>
          <p:cNvSpPr txBox="1"/>
          <p:nvPr/>
        </p:nvSpPr>
        <p:spPr>
          <a:xfrm>
            <a:off x="8582525" y="673768"/>
            <a:ext cx="818149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441D2-2C7A-4EAB-A54F-A8E8622FC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81" y="2066924"/>
            <a:ext cx="9861078" cy="25211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0C546E7-0F68-4E9F-AB84-8AC2355EB4D4}"/>
              </a:ext>
            </a:extLst>
          </p:cNvPr>
          <p:cNvSpPr/>
          <p:nvPr/>
        </p:nvSpPr>
        <p:spPr>
          <a:xfrm>
            <a:off x="602081" y="3920829"/>
            <a:ext cx="4739940" cy="667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15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555C5-E115-4FED-97DC-3DC118F461D7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270DF-4B2E-4C12-BD49-2B14A3C2C6D9}"/>
              </a:ext>
            </a:extLst>
          </p:cNvPr>
          <p:cNvSpPr txBox="1"/>
          <p:nvPr/>
        </p:nvSpPr>
        <p:spPr>
          <a:xfrm>
            <a:off x="2366210" y="673768"/>
            <a:ext cx="9055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3. The collection of London buses is the best in the UK.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F0D1-A272-4E5D-8BD7-E61498EB991A}"/>
              </a:ext>
            </a:extLst>
          </p:cNvPr>
          <p:cNvSpPr txBox="1"/>
          <p:nvPr/>
        </p:nvSpPr>
        <p:spPr>
          <a:xfrm>
            <a:off x="10980820" y="673768"/>
            <a:ext cx="882317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55B71-BCDE-4AC9-A64C-2793FD76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143"/>
            <a:ext cx="12101157" cy="25341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46F3E12-2934-42CD-B285-B30A5347EAED}"/>
              </a:ext>
            </a:extLst>
          </p:cNvPr>
          <p:cNvSpPr/>
          <p:nvPr/>
        </p:nvSpPr>
        <p:spPr>
          <a:xfrm>
            <a:off x="6337005" y="2550695"/>
            <a:ext cx="1299037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636F3C7-F3CC-48B6-8489-AEEBD5E94E1E}"/>
              </a:ext>
            </a:extLst>
          </p:cNvPr>
          <p:cNvSpPr/>
          <p:nvPr/>
        </p:nvSpPr>
        <p:spPr>
          <a:xfrm>
            <a:off x="5839327" y="1151293"/>
            <a:ext cx="4700336" cy="866274"/>
          </a:xfrm>
          <a:prstGeom prst="wedgeEllipseCallout">
            <a:avLst>
              <a:gd name="adj1" fmla="val -24903"/>
              <a:gd name="adj2" fmla="val 116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information about “the best”</a:t>
            </a:r>
          </a:p>
        </p:txBody>
      </p:sp>
    </p:spTree>
    <p:extLst>
      <p:ext uri="{BB962C8B-B14F-4D97-AF65-F5344CB8AC3E}">
        <p14:creationId xmlns:p14="http://schemas.microsoft.com/office/powerpoint/2010/main" val="37881291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555C5-E115-4FED-97DC-3DC118F461D7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270DF-4B2E-4C12-BD49-2B14A3C2C6D9}"/>
              </a:ext>
            </a:extLst>
          </p:cNvPr>
          <p:cNvSpPr txBox="1"/>
          <p:nvPr/>
        </p:nvSpPr>
        <p:spPr>
          <a:xfrm>
            <a:off x="2366210" y="673768"/>
            <a:ext cx="9055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4. Visitors can walk there from a train station.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F0D1-A272-4E5D-8BD7-E61498EB991A}"/>
              </a:ext>
            </a:extLst>
          </p:cNvPr>
          <p:cNvSpPr txBox="1"/>
          <p:nvPr/>
        </p:nvSpPr>
        <p:spPr>
          <a:xfrm>
            <a:off x="9593178" y="673768"/>
            <a:ext cx="882317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07CC8-5654-4A62-A65F-DE14C77DA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469"/>
            <a:ext cx="12101157" cy="25341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2CDFB7-DAD8-45DD-BE18-6706FF01095D}"/>
              </a:ext>
            </a:extLst>
          </p:cNvPr>
          <p:cNvSpPr/>
          <p:nvPr/>
        </p:nvSpPr>
        <p:spPr>
          <a:xfrm>
            <a:off x="0" y="3978442"/>
            <a:ext cx="641684" cy="368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5D3BCA-FD99-4AA7-B627-01F383BF3887}"/>
              </a:ext>
            </a:extLst>
          </p:cNvPr>
          <p:cNvSpPr/>
          <p:nvPr/>
        </p:nvSpPr>
        <p:spPr>
          <a:xfrm>
            <a:off x="5061285" y="3850105"/>
            <a:ext cx="6087978" cy="7058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775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555C5-E115-4FED-97DC-3DC118F461D7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270DF-4B2E-4C12-BD49-2B14A3C2C6D9}"/>
              </a:ext>
            </a:extLst>
          </p:cNvPr>
          <p:cNvSpPr txBox="1"/>
          <p:nvPr/>
        </p:nvSpPr>
        <p:spPr>
          <a:xfrm>
            <a:off x="2366210" y="609868"/>
            <a:ext cx="9055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5. Schools take classes to the museum. </a:t>
            </a:r>
          </a:p>
          <a:p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F0D1-A272-4E5D-8BD7-E61498EB991A}"/>
              </a:ext>
            </a:extLst>
          </p:cNvPr>
          <p:cNvSpPr txBox="1"/>
          <p:nvPr/>
        </p:nvSpPr>
        <p:spPr>
          <a:xfrm>
            <a:off x="8694820" y="563701"/>
            <a:ext cx="882317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93457-D07B-4883-B780-97006A136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23" y="1819023"/>
            <a:ext cx="6069430" cy="42557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501828-4634-4144-B523-703B20A68D38}"/>
              </a:ext>
            </a:extLst>
          </p:cNvPr>
          <p:cNvSpPr/>
          <p:nvPr/>
        </p:nvSpPr>
        <p:spPr>
          <a:xfrm>
            <a:off x="3152275" y="2743200"/>
            <a:ext cx="3874168" cy="5454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C9D31C-5706-405B-A7A6-78D1C0A783D1}"/>
              </a:ext>
            </a:extLst>
          </p:cNvPr>
          <p:cNvSpPr/>
          <p:nvPr/>
        </p:nvSpPr>
        <p:spPr>
          <a:xfrm>
            <a:off x="3349255" y="3129197"/>
            <a:ext cx="1062323" cy="645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9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CB8BF-16FC-4FC7-8CF3-ECBBB1411BEF}"/>
              </a:ext>
            </a:extLst>
          </p:cNvPr>
          <p:cNvSpPr/>
          <p:nvPr/>
        </p:nvSpPr>
        <p:spPr>
          <a:xfrm>
            <a:off x="191832" y="598519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5891D-0FC1-4747-B0B7-BE3B8916103C}"/>
              </a:ext>
            </a:extLst>
          </p:cNvPr>
          <p:cNvSpPr txBox="1"/>
          <p:nvPr/>
        </p:nvSpPr>
        <p:spPr>
          <a:xfrm>
            <a:off x="2326105" y="561474"/>
            <a:ext cx="8325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text again and choose the best answer for the following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44A54-A03D-422C-8FF0-290CB0B4200A}"/>
              </a:ext>
            </a:extLst>
          </p:cNvPr>
          <p:cNvSpPr txBox="1"/>
          <p:nvPr/>
        </p:nvSpPr>
        <p:spPr>
          <a:xfrm>
            <a:off x="561474" y="1844842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How many items does London Transport Museum have?</a:t>
            </a:r>
          </a:p>
          <a:p>
            <a:pPr marL="342900" indent="-342900">
              <a:buAutoNum type="alphaUcPeriod"/>
            </a:pPr>
            <a:r>
              <a:rPr lang="en-US" sz="3200" dirty="0"/>
              <a:t> Over 200</a:t>
            </a:r>
          </a:p>
          <a:p>
            <a:pPr marL="342900" indent="-342900">
              <a:buAutoNum type="alphaUcPeriod"/>
            </a:pPr>
            <a:r>
              <a:rPr lang="en-US" sz="3200" dirty="0"/>
              <a:t> over 300,000</a:t>
            </a:r>
          </a:p>
          <a:p>
            <a:pPr marL="342900" indent="-342900">
              <a:buAutoNum type="alphaUcPeriod"/>
            </a:pPr>
            <a:r>
              <a:rPr lang="en-US" sz="3200" dirty="0"/>
              <a:t> over 450,000</a:t>
            </a:r>
          </a:p>
          <a:p>
            <a:pPr marL="342900" indent="-342900">
              <a:buAutoNum type="alphaUcPeriod"/>
            </a:pPr>
            <a:r>
              <a:rPr lang="en-US" sz="3200" dirty="0"/>
              <a:t> over 1,980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4C8AE8-DA49-4051-B40A-73B067CC3F51}"/>
              </a:ext>
            </a:extLst>
          </p:cNvPr>
          <p:cNvSpPr/>
          <p:nvPr/>
        </p:nvSpPr>
        <p:spPr>
          <a:xfrm>
            <a:off x="561474" y="3322169"/>
            <a:ext cx="2839452" cy="527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D3AF2-954C-46BD-9061-386D96EF4659}"/>
              </a:ext>
            </a:extLst>
          </p:cNvPr>
          <p:cNvSpPr/>
          <p:nvPr/>
        </p:nvSpPr>
        <p:spPr>
          <a:xfrm>
            <a:off x="3613577" y="3751063"/>
            <a:ext cx="8486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London Transport Museum has over 450,000 items from 200 years of London’s transport history.</a:t>
            </a:r>
          </a:p>
          <a:p>
            <a:r>
              <a:rPr lang="en-US" sz="3000" dirty="0"/>
              <a:t>There are photographs, posters and films, as well as old buses, taxis, trams and trains.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E9F9BB-EEB8-4E83-8CC9-FFDA591DE2F8}"/>
              </a:ext>
            </a:extLst>
          </p:cNvPr>
          <p:cNvSpPr/>
          <p:nvPr/>
        </p:nvSpPr>
        <p:spPr>
          <a:xfrm>
            <a:off x="8442252" y="3706287"/>
            <a:ext cx="3400925" cy="707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610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CB8BF-16FC-4FC7-8CF3-ECBBB1411BEF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5891D-0FC1-4747-B0B7-BE3B8916103C}"/>
              </a:ext>
            </a:extLst>
          </p:cNvPr>
          <p:cNvSpPr txBox="1"/>
          <p:nvPr/>
        </p:nvSpPr>
        <p:spPr>
          <a:xfrm>
            <a:off x="2326105" y="561474"/>
            <a:ext cx="8325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text again and choose the best answer for the following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44A54-A03D-422C-8FF0-290CB0B4200A}"/>
              </a:ext>
            </a:extLst>
          </p:cNvPr>
          <p:cNvSpPr txBox="1"/>
          <p:nvPr/>
        </p:nvSpPr>
        <p:spPr>
          <a:xfrm>
            <a:off x="561474" y="1844842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Which one is NOT an item in the museum?</a:t>
            </a:r>
          </a:p>
          <a:p>
            <a:pPr marL="342900" indent="-342900">
              <a:buAutoNum type="alphaUcPeriod"/>
            </a:pPr>
            <a:r>
              <a:rPr lang="en-US" sz="3200" dirty="0"/>
              <a:t> posters</a:t>
            </a:r>
          </a:p>
          <a:p>
            <a:pPr marL="342900" indent="-342900">
              <a:buAutoNum type="alphaUcPeriod"/>
            </a:pPr>
            <a:r>
              <a:rPr lang="en-US" sz="3200" dirty="0"/>
              <a:t> photographs</a:t>
            </a:r>
          </a:p>
          <a:p>
            <a:pPr marL="342900" indent="-342900">
              <a:buAutoNum type="alphaUcPeriod"/>
            </a:pPr>
            <a:r>
              <a:rPr lang="en-US" sz="3200" dirty="0"/>
              <a:t> trains</a:t>
            </a:r>
          </a:p>
          <a:p>
            <a:pPr marL="342900" indent="-342900">
              <a:buAutoNum type="alphaUcPeriod"/>
            </a:pPr>
            <a:r>
              <a:rPr lang="en-US" sz="3200" dirty="0"/>
              <a:t> planes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4C8AE8-DA49-4051-B40A-73B067CC3F51}"/>
              </a:ext>
            </a:extLst>
          </p:cNvPr>
          <p:cNvSpPr/>
          <p:nvPr/>
        </p:nvSpPr>
        <p:spPr>
          <a:xfrm>
            <a:off x="304801" y="3871451"/>
            <a:ext cx="2679032" cy="527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D3AF2-954C-46BD-9061-386D96EF4659}"/>
              </a:ext>
            </a:extLst>
          </p:cNvPr>
          <p:cNvSpPr/>
          <p:nvPr/>
        </p:nvSpPr>
        <p:spPr>
          <a:xfrm>
            <a:off x="3705726" y="3636041"/>
            <a:ext cx="8486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London Transport Museum has over 450,000 items from 200 years of London’s transport history.</a:t>
            </a:r>
          </a:p>
          <a:p>
            <a:r>
              <a:rPr lang="en-US" sz="3000" dirty="0"/>
              <a:t>There are photographs, posters and films, as well as old buses, taxis, trams, and trains.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E9F9BB-EEB8-4E83-8CC9-FFDA591DE2F8}"/>
              </a:ext>
            </a:extLst>
          </p:cNvPr>
          <p:cNvSpPr/>
          <p:nvPr/>
        </p:nvSpPr>
        <p:spPr>
          <a:xfrm>
            <a:off x="3540569" y="4605537"/>
            <a:ext cx="6704868" cy="1061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67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CB8BF-16FC-4FC7-8CF3-ECBBB1411BEF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44A54-A03D-422C-8FF0-290CB0B4200A}"/>
              </a:ext>
            </a:extLst>
          </p:cNvPr>
          <p:cNvSpPr txBox="1"/>
          <p:nvPr/>
        </p:nvSpPr>
        <p:spPr>
          <a:xfrm>
            <a:off x="561474" y="1844842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When did the museum first open?</a:t>
            </a:r>
          </a:p>
          <a:p>
            <a:pPr marL="342900" indent="-342900">
              <a:buAutoNum type="alphaUcPeriod"/>
            </a:pPr>
            <a:r>
              <a:rPr lang="en-US" sz="3200" dirty="0"/>
              <a:t> 200 years ago</a:t>
            </a:r>
          </a:p>
          <a:p>
            <a:pPr marL="342900" indent="-342900">
              <a:buAutoNum type="alphaUcPeriod"/>
            </a:pPr>
            <a:r>
              <a:rPr lang="en-US" sz="3200" dirty="0"/>
              <a:t> in the 1960s</a:t>
            </a:r>
          </a:p>
          <a:p>
            <a:pPr marL="342900" indent="-342900">
              <a:buAutoNum type="alphaUcPeriod"/>
            </a:pPr>
            <a:r>
              <a:rPr lang="en-US" sz="3200" dirty="0"/>
              <a:t> in the 1980s</a:t>
            </a:r>
          </a:p>
          <a:p>
            <a:pPr marL="342900" indent="-342900">
              <a:buAutoNum type="alphaUcPeriod"/>
            </a:pPr>
            <a:r>
              <a:rPr lang="en-US" sz="3200" dirty="0"/>
              <a:t> in 2005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4C8AE8-DA49-4051-B40A-73B067CC3F51}"/>
              </a:ext>
            </a:extLst>
          </p:cNvPr>
          <p:cNvSpPr/>
          <p:nvPr/>
        </p:nvSpPr>
        <p:spPr>
          <a:xfrm>
            <a:off x="433137" y="2858146"/>
            <a:ext cx="2967789" cy="527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D3AF2-954C-46BD-9061-386D96EF4659}"/>
              </a:ext>
            </a:extLst>
          </p:cNvPr>
          <p:cNvSpPr/>
          <p:nvPr/>
        </p:nvSpPr>
        <p:spPr>
          <a:xfrm>
            <a:off x="3705726" y="4165732"/>
            <a:ext cx="84862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The museum first opened in the 1960s in an old garage. It moved three times before it arrived in Covent Garden in 1980.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E9F9BB-EEB8-4E83-8CC9-FFDA591DE2F8}"/>
              </a:ext>
            </a:extLst>
          </p:cNvPr>
          <p:cNvSpPr/>
          <p:nvPr/>
        </p:nvSpPr>
        <p:spPr>
          <a:xfrm>
            <a:off x="5791201" y="4100309"/>
            <a:ext cx="4097078" cy="707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9656D-7D73-B407-2DAD-3489C7F24179}"/>
              </a:ext>
            </a:extLst>
          </p:cNvPr>
          <p:cNvSpPr txBox="1"/>
          <p:nvPr/>
        </p:nvSpPr>
        <p:spPr>
          <a:xfrm>
            <a:off x="2326105" y="561474"/>
            <a:ext cx="8325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text again and choose the best answer for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40305746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CB8BF-16FC-4FC7-8CF3-ECBBB1411BEF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44A54-A03D-422C-8FF0-290CB0B4200A}"/>
              </a:ext>
            </a:extLst>
          </p:cNvPr>
          <p:cNvSpPr txBox="1"/>
          <p:nvPr/>
        </p:nvSpPr>
        <p:spPr>
          <a:xfrm>
            <a:off x="561474" y="1844842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Why did it close in 2005?</a:t>
            </a:r>
          </a:p>
          <a:p>
            <a:pPr marL="342900" indent="-342900">
              <a:buAutoNum type="alphaUcPeriod"/>
            </a:pPr>
            <a:r>
              <a:rPr lang="en-US" sz="3200" dirty="0"/>
              <a:t> to buy more items</a:t>
            </a:r>
          </a:p>
          <a:p>
            <a:pPr marL="342900" indent="-342900">
              <a:buAutoNum type="alphaUcPeriod"/>
            </a:pPr>
            <a:r>
              <a:rPr lang="en-US" sz="3200" dirty="0"/>
              <a:t> to make it better</a:t>
            </a:r>
          </a:p>
          <a:p>
            <a:pPr marL="342900" indent="-342900">
              <a:buAutoNum type="alphaUcPeriod"/>
            </a:pPr>
            <a:r>
              <a:rPr lang="en-US" sz="3200" dirty="0"/>
              <a:t> to build a new garage</a:t>
            </a:r>
          </a:p>
          <a:p>
            <a:pPr marL="342900" indent="-342900">
              <a:buAutoNum type="alphaUcPeriod"/>
            </a:pPr>
            <a:r>
              <a:rPr lang="en-US" sz="3200" dirty="0"/>
              <a:t> to move to Charing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4C8AE8-DA49-4051-B40A-73B067CC3F51}"/>
              </a:ext>
            </a:extLst>
          </p:cNvPr>
          <p:cNvSpPr/>
          <p:nvPr/>
        </p:nvSpPr>
        <p:spPr>
          <a:xfrm>
            <a:off x="433137" y="2858146"/>
            <a:ext cx="3753852" cy="527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D3AF2-954C-46BD-9061-386D96EF4659}"/>
              </a:ext>
            </a:extLst>
          </p:cNvPr>
          <p:cNvSpPr/>
          <p:nvPr/>
        </p:nvSpPr>
        <p:spPr>
          <a:xfrm>
            <a:off x="2679032" y="4605537"/>
            <a:ext cx="95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In 2005, it closed to make it more modern. It opened again two years later. Today, it is an interactive, family-friendly museum with over 300,000 visitors every year.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E9F9BB-EEB8-4E83-8CC9-FFDA591DE2F8}"/>
              </a:ext>
            </a:extLst>
          </p:cNvPr>
          <p:cNvSpPr/>
          <p:nvPr/>
        </p:nvSpPr>
        <p:spPr>
          <a:xfrm>
            <a:off x="4042611" y="4543345"/>
            <a:ext cx="5325978" cy="707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A0BAF-3443-F776-A0CF-EDDEA28F5CC3}"/>
              </a:ext>
            </a:extLst>
          </p:cNvPr>
          <p:cNvSpPr txBox="1"/>
          <p:nvPr/>
        </p:nvSpPr>
        <p:spPr>
          <a:xfrm>
            <a:off x="2326105" y="561474"/>
            <a:ext cx="8325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text again and choose the best answer for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4665576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CB8BF-16FC-4FC7-8CF3-ECBBB1411BEF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44A54-A03D-422C-8FF0-290CB0B4200A}"/>
              </a:ext>
            </a:extLst>
          </p:cNvPr>
          <p:cNvSpPr txBox="1"/>
          <p:nvPr/>
        </p:nvSpPr>
        <p:spPr>
          <a:xfrm>
            <a:off x="561474" y="1844842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Who went to the museum at the weekend?</a:t>
            </a:r>
          </a:p>
          <a:p>
            <a:pPr marL="342900" indent="-342900">
              <a:buAutoNum type="alphaUcPeriod"/>
            </a:pPr>
            <a:r>
              <a:rPr lang="en-US" sz="3200" dirty="0"/>
              <a:t> Alex and Kelly</a:t>
            </a:r>
          </a:p>
          <a:p>
            <a:pPr marL="342900" indent="-342900">
              <a:buAutoNum type="alphaUcPeriod"/>
            </a:pPr>
            <a:r>
              <a:rPr lang="en-US" sz="3200" dirty="0"/>
              <a:t> Kelly and Jackie Beal</a:t>
            </a:r>
          </a:p>
          <a:p>
            <a:pPr marL="342900" indent="-342900">
              <a:buAutoNum type="alphaUcPeriod"/>
            </a:pPr>
            <a:r>
              <a:rPr lang="en-US" sz="3200" dirty="0"/>
              <a:t> Alex</a:t>
            </a:r>
          </a:p>
          <a:p>
            <a:pPr marL="342900" indent="-342900">
              <a:buAutoNum type="alphaUcPeriod"/>
            </a:pPr>
            <a:r>
              <a:rPr lang="en-US" sz="3200" dirty="0"/>
              <a:t> Kelly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4C8AE8-DA49-4051-B40A-73B067CC3F51}"/>
              </a:ext>
            </a:extLst>
          </p:cNvPr>
          <p:cNvSpPr/>
          <p:nvPr/>
        </p:nvSpPr>
        <p:spPr>
          <a:xfrm>
            <a:off x="449179" y="2365834"/>
            <a:ext cx="3753852" cy="527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631E8-9114-486D-9DCA-34324C03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624" y="4062420"/>
            <a:ext cx="9732324" cy="223410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E9F9BB-EEB8-4E83-8CC9-FFDA591DE2F8}"/>
              </a:ext>
            </a:extLst>
          </p:cNvPr>
          <p:cNvSpPr/>
          <p:nvPr/>
        </p:nvSpPr>
        <p:spPr>
          <a:xfrm>
            <a:off x="2213811" y="4780547"/>
            <a:ext cx="1074822" cy="345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250467-774E-4136-9E40-9268B87901EA}"/>
              </a:ext>
            </a:extLst>
          </p:cNvPr>
          <p:cNvSpPr/>
          <p:nvPr/>
        </p:nvSpPr>
        <p:spPr>
          <a:xfrm>
            <a:off x="5414208" y="4765581"/>
            <a:ext cx="1227223" cy="345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FA78A-A553-EFA6-1681-A00A93828204}"/>
              </a:ext>
            </a:extLst>
          </p:cNvPr>
          <p:cNvSpPr txBox="1"/>
          <p:nvPr/>
        </p:nvSpPr>
        <p:spPr>
          <a:xfrm>
            <a:off x="2326105" y="561474"/>
            <a:ext cx="8325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text again and choose the best answer for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6312418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8675" y="1587212"/>
            <a:ext cx="108328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i="1" dirty="0">
                <a:solidFill>
                  <a:srgbClr val="0070C0"/>
                </a:solidFill>
              </a:rPr>
              <a:t>- learn new words related to the topic: </a:t>
            </a:r>
            <a:r>
              <a:rPr lang="en-US" sz="4000" b="1" i="1" dirty="0">
                <a:solidFill>
                  <a:srgbClr val="0070C0"/>
                </a:solidFill>
              </a:rPr>
              <a:t>transport, move, arrive, later, interactive, tube station, railway station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- read for the main idea and 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CB8BF-16FC-4FC7-8CF3-ECBBB1411BEF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5891D-0FC1-4747-B0B7-BE3B8916103C}"/>
              </a:ext>
            </a:extLst>
          </p:cNvPr>
          <p:cNvSpPr txBox="1"/>
          <p:nvPr/>
        </p:nvSpPr>
        <p:spPr>
          <a:xfrm>
            <a:off x="2326105" y="561474"/>
            <a:ext cx="8325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Read the text again and choose the best answer for the following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44A54-A03D-422C-8FF0-290CB0B4200A}"/>
              </a:ext>
            </a:extLst>
          </p:cNvPr>
          <p:cNvSpPr txBox="1"/>
          <p:nvPr/>
        </p:nvSpPr>
        <p:spPr>
          <a:xfrm>
            <a:off x="561474" y="1844842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Who had to do a project?</a:t>
            </a:r>
          </a:p>
          <a:p>
            <a:pPr marL="342900" indent="-342900">
              <a:buAutoNum type="alphaUcPeriod"/>
            </a:pPr>
            <a:r>
              <a:rPr lang="en-US" sz="3200" dirty="0"/>
              <a:t> Alex and Kelly</a:t>
            </a:r>
          </a:p>
          <a:p>
            <a:pPr marL="342900" indent="-342900">
              <a:buAutoNum type="alphaUcPeriod"/>
            </a:pPr>
            <a:r>
              <a:rPr lang="en-US" sz="3200" dirty="0"/>
              <a:t> Kelly and Jackie Beal</a:t>
            </a:r>
          </a:p>
          <a:p>
            <a:pPr marL="342900" indent="-342900">
              <a:buAutoNum type="alphaUcPeriod"/>
            </a:pPr>
            <a:r>
              <a:rPr lang="en-US" sz="3200" dirty="0"/>
              <a:t> Jackie Beal</a:t>
            </a:r>
          </a:p>
          <a:p>
            <a:pPr marL="342900" indent="-342900">
              <a:buAutoNum type="alphaUcPeriod"/>
            </a:pPr>
            <a:r>
              <a:rPr lang="en-US" sz="3200" dirty="0"/>
              <a:t> Kelly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4C8AE8-DA49-4051-B40A-73B067CC3F51}"/>
              </a:ext>
            </a:extLst>
          </p:cNvPr>
          <p:cNvSpPr/>
          <p:nvPr/>
        </p:nvSpPr>
        <p:spPr>
          <a:xfrm>
            <a:off x="449179" y="3322169"/>
            <a:ext cx="3513221" cy="527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B1728F-43A8-4405-8D4E-EE85CE898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624" y="4062420"/>
            <a:ext cx="9732324" cy="223410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E9F9BB-EEB8-4E83-8CC9-FFDA591DE2F8}"/>
              </a:ext>
            </a:extLst>
          </p:cNvPr>
          <p:cNvSpPr/>
          <p:nvPr/>
        </p:nvSpPr>
        <p:spPr>
          <a:xfrm>
            <a:off x="8550445" y="4924925"/>
            <a:ext cx="2374230" cy="608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08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B281FA-3B8C-497B-BF5D-D8489CFF8858}"/>
              </a:ext>
            </a:extLst>
          </p:cNvPr>
          <p:cNvSpPr/>
          <p:nvPr/>
        </p:nvSpPr>
        <p:spPr>
          <a:xfrm>
            <a:off x="202223" y="4143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Post-Reading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878874-D09B-40CA-B92B-3D1B0966FE52}"/>
              </a:ext>
            </a:extLst>
          </p:cNvPr>
          <p:cNvSpPr/>
          <p:nvPr/>
        </p:nvSpPr>
        <p:spPr>
          <a:xfrm>
            <a:off x="2218848" y="686813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Free Speech bubble 1195466 PNG with Transparent Background">
            <a:extLst>
              <a:ext uri="{FF2B5EF4-FFF2-40B4-BE49-F238E27FC236}">
                <a16:creationId xmlns:a16="http://schemas.microsoft.com/office/drawing/2014/main" id="{F4D79F0F-3929-4ACF-ABB8-6A5F420C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09" y="553860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DACB0-C40A-47F5-BC30-634A1C15D507}"/>
              </a:ext>
            </a:extLst>
          </p:cNvPr>
          <p:cNvSpPr txBox="1"/>
          <p:nvPr/>
        </p:nvSpPr>
        <p:spPr>
          <a:xfrm>
            <a:off x="417093" y="1785019"/>
            <a:ext cx="8097041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If you can visit London Transport Museum, what do you enjoy doing there?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81EBFAC-0035-4F1F-9A01-18AD7410D7FC}"/>
              </a:ext>
            </a:extLst>
          </p:cNvPr>
          <p:cNvSpPr/>
          <p:nvPr/>
        </p:nvSpPr>
        <p:spPr>
          <a:xfrm>
            <a:off x="417093" y="3192379"/>
            <a:ext cx="9785686" cy="297880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If I can visit London Transport Museum, I enjoy bus exhibition because I am a fan of buses and I want to know different kinds of buses in London.</a:t>
            </a:r>
          </a:p>
        </p:txBody>
      </p:sp>
    </p:spTree>
    <p:extLst>
      <p:ext uri="{BB962C8B-B14F-4D97-AF65-F5344CB8AC3E}">
        <p14:creationId xmlns:p14="http://schemas.microsoft.com/office/powerpoint/2010/main" val="6604658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92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645430-640D-41A3-BDAF-9DDC65F6E719}"/>
              </a:ext>
            </a:extLst>
          </p:cNvPr>
          <p:cNvSpPr txBox="1"/>
          <p:nvPr/>
        </p:nvSpPr>
        <p:spPr>
          <a:xfrm>
            <a:off x="433137" y="481263"/>
            <a:ext cx="102669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some sentences about a museum you know. Try to answer these questions.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the name of the museum?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Where is the museum?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When does it open and close?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can you see there?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do you enjoy?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9953A-07EC-4975-8029-AD0AF4FDA0DD}"/>
              </a:ext>
            </a:extLst>
          </p:cNvPr>
          <p:cNvSpPr txBox="1"/>
          <p:nvPr/>
        </p:nvSpPr>
        <p:spPr>
          <a:xfrm>
            <a:off x="625641" y="4622411"/>
            <a:ext cx="11373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want to write about ………… museum in ……… It opens at ….. and closes at …. from …… to ….. There are ……… there. I enjoy …….. because ……….</a:t>
            </a:r>
          </a:p>
        </p:txBody>
      </p:sp>
    </p:spTree>
    <p:extLst>
      <p:ext uri="{BB962C8B-B14F-4D97-AF65-F5344CB8AC3E}">
        <p14:creationId xmlns:p14="http://schemas.microsoft.com/office/powerpoint/2010/main" val="1308963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dirty="0">
                <a:solidFill>
                  <a:srgbClr val="0070C0"/>
                </a:solidFill>
              </a:rPr>
              <a:t>transport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dirty="0">
                <a:solidFill>
                  <a:srgbClr val="0070C0"/>
                </a:solidFill>
              </a:rPr>
              <a:t>move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dirty="0">
                <a:solidFill>
                  <a:srgbClr val="0070C0"/>
                </a:solidFill>
              </a:rPr>
              <a:t>arrive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dirty="0">
                <a:solidFill>
                  <a:srgbClr val="0070C0"/>
                </a:solidFill>
              </a:rPr>
              <a:t>later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dirty="0">
                <a:solidFill>
                  <a:srgbClr val="0070C0"/>
                </a:solidFill>
              </a:rPr>
              <a:t>interactive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dirty="0">
                <a:solidFill>
                  <a:srgbClr val="0070C0"/>
                </a:solidFill>
              </a:rPr>
              <a:t>tube station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dirty="0">
                <a:solidFill>
                  <a:srgbClr val="0070C0"/>
                </a:solidFill>
              </a:rPr>
              <a:t>railway station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Reading for </a:t>
            </a:r>
            <a:r>
              <a:rPr lang="en-US" sz="3600" i="1">
                <a:solidFill>
                  <a:srgbClr val="0070C0"/>
                </a:solidFill>
              </a:rPr>
              <a:t>main idea.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Reading 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787511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vocabulary and grammar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44).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(p. 89 SB).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93703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210CB3-6D86-4B68-A391-4FC9516EE21F}"/>
              </a:ext>
            </a:extLst>
          </p:cNvPr>
          <p:cNvSpPr txBox="1"/>
          <p:nvPr/>
        </p:nvSpPr>
        <p:spPr>
          <a:xfrm>
            <a:off x="3818020" y="613288"/>
            <a:ext cx="521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you remember?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3B9198-FEB3-4652-97DE-BEB6E99B06B8}"/>
              </a:ext>
            </a:extLst>
          </p:cNvPr>
          <p:cNvSpPr/>
          <p:nvPr/>
        </p:nvSpPr>
        <p:spPr>
          <a:xfrm>
            <a:off x="577514" y="1648323"/>
            <a:ext cx="4989095" cy="9946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was a member of the British Royal family.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15F714-4266-4F36-B207-9C237A30DE62}"/>
              </a:ext>
            </a:extLst>
          </p:cNvPr>
          <p:cNvSpPr/>
          <p:nvPr/>
        </p:nvSpPr>
        <p:spPr>
          <a:xfrm>
            <a:off x="577515" y="4034588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was born in 1961.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C2F3F0-B11C-4687-81EA-990BD1204282}"/>
              </a:ext>
            </a:extLst>
          </p:cNvPr>
          <p:cNvSpPr/>
          <p:nvPr/>
        </p:nvSpPr>
        <p:spPr>
          <a:xfrm>
            <a:off x="577516" y="5271836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died in 1997.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C9DFAF-4296-405B-8F36-0259480D1D4B}"/>
              </a:ext>
            </a:extLst>
          </p:cNvPr>
          <p:cNvSpPr/>
          <p:nvPr/>
        </p:nvSpPr>
        <p:spPr>
          <a:xfrm>
            <a:off x="577514" y="2797340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was a princess.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9709DA-D2BF-4041-AA5F-84C86C7A89A2}"/>
              </a:ext>
            </a:extLst>
          </p:cNvPr>
          <p:cNvSpPr/>
          <p:nvPr/>
        </p:nvSpPr>
        <p:spPr>
          <a:xfrm>
            <a:off x="6882063" y="2833432"/>
            <a:ext cx="4299284" cy="17265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Princess Diana </a:t>
            </a:r>
          </a:p>
        </p:txBody>
      </p:sp>
    </p:spTree>
    <p:extLst>
      <p:ext uri="{BB962C8B-B14F-4D97-AF65-F5344CB8AC3E}">
        <p14:creationId xmlns:p14="http://schemas.microsoft.com/office/powerpoint/2010/main" val="31615101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3B9198-FEB3-4652-97DE-BEB6E99B06B8}"/>
              </a:ext>
            </a:extLst>
          </p:cNvPr>
          <p:cNvSpPr/>
          <p:nvPr/>
        </p:nvSpPr>
        <p:spPr>
          <a:xfrm>
            <a:off x="577514" y="1648323"/>
            <a:ext cx="4989095" cy="9946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was an English actor.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15F714-4266-4F36-B207-9C237A30DE62}"/>
              </a:ext>
            </a:extLst>
          </p:cNvPr>
          <p:cNvSpPr/>
          <p:nvPr/>
        </p:nvSpPr>
        <p:spPr>
          <a:xfrm>
            <a:off x="577514" y="3171320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was born in 1889.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C2F3F0-B11C-4687-81EA-990BD1204282}"/>
              </a:ext>
            </a:extLst>
          </p:cNvPr>
          <p:cNvSpPr/>
          <p:nvPr/>
        </p:nvSpPr>
        <p:spPr>
          <a:xfrm>
            <a:off x="577513" y="4712362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died in 1977.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9709DA-D2BF-4041-AA5F-84C86C7A89A2}"/>
              </a:ext>
            </a:extLst>
          </p:cNvPr>
          <p:cNvSpPr/>
          <p:nvPr/>
        </p:nvSpPr>
        <p:spPr>
          <a:xfrm>
            <a:off x="6882063" y="2833432"/>
            <a:ext cx="4299284" cy="17265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Charlie Chaplin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065BE-4CAC-68CE-5BDE-82E42D944316}"/>
              </a:ext>
            </a:extLst>
          </p:cNvPr>
          <p:cNvSpPr txBox="1"/>
          <p:nvPr/>
        </p:nvSpPr>
        <p:spPr>
          <a:xfrm>
            <a:off x="3818020" y="613288"/>
            <a:ext cx="521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you remember?</a:t>
            </a:r>
          </a:p>
        </p:txBody>
      </p:sp>
    </p:spTree>
    <p:extLst>
      <p:ext uri="{BB962C8B-B14F-4D97-AF65-F5344CB8AC3E}">
        <p14:creationId xmlns:p14="http://schemas.microsoft.com/office/powerpoint/2010/main" val="21373723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3B9198-FEB3-4652-97DE-BEB6E99B06B8}"/>
              </a:ext>
            </a:extLst>
          </p:cNvPr>
          <p:cNvSpPr/>
          <p:nvPr/>
        </p:nvSpPr>
        <p:spPr>
          <a:xfrm>
            <a:off x="577514" y="1648323"/>
            <a:ext cx="4989095" cy="9946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was a British actress.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15F714-4266-4F36-B207-9C237A30DE62}"/>
              </a:ext>
            </a:extLst>
          </p:cNvPr>
          <p:cNvSpPr/>
          <p:nvPr/>
        </p:nvSpPr>
        <p:spPr>
          <a:xfrm>
            <a:off x="577514" y="3300663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was born in 1929.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C2F3F0-B11C-4687-81EA-990BD1204282}"/>
              </a:ext>
            </a:extLst>
          </p:cNvPr>
          <p:cNvSpPr/>
          <p:nvPr/>
        </p:nvSpPr>
        <p:spPr>
          <a:xfrm>
            <a:off x="577514" y="4955006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died in 1993.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9709DA-D2BF-4041-AA5F-84C86C7A89A2}"/>
              </a:ext>
            </a:extLst>
          </p:cNvPr>
          <p:cNvSpPr/>
          <p:nvPr/>
        </p:nvSpPr>
        <p:spPr>
          <a:xfrm>
            <a:off x="6882063" y="2833432"/>
            <a:ext cx="4299284" cy="17265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Audrey Hepburn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6D966-871D-D00D-1D5D-898328F7759A}"/>
              </a:ext>
            </a:extLst>
          </p:cNvPr>
          <p:cNvSpPr txBox="1"/>
          <p:nvPr/>
        </p:nvSpPr>
        <p:spPr>
          <a:xfrm>
            <a:off x="3818020" y="613288"/>
            <a:ext cx="521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you remember?</a:t>
            </a:r>
          </a:p>
        </p:txBody>
      </p:sp>
    </p:spTree>
    <p:extLst>
      <p:ext uri="{BB962C8B-B14F-4D97-AF65-F5344CB8AC3E}">
        <p14:creationId xmlns:p14="http://schemas.microsoft.com/office/powerpoint/2010/main" val="9290867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3B9198-FEB3-4652-97DE-BEB6E99B06B8}"/>
              </a:ext>
            </a:extLst>
          </p:cNvPr>
          <p:cNvSpPr/>
          <p:nvPr/>
        </p:nvSpPr>
        <p:spPr>
          <a:xfrm>
            <a:off x="577514" y="1648323"/>
            <a:ext cx="4989095" cy="9946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was a German physicist.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15F714-4266-4F36-B207-9C237A30DE62}"/>
              </a:ext>
            </a:extLst>
          </p:cNvPr>
          <p:cNvSpPr/>
          <p:nvPr/>
        </p:nvSpPr>
        <p:spPr>
          <a:xfrm>
            <a:off x="577514" y="3171320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was born in 1879.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C2F3F0-B11C-4687-81EA-990BD1204282}"/>
              </a:ext>
            </a:extLst>
          </p:cNvPr>
          <p:cNvSpPr/>
          <p:nvPr/>
        </p:nvSpPr>
        <p:spPr>
          <a:xfrm>
            <a:off x="577514" y="4684298"/>
            <a:ext cx="4989095" cy="10507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died in 1955.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9709DA-D2BF-4041-AA5F-84C86C7A89A2}"/>
              </a:ext>
            </a:extLst>
          </p:cNvPr>
          <p:cNvSpPr/>
          <p:nvPr/>
        </p:nvSpPr>
        <p:spPr>
          <a:xfrm>
            <a:off x="6882063" y="2833432"/>
            <a:ext cx="4299284" cy="17265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Albert Einstein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979C0-7437-2D58-0D28-60A4DFC0F46B}"/>
              </a:ext>
            </a:extLst>
          </p:cNvPr>
          <p:cNvSpPr txBox="1"/>
          <p:nvPr/>
        </p:nvSpPr>
        <p:spPr>
          <a:xfrm>
            <a:off x="3818020" y="613288"/>
            <a:ext cx="521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you remember?</a:t>
            </a:r>
          </a:p>
        </p:txBody>
      </p:sp>
    </p:spTree>
    <p:extLst>
      <p:ext uri="{BB962C8B-B14F-4D97-AF65-F5344CB8AC3E}">
        <p14:creationId xmlns:p14="http://schemas.microsoft.com/office/powerpoint/2010/main" val="841567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BB3214-D8EC-4487-95C5-1CEE639E2E68}"/>
              </a:ext>
            </a:extLst>
          </p:cNvPr>
          <p:cNvSpPr/>
          <p:nvPr/>
        </p:nvSpPr>
        <p:spPr>
          <a:xfrm>
            <a:off x="1112795" y="894032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621CCEC6-C039-482B-A9DE-9D29A9AB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56" y="761079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AC522-DE37-4204-B2F4-A86F7052BEA5}"/>
              </a:ext>
            </a:extLst>
          </p:cNvPr>
          <p:cNvSpPr txBox="1"/>
          <p:nvPr/>
        </p:nvSpPr>
        <p:spPr>
          <a:xfrm>
            <a:off x="1215591" y="3211968"/>
            <a:ext cx="9015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else do you know about London?</a:t>
            </a:r>
          </a:p>
          <a:p>
            <a:r>
              <a:rPr lang="en-US" sz="3600" dirty="0"/>
              <a:t>What do you often see at the museum?</a:t>
            </a:r>
          </a:p>
        </p:txBody>
      </p:sp>
    </p:spTree>
    <p:extLst>
      <p:ext uri="{BB962C8B-B14F-4D97-AF65-F5344CB8AC3E}">
        <p14:creationId xmlns:p14="http://schemas.microsoft.com/office/powerpoint/2010/main" val="738139000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1058</Words>
  <Application>Microsoft Office PowerPoint</Application>
  <PresentationFormat>Widescreen</PresentationFormat>
  <Paragraphs>178</Paragraphs>
  <Slides>37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104</cp:revision>
  <dcterms:created xsi:type="dcterms:W3CDTF">2021-09-24T06:18:33Z</dcterms:created>
  <dcterms:modified xsi:type="dcterms:W3CDTF">2023-08-02T20:50:06Z</dcterms:modified>
</cp:coreProperties>
</file>