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5" r:id="rId3"/>
    <p:sldId id="268" r:id="rId4"/>
    <p:sldId id="276" r:id="rId5"/>
    <p:sldId id="277" r:id="rId6"/>
    <p:sldId id="321" r:id="rId7"/>
    <p:sldId id="322" r:id="rId8"/>
    <p:sldId id="291" r:id="rId9"/>
    <p:sldId id="278" r:id="rId10"/>
    <p:sldId id="279" r:id="rId11"/>
    <p:sldId id="307" r:id="rId12"/>
    <p:sldId id="308" r:id="rId13"/>
    <p:sldId id="309" r:id="rId14"/>
    <p:sldId id="269" r:id="rId15"/>
    <p:sldId id="310" r:id="rId16"/>
    <p:sldId id="311" r:id="rId17"/>
    <p:sldId id="312" r:id="rId18"/>
    <p:sldId id="313" r:id="rId19"/>
    <p:sldId id="318" r:id="rId20"/>
    <p:sldId id="314" r:id="rId21"/>
    <p:sldId id="317" r:id="rId22"/>
    <p:sldId id="315" r:id="rId23"/>
    <p:sldId id="319" r:id="rId24"/>
    <p:sldId id="320" r:id="rId25"/>
    <p:sldId id="285" r:id="rId26"/>
    <p:sldId id="306" r:id="rId27"/>
    <p:sldId id="286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 varScale="1">
        <p:scale>
          <a:sx n="69" d="100"/>
          <a:sy n="69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DB5918F3-C1E0-884B-A4FC-A092E9D4DB89}"/>
              </a:ext>
            </a:extLst>
          </p:cNvPr>
          <p:cNvSpPr txBox="1"/>
          <p:nvPr userDrawn="1"/>
        </p:nvSpPr>
        <p:spPr>
          <a:xfrm>
            <a:off x="153423" y="2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prstClr val="white"/>
                </a:solidFill>
              </a:rPr>
              <a:t>Unit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2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A38893B-D1B4-8B88-6CE2-635EBCABD87B}"/>
              </a:ext>
            </a:extLst>
          </p:cNvPr>
          <p:cNvSpPr txBox="1"/>
          <p:nvPr userDrawn="1"/>
        </p:nvSpPr>
        <p:spPr>
          <a:xfrm>
            <a:off x="10631532" y="2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23566" y="2254239"/>
            <a:ext cx="6480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Every Day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</a:rPr>
              <a:t>Lesson 2i: Progress Check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50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360" y="667413"/>
            <a:ext cx="10287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sz="3600" b="1" dirty="0">
                <a:solidFill>
                  <a:schemeClr val="accent1"/>
                </a:solidFill>
              </a:rPr>
              <a:t>1. Underline the correct word.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1</a:t>
            </a:r>
            <a:r>
              <a:rPr lang="en-US" sz="3600" dirty="0">
                <a:solidFill>
                  <a:schemeClr val="accent1"/>
                </a:solidFill>
              </a:rPr>
              <a:t> He </a:t>
            </a:r>
            <a:r>
              <a:rPr lang="en-US" sz="3600" b="1" dirty="0">
                <a:solidFill>
                  <a:schemeClr val="accent1"/>
                </a:solidFill>
              </a:rPr>
              <a:t>goes/gets</a:t>
            </a:r>
            <a:r>
              <a:rPr lang="en-US" sz="3600" dirty="0">
                <a:solidFill>
                  <a:schemeClr val="accent1"/>
                </a:solidFill>
              </a:rPr>
              <a:t> up at 8:00.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2</a:t>
            </a:r>
            <a:r>
              <a:rPr lang="en-US" sz="3600" dirty="0">
                <a:solidFill>
                  <a:schemeClr val="accent1"/>
                </a:solidFill>
              </a:rPr>
              <a:t> We usually </a:t>
            </a:r>
            <a:r>
              <a:rPr lang="en-US" sz="3600" b="1" dirty="0">
                <a:solidFill>
                  <a:schemeClr val="accent1"/>
                </a:solidFill>
              </a:rPr>
              <a:t>have/do</a:t>
            </a:r>
            <a:r>
              <a:rPr lang="en-US" sz="3600" dirty="0">
                <a:solidFill>
                  <a:schemeClr val="accent1"/>
                </a:solidFill>
              </a:rPr>
              <a:t> lunch at 1:00.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3</a:t>
            </a:r>
            <a:r>
              <a:rPr lang="en-US" sz="3600" dirty="0">
                <a:solidFill>
                  <a:schemeClr val="accent1"/>
                </a:solidFill>
              </a:rPr>
              <a:t> Tom </a:t>
            </a:r>
            <a:r>
              <a:rPr lang="en-US" sz="3600" b="1" dirty="0">
                <a:solidFill>
                  <a:schemeClr val="accent1"/>
                </a:solidFill>
              </a:rPr>
              <a:t>has/does</a:t>
            </a:r>
            <a:r>
              <a:rPr lang="en-US" sz="3600" dirty="0">
                <a:solidFill>
                  <a:schemeClr val="accent1"/>
                </a:solidFill>
              </a:rPr>
              <a:t> his homework in the afternoon.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4</a:t>
            </a:r>
            <a:r>
              <a:rPr lang="en-US" sz="3600" dirty="0">
                <a:solidFill>
                  <a:schemeClr val="accent1"/>
                </a:solidFill>
              </a:rPr>
              <a:t> We </a:t>
            </a:r>
            <a:r>
              <a:rPr lang="en-US" sz="3600" b="1" dirty="0">
                <a:solidFill>
                  <a:schemeClr val="accent1"/>
                </a:solidFill>
              </a:rPr>
              <a:t>walk/take</a:t>
            </a:r>
            <a:r>
              <a:rPr lang="en-US" sz="3600" dirty="0">
                <a:solidFill>
                  <a:schemeClr val="accent1"/>
                </a:solidFill>
              </a:rPr>
              <a:t> back home after school.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5</a:t>
            </a:r>
            <a:r>
              <a:rPr lang="en-US" sz="3600" dirty="0">
                <a:solidFill>
                  <a:schemeClr val="accent1"/>
                </a:solidFill>
              </a:rPr>
              <a:t> She </a:t>
            </a:r>
            <a:r>
              <a:rPr lang="en-US" sz="3600" b="1" dirty="0">
                <a:solidFill>
                  <a:schemeClr val="accent1"/>
                </a:solidFill>
              </a:rPr>
              <a:t>helps/watches</a:t>
            </a:r>
            <a:r>
              <a:rPr lang="en-US" sz="3600" dirty="0">
                <a:solidFill>
                  <a:schemeClr val="accent1"/>
                </a:solidFill>
              </a:rPr>
              <a:t> a charity for children.</a:t>
            </a:r>
          </a:p>
        </p:txBody>
      </p:sp>
      <p:sp>
        <p:nvSpPr>
          <p:cNvPr id="3" name="Oval 2"/>
          <p:cNvSpPr/>
          <p:nvPr/>
        </p:nvSpPr>
        <p:spPr>
          <a:xfrm>
            <a:off x="2714707" y="1740838"/>
            <a:ext cx="864704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47059" y="2499179"/>
            <a:ext cx="1075083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00019" y="3372512"/>
            <a:ext cx="1003852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16873" y="4188349"/>
            <a:ext cx="983146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16873" y="5004186"/>
            <a:ext cx="1109207" cy="606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805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564046"/>
            <a:ext cx="111671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2. Fill in the gaps with </a:t>
            </a:r>
            <a:r>
              <a:rPr lang="en-US" sz="3600" b="1" i="1" dirty="0">
                <a:solidFill>
                  <a:srgbClr val="FF0000"/>
                </a:solidFill>
              </a:rPr>
              <a:t>take</a:t>
            </a:r>
            <a:r>
              <a:rPr lang="en-US" sz="3600" b="1" i="1" dirty="0">
                <a:solidFill>
                  <a:schemeClr val="accent1"/>
                </a:solidFill>
              </a:rPr>
              <a:t>, </a:t>
            </a:r>
            <a:r>
              <a:rPr lang="en-US" sz="3600" b="1" i="1" dirty="0">
                <a:solidFill>
                  <a:srgbClr val="FF0000"/>
                </a:solidFill>
              </a:rPr>
              <a:t>play</a:t>
            </a:r>
            <a:r>
              <a:rPr lang="en-US" sz="3600" b="1" i="1" dirty="0">
                <a:solidFill>
                  <a:schemeClr val="accent1"/>
                </a:solidFill>
              </a:rPr>
              <a:t>, </a:t>
            </a:r>
            <a:r>
              <a:rPr lang="en-US" sz="3600" b="1" i="1" dirty="0">
                <a:solidFill>
                  <a:srgbClr val="FF0000"/>
                </a:solidFill>
              </a:rPr>
              <a:t>go</a:t>
            </a:r>
            <a:r>
              <a:rPr lang="en-US" sz="3600" b="1" i="1" dirty="0">
                <a:solidFill>
                  <a:schemeClr val="accent1"/>
                </a:solidFill>
              </a:rPr>
              <a:t>, </a:t>
            </a:r>
            <a:r>
              <a:rPr lang="en-US" sz="3600" b="1" i="1" dirty="0">
                <a:solidFill>
                  <a:srgbClr val="FF0000"/>
                </a:solidFill>
              </a:rPr>
              <a:t>watch</a:t>
            </a:r>
            <a:r>
              <a:rPr lang="en-US" sz="3600" b="1" i="1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and </a:t>
            </a:r>
            <a:r>
              <a:rPr lang="en-US" sz="3600" b="1" i="1" dirty="0">
                <a:solidFill>
                  <a:srgbClr val="FF0000"/>
                </a:solidFill>
              </a:rPr>
              <a:t>brush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1</a:t>
            </a:r>
            <a:r>
              <a:rPr lang="en-US" sz="3600" dirty="0">
                <a:solidFill>
                  <a:schemeClr val="accent1"/>
                </a:solidFill>
              </a:rPr>
              <a:t> In the evening, I ________ video games.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2</a:t>
            </a:r>
            <a:r>
              <a:rPr lang="en-US" sz="3600" dirty="0">
                <a:solidFill>
                  <a:schemeClr val="accent1"/>
                </a:solidFill>
              </a:rPr>
              <a:t> We ________ TV in the afternoon.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3</a:t>
            </a:r>
            <a:r>
              <a:rPr lang="en-US" sz="3600" dirty="0">
                <a:solidFill>
                  <a:schemeClr val="accent1"/>
                </a:solidFill>
              </a:rPr>
              <a:t> I always ________ a shower in the morning.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4</a:t>
            </a:r>
            <a:r>
              <a:rPr lang="en-US" sz="3600" dirty="0">
                <a:solidFill>
                  <a:schemeClr val="accent1"/>
                </a:solidFill>
              </a:rPr>
              <a:t> We ________ our teeth in the morning.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5</a:t>
            </a:r>
            <a:r>
              <a:rPr lang="en-US" sz="3600" dirty="0">
                <a:solidFill>
                  <a:schemeClr val="accent1"/>
                </a:solidFill>
              </a:rPr>
              <a:t> They ________ to the gym in the evening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8688" y="1594385"/>
            <a:ext cx="153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6386" y="2397903"/>
            <a:ext cx="153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watch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3186" y="3226811"/>
            <a:ext cx="153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take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6386" y="4059825"/>
            <a:ext cx="153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brush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0753" y="4839585"/>
            <a:ext cx="153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2257910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6896"/>
            <a:ext cx="120959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3. Fill in the gaps with </a:t>
            </a:r>
            <a:r>
              <a:rPr lang="en-US" sz="3600" b="1" i="1" dirty="0">
                <a:solidFill>
                  <a:srgbClr val="FF0000"/>
                </a:solidFill>
              </a:rPr>
              <a:t>amusement</a:t>
            </a:r>
            <a:r>
              <a:rPr lang="en-US" sz="3600" b="1" i="1" dirty="0">
                <a:solidFill>
                  <a:schemeClr val="accent1"/>
                </a:solidFill>
              </a:rPr>
              <a:t>, </a:t>
            </a:r>
            <a:r>
              <a:rPr lang="en-US" sz="3600" b="1" i="1" dirty="0">
                <a:solidFill>
                  <a:srgbClr val="FF0000"/>
                </a:solidFill>
              </a:rPr>
              <a:t>hanging</a:t>
            </a:r>
            <a:r>
              <a:rPr lang="en-US" sz="3600" b="1" i="1" dirty="0">
                <a:solidFill>
                  <a:schemeClr val="accent1"/>
                </a:solidFill>
              </a:rPr>
              <a:t>, </a:t>
            </a:r>
            <a:r>
              <a:rPr lang="en-US" sz="3600" b="1" i="1" dirty="0">
                <a:solidFill>
                  <a:srgbClr val="FF0000"/>
                </a:solidFill>
              </a:rPr>
              <a:t>puzzles</a:t>
            </a:r>
            <a:r>
              <a:rPr lang="en-US" sz="3600" b="1" i="1" dirty="0">
                <a:solidFill>
                  <a:schemeClr val="accent1"/>
                </a:solidFill>
              </a:rPr>
              <a:t>, </a:t>
            </a:r>
            <a:r>
              <a:rPr lang="en-US" sz="3600" b="1" i="1" dirty="0">
                <a:solidFill>
                  <a:srgbClr val="FF0000"/>
                </a:solidFill>
              </a:rPr>
              <a:t>board</a:t>
            </a:r>
            <a:r>
              <a:rPr lang="en-US" sz="3600" b="1" dirty="0">
                <a:solidFill>
                  <a:schemeClr val="accent1"/>
                </a:solidFill>
              </a:rPr>
              <a:t> and </a:t>
            </a:r>
            <a:r>
              <a:rPr lang="en-US" sz="3600" b="1" i="1" dirty="0">
                <a:solidFill>
                  <a:srgbClr val="FF0000"/>
                </a:solidFill>
              </a:rPr>
              <a:t>shopping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1</a:t>
            </a:r>
            <a:r>
              <a:rPr lang="en-US" sz="3600" dirty="0">
                <a:solidFill>
                  <a:schemeClr val="accent1"/>
                </a:solidFill>
              </a:rPr>
              <a:t> Ann likes playing ______________ games.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2</a:t>
            </a:r>
            <a:r>
              <a:rPr lang="en-US" sz="3600" dirty="0">
                <a:solidFill>
                  <a:schemeClr val="accent1"/>
                </a:solidFill>
              </a:rPr>
              <a:t> He hates doing jigsaw ______________ 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3</a:t>
            </a:r>
            <a:r>
              <a:rPr lang="en-US" sz="3600" dirty="0">
                <a:solidFill>
                  <a:schemeClr val="accent1"/>
                </a:solidFill>
              </a:rPr>
              <a:t> Keith likes ______________ out with his friends at weekends.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4</a:t>
            </a:r>
            <a:r>
              <a:rPr lang="en-US" sz="3600" dirty="0">
                <a:solidFill>
                  <a:schemeClr val="accent1"/>
                </a:solidFill>
              </a:rPr>
              <a:t> We don’t like going ______________ at the mall.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5</a:t>
            </a:r>
            <a:r>
              <a:rPr lang="en-US" sz="3600" dirty="0">
                <a:solidFill>
                  <a:schemeClr val="accent1"/>
                </a:solidFill>
              </a:rPr>
              <a:t> They love going to the ______________ park every Saturday evening.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7334" y="1786413"/>
            <a:ext cx="153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2647" y="2604753"/>
            <a:ext cx="160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puzzles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9853" y="3439243"/>
            <a:ext cx="175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hanging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4156" y="4256033"/>
            <a:ext cx="190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shopping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4852" y="5074373"/>
            <a:ext cx="247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amusement</a:t>
            </a:r>
          </a:p>
        </p:txBody>
      </p:sp>
    </p:spTree>
    <p:extLst>
      <p:ext uri="{BB962C8B-B14F-4D97-AF65-F5344CB8AC3E}">
        <p14:creationId xmlns:p14="http://schemas.microsoft.com/office/powerpoint/2010/main" val="24814033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6626" y="3918856"/>
            <a:ext cx="2852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Grammar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749" y="417443"/>
            <a:ext cx="445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Present Simple tense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760248"/>
              </p:ext>
            </p:extLst>
          </p:nvPr>
        </p:nvGraphicFramePr>
        <p:xfrm>
          <a:off x="170622" y="1286198"/>
          <a:ext cx="1170498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4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Formation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Affirmative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Negative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Interrogative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1191" y="1958009"/>
            <a:ext cx="578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Subject + verb (</a:t>
            </a:r>
            <a:r>
              <a:rPr lang="en-US" sz="3600" dirty="0">
                <a:solidFill>
                  <a:srgbClr val="FF0000"/>
                </a:solidFill>
              </a:rPr>
              <a:t>s/es</a:t>
            </a:r>
            <a:r>
              <a:rPr lang="en-US" sz="36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191" y="2604340"/>
            <a:ext cx="8766313" cy="65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>
                <a:solidFill>
                  <a:prstClr val="black"/>
                </a:solidFill>
              </a:rPr>
              <a:t>Subject + </a:t>
            </a:r>
            <a:r>
              <a:rPr lang="en-US" sz="3600">
                <a:solidFill>
                  <a:srgbClr val="FF0000"/>
                </a:solidFill>
              </a:rPr>
              <a:t>don’t/doesn’t</a:t>
            </a:r>
            <a:r>
              <a:rPr lang="en-US" sz="3600">
                <a:solidFill>
                  <a:prstClr val="black"/>
                </a:solidFill>
              </a:rPr>
              <a:t> + verb (bare infinitive)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191" y="3260035"/>
            <a:ext cx="829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Do/Does </a:t>
            </a:r>
            <a:r>
              <a:rPr lang="en-US" sz="3600" dirty="0">
                <a:solidFill>
                  <a:prstClr val="black"/>
                </a:solidFill>
              </a:rPr>
              <a:t>+ subject + verb (bare infinitive)?</a:t>
            </a:r>
          </a:p>
        </p:txBody>
      </p:sp>
    </p:spTree>
    <p:extLst>
      <p:ext uri="{BB962C8B-B14F-4D97-AF65-F5344CB8AC3E}">
        <p14:creationId xmlns:p14="http://schemas.microsoft.com/office/powerpoint/2010/main" val="17169738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6165"/>
            <a:ext cx="120462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4. Write the third-person singular.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1</a:t>
            </a:r>
            <a:r>
              <a:rPr lang="en-US" sz="3600" dirty="0">
                <a:solidFill>
                  <a:schemeClr val="accent1"/>
                </a:solidFill>
              </a:rPr>
              <a:t> She ________________ (work) as a teacher.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2</a:t>
            </a:r>
            <a:r>
              <a:rPr lang="en-US" sz="3600" dirty="0">
                <a:solidFill>
                  <a:schemeClr val="accent1"/>
                </a:solidFill>
              </a:rPr>
              <a:t> He _________________ (buy) books online.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3</a:t>
            </a:r>
            <a:r>
              <a:rPr lang="en-US" sz="3600" dirty="0">
                <a:solidFill>
                  <a:schemeClr val="accent1"/>
                </a:solidFill>
              </a:rPr>
              <a:t> She ________________ (wash) the car every Friday.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4</a:t>
            </a:r>
            <a:r>
              <a:rPr lang="en-US" sz="3600" dirty="0">
                <a:solidFill>
                  <a:schemeClr val="accent1"/>
                </a:solidFill>
              </a:rPr>
              <a:t> He _________________ (chat) online in the evenings.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5</a:t>
            </a:r>
            <a:r>
              <a:rPr lang="en-US" sz="3600" dirty="0">
                <a:solidFill>
                  <a:schemeClr val="accent1"/>
                </a:solidFill>
              </a:rPr>
              <a:t> She _________________ (study) English on Mondays.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8216" y="1660594"/>
            <a:ext cx="153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8216" y="2482771"/>
            <a:ext cx="153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buys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8216" y="3303995"/>
            <a:ext cx="163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washes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8216" y="4120884"/>
            <a:ext cx="153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chats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8215" y="4955259"/>
            <a:ext cx="153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27862142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87017"/>
            <a:ext cx="1198659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5. Choose the correct item.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1</a:t>
            </a:r>
            <a:r>
              <a:rPr lang="en-US" sz="3600" dirty="0">
                <a:solidFill>
                  <a:schemeClr val="accent1"/>
                </a:solidFill>
              </a:rPr>
              <a:t> Does Anna </a:t>
            </a:r>
            <a:r>
              <a:rPr lang="en-US" sz="3600" b="1" dirty="0">
                <a:solidFill>
                  <a:schemeClr val="accent1"/>
                </a:solidFill>
              </a:rPr>
              <a:t>live/lives</a:t>
            </a:r>
            <a:r>
              <a:rPr lang="en-US" sz="3600" dirty="0">
                <a:solidFill>
                  <a:schemeClr val="accent1"/>
                </a:solidFill>
              </a:rPr>
              <a:t> in Madrid? No, she </a:t>
            </a:r>
            <a:r>
              <a:rPr lang="en-US" sz="3600" b="1" dirty="0">
                <a:solidFill>
                  <a:schemeClr val="accent1"/>
                </a:solidFill>
              </a:rPr>
              <a:t>does/doesn’t</a:t>
            </a:r>
            <a:r>
              <a:rPr lang="en-US" sz="3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2</a:t>
            </a:r>
            <a:r>
              <a:rPr lang="en-US" sz="3600" dirty="0">
                <a:solidFill>
                  <a:schemeClr val="accent1"/>
                </a:solidFill>
              </a:rPr>
              <a:t> Paul and I </a:t>
            </a:r>
            <a:r>
              <a:rPr lang="en-US" sz="3600" b="1" dirty="0">
                <a:solidFill>
                  <a:schemeClr val="accent1"/>
                </a:solidFill>
              </a:rPr>
              <a:t>don’t/doesn’t</a:t>
            </a:r>
            <a:r>
              <a:rPr lang="en-US" sz="3600" dirty="0">
                <a:solidFill>
                  <a:schemeClr val="accent1"/>
                </a:solidFill>
              </a:rPr>
              <a:t> play tennis.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3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Do/Does</a:t>
            </a:r>
            <a:r>
              <a:rPr lang="en-US" sz="3600" dirty="0">
                <a:solidFill>
                  <a:schemeClr val="accent1"/>
                </a:solidFill>
              </a:rPr>
              <a:t> you walk to school? Yes, I </a:t>
            </a:r>
            <a:r>
              <a:rPr lang="en-US" sz="3600" b="1" dirty="0">
                <a:solidFill>
                  <a:schemeClr val="accent1"/>
                </a:solidFill>
              </a:rPr>
              <a:t>do/ does</a:t>
            </a:r>
            <a:r>
              <a:rPr lang="en-US" sz="3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4</a:t>
            </a:r>
            <a:r>
              <a:rPr lang="en-US" sz="3600" dirty="0">
                <a:solidFill>
                  <a:schemeClr val="accent1"/>
                </a:solidFill>
              </a:rPr>
              <a:t> My mum </a:t>
            </a:r>
            <a:r>
              <a:rPr lang="en-US" sz="3600" b="1" dirty="0">
                <a:solidFill>
                  <a:schemeClr val="accent1"/>
                </a:solidFill>
              </a:rPr>
              <a:t>tidy/tidies</a:t>
            </a:r>
            <a:r>
              <a:rPr lang="en-US" sz="3600" dirty="0">
                <a:solidFill>
                  <a:schemeClr val="accent1"/>
                </a:solidFill>
              </a:rPr>
              <a:t> the house every day.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5</a:t>
            </a:r>
            <a:r>
              <a:rPr lang="en-US" sz="3600" dirty="0">
                <a:solidFill>
                  <a:schemeClr val="accent1"/>
                </a:solidFill>
              </a:rPr>
              <a:t> She </a:t>
            </a:r>
            <a:r>
              <a:rPr lang="en-US" sz="3600" b="1" dirty="0">
                <a:solidFill>
                  <a:schemeClr val="accent1"/>
                </a:solidFill>
              </a:rPr>
              <a:t>doesn't/don't</a:t>
            </a:r>
            <a:r>
              <a:rPr lang="en-US" sz="3600" dirty="0">
                <a:solidFill>
                  <a:schemeClr val="accent1"/>
                </a:solidFill>
              </a:rPr>
              <a:t> go to work on Saturdays.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6</a:t>
            </a:r>
            <a:r>
              <a:rPr lang="en-US" sz="3600" dirty="0">
                <a:solidFill>
                  <a:schemeClr val="accent1"/>
                </a:solidFill>
              </a:rPr>
              <a:t> He </a:t>
            </a:r>
            <a:r>
              <a:rPr lang="en-US" sz="3600" b="1" dirty="0">
                <a:solidFill>
                  <a:schemeClr val="accent1"/>
                </a:solidFill>
              </a:rPr>
              <a:t>live/lives</a:t>
            </a:r>
            <a:r>
              <a:rPr lang="en-US" sz="3600" dirty="0">
                <a:solidFill>
                  <a:schemeClr val="accent1"/>
                </a:solidFill>
              </a:rPr>
              <a:t> in Hanoi.</a:t>
            </a:r>
          </a:p>
        </p:txBody>
      </p:sp>
      <p:sp>
        <p:nvSpPr>
          <p:cNvPr id="3" name="Oval 2"/>
          <p:cNvSpPr/>
          <p:nvPr/>
        </p:nvSpPr>
        <p:spPr>
          <a:xfrm>
            <a:off x="2529508" y="1497453"/>
            <a:ext cx="815008" cy="655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7383" y="3128428"/>
            <a:ext cx="685800" cy="655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50704" y="3975652"/>
            <a:ext cx="1209261" cy="655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86957" y="4675879"/>
            <a:ext cx="1434548" cy="9056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69604" y="5624052"/>
            <a:ext cx="967408" cy="655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5452" y="2323519"/>
            <a:ext cx="1123121" cy="655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09875" y="1443036"/>
            <a:ext cx="1533939" cy="764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40880" y="3200400"/>
            <a:ext cx="592372" cy="569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275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74" y="447261"/>
            <a:ext cx="120462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6 Put the words in the right order.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1</a:t>
            </a:r>
            <a:r>
              <a:rPr lang="en-US" sz="3600" dirty="0">
                <a:solidFill>
                  <a:schemeClr val="accent1"/>
                </a:solidFill>
              </a:rPr>
              <a:t> We/school/walk/to/every day/.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__________________________________________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2</a:t>
            </a:r>
            <a:r>
              <a:rPr lang="en-US" sz="3600" dirty="0">
                <a:solidFill>
                  <a:schemeClr val="accent1"/>
                </a:solidFill>
              </a:rPr>
              <a:t> late/Tom/is/for school/never/.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__________________________________________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3</a:t>
            </a:r>
            <a:r>
              <a:rPr lang="en-US" sz="3600" dirty="0">
                <a:solidFill>
                  <a:schemeClr val="accent1"/>
                </a:solidFill>
              </a:rPr>
              <a:t> always/We/at/dinner/8:00/have/.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__________________________________________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4</a:t>
            </a:r>
            <a:r>
              <a:rPr lang="en-US" sz="3600" dirty="0">
                <a:solidFill>
                  <a:schemeClr val="accent1"/>
                </a:solidFill>
              </a:rPr>
              <a:t> evening/in/watch/They/TV/the/.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__________________________________________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5</a:t>
            </a:r>
            <a:r>
              <a:rPr lang="en-US" sz="3600" dirty="0">
                <a:solidFill>
                  <a:schemeClr val="accent1"/>
                </a:solidFill>
              </a:rPr>
              <a:t> have/Mondays/We/music lessons/on/.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__________________________________________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339" y="1546388"/>
            <a:ext cx="882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 walk to school every day.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339" y="2647691"/>
            <a:ext cx="882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Tom is never late for school.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339" y="3748993"/>
            <a:ext cx="882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 always have dinner at 8:00.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339" y="4850296"/>
            <a:ext cx="882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They watch TV in the evening.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339" y="5911039"/>
            <a:ext cx="882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 have music lessons on Mondays.</a:t>
            </a:r>
          </a:p>
        </p:txBody>
      </p:sp>
    </p:spTree>
    <p:extLst>
      <p:ext uri="{BB962C8B-B14F-4D97-AF65-F5344CB8AC3E}">
        <p14:creationId xmlns:p14="http://schemas.microsoft.com/office/powerpoint/2010/main" val="26457948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7139"/>
            <a:ext cx="201764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Pair work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7643" y="467139"/>
            <a:ext cx="1028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Tell your friend about your father/mother’s routines.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65922" y="1282148"/>
            <a:ext cx="11251095" cy="4949687"/>
          </a:xfrm>
          <a:prstGeom prst="wedgeEllipseCallout">
            <a:avLst>
              <a:gd name="adj1" fmla="val -46363"/>
              <a:gd name="adj2" fmla="val 476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My mother gets up early every morning. Then, she prepares breakfast for everyone in my family. Next, she goes to work at 7:30. She finishes her work at 4:30 p.m. When she comes back home, she takes a shower. After that, she cooks dinner and enjoys the meal with us. After dinner, she reads books and goes to bed at 10:00 p.m.      </a:t>
            </a:r>
          </a:p>
        </p:txBody>
      </p:sp>
    </p:spTree>
    <p:extLst>
      <p:ext uri="{BB962C8B-B14F-4D97-AF65-F5344CB8AC3E}">
        <p14:creationId xmlns:p14="http://schemas.microsoft.com/office/powerpoint/2010/main" val="10857361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6443" y="3600804"/>
            <a:ext cx="2852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Everyday English  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85571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1689" y="1495813"/>
            <a:ext cx="3616267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1689" y="2333222"/>
            <a:ext cx="3585119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 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7" y="4854735"/>
            <a:ext cx="3585116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7" y="5701381"/>
            <a:ext cx="3585116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1687" y="4012683"/>
            <a:ext cx="3585120" cy="6624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Everyday English 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4798" y="658404"/>
            <a:ext cx="3582007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01687" y="3170631"/>
            <a:ext cx="3616269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 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904" y="494145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836" y="596348"/>
            <a:ext cx="8984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Making invitation:</a:t>
            </a:r>
          </a:p>
          <a:p>
            <a:r>
              <a:rPr lang="en-US" sz="3600" i="1" dirty="0">
                <a:solidFill>
                  <a:srgbClr val="4472C4"/>
                </a:solidFill>
              </a:rPr>
              <a:t>Would you like </a:t>
            </a:r>
            <a:r>
              <a:rPr lang="en-US" sz="3600" dirty="0">
                <a:solidFill>
                  <a:srgbClr val="4472C4"/>
                </a:solidFill>
              </a:rPr>
              <a:t>+ </a:t>
            </a:r>
            <a:r>
              <a:rPr lang="en-US" sz="3600" dirty="0">
                <a:solidFill>
                  <a:srgbClr val="FF0000"/>
                </a:solidFill>
              </a:rPr>
              <a:t>to Verb (infinitive)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  <a:p>
            <a:r>
              <a:rPr lang="en-US" sz="3600" i="1" dirty="0">
                <a:solidFill>
                  <a:srgbClr val="4472C4"/>
                </a:solidFill>
              </a:rPr>
              <a:t>Let’s</a:t>
            </a:r>
            <a:r>
              <a:rPr lang="en-US" sz="3600" dirty="0">
                <a:solidFill>
                  <a:srgbClr val="4472C4"/>
                </a:solidFill>
              </a:rPr>
              <a:t> + </a:t>
            </a:r>
            <a:r>
              <a:rPr lang="en-US" sz="3600" dirty="0">
                <a:solidFill>
                  <a:srgbClr val="FF0000"/>
                </a:solidFill>
              </a:rPr>
              <a:t>Verb (bare infinitive)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i="1" dirty="0">
                <a:solidFill>
                  <a:srgbClr val="4472C4"/>
                </a:solidFill>
              </a:rPr>
              <a:t>How about </a:t>
            </a:r>
            <a:r>
              <a:rPr lang="en-US" sz="3600" dirty="0">
                <a:solidFill>
                  <a:srgbClr val="4472C4"/>
                </a:solidFill>
              </a:rPr>
              <a:t>+ </a:t>
            </a:r>
            <a:r>
              <a:rPr lang="en-US" sz="3600" dirty="0">
                <a:solidFill>
                  <a:srgbClr val="FF0000"/>
                </a:solidFill>
              </a:rPr>
              <a:t>noun/V-</a:t>
            </a:r>
            <a:r>
              <a:rPr lang="en-US" sz="3600" dirty="0" err="1">
                <a:solidFill>
                  <a:srgbClr val="FF0000"/>
                </a:solidFill>
              </a:rPr>
              <a:t>ing</a:t>
            </a:r>
            <a:r>
              <a:rPr lang="en-US" sz="3600" dirty="0">
                <a:solidFill>
                  <a:srgbClr val="4472C4"/>
                </a:solidFill>
              </a:rPr>
              <a:t>?</a:t>
            </a:r>
          </a:p>
          <a:p>
            <a:r>
              <a:rPr lang="en-US" sz="3600" dirty="0">
                <a:solidFill>
                  <a:prstClr val="black"/>
                </a:solidFill>
              </a:rPr>
              <a:t>Ex: Would you like </a:t>
            </a:r>
            <a:r>
              <a:rPr lang="en-US" sz="3600" u="sng" dirty="0">
                <a:solidFill>
                  <a:prstClr val="black"/>
                </a:solidFill>
              </a:rPr>
              <a:t>to go</a:t>
            </a:r>
            <a:r>
              <a:rPr lang="en-US" sz="3600" dirty="0">
                <a:solidFill>
                  <a:prstClr val="black"/>
                </a:solidFill>
              </a:rPr>
              <a:t> to the theatre tonight?</a:t>
            </a:r>
          </a:p>
          <a:p>
            <a:r>
              <a:rPr lang="en-US" sz="3600" dirty="0">
                <a:solidFill>
                  <a:prstClr val="black"/>
                </a:solidFill>
              </a:rPr>
              <a:t>Let’s </a:t>
            </a:r>
            <a:r>
              <a:rPr lang="en-US" sz="3600" u="sng" dirty="0">
                <a:solidFill>
                  <a:prstClr val="black"/>
                </a:solidFill>
              </a:rPr>
              <a:t>play</a:t>
            </a:r>
            <a:r>
              <a:rPr lang="en-US" sz="3600" dirty="0">
                <a:solidFill>
                  <a:prstClr val="black"/>
                </a:solidFill>
              </a:rPr>
              <a:t> football after school. </a:t>
            </a:r>
          </a:p>
          <a:p>
            <a:r>
              <a:rPr lang="en-US" sz="3600" dirty="0">
                <a:solidFill>
                  <a:prstClr val="black"/>
                </a:solidFill>
              </a:rPr>
              <a:t>How about </a:t>
            </a:r>
            <a:r>
              <a:rPr lang="en-US" sz="3600" u="sng" dirty="0">
                <a:solidFill>
                  <a:prstClr val="black"/>
                </a:solidFill>
              </a:rPr>
              <a:t>watching</a:t>
            </a:r>
            <a:r>
              <a:rPr lang="en-US" sz="3600" dirty="0">
                <a:solidFill>
                  <a:prstClr val="black"/>
                </a:solidFill>
              </a:rPr>
              <a:t> a movie this weekend?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13" y="4492339"/>
            <a:ext cx="5098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Accepting</a:t>
            </a:r>
          </a:p>
          <a:p>
            <a:r>
              <a:rPr lang="en-US" sz="3600" dirty="0">
                <a:solidFill>
                  <a:srgbClr val="4472C4"/>
                </a:solidFill>
              </a:rPr>
              <a:t>Great. That’s a good idea.</a:t>
            </a:r>
          </a:p>
          <a:p>
            <a:r>
              <a:rPr lang="en-US" sz="3600" dirty="0">
                <a:solidFill>
                  <a:srgbClr val="4472C4"/>
                </a:solidFill>
              </a:rPr>
              <a:t>Sure, I’d love to.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0861" y="4566666"/>
            <a:ext cx="5396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Refusing </a:t>
            </a:r>
          </a:p>
          <a:p>
            <a:r>
              <a:rPr lang="en-US" sz="3600" dirty="0">
                <a:solidFill>
                  <a:srgbClr val="4472C4"/>
                </a:solidFill>
              </a:rPr>
              <a:t>I’m sorry. I can’t make it.</a:t>
            </a:r>
          </a:p>
          <a:p>
            <a:r>
              <a:rPr lang="en-US" sz="3600" dirty="0">
                <a:solidFill>
                  <a:srgbClr val="4472C4"/>
                </a:solidFill>
              </a:rPr>
              <a:t>I’m afraid I can’t.</a:t>
            </a:r>
          </a:p>
        </p:txBody>
      </p:sp>
    </p:spTree>
    <p:extLst>
      <p:ext uri="{BB962C8B-B14F-4D97-AF65-F5344CB8AC3E}">
        <p14:creationId xmlns:p14="http://schemas.microsoft.com/office/powerpoint/2010/main" val="14635649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536" y="590586"/>
            <a:ext cx="6092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7. Complete the dialogue with: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017" y="1148019"/>
            <a:ext cx="839856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• Sure. • Are you free on Saturday? • Why?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• How about 3:00 then? • Let’s meet at 1 o’clock.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017" y="2225237"/>
            <a:ext cx="115691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A:</a:t>
            </a:r>
            <a:r>
              <a:rPr lang="en-US" sz="3200" dirty="0"/>
              <a:t> Hi Justin! 1) ______________________</a:t>
            </a:r>
          </a:p>
          <a:p>
            <a:r>
              <a:rPr lang="en-US" sz="3200" dirty="0"/>
              <a:t>B: I think so. 2) _________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A:</a:t>
            </a:r>
            <a:r>
              <a:rPr lang="en-US" sz="3200" dirty="0"/>
              <a:t> Can you come to my house? </a:t>
            </a:r>
          </a:p>
          <a:p>
            <a:r>
              <a:rPr lang="en-US" sz="3200" dirty="0"/>
              <a:t>B: 3) _____________ What time?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A:</a:t>
            </a:r>
            <a:r>
              <a:rPr lang="en-US" sz="3200" dirty="0"/>
              <a:t> 4) ____________________________</a:t>
            </a:r>
          </a:p>
          <a:p>
            <a:r>
              <a:rPr lang="en-US" sz="3200" dirty="0"/>
              <a:t>B: Sorry, I can’t make it at 1:00. I have a piano lesson.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A:</a:t>
            </a:r>
            <a:r>
              <a:rPr lang="en-US" sz="3200" dirty="0"/>
              <a:t> 5) _______________________________</a:t>
            </a:r>
          </a:p>
          <a:p>
            <a:r>
              <a:rPr lang="en-US" sz="3200" dirty="0"/>
              <a:t>B: 3 o’clock is fine. See you there.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9608" y="2225237"/>
            <a:ext cx="474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Are you free on Saturday?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8818" y="2732909"/>
            <a:ext cx="474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9348" y="3705066"/>
            <a:ext cx="122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Sure.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8922" y="4202621"/>
            <a:ext cx="474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Let’s meet at 1 o’clock.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8922" y="5169029"/>
            <a:ext cx="474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How about 3:00 then?</a:t>
            </a:r>
          </a:p>
        </p:txBody>
      </p:sp>
    </p:spTree>
    <p:extLst>
      <p:ext uri="{BB962C8B-B14F-4D97-AF65-F5344CB8AC3E}">
        <p14:creationId xmlns:p14="http://schemas.microsoft.com/office/powerpoint/2010/main" val="3963678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7139"/>
            <a:ext cx="201764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Pair work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4192" y="1540565"/>
            <a:ext cx="74841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4472C4"/>
                </a:solidFill>
              </a:rPr>
              <a:t>A</a:t>
            </a:r>
            <a:r>
              <a:rPr lang="en-US" sz="3200" dirty="0">
                <a:solidFill>
                  <a:schemeClr val="accent1"/>
                </a:solidFill>
              </a:rPr>
              <a:t>: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Hi! Are you free this Saturday evening?</a:t>
            </a:r>
          </a:p>
          <a:p>
            <a:pPr lvl="0"/>
            <a:r>
              <a:rPr lang="en-US" sz="3200" dirty="0">
                <a:solidFill>
                  <a:srgbClr val="00B050"/>
                </a:solidFill>
              </a:rPr>
              <a:t>B: I think so. Why?</a:t>
            </a:r>
          </a:p>
          <a:p>
            <a:pPr lvl="0"/>
            <a:r>
              <a:rPr lang="en-US" sz="3200" dirty="0">
                <a:solidFill>
                  <a:srgbClr val="4472C4"/>
                </a:solidFill>
              </a:rPr>
              <a:t>A</a:t>
            </a:r>
            <a:r>
              <a:rPr lang="en-US" sz="3200" dirty="0">
                <a:solidFill>
                  <a:schemeClr val="accent1"/>
                </a:solidFill>
              </a:rPr>
              <a:t>: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Would you like to go to the cinema?</a:t>
            </a:r>
          </a:p>
          <a:p>
            <a:pPr lvl="0"/>
            <a:r>
              <a:rPr lang="en-US" sz="3200" dirty="0">
                <a:solidFill>
                  <a:srgbClr val="00B050"/>
                </a:solidFill>
              </a:rPr>
              <a:t>B: Sure. What time? </a:t>
            </a:r>
          </a:p>
          <a:p>
            <a:pPr lvl="0"/>
            <a:r>
              <a:rPr lang="en-US" sz="3200" dirty="0">
                <a:solidFill>
                  <a:srgbClr val="4472C4"/>
                </a:solidFill>
              </a:rPr>
              <a:t>A</a:t>
            </a:r>
            <a:r>
              <a:rPr lang="en-US" sz="3200" dirty="0">
                <a:solidFill>
                  <a:schemeClr val="accent1"/>
                </a:solidFill>
              </a:rPr>
              <a:t>: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Let’s meet at 5 o’clock.</a:t>
            </a:r>
          </a:p>
          <a:p>
            <a:pPr lvl="0"/>
            <a:r>
              <a:rPr lang="en-US" sz="3200" dirty="0">
                <a:solidFill>
                  <a:srgbClr val="00B050"/>
                </a:solidFill>
              </a:rPr>
              <a:t>B: Sorry, I can’t make it at 5:00. I have a </a:t>
            </a:r>
            <a:r>
              <a:rPr lang="en-US" sz="3200" dirty="0" err="1">
                <a:solidFill>
                  <a:srgbClr val="00B050"/>
                </a:solidFill>
              </a:rPr>
              <a:t>Maths</a:t>
            </a:r>
            <a:r>
              <a:rPr lang="en-US" sz="3200" dirty="0">
                <a:solidFill>
                  <a:srgbClr val="00B050"/>
                </a:solidFill>
              </a:rPr>
              <a:t> lesson. </a:t>
            </a:r>
          </a:p>
          <a:p>
            <a:pPr lvl="0"/>
            <a:r>
              <a:rPr lang="en-US" sz="3200" dirty="0">
                <a:solidFill>
                  <a:schemeClr val="accent1"/>
                </a:solidFill>
              </a:rPr>
              <a:t>A: How about 7:00 then?</a:t>
            </a:r>
          </a:p>
          <a:p>
            <a:pPr lvl="0"/>
            <a:r>
              <a:rPr lang="en-US" sz="3200" dirty="0">
                <a:solidFill>
                  <a:srgbClr val="00B050"/>
                </a:solidFill>
              </a:rPr>
              <a:t>B: 7 o’clock is fine. See you then.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7643" y="340236"/>
            <a:ext cx="9680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Make a similar dialogue with your friend, using the information in the box.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843" y="1540565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Student A invites Student B to go to the cinema on Saturday evening.</a:t>
            </a:r>
          </a:p>
        </p:txBody>
      </p:sp>
    </p:spTree>
    <p:extLst>
      <p:ext uri="{BB962C8B-B14F-4D97-AF65-F5344CB8AC3E}">
        <p14:creationId xmlns:p14="http://schemas.microsoft.com/office/powerpoint/2010/main" val="20206247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540" y="1302174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Student B invites Student A to play football at after school today.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5287" y="1381687"/>
            <a:ext cx="74841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4472C4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: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Hi! Are you free after school today?</a:t>
            </a:r>
          </a:p>
          <a:p>
            <a:pPr lvl="0"/>
            <a:r>
              <a:rPr lang="en-US" sz="3200" dirty="0">
                <a:solidFill>
                  <a:srgbClr val="00B050"/>
                </a:solidFill>
              </a:rPr>
              <a:t>A: I think so. Why?</a:t>
            </a:r>
          </a:p>
          <a:p>
            <a:pPr lvl="0"/>
            <a:r>
              <a:rPr lang="en-US" sz="3200" dirty="0">
                <a:solidFill>
                  <a:srgbClr val="4472C4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: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Let’s play football.</a:t>
            </a:r>
          </a:p>
          <a:p>
            <a:pPr lvl="0"/>
            <a:r>
              <a:rPr lang="en-US" sz="3200" dirty="0">
                <a:solidFill>
                  <a:srgbClr val="00B050"/>
                </a:solidFill>
              </a:rPr>
              <a:t>A: Sure. What time? </a:t>
            </a:r>
          </a:p>
          <a:p>
            <a:pPr lvl="0"/>
            <a:r>
              <a:rPr lang="en-US" sz="3200" dirty="0">
                <a:solidFill>
                  <a:srgbClr val="4472C4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: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How about 5 o’clock?</a:t>
            </a:r>
          </a:p>
          <a:p>
            <a:pPr lvl="0"/>
            <a:r>
              <a:rPr lang="en-US" sz="3200" dirty="0">
                <a:solidFill>
                  <a:srgbClr val="00B050"/>
                </a:solidFill>
              </a:rPr>
              <a:t>A: Sorry, I can’t make it at 5:00. I have to  see our teacher.</a:t>
            </a:r>
          </a:p>
          <a:p>
            <a:pPr lvl="0"/>
            <a:r>
              <a:rPr lang="en-US" sz="3200" dirty="0">
                <a:solidFill>
                  <a:schemeClr val="accent1"/>
                </a:solidFill>
              </a:rPr>
              <a:t>B: Is 5:30 OK?</a:t>
            </a:r>
          </a:p>
          <a:p>
            <a:pPr lvl="0"/>
            <a:r>
              <a:rPr lang="en-US" sz="3200" dirty="0">
                <a:solidFill>
                  <a:srgbClr val="00B050"/>
                </a:solidFill>
              </a:rPr>
              <a:t>A: 5:30 is fine. See you then.</a:t>
            </a:r>
          </a:p>
        </p:txBody>
      </p:sp>
    </p:spTree>
    <p:extLst>
      <p:ext uri="{BB962C8B-B14F-4D97-AF65-F5344CB8AC3E}">
        <p14:creationId xmlns:p14="http://schemas.microsoft.com/office/powerpoint/2010/main" val="22561096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" y="561119"/>
            <a:ext cx="12077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Write a short paragraph (about 60 words) about a school day of a Vietnamese student, using the vocabulary you have learnt and </a:t>
            </a:r>
            <a:r>
              <a:rPr lang="en-US" sz="3600" b="1" i="1" dirty="0">
                <a:solidFill>
                  <a:schemeClr val="accent1"/>
                </a:solidFill>
              </a:rPr>
              <a:t>Present Simple tense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119185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6668" y="1818408"/>
            <a:ext cx="5594375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Daily routines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Free time activities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8912" y="1818408"/>
            <a:ext cx="496368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Present Simple tense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7" y="3978512"/>
            <a:ext cx="559437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Make invitation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895" y="1800507"/>
            <a:ext cx="1187202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vocabularies and grammar by making sentences using them.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51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FF0000"/>
                </a:solidFill>
              </a:rPr>
              <a:t>Unit 2 Test 2</a:t>
            </a:r>
            <a:r>
              <a:rPr lang="en-US" sz="3600" i="1" dirty="0">
                <a:solidFill>
                  <a:srgbClr val="0070C0"/>
                </a:solidFill>
              </a:rPr>
              <a:t> in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Tập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Bổ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Trợ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TA 6 Right</a:t>
            </a:r>
            <a:r>
              <a:rPr lang="en-US" sz="3600" i="1" dirty="0">
                <a:solidFill>
                  <a:srgbClr val="0070C0"/>
                </a:solidFill>
              </a:rPr>
              <a:t> on (pp. 22-23)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3703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  <a:ea typeface="Times New Roman" panose="02020603050405020304" pitchFamily="18" charset="0"/>
              </a:rPr>
              <a:t>review vocabulary about daily routines and free time activities.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  <a:ea typeface="Times New Roman" panose="02020603050405020304" pitchFamily="18" charset="0"/>
              </a:rPr>
              <a:t>review Present Simple tense.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  <a:ea typeface="Times New Roman" panose="02020603050405020304" pitchFamily="18" charset="0"/>
              </a:rPr>
              <a:t>make an invitation.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7D69B-2CBB-4ADD-8AE1-AE36366A679C}"/>
              </a:ext>
            </a:extLst>
          </p:cNvPr>
          <p:cNvSpPr txBox="1"/>
          <p:nvPr/>
        </p:nvSpPr>
        <p:spPr>
          <a:xfrm>
            <a:off x="225287" y="424070"/>
            <a:ext cx="11516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Choose the word whose underlined part is pronounced differently from that of the others.</a:t>
            </a:r>
            <a:endParaRPr lang="vi-VN" sz="32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1D5AC-82E8-41A5-A1D5-D80778DF4A50}"/>
              </a:ext>
            </a:extLst>
          </p:cNvPr>
          <p:cNvSpPr txBox="1"/>
          <p:nvPr/>
        </p:nvSpPr>
        <p:spPr>
          <a:xfrm>
            <a:off x="970722" y="1806058"/>
            <a:ext cx="10770704" cy="444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1. A. t</a:t>
            </a:r>
            <a:r>
              <a:rPr lang="en-GB" sz="3200" u="sng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me		B. f</a:t>
            </a:r>
            <a:r>
              <a:rPr lang="en-GB" sz="3200" u="sng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sh	 	     C. b</a:t>
            </a:r>
            <a:r>
              <a:rPr lang="en-GB" sz="3200" u="sng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ke	           D. ch</a:t>
            </a:r>
            <a:r>
              <a:rPr lang="en-GB" sz="3200" u="sng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ld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</a:rPr>
              <a:t>      /</a:t>
            </a:r>
            <a:r>
              <a:rPr lang="en-US" sz="3200" dirty="0" err="1">
                <a:solidFill>
                  <a:srgbClr val="FF0000"/>
                </a:solidFill>
              </a:rPr>
              <a:t>taɪm</a:t>
            </a:r>
            <a:r>
              <a:rPr lang="en-US" sz="3200" dirty="0">
                <a:solidFill>
                  <a:srgbClr val="FF0000"/>
                </a:solidFill>
              </a:rPr>
              <a:t>/                      /</a:t>
            </a:r>
            <a:r>
              <a:rPr lang="en-US" sz="3200" dirty="0" err="1">
                <a:solidFill>
                  <a:srgbClr val="FF0000"/>
                </a:solidFill>
              </a:rPr>
              <a:t>fɪʃ</a:t>
            </a:r>
            <a:r>
              <a:rPr lang="en-US" sz="3200" dirty="0">
                <a:solidFill>
                  <a:srgbClr val="FF0000"/>
                </a:solidFill>
              </a:rPr>
              <a:t>/                   /</a:t>
            </a:r>
            <a:r>
              <a:rPr lang="en-US" sz="3200" dirty="0" err="1">
                <a:solidFill>
                  <a:srgbClr val="FF0000"/>
                </a:solidFill>
              </a:rPr>
              <a:t>baɪk</a:t>
            </a:r>
            <a:r>
              <a:rPr lang="en-US" sz="3200" dirty="0">
                <a:solidFill>
                  <a:srgbClr val="FF0000"/>
                </a:solidFill>
              </a:rPr>
              <a:t>/                 /</a:t>
            </a:r>
            <a:r>
              <a:rPr lang="en-US" sz="3200" dirty="0" err="1">
                <a:solidFill>
                  <a:srgbClr val="FF0000"/>
                </a:solidFill>
              </a:rPr>
              <a:t>tʃaɪld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endParaRPr lang="vi-VN" sz="3200" dirty="0">
              <a:solidFill>
                <a:srgbClr val="FF0000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2. A. pl</a:t>
            </a:r>
            <a:r>
              <a:rPr lang="en-GB" sz="3200" u="sng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		B. c</a:t>
            </a:r>
            <a:r>
              <a:rPr lang="en-GB" sz="3200" u="sng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		     C. pl</a:t>
            </a:r>
            <a:r>
              <a:rPr lang="en-GB" sz="3200" u="sng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y	            D. 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endParaRPr lang="en-GB" sz="3200" dirty="0">
              <a:solidFill>
                <a:schemeClr val="accent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/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plæn/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   /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kæn/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/pleɪ/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/hæŋ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endParaRPr lang="vi-VN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A. c</a:t>
            </a:r>
            <a:r>
              <a:rPr lang="en-US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		B. r</a:t>
            </a:r>
            <a:r>
              <a:rPr lang="en-US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 	           C. p</a:t>
            </a:r>
            <a:r>
              <a:rPr lang="en-US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	           D. sh</a:t>
            </a:r>
            <a:r>
              <a:rPr lang="en-US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/kʌt/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ʌ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/pʊt/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/ʃʌt/</a:t>
            </a:r>
            <a:endParaRPr lang="vi-VN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78348" y="1907992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05879" y="3377488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25869" y="4846383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819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67987-CCCA-445B-B34D-AC11E1B6EEC7}"/>
              </a:ext>
            </a:extLst>
          </p:cNvPr>
          <p:cNvSpPr txBox="1"/>
          <p:nvPr/>
        </p:nvSpPr>
        <p:spPr>
          <a:xfrm>
            <a:off x="337931" y="503435"/>
            <a:ext cx="1151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main stress is placed differently from that of the others.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5DAA5-EDD8-4277-A478-F32A4EBAF182}"/>
              </a:ext>
            </a:extLst>
          </p:cNvPr>
          <p:cNvSpPr txBox="1"/>
          <p:nvPr/>
        </p:nvSpPr>
        <p:spPr>
          <a:xfrm>
            <a:off x="450574" y="1378177"/>
            <a:ext cx="1151613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1. A. reduce         </a:t>
            </a:r>
            <a:r>
              <a:rPr lang="en-GB" sz="34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4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B. collect	      C. relax	         D. cycle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vi-VN" sz="3400" dirty="0">
                <a:solidFill>
                  <a:srgbClr val="0033CC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/rɪˈdʒuːs/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/kəˈlekt/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/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rɪˈlæks/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/ˈsaɪkəl/</a:t>
            </a:r>
            <a:endParaRPr lang="vi-VN" sz="3400" dirty="0">
              <a:solidFill>
                <a:srgbClr val="FF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4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HelveticaNeueLT Std"/>
              </a:rPr>
              <a:t>2. A. email	    B. event	         C. problem	D. nature</a:t>
            </a:r>
            <a:endParaRPr lang="en-GB" sz="3400" dirty="0">
              <a:solidFill>
                <a:schemeClr val="accent1"/>
              </a:solidFill>
              <a:ea typeface="Arial" panose="020B0604020202020204" pitchFamily="34" charset="0"/>
              <a:cs typeface="HelveticaNeueLT Std"/>
            </a:endParaRPr>
          </a:p>
          <a:p>
            <a:pPr>
              <a:lnSpc>
                <a:spcPct val="150000"/>
              </a:lnSpc>
            </a:pPr>
            <a:r>
              <a:rPr lang="en-GB" sz="3400" dirty="0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  /ˈ</a:t>
            </a:r>
            <a:r>
              <a:rPr lang="en-GB" sz="3400" dirty="0" err="1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iːmeɪl</a:t>
            </a:r>
            <a:r>
              <a:rPr lang="en-GB" sz="3400" dirty="0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/                /</a:t>
            </a:r>
            <a:r>
              <a:rPr lang="en-GB" sz="3400" dirty="0" err="1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ɪˈvent</a:t>
            </a:r>
            <a:r>
              <a:rPr lang="en-GB" sz="3400" dirty="0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/            /ˈ</a:t>
            </a:r>
            <a:r>
              <a:rPr lang="en-GB" sz="3400" dirty="0" err="1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prɒbləm</a:t>
            </a:r>
            <a:r>
              <a:rPr lang="en-GB" sz="3400" dirty="0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/         /ˈ</a:t>
            </a:r>
            <a:r>
              <a:rPr lang="en-GB" sz="3400" dirty="0" err="1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neɪtʃər</a:t>
            </a:r>
            <a:r>
              <a:rPr lang="en-GB" sz="3400" dirty="0">
                <a:solidFill>
                  <a:srgbClr val="FF0000"/>
                </a:solidFill>
                <a:ea typeface="Arial" panose="020B0604020202020204" pitchFamily="34" charset="0"/>
                <a:cs typeface="HelveticaNeueLT Std"/>
              </a:rPr>
              <a:t>/</a:t>
            </a:r>
            <a:endParaRPr lang="en-GB" sz="3400" dirty="0">
              <a:solidFill>
                <a:srgbClr val="FF0000"/>
              </a:solidFill>
              <a:effectLst/>
              <a:ea typeface="Arial" panose="020B0604020202020204" pitchFamily="34" charset="0"/>
              <a:cs typeface="HelveticaNeueLT Std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3. A. charity         B. family	     	C. pollution      D. neighbourhood</a:t>
            </a:r>
            <a:endParaRPr lang="en-GB" sz="3400" dirty="0">
              <a:solidFill>
                <a:schemeClr val="accent1"/>
              </a:solidFill>
              <a:ea typeface="Arial" panose="020B0604020202020204" pitchFamily="34" charset="0"/>
              <a:cs typeface="HelveticaNeueLT Std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/ˈtʃærəti/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/ˈfæməli/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/pəˈluːʃən/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/ˈneɪbəhʊd/</a:t>
            </a:r>
            <a:endParaRPr lang="vi-VN" sz="3400" dirty="0">
              <a:solidFill>
                <a:srgbClr val="FF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662947" y="1608366"/>
            <a:ext cx="477078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79910" y="3375331"/>
            <a:ext cx="477078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70104" y="4962988"/>
            <a:ext cx="477078" cy="516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217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7017"/>
            <a:ext cx="25642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PAIRWORK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4296" y="487017"/>
            <a:ext cx="962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List verb phrases beginning with: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4296" y="1590261"/>
            <a:ext cx="9173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go</a:t>
            </a:r>
            <a:r>
              <a:rPr lang="en-US" sz="3600" dirty="0">
                <a:solidFill>
                  <a:schemeClr val="accent1"/>
                </a:solidFill>
              </a:rPr>
              <a:t>: go bowling, …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have</a:t>
            </a:r>
            <a:r>
              <a:rPr lang="en-US" sz="3600" dirty="0">
                <a:solidFill>
                  <a:schemeClr val="accent1"/>
                </a:solidFill>
              </a:rPr>
              <a:t>: have breakfast, …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watch</a:t>
            </a:r>
            <a:r>
              <a:rPr lang="en-US" sz="3600" dirty="0">
                <a:solidFill>
                  <a:schemeClr val="accent1"/>
                </a:solidFill>
              </a:rPr>
              <a:t>: watch TV, …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play</a:t>
            </a:r>
            <a:r>
              <a:rPr lang="en-US" sz="3600" dirty="0">
                <a:solidFill>
                  <a:schemeClr val="accent1"/>
                </a:solidFill>
              </a:rPr>
              <a:t>: play football, …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do</a:t>
            </a:r>
            <a:r>
              <a:rPr lang="en-US" sz="3600" dirty="0">
                <a:solidFill>
                  <a:schemeClr val="accent1"/>
                </a:solidFill>
              </a:rPr>
              <a:t>: do homework, …</a:t>
            </a:r>
          </a:p>
        </p:txBody>
      </p:sp>
    </p:spTree>
    <p:extLst>
      <p:ext uri="{BB962C8B-B14F-4D97-AF65-F5344CB8AC3E}">
        <p14:creationId xmlns:p14="http://schemas.microsoft.com/office/powerpoint/2010/main" val="16831677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1447</Words>
  <Application>Microsoft Office PowerPoint</Application>
  <PresentationFormat>Widescreen</PresentationFormat>
  <Paragraphs>181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140</cp:revision>
  <dcterms:created xsi:type="dcterms:W3CDTF">2021-09-24T06:18:33Z</dcterms:created>
  <dcterms:modified xsi:type="dcterms:W3CDTF">2023-08-02T10:14:40Z</dcterms:modified>
</cp:coreProperties>
</file>