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 id="2147483696" r:id="rId4"/>
    <p:sldMasterId id="2147483708" r:id="rId5"/>
    <p:sldMasterId id="2147483731" r:id="rId6"/>
  </p:sldMasterIdLst>
  <p:notesMasterIdLst>
    <p:notesMasterId r:id="rId56"/>
  </p:notesMasterIdLst>
  <p:sldIdLst>
    <p:sldId id="319" r:id="rId7"/>
    <p:sldId id="256" r:id="rId8"/>
    <p:sldId id="412" r:id="rId9"/>
    <p:sldId id="413" r:id="rId10"/>
    <p:sldId id="285" r:id="rId11"/>
    <p:sldId id="415" r:id="rId12"/>
    <p:sldId id="416" r:id="rId13"/>
    <p:sldId id="418" r:id="rId14"/>
    <p:sldId id="419" r:id="rId15"/>
    <p:sldId id="432" r:id="rId16"/>
    <p:sldId id="424" r:id="rId17"/>
    <p:sldId id="422" r:id="rId18"/>
    <p:sldId id="425" r:id="rId19"/>
    <p:sldId id="426" r:id="rId20"/>
    <p:sldId id="428" r:id="rId21"/>
    <p:sldId id="427" r:id="rId22"/>
    <p:sldId id="429" r:id="rId23"/>
    <p:sldId id="430" r:id="rId24"/>
    <p:sldId id="431" r:id="rId25"/>
    <p:sldId id="433" r:id="rId26"/>
    <p:sldId id="435" r:id="rId27"/>
    <p:sldId id="434" r:id="rId28"/>
    <p:sldId id="436" r:id="rId29"/>
    <p:sldId id="437" r:id="rId30"/>
    <p:sldId id="438" r:id="rId31"/>
    <p:sldId id="439" r:id="rId32"/>
    <p:sldId id="440" r:id="rId33"/>
    <p:sldId id="441" r:id="rId34"/>
    <p:sldId id="442" r:id="rId35"/>
    <p:sldId id="443" r:id="rId36"/>
    <p:sldId id="444" r:id="rId37"/>
    <p:sldId id="445" r:id="rId38"/>
    <p:sldId id="446" r:id="rId39"/>
    <p:sldId id="447" r:id="rId40"/>
    <p:sldId id="264" r:id="rId41"/>
    <p:sldId id="261" r:id="rId42"/>
    <p:sldId id="262" r:id="rId43"/>
    <p:sldId id="405" r:id="rId44"/>
    <p:sldId id="266" r:id="rId45"/>
    <p:sldId id="267" r:id="rId46"/>
    <p:sldId id="260" r:id="rId47"/>
    <p:sldId id="263" r:id="rId48"/>
    <p:sldId id="408" r:id="rId49"/>
    <p:sldId id="409" r:id="rId50"/>
    <p:sldId id="410" r:id="rId51"/>
    <p:sldId id="406" r:id="rId52"/>
    <p:sldId id="316" r:id="rId53"/>
    <p:sldId id="404" r:id="rId54"/>
    <p:sldId id="448" r:id="rId55"/>
  </p:sldIdLst>
  <p:sldSz cx="12192000" cy="6858000"/>
  <p:notesSz cx="6858000" cy="9144000"/>
  <p:embeddedFontLst>
    <p:embeddedFont>
      <p:font typeface="Calibri" panose="020F0502020204030204" pitchFamily="34" charset="0"/>
      <p:regular r:id="rId57"/>
      <p:bold r:id="rId58"/>
      <p:italic r:id="rId59"/>
      <p:boldItalic r:id="rId60"/>
    </p:embeddedFont>
    <p:embeddedFont>
      <p:font typeface="Cambria Math" panose="02040503050406030204" pitchFamily="18" charset="0"/>
      <p:regular r:id="rId61"/>
    </p:embeddedFont>
    <p:embeddedFont>
      <p:font typeface="Verdana" panose="020B0604030504040204" pitchFamily="34" charset="0"/>
      <p:regular r:id="rId62"/>
      <p:bold r:id="rId63"/>
      <p:italic r:id="rId64"/>
      <p:boldItalic r:id="rId65"/>
    </p:embeddedFont>
    <p:embeddedFont>
      <p:font typeface="VNI-Times" pitchFamily="2" charset="0"/>
      <p:regular r:id="rId66"/>
      <p:bold r:id="rId67"/>
      <p:italic r:id="rId68"/>
      <p:boldItalic r:id="rId69"/>
    </p:embeddedFont>
    <p:embeddedFont>
      <p:font typeface="Wingdings 2" panose="05020102010507070707" pitchFamily="18" charset="2"/>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823B"/>
    <a:srgbClr val="281C13"/>
    <a:srgbClr val="342012"/>
    <a:srgbClr val="92D050"/>
    <a:srgbClr val="C55A11"/>
    <a:srgbClr val="7C7C7C"/>
    <a:srgbClr val="D9D9D9"/>
    <a:srgbClr val="DEEBF7"/>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8" autoAdjust="0"/>
    <p:restoredTop sz="94660"/>
  </p:normalViewPr>
  <p:slideViewPr>
    <p:cSldViewPr snapToGrid="0">
      <p:cViewPr varScale="1">
        <p:scale>
          <a:sx n="68" d="100"/>
          <a:sy n="68" d="100"/>
        </p:scale>
        <p:origin x="76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5.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6.fntdata"/><Relationship Id="rId70"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1.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F7D6B-6E14-4B8F-B974-31E4AA73FD8B}"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C9FEA-08D7-4270-905C-739C171B179D}" type="slidenum">
              <a:rPr lang="en-US" smtClean="0"/>
              <a:t>‹#›</a:t>
            </a:fld>
            <a:endParaRPr lang="en-US"/>
          </a:p>
        </p:txBody>
      </p:sp>
    </p:spTree>
    <p:extLst>
      <p:ext uri="{BB962C8B-B14F-4D97-AF65-F5344CB8AC3E}">
        <p14:creationId xmlns:p14="http://schemas.microsoft.com/office/powerpoint/2010/main" val="1078358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C9FEA-08D7-4270-905C-739C171B179D}" type="slidenum">
              <a:rPr lang="en-US" smtClean="0"/>
              <a:t>1</a:t>
            </a:fld>
            <a:endParaRPr lang="en-US"/>
          </a:p>
        </p:txBody>
      </p:sp>
    </p:spTree>
    <p:extLst>
      <p:ext uri="{BB962C8B-B14F-4D97-AF65-F5344CB8AC3E}">
        <p14:creationId xmlns:p14="http://schemas.microsoft.com/office/powerpoint/2010/main" val="1116009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75516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8559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33624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964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45943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67204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95585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42702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2497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3770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4296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68452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502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2771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24043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343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C8BC-32A5-41CA-88DD-3CEDC5A2DA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977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7374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06421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26442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63340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1937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33598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43335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1DB6-6F08-4347-BEC8-AB8F6A69636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2681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ounded Rectangle 9"/>
          <p:cNvSpPr/>
          <p:nvPr/>
        </p:nvSpPr>
        <p:spPr>
          <a:xfrm>
            <a:off x="558129" y="434162"/>
            <a:ext cx="11075745"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4"/>
          <p:cNvSpPr>
            <a:spLocks noGrp="1"/>
          </p:cNvSpPr>
          <p:nvPr>
            <p:ph type="ctrTitle"/>
          </p:nvPr>
        </p:nvSpPr>
        <p:spPr>
          <a:xfrm>
            <a:off x="963168" y="1820206"/>
            <a:ext cx="103632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a:t>Click to edit Master title style</a:t>
            </a:r>
          </a:p>
        </p:txBody>
      </p:sp>
      <p:sp>
        <p:nvSpPr>
          <p:cNvPr id="20" name="Subtitle 19"/>
          <p:cNvSpPr>
            <a:spLocks noGrp="1"/>
          </p:cNvSpPr>
          <p:nvPr>
            <p:ph type="subTitle" idx="1"/>
          </p:nvPr>
        </p:nvSpPr>
        <p:spPr>
          <a:xfrm>
            <a:off x="963168" y="3685032"/>
            <a:ext cx="103632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9" name="Date Placeholder 18"/>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9D508925-70D8-4602-8FF8-86A278A733BC}" type="slidenum">
              <a:rPr lang="en-US" smtClean="0"/>
              <a:pPr/>
              <a:t>‹#›</a:t>
            </a:fld>
            <a:endParaRPr lang="en-US"/>
          </a:p>
        </p:txBody>
      </p:sp>
    </p:spTree>
    <p:extLst>
      <p:ext uri="{BB962C8B-B14F-4D97-AF65-F5344CB8AC3E}">
        <p14:creationId xmlns:p14="http://schemas.microsoft.com/office/powerpoint/2010/main" val="639212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p>
            <a:r>
              <a:rPr kumimoji="0" lang="en-US"/>
              <a:t>Click to edit Master title style</a:t>
            </a:r>
          </a:p>
        </p:txBody>
      </p:sp>
      <p:sp>
        <p:nvSpPr>
          <p:cNvPr id="3" name="Vertical Text Placeholder 2"/>
          <p:cNvSpPr>
            <a:spLocks noGrp="1"/>
          </p:cNvSpPr>
          <p:nvPr>
            <p:ph type="body" orient="vert" idx="1"/>
          </p:nvPr>
        </p:nvSpPr>
        <p:spPr>
          <a:xfrm>
            <a:off x="670560" y="530352"/>
            <a:ext cx="10911840" cy="418795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1E16D-8579-4BD6-A0AE-CDA38E4B8CE6}" type="slidenum">
              <a:rPr lang="en-US" smtClean="0"/>
              <a:pPr/>
              <a:t>‹#›</a:t>
            </a:fld>
            <a:endParaRPr lang="en-US"/>
          </a:p>
        </p:txBody>
      </p:sp>
    </p:spTree>
    <p:extLst>
      <p:ext uri="{BB962C8B-B14F-4D97-AF65-F5344CB8AC3E}">
        <p14:creationId xmlns:p14="http://schemas.microsoft.com/office/powerpoint/2010/main" val="3223537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5"/>
            <a:ext cx="2641600" cy="5257799"/>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711200" y="533403"/>
            <a:ext cx="7924800" cy="525780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04257-C777-4923-9C35-003C58D6AA90}" type="slidenum">
              <a:rPr lang="en-US" smtClean="0"/>
              <a:pPr/>
              <a:t>‹#›</a:t>
            </a:fld>
            <a:endParaRPr lang="en-US"/>
          </a:p>
        </p:txBody>
      </p:sp>
    </p:spTree>
    <p:extLst>
      <p:ext uri="{BB962C8B-B14F-4D97-AF65-F5344CB8AC3E}">
        <p14:creationId xmlns:p14="http://schemas.microsoft.com/office/powerpoint/2010/main" val="1475331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AA959-99F8-4F27-976D-6355A8A24AE6}"/>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49145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107622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034370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286900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305201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12/16/2022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815330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416294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12/16/2022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044772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p>
            <a:r>
              <a:rPr kumimoji="0" lang="en-US"/>
              <a:t>Click to edit Master title style</a:t>
            </a:r>
          </a:p>
        </p:txBody>
      </p:sp>
      <p:sp>
        <p:nvSpPr>
          <p:cNvPr id="3" name="Content Placeholder 2"/>
          <p:cNvSpPr>
            <a:spLocks noGrp="1"/>
          </p:cNvSpPr>
          <p:nvPr>
            <p:ph idx="1"/>
          </p:nvPr>
        </p:nvSpPr>
        <p:spPr>
          <a:xfrm>
            <a:off x="670560" y="530352"/>
            <a:ext cx="10911840" cy="41879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EDD84-89BF-4D62-80BF-E5DA6416B843}" type="slidenum">
              <a:rPr lang="en-US" smtClean="0"/>
              <a:pPr/>
              <a:t>‹#›</a:t>
            </a:fld>
            <a:endParaRPr lang="en-US"/>
          </a:p>
        </p:txBody>
      </p:sp>
    </p:spTree>
    <p:extLst>
      <p:ext uri="{BB962C8B-B14F-4D97-AF65-F5344CB8AC3E}">
        <p14:creationId xmlns:p14="http://schemas.microsoft.com/office/powerpoint/2010/main" val="2098400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707979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522621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746587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343470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136712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4262943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4047472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209285-D8D9-4A23-9894-E88C6C56C7B5}"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85379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209285-D8D9-4A23-9894-E88C6C56C7B5}" type="datetimeFigureOut">
              <a:rPr lang="en-US" smtClean="0"/>
              <a:t>12/16/2022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088101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209285-D8D9-4A23-9894-E88C6C56C7B5}" type="datetimeFigureOut">
              <a:rPr lang="en-US" smtClean="0"/>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016558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ounded Rectangle 10"/>
          <p:cNvSpPr/>
          <p:nvPr/>
        </p:nvSpPr>
        <p:spPr>
          <a:xfrm>
            <a:off x="558129" y="434163"/>
            <a:ext cx="11075745"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24459" y="4928616"/>
            <a:ext cx="10911840" cy="676656"/>
          </a:xfrm>
        </p:spPr>
        <p:txBody>
          <a:bodyPr lIns="91440" bIns="0" anchor="b"/>
          <a:lstStyle>
            <a:lvl1pPr algn="l">
              <a:buNone/>
              <a:defRPr sz="3600" b="0" cap="none" baseline="0">
                <a:solidFill>
                  <a:schemeClr val="bg2">
                    <a:shade val="25000"/>
                  </a:schemeClr>
                </a:solidFill>
                <a:effectLst/>
              </a:defRPr>
            </a:lvl1pPr>
            <a:extLst/>
          </a:lstStyle>
          <a:p>
            <a:r>
              <a:rPr kumimoji="0" lang="en-US"/>
              <a:t>Click to edit Master title style</a:t>
            </a:r>
          </a:p>
        </p:txBody>
      </p:sp>
      <p:sp>
        <p:nvSpPr>
          <p:cNvPr id="3" name="Text Placeholder 2"/>
          <p:cNvSpPr>
            <a:spLocks noGrp="1"/>
          </p:cNvSpPr>
          <p:nvPr>
            <p:ph type="body" idx="1"/>
          </p:nvPr>
        </p:nvSpPr>
        <p:spPr>
          <a:xfrm>
            <a:off x="624459" y="5624484"/>
            <a:ext cx="1091184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E9135-FBDB-48C7-8552-01B74D4A4285}" type="slidenum">
              <a:rPr lang="en-US" smtClean="0"/>
              <a:pPr/>
              <a:t>‹#›</a:t>
            </a:fld>
            <a:endParaRPr lang="en-US"/>
          </a:p>
        </p:txBody>
      </p:sp>
    </p:spTree>
    <p:extLst>
      <p:ext uri="{BB962C8B-B14F-4D97-AF65-F5344CB8AC3E}">
        <p14:creationId xmlns:p14="http://schemas.microsoft.com/office/powerpoint/2010/main" val="749970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09285-D8D9-4A23-9894-E88C6C56C7B5}" type="datetimeFigureOut">
              <a:rPr lang="en-US" smtClean="0"/>
              <a:t>12/16/2022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546820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0209285-D8D9-4A23-9894-E88C6C56C7B5}"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82014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0209285-D8D9-4A23-9894-E88C6C56C7B5}"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358782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531195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4272528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634329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2672744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860275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209285-D8D9-4A23-9894-E88C6C56C7B5}"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944302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209285-D8D9-4A23-9894-E88C6C56C7B5}" type="datetimeFigureOut">
              <a:rPr lang="en-US" smtClean="0"/>
              <a:t>12/16/2022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48618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85803"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340480"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E2EFF-A043-4E97-AEE7-1BC7675A9D30}" type="slidenum">
              <a:rPr lang="en-US" smtClean="0"/>
              <a:pPr/>
              <a:t>‹#›</a:t>
            </a:fld>
            <a:endParaRPr lang="en-US"/>
          </a:p>
        </p:txBody>
      </p:sp>
    </p:spTree>
    <p:extLst>
      <p:ext uri="{BB962C8B-B14F-4D97-AF65-F5344CB8AC3E}">
        <p14:creationId xmlns:p14="http://schemas.microsoft.com/office/powerpoint/2010/main" val="3945263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209285-D8D9-4A23-9894-E88C6C56C7B5}" type="datetimeFigureOut">
              <a:rPr lang="en-US" smtClean="0"/>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961775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09285-D8D9-4A23-9894-E88C6C56C7B5}" type="datetimeFigureOut">
              <a:rPr lang="en-US" smtClean="0"/>
              <a:t>12/16/2022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063836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0209285-D8D9-4A23-9894-E88C6C56C7B5}"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151248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0209285-D8D9-4A23-9894-E88C6C56C7B5}"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168055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800795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6838840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AA959-99F8-4F27-976D-6355A8A24AE6}"/>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71422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AA959-99F8-4F27-976D-6355A8A24AE6}"/>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51077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6901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FE3B4E-D51E-4474-BC0A-8D7DBC01EECC}"/>
              </a:ext>
            </a:extLst>
          </p:cNvPr>
          <p:cNvSpPr/>
          <p:nvPr userDrawn="1"/>
        </p:nvSpPr>
        <p:spPr>
          <a:xfrm>
            <a:off x="0" y="0"/>
            <a:ext cx="12192000" cy="6858000"/>
          </a:xfrm>
          <a:prstGeom prst="rect">
            <a:avLst/>
          </a:prstGeom>
          <a:gradFill flip="none" rotWithShape="1">
            <a:gsLst>
              <a:gs pos="0">
                <a:schemeClr val="bg1">
                  <a:alpha val="80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387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nchor="b"/>
          <a:lstStyle>
            <a:lvl1pPr>
              <a:defRPr b="1"/>
            </a:lvl1pPr>
            <a:extLst/>
          </a:lstStyle>
          <a:p>
            <a:r>
              <a:rPr kumimoji="0" lang="en-US"/>
              <a:t>Click to edit Master title style</a:t>
            </a:r>
          </a:p>
        </p:txBody>
      </p:sp>
      <p:sp>
        <p:nvSpPr>
          <p:cNvPr id="3" name="Text Placeholder 2"/>
          <p:cNvSpPr>
            <a:spLocks noGrp="1"/>
          </p:cNvSpPr>
          <p:nvPr>
            <p:ph type="body" idx="1"/>
          </p:nvPr>
        </p:nvSpPr>
        <p:spPr>
          <a:xfrm>
            <a:off x="809632" y="579438"/>
            <a:ext cx="524256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02892" y="579438"/>
            <a:ext cx="524256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80963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0289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E68E8-D751-48A8-A2E9-E757D74B2B25}" type="slidenum">
              <a:rPr lang="en-US" smtClean="0"/>
              <a:pPr/>
              <a:t>‹#›</a:t>
            </a:fld>
            <a:endParaRPr lang="en-US"/>
          </a:p>
        </p:txBody>
      </p:sp>
    </p:spTree>
    <p:extLst>
      <p:ext uri="{BB962C8B-B14F-4D97-AF65-F5344CB8AC3E}">
        <p14:creationId xmlns:p14="http://schemas.microsoft.com/office/powerpoint/2010/main" val="3312338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2138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750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265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1619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5125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202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C3C9FE5-AB1E-404E-9EB5-81D274A71722}"/>
              </a:ext>
            </a:extLst>
          </p:cNvPr>
          <p:cNvGrpSpPr/>
          <p:nvPr userDrawn="1"/>
        </p:nvGrpSpPr>
        <p:grpSpPr>
          <a:xfrm>
            <a:off x="9426469" y="2035643"/>
            <a:ext cx="1576801" cy="1576800"/>
            <a:chOff x="1201728" y="2038507"/>
            <a:chExt cx="1576801" cy="1576800"/>
          </a:xfrm>
        </p:grpSpPr>
        <p:sp>
          <p:nvSpPr>
            <p:cNvPr id="25" name="Rounded Rectangle 21">
              <a:extLst>
                <a:ext uri="{FF2B5EF4-FFF2-40B4-BE49-F238E27FC236}">
                  <a16:creationId xmlns:a16="http://schemas.microsoft.com/office/drawing/2014/main" id="{3961A115-70CC-45BB-98A0-A28E7D8DDCF9}"/>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sp>
          <p:nvSpPr>
            <p:cNvPr id="26" name="Rounded Rectangle 8">
              <a:extLst>
                <a:ext uri="{FF2B5EF4-FFF2-40B4-BE49-F238E27FC236}">
                  <a16:creationId xmlns:a16="http://schemas.microsoft.com/office/drawing/2014/main" id="{E21298D3-FC3A-4D25-9A8C-EEA6B80608B2}"/>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grpSp>
      <p:grpSp>
        <p:nvGrpSpPr>
          <p:cNvPr id="20" name="Group 19">
            <a:extLst>
              <a:ext uri="{FF2B5EF4-FFF2-40B4-BE49-F238E27FC236}">
                <a16:creationId xmlns:a16="http://schemas.microsoft.com/office/drawing/2014/main" id="{4794BB16-9568-49E9-A76B-B41333C99C28}"/>
              </a:ext>
            </a:extLst>
          </p:cNvPr>
          <p:cNvGrpSpPr/>
          <p:nvPr userDrawn="1"/>
        </p:nvGrpSpPr>
        <p:grpSpPr>
          <a:xfrm>
            <a:off x="5307598" y="2037075"/>
            <a:ext cx="1576801" cy="1576800"/>
            <a:chOff x="1201728" y="2038507"/>
            <a:chExt cx="1576801" cy="1576800"/>
          </a:xfrm>
        </p:grpSpPr>
        <p:sp>
          <p:nvSpPr>
            <p:cNvPr id="21" name="Rounded Rectangle 21">
              <a:extLst>
                <a:ext uri="{FF2B5EF4-FFF2-40B4-BE49-F238E27FC236}">
                  <a16:creationId xmlns:a16="http://schemas.microsoft.com/office/drawing/2014/main" id="{9EAAAE1F-6210-443C-B7B8-E98E8FB4A2BA}"/>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sp>
          <p:nvSpPr>
            <p:cNvPr id="23" name="Rounded Rectangle 8">
              <a:extLst>
                <a:ext uri="{FF2B5EF4-FFF2-40B4-BE49-F238E27FC236}">
                  <a16:creationId xmlns:a16="http://schemas.microsoft.com/office/drawing/2014/main" id="{4B681E53-94D9-4E5B-BBE0-45FD7873B434}"/>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grpSp>
      <p:grpSp>
        <p:nvGrpSpPr>
          <p:cNvPr id="3" name="Group 2">
            <a:extLst>
              <a:ext uri="{FF2B5EF4-FFF2-40B4-BE49-F238E27FC236}">
                <a16:creationId xmlns:a16="http://schemas.microsoft.com/office/drawing/2014/main" id="{511C3C90-83A3-4219-984E-0C27B4722780}"/>
              </a:ext>
            </a:extLst>
          </p:cNvPr>
          <p:cNvGrpSpPr/>
          <p:nvPr userDrawn="1"/>
        </p:nvGrpSpPr>
        <p:grpSpPr>
          <a:xfrm>
            <a:off x="1201728" y="2038507"/>
            <a:ext cx="1576801" cy="1576800"/>
            <a:chOff x="1201728" y="2038507"/>
            <a:chExt cx="1576801" cy="1576800"/>
          </a:xfrm>
        </p:grpSpPr>
        <p:sp>
          <p:nvSpPr>
            <p:cNvPr id="5" name="Rounded Rectangle 21">
              <a:extLst>
                <a:ext uri="{FF2B5EF4-FFF2-40B4-BE49-F238E27FC236}">
                  <a16:creationId xmlns:a16="http://schemas.microsoft.com/office/drawing/2014/main" id="{8D3E9FE6-8B38-47E1-BEA9-70052ACAE703}"/>
                </a:ext>
              </a:extLst>
            </p:cNvPr>
            <p:cNvSpPr/>
            <p:nvPr userDrawn="1"/>
          </p:nvSpPr>
          <p:spPr>
            <a:xfrm rot="19500000">
              <a:off x="1214854" y="2038507"/>
              <a:ext cx="1563675" cy="1573936"/>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sp>
          <p:nvSpPr>
            <p:cNvPr id="6" name="Rounded Rectangle 8">
              <a:extLst>
                <a:ext uri="{FF2B5EF4-FFF2-40B4-BE49-F238E27FC236}">
                  <a16:creationId xmlns:a16="http://schemas.microsoft.com/office/drawing/2014/main" id="{DA3D73F9-826B-4421-B93C-2444DD2AAEAF}"/>
                </a:ext>
              </a:extLst>
            </p:cNvPr>
            <p:cNvSpPr/>
            <p:nvPr userDrawn="1"/>
          </p:nvSpPr>
          <p:spPr>
            <a:xfrm rot="18300000">
              <a:off x="1196598" y="2046501"/>
              <a:ext cx="1573936" cy="1563675"/>
            </a:xfrm>
            <a:prstGeom prst="roundRect">
              <a:avLst>
                <a:gd name="adj" fmla="val 8219"/>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dirty="0"/>
            </a:p>
          </p:txBody>
        </p:sp>
      </p:grpSp>
      <p:sp>
        <p:nvSpPr>
          <p:cNvPr id="13" name="Picture Placeholder 2">
            <a:extLst>
              <a:ext uri="{FF2B5EF4-FFF2-40B4-BE49-F238E27FC236}">
                <a16:creationId xmlns:a16="http://schemas.microsoft.com/office/drawing/2014/main" id="{CF5452AA-88DA-404B-9070-237F302CC413}"/>
              </a:ext>
            </a:extLst>
          </p:cNvPr>
          <p:cNvSpPr>
            <a:spLocks noGrp="1"/>
          </p:cNvSpPr>
          <p:nvPr userDrawn="1">
            <p:ph type="pic" idx="1" hasCustomPrompt="1"/>
          </p:nvPr>
        </p:nvSpPr>
        <p:spPr>
          <a:xfrm>
            <a:off x="892129" y="1728891"/>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4" name="Picture Placeholder 2">
            <a:extLst>
              <a:ext uri="{FF2B5EF4-FFF2-40B4-BE49-F238E27FC236}">
                <a16:creationId xmlns:a16="http://schemas.microsoft.com/office/drawing/2014/main" id="{FE5A71D8-2DE6-4888-9D28-BA9A6A477128}"/>
              </a:ext>
            </a:extLst>
          </p:cNvPr>
          <p:cNvSpPr>
            <a:spLocks noGrp="1"/>
          </p:cNvSpPr>
          <p:nvPr userDrawn="1">
            <p:ph type="pic" idx="11" hasCustomPrompt="1"/>
          </p:nvPr>
        </p:nvSpPr>
        <p:spPr>
          <a:xfrm>
            <a:off x="5004500" y="1728891"/>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5" name="Picture Placeholder 2">
            <a:extLst>
              <a:ext uri="{FF2B5EF4-FFF2-40B4-BE49-F238E27FC236}">
                <a16:creationId xmlns:a16="http://schemas.microsoft.com/office/drawing/2014/main" id="{F5C10DDF-04C5-44D7-83B8-C2946E6C368F}"/>
              </a:ext>
            </a:extLst>
          </p:cNvPr>
          <p:cNvSpPr>
            <a:spLocks noGrp="1"/>
          </p:cNvSpPr>
          <p:nvPr userDrawn="1">
            <p:ph type="pic" idx="12" hasCustomPrompt="1"/>
          </p:nvPr>
        </p:nvSpPr>
        <p:spPr>
          <a:xfrm>
            <a:off x="9116870" y="1728891"/>
            <a:ext cx="2196000" cy="2196032"/>
          </a:xfrm>
          <a:prstGeom prst="diamond">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7" name="Rectangle 16">
            <a:extLst>
              <a:ext uri="{FF2B5EF4-FFF2-40B4-BE49-F238E27FC236}">
                <a16:creationId xmlns:a16="http://schemas.microsoft.com/office/drawing/2014/main" id="{0EA33FD7-78A1-4A67-82B2-A73F2B9D7930}"/>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8CED0DD5-72D0-4ECD-A39F-EE1ACB348793}"/>
              </a:ext>
            </a:extLst>
          </p:cNvPr>
          <p:cNvSpPr>
            <a:spLocks noGrp="1"/>
          </p:cNvSpPr>
          <p:nvPr userDrawn="1">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154653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2C9A214-9DA2-47C3-BE60-018A16769CDC}"/>
              </a:ext>
            </a:extLst>
          </p:cNvPr>
          <p:cNvSpPr>
            <a:spLocks noGrp="1"/>
          </p:cNvSpPr>
          <p:nvPr>
            <p:ph type="pic" idx="14" hasCustomPrompt="1"/>
          </p:nvPr>
        </p:nvSpPr>
        <p:spPr>
          <a:xfrm>
            <a:off x="0" y="-9526"/>
            <a:ext cx="7184425" cy="6886575"/>
          </a:xfrm>
          <a:custGeom>
            <a:avLst/>
            <a:gdLst>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304398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0 w 7155850"/>
              <a:gd name="connsiteY14" fmla="*/ 6858000 h 6877050"/>
              <a:gd name="connsiteX15" fmla="*/ 0 w 7155850"/>
              <a:gd name="connsiteY15"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1329860 w 7155850"/>
              <a:gd name="connsiteY12" fmla="*/ 6877050 h 6877050"/>
              <a:gd name="connsiteX13" fmla="*/ 0 w 7155850"/>
              <a:gd name="connsiteY13" fmla="*/ 6858000 h 6877050"/>
              <a:gd name="connsiteX14" fmla="*/ 0 w 7155850"/>
              <a:gd name="connsiteY14"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0 w 7155850"/>
              <a:gd name="connsiteY12" fmla="*/ 6858000 h 6877050"/>
              <a:gd name="connsiteX13" fmla="*/ 0 w 7155850"/>
              <a:gd name="connsiteY13"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0 w 7155850"/>
              <a:gd name="connsiteY11" fmla="*/ 6858000 h 6877050"/>
              <a:gd name="connsiteX12" fmla="*/ 0 w 7155850"/>
              <a:gd name="connsiteY12"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2945517 w 7155850"/>
              <a:gd name="connsiteY7" fmla="*/ 6877050 h 6877050"/>
              <a:gd name="connsiteX8" fmla="*/ 2928567 w 7155850"/>
              <a:gd name="connsiteY8" fmla="*/ 6849441 h 6877050"/>
              <a:gd name="connsiteX9" fmla="*/ 2911768 w 7155850"/>
              <a:gd name="connsiteY9" fmla="*/ 6877050 h 6877050"/>
              <a:gd name="connsiteX10" fmla="*/ 0 w 7155850"/>
              <a:gd name="connsiteY10" fmla="*/ 6858000 h 6877050"/>
              <a:gd name="connsiteX11" fmla="*/ 0 w 7155850"/>
              <a:gd name="connsiteY11"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2945517 w 7155850"/>
              <a:gd name="connsiteY6" fmla="*/ 6877050 h 6877050"/>
              <a:gd name="connsiteX7" fmla="*/ 2928567 w 7155850"/>
              <a:gd name="connsiteY7" fmla="*/ 6849441 h 6877050"/>
              <a:gd name="connsiteX8" fmla="*/ 2911768 w 7155850"/>
              <a:gd name="connsiteY8" fmla="*/ 6877050 h 6877050"/>
              <a:gd name="connsiteX9" fmla="*/ 0 w 7155850"/>
              <a:gd name="connsiteY9" fmla="*/ 6858000 h 6877050"/>
              <a:gd name="connsiteX10" fmla="*/ 0 w 7155850"/>
              <a:gd name="connsiteY10"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2945517 w 7155850"/>
              <a:gd name="connsiteY5" fmla="*/ 6877050 h 6877050"/>
              <a:gd name="connsiteX6" fmla="*/ 2928567 w 7155850"/>
              <a:gd name="connsiteY6" fmla="*/ 6849441 h 6877050"/>
              <a:gd name="connsiteX7" fmla="*/ 2911768 w 7155850"/>
              <a:gd name="connsiteY7" fmla="*/ 6877050 h 6877050"/>
              <a:gd name="connsiteX8" fmla="*/ 0 w 7155850"/>
              <a:gd name="connsiteY8" fmla="*/ 6858000 h 6877050"/>
              <a:gd name="connsiteX9" fmla="*/ 0 w 7155850"/>
              <a:gd name="connsiteY9"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2945517 w 7155850"/>
              <a:gd name="connsiteY4" fmla="*/ 6877050 h 6877050"/>
              <a:gd name="connsiteX5" fmla="*/ 2928567 w 7155850"/>
              <a:gd name="connsiteY5" fmla="*/ 6849441 h 6877050"/>
              <a:gd name="connsiteX6" fmla="*/ 2911768 w 7155850"/>
              <a:gd name="connsiteY6" fmla="*/ 6877050 h 6877050"/>
              <a:gd name="connsiteX7" fmla="*/ 0 w 7155850"/>
              <a:gd name="connsiteY7" fmla="*/ 6858000 h 6877050"/>
              <a:gd name="connsiteX8" fmla="*/ 0 w 7155850"/>
              <a:gd name="connsiteY8" fmla="*/ 0 h 6877050"/>
              <a:gd name="connsiteX0" fmla="*/ 0 w 7155850"/>
              <a:gd name="connsiteY0" fmla="*/ 0 h 6877050"/>
              <a:gd name="connsiteX1" fmla="*/ 7096125 w 7155850"/>
              <a:gd name="connsiteY1" fmla="*/ 0 h 6877050"/>
              <a:gd name="connsiteX2" fmla="*/ 7155850 w 7155850"/>
              <a:gd name="connsiteY2" fmla="*/ 19050 h 6877050"/>
              <a:gd name="connsiteX3" fmla="*/ 2945517 w 7155850"/>
              <a:gd name="connsiteY3" fmla="*/ 6877050 h 6877050"/>
              <a:gd name="connsiteX4" fmla="*/ 2928567 w 7155850"/>
              <a:gd name="connsiteY4" fmla="*/ 6849441 h 6877050"/>
              <a:gd name="connsiteX5" fmla="*/ 2911768 w 7155850"/>
              <a:gd name="connsiteY5" fmla="*/ 6877050 h 6877050"/>
              <a:gd name="connsiteX6" fmla="*/ 0 w 7155850"/>
              <a:gd name="connsiteY6" fmla="*/ 6858000 h 6877050"/>
              <a:gd name="connsiteX7" fmla="*/ 0 w 7155850"/>
              <a:gd name="connsiteY7" fmla="*/ 0 h 6877050"/>
              <a:gd name="connsiteX0" fmla="*/ 0 w 7155850"/>
              <a:gd name="connsiteY0" fmla="*/ 0 h 6877050"/>
              <a:gd name="connsiteX1" fmla="*/ 7155850 w 7155850"/>
              <a:gd name="connsiteY1" fmla="*/ 19050 h 6877050"/>
              <a:gd name="connsiteX2" fmla="*/ 2945517 w 7155850"/>
              <a:gd name="connsiteY2" fmla="*/ 6877050 h 6877050"/>
              <a:gd name="connsiteX3" fmla="*/ 2928567 w 7155850"/>
              <a:gd name="connsiteY3" fmla="*/ 6849441 h 6877050"/>
              <a:gd name="connsiteX4" fmla="*/ 2911768 w 7155850"/>
              <a:gd name="connsiteY4" fmla="*/ 6877050 h 6877050"/>
              <a:gd name="connsiteX5" fmla="*/ 0 w 7155850"/>
              <a:gd name="connsiteY5" fmla="*/ 6858000 h 6877050"/>
              <a:gd name="connsiteX6" fmla="*/ 0 w 7155850"/>
              <a:gd name="connsiteY6" fmla="*/ 0 h 6877050"/>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2911768 w 7184425"/>
              <a:gd name="connsiteY4" fmla="*/ 6886575 h 6886575"/>
              <a:gd name="connsiteX5" fmla="*/ 0 w 7184425"/>
              <a:gd name="connsiteY5" fmla="*/ 6867525 h 6886575"/>
              <a:gd name="connsiteX6" fmla="*/ 0 w 7184425"/>
              <a:gd name="connsiteY6"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0 w 7184425"/>
              <a:gd name="connsiteY4" fmla="*/ 6867525 h 6886575"/>
              <a:gd name="connsiteX5" fmla="*/ 0 w 7184425"/>
              <a:gd name="connsiteY5"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0 w 7184425"/>
              <a:gd name="connsiteY3" fmla="*/ 6867525 h 6886575"/>
              <a:gd name="connsiteX4" fmla="*/ 0 w 7184425"/>
              <a:gd name="connsiteY4" fmla="*/ 9525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4425" h="6886575">
                <a:moveTo>
                  <a:pt x="0" y="9525"/>
                </a:moveTo>
                <a:lnTo>
                  <a:pt x="7184425" y="0"/>
                </a:lnTo>
                <a:lnTo>
                  <a:pt x="2945517" y="6886575"/>
                </a:lnTo>
                <a:lnTo>
                  <a:pt x="0" y="6867525"/>
                </a:lnTo>
                <a:lnTo>
                  <a:pt x="0" y="9525"/>
                </a:lnTo>
                <a:close/>
              </a:path>
            </a:pathLst>
          </a:custGeom>
          <a:solidFill>
            <a:schemeClr val="bg1">
              <a:lumMod val="95000"/>
            </a:schemeClr>
          </a:solidFill>
        </p:spPr>
        <p:txBody>
          <a:bodyPr wrap="square" anchor="ctr">
            <a:noAutofit/>
          </a:bodyPr>
          <a:lstStyle>
            <a:lvl1pPr marL="0" indent="0" algn="ctr">
              <a:buNone/>
              <a:defRPr sz="18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3904791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A8672015-9EB8-4432-88B6-7F04596A16A3}"/>
              </a:ext>
            </a:extLst>
          </p:cNvPr>
          <p:cNvSpPr>
            <a:spLocks noGrp="1"/>
          </p:cNvSpPr>
          <p:nvPr>
            <p:ph type="pic" sz="quarter" idx="10" hasCustomPrompt="1"/>
          </p:nvPr>
        </p:nvSpPr>
        <p:spPr>
          <a:xfrm>
            <a:off x="0" y="0"/>
            <a:ext cx="5903383" cy="6858000"/>
          </a:xfrm>
          <a:prstGeom prst="rect">
            <a:avLst/>
          </a:prstGeom>
          <a:solidFill>
            <a:schemeClr val="bg1">
              <a:lumMod val="95000"/>
            </a:schemeClr>
          </a:solidFill>
        </p:spPr>
        <p:txBody>
          <a:bodyPr tIns="190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en-US" altLang="ko-KR" dirty="0"/>
              <a:t>Place Your Picture Here And Send To Back</a:t>
            </a:r>
            <a:endParaRPr lang="ko-KR" altLang="en-US" dirty="0"/>
          </a:p>
        </p:txBody>
      </p:sp>
      <p:sp>
        <p:nvSpPr>
          <p:cNvPr id="8" name="Picture Placeholder 5">
            <a:extLst>
              <a:ext uri="{FF2B5EF4-FFF2-40B4-BE49-F238E27FC236}">
                <a16:creationId xmlns:a16="http://schemas.microsoft.com/office/drawing/2014/main" id="{F00C50F2-81AD-4E1A-A9B1-7A68EB7994CC}"/>
              </a:ext>
            </a:extLst>
          </p:cNvPr>
          <p:cNvSpPr>
            <a:spLocks noGrp="1"/>
          </p:cNvSpPr>
          <p:nvPr>
            <p:ph type="pic" sz="quarter" idx="11" hasCustomPrompt="1"/>
          </p:nvPr>
        </p:nvSpPr>
        <p:spPr>
          <a:xfrm>
            <a:off x="6455342" y="764189"/>
            <a:ext cx="2319231"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a:extLst>
              <a:ext uri="{FF2B5EF4-FFF2-40B4-BE49-F238E27FC236}">
                <a16:creationId xmlns:a16="http://schemas.microsoft.com/office/drawing/2014/main" id="{23B902C7-8AEF-4A99-A35E-C4E754D4ECDA}"/>
              </a:ext>
            </a:extLst>
          </p:cNvPr>
          <p:cNvSpPr>
            <a:spLocks noGrp="1"/>
          </p:cNvSpPr>
          <p:nvPr>
            <p:ph type="pic" sz="quarter" idx="12" hasCustomPrompt="1"/>
          </p:nvPr>
        </p:nvSpPr>
        <p:spPr>
          <a:xfrm>
            <a:off x="9307482" y="764190"/>
            <a:ext cx="2319231"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15388828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4630866" y="-8359"/>
            <a:ext cx="7561133"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648806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4EFF2C-3971-4DAF-A5A7-146027119F59}" type="slidenum">
              <a:rPr lang="en-US" smtClean="0"/>
              <a:pPr/>
              <a:t>‹#›</a:t>
            </a:fld>
            <a:endParaRPr lang="en-US"/>
          </a:p>
        </p:txBody>
      </p:sp>
    </p:spTree>
    <p:extLst>
      <p:ext uri="{BB962C8B-B14F-4D97-AF65-F5344CB8AC3E}">
        <p14:creationId xmlns:p14="http://schemas.microsoft.com/office/powerpoint/2010/main" val="17174922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C84DF9-D037-45BD-8FD1-FC052EA0D381}"/>
              </a:ext>
            </a:extLst>
          </p:cNvPr>
          <p:cNvSpPr/>
          <p:nvPr userDrawn="1"/>
        </p:nvSpPr>
        <p:spPr>
          <a:xfrm>
            <a:off x="3397776" y="2717708"/>
            <a:ext cx="8794226" cy="240487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3">
            <a:extLst>
              <a:ext uri="{FF2B5EF4-FFF2-40B4-BE49-F238E27FC236}">
                <a16:creationId xmlns:a16="http://schemas.microsoft.com/office/drawing/2014/main" id="{EAB2CE11-41A3-4695-A4AD-933F01A3740B}"/>
              </a:ext>
            </a:extLst>
          </p:cNvPr>
          <p:cNvGrpSpPr/>
          <p:nvPr userDrawn="1"/>
        </p:nvGrpSpPr>
        <p:grpSpPr>
          <a:xfrm>
            <a:off x="733478" y="1571013"/>
            <a:ext cx="2664296" cy="4683693"/>
            <a:chOff x="445712" y="1449040"/>
            <a:chExt cx="2113018" cy="3924176"/>
          </a:xfrm>
        </p:grpSpPr>
        <p:sp>
          <p:nvSpPr>
            <p:cNvPr id="6" name="Rounded Rectangle 4">
              <a:extLst>
                <a:ext uri="{FF2B5EF4-FFF2-40B4-BE49-F238E27FC236}">
                  <a16:creationId xmlns:a16="http://schemas.microsoft.com/office/drawing/2014/main" id="{2077F0CB-74CC-44DA-B0A3-6B32D359FF65}"/>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ectangle 5">
              <a:extLst>
                <a:ext uri="{FF2B5EF4-FFF2-40B4-BE49-F238E27FC236}">
                  <a16:creationId xmlns:a16="http://schemas.microsoft.com/office/drawing/2014/main" id="{40EF6CD2-4A74-45AA-9688-00853EAC84F0}"/>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8" name="Group 6">
              <a:extLst>
                <a:ext uri="{FF2B5EF4-FFF2-40B4-BE49-F238E27FC236}">
                  <a16:creationId xmlns:a16="http://schemas.microsoft.com/office/drawing/2014/main" id="{D3F02DAD-26CE-4969-9C71-236E7BD76B4E}"/>
                </a:ext>
              </a:extLst>
            </p:cNvPr>
            <p:cNvGrpSpPr/>
            <p:nvPr userDrawn="1"/>
          </p:nvGrpSpPr>
          <p:grpSpPr>
            <a:xfrm>
              <a:off x="1407705" y="5045834"/>
              <a:ext cx="211967" cy="211967"/>
              <a:chOff x="1549420" y="5712364"/>
              <a:chExt cx="312583" cy="312583"/>
            </a:xfrm>
          </p:grpSpPr>
          <p:sp>
            <p:nvSpPr>
              <p:cNvPr id="9" name="Oval 7">
                <a:extLst>
                  <a:ext uri="{FF2B5EF4-FFF2-40B4-BE49-F238E27FC236}">
                    <a16:creationId xmlns:a16="http://schemas.microsoft.com/office/drawing/2014/main" id="{37268947-67E4-4F53-8D2A-001290B0285C}"/>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ounded Rectangle 8">
                <a:extLst>
                  <a:ext uri="{FF2B5EF4-FFF2-40B4-BE49-F238E27FC236}">
                    <a16:creationId xmlns:a16="http://schemas.microsoft.com/office/drawing/2014/main" id="{8FB939D9-61E8-4287-B74F-BD947882E678}"/>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1" name="Picture Placeholder 2">
            <a:extLst>
              <a:ext uri="{FF2B5EF4-FFF2-40B4-BE49-F238E27FC236}">
                <a16:creationId xmlns:a16="http://schemas.microsoft.com/office/drawing/2014/main" id="{65AD63DB-3B29-46CA-B871-B48A85A25DDB}"/>
              </a:ext>
            </a:extLst>
          </p:cNvPr>
          <p:cNvSpPr>
            <a:spLocks noGrp="1"/>
          </p:cNvSpPr>
          <p:nvPr>
            <p:ph type="pic" idx="12" hasCustomPrompt="1"/>
          </p:nvPr>
        </p:nvSpPr>
        <p:spPr>
          <a:xfrm>
            <a:off x="921396" y="1982583"/>
            <a:ext cx="2288460" cy="3753075"/>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2" name="Rectangle 11">
            <a:extLst>
              <a:ext uri="{FF2B5EF4-FFF2-40B4-BE49-F238E27FC236}">
                <a16:creationId xmlns:a16="http://schemas.microsoft.com/office/drawing/2014/main" id="{B6269FE5-023F-4561-8BA8-426E61BDB51A}"/>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9">
            <a:extLst>
              <a:ext uri="{FF2B5EF4-FFF2-40B4-BE49-F238E27FC236}">
                <a16:creationId xmlns:a16="http://schemas.microsoft.com/office/drawing/2014/main" id="{4841331A-2854-4C6D-9077-CB1D2F42132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084952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7E4757-8097-45D7-8EA5-8EBA3BC2364F}"/>
              </a:ext>
            </a:extLst>
          </p:cNvPr>
          <p:cNvGrpSpPr/>
          <p:nvPr userDrawn="1"/>
        </p:nvGrpSpPr>
        <p:grpSpPr>
          <a:xfrm>
            <a:off x="3631989" y="3294209"/>
            <a:ext cx="4928023" cy="2707615"/>
            <a:chOff x="-548507" y="477868"/>
            <a:chExt cx="11570449" cy="6357177"/>
          </a:xfrm>
        </p:grpSpPr>
        <p:sp>
          <p:nvSpPr>
            <p:cNvPr id="5" name="Freeform: Shape 4">
              <a:extLst>
                <a:ext uri="{FF2B5EF4-FFF2-40B4-BE49-F238E27FC236}">
                  <a16:creationId xmlns:a16="http://schemas.microsoft.com/office/drawing/2014/main" id="{DBA3B8B5-DDA8-4D52-A08B-D4FCFB1EFADA}"/>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1933EC2-C4E3-4F09-9B9E-6D9229ACE3F9}"/>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C54F712-4E18-4362-998E-FA1A69B6827A}"/>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52E08CB-EA13-4237-B12D-09F626F146E5}"/>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C32F5F06-05AB-4423-AC6C-C4482C2ED1B2}"/>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812065C9-FDF8-4219-88B0-F40F83873FBE}"/>
                </a:ext>
              </a:extLst>
            </p:cNvPr>
            <p:cNvGrpSpPr/>
            <p:nvPr/>
          </p:nvGrpSpPr>
          <p:grpSpPr>
            <a:xfrm>
              <a:off x="1606" y="6382978"/>
              <a:ext cx="413937" cy="115242"/>
              <a:chOff x="5955" y="6353672"/>
              <a:chExt cx="413937" cy="115242"/>
            </a:xfrm>
          </p:grpSpPr>
          <p:sp>
            <p:nvSpPr>
              <p:cNvPr id="15" name="Rectangle: Rounded Corners 14">
                <a:extLst>
                  <a:ext uri="{FF2B5EF4-FFF2-40B4-BE49-F238E27FC236}">
                    <a16:creationId xmlns:a16="http://schemas.microsoft.com/office/drawing/2014/main" id="{F05894DC-55A3-44E5-AA52-6D37CFC7C4D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AB3E9F2-BB5E-4CD6-9E55-16A7DF162FD8}"/>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9542699D-DEF5-47FE-8F4B-F75C394A08A4}"/>
                </a:ext>
              </a:extLst>
            </p:cNvPr>
            <p:cNvGrpSpPr/>
            <p:nvPr/>
          </p:nvGrpSpPr>
          <p:grpSpPr>
            <a:xfrm>
              <a:off x="9855291" y="6381600"/>
              <a:ext cx="885989" cy="115242"/>
              <a:chOff x="5955" y="6353672"/>
              <a:chExt cx="413937" cy="115242"/>
            </a:xfrm>
          </p:grpSpPr>
          <p:sp>
            <p:nvSpPr>
              <p:cNvPr id="13" name="Rectangle: Rounded Corners 12">
                <a:extLst>
                  <a:ext uri="{FF2B5EF4-FFF2-40B4-BE49-F238E27FC236}">
                    <a16:creationId xmlns:a16="http://schemas.microsoft.com/office/drawing/2014/main" id="{0B930AEF-92FB-4586-9CCC-289C31313EF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DBA0D98E-596D-4B10-96EA-2F55BC31AB3B}"/>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Freeform: Shape 11">
              <a:extLst>
                <a:ext uri="{FF2B5EF4-FFF2-40B4-BE49-F238E27FC236}">
                  <a16:creationId xmlns:a16="http://schemas.microsoft.com/office/drawing/2014/main" id="{A363A919-5974-4276-9518-2745A1C75489}"/>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4331991" y="3448211"/>
            <a:ext cx="3528018" cy="2175491"/>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7" name="Rectangle 16">
            <a:extLst>
              <a:ext uri="{FF2B5EF4-FFF2-40B4-BE49-F238E27FC236}">
                <a16:creationId xmlns:a16="http://schemas.microsoft.com/office/drawing/2014/main" id="{A1B101E8-381D-4D31-AD1A-8A29457825B9}"/>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2AA06F9E-CDC4-4FD7-8F09-87BC24D7CCD3}"/>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620723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DBB639B-5E7D-4134-8E11-18554BE1EBAE}"/>
              </a:ext>
            </a:extLst>
          </p:cNvPr>
          <p:cNvSpPr>
            <a:spLocks noGrp="1"/>
          </p:cNvSpPr>
          <p:nvPr>
            <p:ph type="pic" idx="10" hasCustomPrompt="1"/>
          </p:nvPr>
        </p:nvSpPr>
        <p:spPr>
          <a:xfrm>
            <a:off x="3" y="2"/>
            <a:ext cx="12191996" cy="68579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anchor="ctr">
            <a:noAutofit/>
          </a:bodyP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003958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Images &amp; Contents Layout">
    <p:spTree>
      <p:nvGrpSpPr>
        <p:cNvPr id="1" name=""/>
        <p:cNvGrpSpPr/>
        <p:nvPr/>
      </p:nvGrpSpPr>
      <p:grpSpPr>
        <a:xfrm>
          <a:off x="0" y="0"/>
          <a:ext cx="0" cy="0"/>
          <a:chOff x="0" y="0"/>
          <a:chExt cx="0" cy="0"/>
        </a:xfrm>
      </p:grpSpPr>
      <p:sp>
        <p:nvSpPr>
          <p:cNvPr id="5" name="Picture Placeholder 2"/>
          <p:cNvSpPr>
            <a:spLocks noGrp="1"/>
          </p:cNvSpPr>
          <p:nvPr>
            <p:ph type="pic" idx="10" hasCustomPrompt="1"/>
          </p:nvPr>
        </p:nvSpPr>
        <p:spPr>
          <a:xfrm>
            <a:off x="0" y="0"/>
            <a:ext cx="6096000" cy="6858000"/>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6863436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6508203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523263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624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619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D7252B-52A3-47FF-A8FA-B8AD6F7D134A}" type="slidenum">
              <a:rPr lang="en-US" smtClean="0"/>
              <a:pPr/>
              <a:t>‹#›</a:t>
            </a:fld>
            <a:endParaRPr lang="en-US"/>
          </a:p>
        </p:txBody>
      </p:sp>
    </p:spTree>
    <p:extLst>
      <p:ext uri="{BB962C8B-B14F-4D97-AF65-F5344CB8AC3E}">
        <p14:creationId xmlns:p14="http://schemas.microsoft.com/office/powerpoint/2010/main" val="4259155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85045" y="533400"/>
            <a:ext cx="3962400" cy="914400"/>
          </a:xfrm>
        </p:spPr>
        <p:txBody>
          <a:bodyPr anchor="b"/>
          <a:lstStyle>
            <a:lvl1pPr algn="l">
              <a:buNone/>
              <a:defRPr sz="2200" b="1">
                <a:solidFill>
                  <a:schemeClr val="accent1"/>
                </a:solidFill>
              </a:defRPr>
            </a:lvl1pPr>
            <a:extLst/>
          </a:lstStyle>
          <a:p>
            <a:r>
              <a:rPr kumimoji="0" lang="en-US"/>
              <a:t>Click to edit Master title style</a:t>
            </a:r>
          </a:p>
        </p:txBody>
      </p:sp>
      <p:sp>
        <p:nvSpPr>
          <p:cNvPr id="3" name="Text Placeholder 2"/>
          <p:cNvSpPr>
            <a:spLocks noGrp="1"/>
          </p:cNvSpPr>
          <p:nvPr>
            <p:ph type="body" idx="2"/>
          </p:nvPr>
        </p:nvSpPr>
        <p:spPr>
          <a:xfrm>
            <a:off x="7385129" y="1447802"/>
            <a:ext cx="39624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1"/>
          </p:nvPr>
        </p:nvSpPr>
        <p:spPr>
          <a:xfrm>
            <a:off x="1015163" y="930144"/>
            <a:ext cx="6168212"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C4621A-B6D3-4FAF-BDC1-7E604B3E55CC}" type="slidenum">
              <a:rPr lang="en-US" smtClean="0"/>
              <a:pPr/>
              <a:t>‹#›</a:t>
            </a:fld>
            <a:endParaRPr lang="en-US"/>
          </a:p>
        </p:txBody>
      </p:sp>
    </p:spTree>
    <p:extLst>
      <p:ext uri="{BB962C8B-B14F-4D97-AF65-F5344CB8AC3E}">
        <p14:creationId xmlns:p14="http://schemas.microsoft.com/office/powerpoint/2010/main" val="3030265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ound Single Corner Rectangle 10"/>
          <p:cNvSpPr/>
          <p:nvPr/>
        </p:nvSpPr>
        <p:spPr>
          <a:xfrm>
            <a:off x="8534401" y="434162"/>
            <a:ext cx="3099473"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09600" y="5012056"/>
            <a:ext cx="10972800" cy="1051560"/>
          </a:xfrm>
        </p:spPr>
        <p:txBody>
          <a:bodyPr anchor="t"/>
          <a:lstStyle>
            <a:lvl1pPr algn="l">
              <a:buNone/>
              <a:defRPr sz="3600" b="0">
                <a:solidFill>
                  <a:schemeClr val="bg2">
                    <a:shade val="25000"/>
                  </a:schemeClr>
                </a:solidFill>
                <a:effectLst/>
              </a:defRPr>
            </a:lvl1pPr>
            <a:extLst/>
          </a:lstStyle>
          <a:p>
            <a:r>
              <a:rPr kumimoji="0" lang="en-US"/>
              <a:t>Click to edit Master title style</a:t>
            </a:r>
          </a:p>
        </p:txBody>
      </p:sp>
      <p:sp>
        <p:nvSpPr>
          <p:cNvPr id="4" name="Text Placeholder 3"/>
          <p:cNvSpPr>
            <a:spLocks noGrp="1"/>
          </p:cNvSpPr>
          <p:nvPr>
            <p:ph type="body" sz="half" idx="2"/>
          </p:nvPr>
        </p:nvSpPr>
        <p:spPr bwMode="grayWhite">
          <a:xfrm>
            <a:off x="8616949" y="533400"/>
            <a:ext cx="298704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5706D-30F1-4111-8ACF-7B0781EB4F58}" type="slidenum">
              <a:rPr lang="en-US" smtClean="0"/>
              <a:pPr/>
              <a:t>‹#›</a:t>
            </a:fld>
            <a:endParaRPr lang="en-US"/>
          </a:p>
        </p:txBody>
      </p:sp>
      <p:sp>
        <p:nvSpPr>
          <p:cNvPr id="3" name="Picture Placeholder 2"/>
          <p:cNvSpPr>
            <a:spLocks noGrp="1"/>
          </p:cNvSpPr>
          <p:nvPr>
            <p:ph type="pic" idx="1"/>
          </p:nvPr>
        </p:nvSpPr>
        <p:spPr>
          <a:xfrm>
            <a:off x="561973" y="435768"/>
            <a:ext cx="7900416"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a:t>Click icon to add picture</a:t>
            </a:r>
          </a:p>
        </p:txBody>
      </p:sp>
    </p:spTree>
    <p:extLst>
      <p:ext uri="{BB962C8B-B14F-4D97-AF65-F5344CB8AC3E}">
        <p14:creationId xmlns:p14="http://schemas.microsoft.com/office/powerpoint/2010/main" val="3445825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heme" Target="../theme/theme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ounded Rectangle 8"/>
          <p:cNvSpPr/>
          <p:nvPr/>
        </p:nvSpPr>
        <p:spPr>
          <a:xfrm>
            <a:off x="558129" y="434162"/>
            <a:ext cx="11075745"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Title Placeholder 12"/>
          <p:cNvSpPr>
            <a:spLocks noGrp="1"/>
          </p:cNvSpPr>
          <p:nvPr>
            <p:ph type="title"/>
          </p:nvPr>
        </p:nvSpPr>
        <p:spPr>
          <a:xfrm>
            <a:off x="670560" y="4985590"/>
            <a:ext cx="10911840" cy="1051560"/>
          </a:xfrm>
          <a:prstGeom prst="rect">
            <a:avLst/>
          </a:prstGeom>
        </p:spPr>
        <p:txBody>
          <a:bodyPr vert="horz" anchor="b">
            <a:normAutofit/>
          </a:bodyPr>
          <a:lstStyle/>
          <a:p>
            <a:r>
              <a:rPr kumimoji="0" lang="en-US"/>
              <a:t>Click to edit Master title style</a:t>
            </a:r>
          </a:p>
        </p:txBody>
      </p:sp>
      <p:sp>
        <p:nvSpPr>
          <p:cNvPr id="4" name="Text Placeholder 3"/>
          <p:cNvSpPr>
            <a:spLocks noGrp="1"/>
          </p:cNvSpPr>
          <p:nvPr>
            <p:ph type="body" idx="1"/>
          </p:nvPr>
        </p:nvSpPr>
        <p:spPr>
          <a:xfrm>
            <a:off x="670560" y="530352"/>
            <a:ext cx="10911840" cy="4187952"/>
          </a:xfrm>
          <a:prstGeom prst="rect">
            <a:avLst/>
          </a:prstGeom>
        </p:spPr>
        <p:txBody>
          <a:bodyPr vert="horz" lIns="182880" tIns="9144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5" name="Date Placeholder 24"/>
          <p:cNvSpPr>
            <a:spLocks noGrp="1"/>
          </p:cNvSpPr>
          <p:nvPr>
            <p:ph type="dt" sz="half" idx="2"/>
          </p:nvPr>
        </p:nvSpPr>
        <p:spPr>
          <a:xfrm>
            <a:off x="5035104" y="6111876"/>
            <a:ext cx="3048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endParaRPr lang="en-US"/>
          </a:p>
        </p:txBody>
      </p:sp>
      <p:sp>
        <p:nvSpPr>
          <p:cNvPr id="18" name="Footer Placeholder 17"/>
          <p:cNvSpPr>
            <a:spLocks noGrp="1"/>
          </p:cNvSpPr>
          <p:nvPr>
            <p:ph type="ftr" sz="quarter" idx="3"/>
          </p:nvPr>
        </p:nvSpPr>
        <p:spPr>
          <a:xfrm>
            <a:off x="8083104" y="6111876"/>
            <a:ext cx="3048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11131104" y="6111876"/>
            <a:ext cx="6096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04178D8A-4916-4A6E-9F3F-526929A41061}" type="slidenum">
              <a:rPr lang="en-US" smtClean="0"/>
              <a:pPr/>
              <a:t>‹#›</a:t>
            </a:fld>
            <a:endParaRPr lang="en-US"/>
          </a:p>
        </p:txBody>
      </p:sp>
    </p:spTree>
    <p:extLst>
      <p:ext uri="{BB962C8B-B14F-4D97-AF65-F5344CB8AC3E}">
        <p14:creationId xmlns:p14="http://schemas.microsoft.com/office/powerpoint/2010/main" val="3479560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9" r:id="rId12"/>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fld id="{8E1A2381-B563-4F09-922B-CF4B20ADD68C}" type="datetimeFigureOut">
              <a:rPr lang="en-US" smtClean="0"/>
              <a:t>12/16/2022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38024076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0209285-D8D9-4A23-9894-E88C6C56C7B5}" type="datetimeFigureOut">
              <a:rPr lang="en-US" smtClean="0"/>
              <a:t>12/16/2022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2682CC9-3461-4354-890F-E0F734FCD719}" type="slidenum">
              <a:rPr lang="en-US" smtClean="0"/>
              <a:t>‹#›</a:t>
            </a:fld>
            <a:endParaRPr lang="en-US"/>
          </a:p>
        </p:txBody>
      </p:sp>
    </p:spTree>
    <p:extLst>
      <p:ext uri="{BB962C8B-B14F-4D97-AF65-F5344CB8AC3E}">
        <p14:creationId xmlns:p14="http://schemas.microsoft.com/office/powerpoint/2010/main" val="22563462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0209285-D8D9-4A23-9894-E88C6C56C7B5}" type="datetimeFigureOut">
              <a:rPr lang="en-US" smtClean="0"/>
              <a:t>12/16/2022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2682CC9-3461-4354-890F-E0F734FCD719}" type="slidenum">
              <a:rPr lang="en-US" smtClean="0"/>
              <a:t>‹#›</a:t>
            </a:fld>
            <a:endParaRPr lang="en-US"/>
          </a:p>
        </p:txBody>
      </p:sp>
    </p:spTree>
    <p:extLst>
      <p:ext uri="{BB962C8B-B14F-4D97-AF65-F5344CB8AC3E}">
        <p14:creationId xmlns:p14="http://schemas.microsoft.com/office/powerpoint/2010/main" val="12883997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30"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6910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5" r:id="rId16"/>
    <p:sldLayoutId id="2147483726" r:id="rId17"/>
    <p:sldLayoutId id="2147483727" r:id="rId18"/>
    <p:sldLayoutId id="214748372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765077"/>
      </p:ext>
    </p:extLst>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6.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4.png"/><Relationship Id="rId11" Type="http://schemas.openxmlformats.org/officeDocument/2006/relationships/image" Target="../media/image44.png"/><Relationship Id="rId5" Type="http://schemas.openxmlformats.org/officeDocument/2006/relationships/image" Target="../media/image42.pn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7.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4.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8.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49.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notesSlide" Target="../notesSlides/notesSlide11.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90.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8.jpe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2.xml"/><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510.png"/><Relationship Id="rId5" Type="http://schemas.openxmlformats.org/officeDocument/2006/relationships/image" Target="../media/image490.pn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4a"/><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slideLayout" Target="../slideLayouts/slideLayout35.xml"/><Relationship Id="rId10" Type="http://schemas.openxmlformats.org/officeDocument/2006/relationships/image" Target="../media/image18.png"/><Relationship Id="rId4" Type="http://schemas.openxmlformats.org/officeDocument/2006/relationships/audio" Target="../media/media3.m4a"/><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61.jpeg"/><Relationship Id="rId5" Type="http://schemas.openxmlformats.org/officeDocument/2006/relationships/image" Target="../media/image60.gif"/><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gif"/></Relationships>
</file>

<file path=ppt/slides/_rels/slide2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notesSlide" Target="../notesSlides/notesSlide17.xml"/><Relationship Id="rId7"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5.xml"/><Relationship Id="rId7" Type="http://schemas.openxmlformats.org/officeDocument/2006/relationships/image" Target="../media/image16.png"/><Relationship Id="rId12" Type="http://schemas.openxmlformats.org/officeDocument/2006/relationships/image" Target="../media/image2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5.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68.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72.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6.xml"/><Relationship Id="rId1" Type="http://schemas.openxmlformats.org/officeDocument/2006/relationships/tags" Target="../tags/tag18.xml"/></Relationships>
</file>

<file path=ppt/slides/_rels/slide35.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slideLayout" Target="../slideLayouts/slideLayout13.xml"/><Relationship Id="rId7" Type="http://schemas.openxmlformats.org/officeDocument/2006/relationships/image" Target="../media/image75.gif"/><Relationship Id="rId12" Type="http://schemas.openxmlformats.org/officeDocument/2006/relationships/image" Target="../media/image1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4.gif"/><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notesSlide" Target="../notesSlides/notesSlide26.xml"/><Relationship Id="rId9" Type="http://schemas.openxmlformats.org/officeDocument/2006/relationships/image" Target="../media/image77.gif"/></Relationships>
</file>

<file path=ppt/slides/_rels/slide36.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7.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9.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8.xml"/><Relationship Id="rId1" Type="http://schemas.openxmlformats.org/officeDocument/2006/relationships/tags" Target="../tags/tag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1.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2.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82.png"/><Relationship Id="rId4" Type="http://schemas.openxmlformats.org/officeDocument/2006/relationships/image" Target="../media/image73.PNG"/><Relationship Id="rId9" Type="http://schemas.openxmlformats.org/officeDocument/2006/relationships/image" Target="../media/image78.png"/></Relationships>
</file>

<file path=ppt/slides/_rels/slide43.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4.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5.xml.rels><?xml version="1.0" encoding="UTF-8" standalone="yes"?>
<Relationships xmlns="http://schemas.openxmlformats.org/package/2006/relationships"><Relationship Id="rId8" Type="http://schemas.openxmlformats.org/officeDocument/2006/relationships/image" Target="../media/image77.gif"/><Relationship Id="rId13"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76.gif"/><Relationship Id="rId12"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gi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0.gif"/><Relationship Id="rId4" Type="http://schemas.openxmlformats.org/officeDocument/2006/relationships/image" Target="../media/image29.gif"/></Relationships>
</file>

<file path=ppt/slides/_rels/slide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0.gif"/><Relationship Id="rId4" Type="http://schemas.openxmlformats.org/officeDocument/2006/relationships/image" Target="../media/image29.gif"/></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6.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5.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image" Target="../media/image39.png"/><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ÀO MỪNG QUÝ THẦY CÔ" descr="n25 Fb Nguyen Phuong">
            <a:hlinkClick r:id="" action="ppaction://media"/>
            <a:extLst>
              <a:ext uri="{FF2B5EF4-FFF2-40B4-BE49-F238E27FC236}">
                <a16:creationId xmlns:a16="http://schemas.microsoft.com/office/drawing/2014/main" id="{C7592974-2666-4A1A-B329-5CFDAF207C2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7875"/>
            <a:ext cx="12192000" cy="6875875"/>
          </a:xfrm>
          <a:prstGeom prst="rect">
            <a:avLst/>
          </a:prstGeom>
        </p:spPr>
      </p:pic>
    </p:spTree>
    <p:extLst>
      <p:ext uri="{BB962C8B-B14F-4D97-AF65-F5344CB8AC3E}">
        <p14:creationId xmlns:p14="http://schemas.microsoft.com/office/powerpoint/2010/main" val="92504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subTnLst>
                                    <p:audio>
                                      <p:cMediaNode>
                                        <p:cTn display="0" masterRel="sameClick">
                                          <p:stCondLst>
                                            <p:cond evt="begin" delay="0">
                                              <p:tn val="7"/>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extLst>
    <p:ext uri="{E180D4A7-C9FB-4DFB-919C-405C955672EB}">
      <p14:showEvtLst xmlns:p14="http://schemas.microsoft.com/office/powerpoint/2010/main">
        <p14:playEvt time="225" objId="5"/>
        <p14:stopEvt time="5236"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TextBox 11" descr="n25 Fb Nguyen Phuong">
                <a:extLst>
                  <a:ext uri="{FF2B5EF4-FFF2-40B4-BE49-F238E27FC236}">
                    <a16:creationId xmlns:a16="http://schemas.microsoft.com/office/drawing/2014/main" id="{946DD68C-5CDC-0443-4282-0ABF8E9FB0B9}"/>
                  </a:ext>
                </a:extLst>
              </p:cNvPr>
              <p:cNvSpPr txBox="1"/>
              <p:nvPr/>
            </p:nvSpPr>
            <p:spPr>
              <a:xfrm>
                <a:off x="-5218542" y="-2129756"/>
                <a:ext cx="2936037" cy="16685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Cánh tay đòn của lực được xác định như thế nào? Hãy xác định cánh tay đòn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tương ứng với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hình vẽ bên</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p:sp>
            <p:nvSpPr>
              <p:cNvPr id="12" name="TextBox 11" descr="n25 Fb Nguyen Phuong">
                <a:extLst>
                  <a:ext uri="{FF2B5EF4-FFF2-40B4-BE49-F238E27FC236}">
                    <a16:creationId xmlns:a16="http://schemas.microsoft.com/office/drawing/2014/main" id="{946DD68C-5CDC-0443-4282-0ABF8E9FB0B9}"/>
                  </a:ext>
                </a:extLst>
              </p:cNvPr>
              <p:cNvSpPr txBox="1">
                <a:spLocks noRot="1" noChangeAspect="1" noMove="1" noResize="1" noEditPoints="1" noAdjustHandles="1" noChangeArrowheads="1" noChangeShapeType="1" noTextEdit="1"/>
              </p:cNvSpPr>
              <p:nvPr/>
            </p:nvSpPr>
            <p:spPr>
              <a:xfrm>
                <a:off x="-5218542" y="-2129756"/>
                <a:ext cx="2936037" cy="1668598"/>
              </a:xfrm>
              <a:prstGeom prst="rect">
                <a:avLst/>
              </a:prstGeom>
              <a:blipFill>
                <a:blip r:embed="rId4"/>
                <a:stretch>
                  <a:fillRect l="-2282" t="-2198" r="-2075" b="-58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descr="n25 Fb Nguyen Phuong">
                <a:extLst>
                  <a:ext uri="{FF2B5EF4-FFF2-40B4-BE49-F238E27FC236}">
                    <a16:creationId xmlns:a16="http://schemas.microsoft.com/office/drawing/2014/main" id="{DA072378-911A-0016-D6B3-9683932B62D6}"/>
                  </a:ext>
                </a:extLst>
              </p:cNvPr>
              <p:cNvSpPr txBox="1"/>
              <p:nvPr/>
            </p:nvSpPr>
            <p:spPr>
              <a:xfrm>
                <a:off x="588485" y="972705"/>
                <a:ext cx="9440415" cy="21871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Quan sát hình ảnh búa nhổ đinh.</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Mô tả thao tác dùng búa để nhổ đinh được dễ dàng?</a:t>
                </a:r>
                <a:r>
                  <a:rPr kumimoji="0" lang="en-US" sz="24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kumimoji="0" lang="en-US" sz="24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𝐹</m:t>
                        </m:r>
                      </m:e>
                    </m:acc>
                  </m:oMath>
                </a14:m>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nên đặt vào đâu trên cán búa để nhổ đinh được dễ dàng? Khi đó cánh tay đòn (d) của lực lớn hay nhỏ?</a:t>
                </a:r>
                <a:endParaRPr kumimoji="0" lang="en-US" sz="24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Tác dụng làm quay của lực phụ thuộc những yếu tố nào?</a:t>
                </a:r>
                <a:endParaRPr kumimoji="0" lang="en-US" sz="24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mc:Choice>
        <mc:Fallback>
          <p:sp>
            <p:nvSpPr>
              <p:cNvPr id="13" name="TextBox 12" descr="n25 Fb Nguyen Phuong">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588485" y="972705"/>
                <a:ext cx="9440415" cy="2187137"/>
              </a:xfrm>
              <a:prstGeom prst="rect">
                <a:avLst/>
              </a:prstGeom>
              <a:blipFill>
                <a:blip r:embed="rId5"/>
                <a:stretch>
                  <a:fillRect l="-1034" t="-2235" r="-969" b="-5587"/>
                </a:stretch>
              </a:blipFill>
            </p:spPr>
            <p:txBody>
              <a:bodyPr/>
              <a:lstStyle/>
              <a:p>
                <a:r>
                  <a:rPr lang="en-US">
                    <a:noFill/>
                  </a:rPr>
                  <a:t> </a:t>
                </a:r>
              </a:p>
            </p:txBody>
          </p:sp>
        </mc:Fallback>
      </mc:AlternateContent>
      <p:sp>
        <p:nvSpPr>
          <p:cNvPr id="16" name="TextBox 15" descr="n25 Fb Nguyen Phuong">
            <a:extLst>
              <a:ext uri="{FF2B5EF4-FFF2-40B4-BE49-F238E27FC236}">
                <a16:creationId xmlns:a16="http://schemas.microsoft.com/office/drawing/2014/main" id="{7F4670EC-D72B-54CC-4264-A07DA48538C7}"/>
              </a:ext>
            </a:extLst>
          </p:cNvPr>
          <p:cNvSpPr txBox="1"/>
          <p:nvPr/>
        </p:nvSpPr>
        <p:spPr>
          <a:xfrm>
            <a:off x="12192000" y="-1841273"/>
            <a:ext cx="5083137" cy="18412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Ví dụ về trường hợp búa nhổ đinh ở trên, cho phép ta lấy tích F.d làm đại lượng đặc trưng cho tác dụng làm quay của lực và gọi là moment lực, kí hiệu là M. Hãy nêu định nghĩa, viết biểu thức và nêu đơn vị của moment lực.</a:t>
            </a:r>
          </a:p>
        </p:txBody>
      </p:sp>
      <p:pic>
        <p:nvPicPr>
          <p:cNvPr id="17" name="Picture 16" descr="n25 Fb Nguyen Phuong">
            <a:extLst>
              <a:ext uri="{FF2B5EF4-FFF2-40B4-BE49-F238E27FC236}">
                <a16:creationId xmlns:a16="http://schemas.microsoft.com/office/drawing/2014/main" id="{D0088173-B736-C729-C158-A083412447B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986" y="-2557220"/>
            <a:ext cx="1974986" cy="2557220"/>
          </a:xfrm>
          <a:prstGeom prst="rect">
            <a:avLst/>
          </a:prstGeom>
          <a:noFill/>
        </p:spPr>
      </p:pic>
      <p:pic>
        <p:nvPicPr>
          <p:cNvPr id="18" name="Picture 17" descr="n25 Fb Nguyen Phuong">
            <a:extLst>
              <a:ext uri="{FF2B5EF4-FFF2-40B4-BE49-F238E27FC236}">
                <a16:creationId xmlns:a16="http://schemas.microsoft.com/office/drawing/2014/main" id="{3296C247-16A5-3050-0C4E-4C35AFEC5AA6}"/>
              </a:ext>
            </a:extLst>
          </p:cNvPr>
          <p:cNvPicPr>
            <a:picLocks noChangeAspect="1"/>
          </p:cNvPicPr>
          <p:nvPr/>
        </p:nvPicPr>
        <p:blipFill rotWithShape="1">
          <a:blip r:embed="rId7">
            <a:extLst>
              <a:ext uri="{28A0092B-C50C-407E-A947-70E740481C1C}">
                <a14:useLocalDpi xmlns:a14="http://schemas.microsoft.com/office/drawing/2010/main" val="0"/>
              </a:ext>
            </a:extLst>
          </a:blip>
          <a:srcRect l="25926" r="34343" b="61217"/>
          <a:stretch/>
        </p:blipFill>
        <p:spPr bwMode="auto">
          <a:xfrm>
            <a:off x="10203065" y="965904"/>
            <a:ext cx="1398998" cy="2193938"/>
          </a:xfrm>
          <a:prstGeom prst="rect">
            <a:avLst/>
          </a:prstGeom>
          <a:noFill/>
          <a:ln>
            <a:noFill/>
          </a:ln>
          <a:extLst>
            <a:ext uri="{53640926-AAD7-44D8-BBD7-CCE9431645EC}">
              <a14:shadowObscured xmlns:a14="http://schemas.microsoft.com/office/drawing/2010/main"/>
            </a:ext>
          </a:extLst>
        </p:spPr>
      </p:pic>
      <p:pic>
        <p:nvPicPr>
          <p:cNvPr id="19" name="Picture 18" descr="n25 Fb Nguyen Phuong">
            <a:extLst>
              <a:ext uri="{FF2B5EF4-FFF2-40B4-BE49-F238E27FC236}">
                <a16:creationId xmlns:a16="http://schemas.microsoft.com/office/drawing/2014/main" id="{110DAD2E-7AF0-C3DD-52D4-FE5268B68C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2370"/>
          <a:stretch/>
        </p:blipFill>
        <p:spPr bwMode="auto">
          <a:xfrm>
            <a:off x="16003151" y="6901749"/>
            <a:ext cx="1841500" cy="1151890"/>
          </a:xfrm>
          <a:prstGeom prst="rect">
            <a:avLst/>
          </a:prstGeom>
          <a:noFill/>
          <a:ln>
            <a:noFill/>
          </a:ln>
          <a:extLst>
            <a:ext uri="{53640926-AAD7-44D8-BBD7-CCE9431645EC}">
              <a14:shadowObscured xmlns:a14="http://schemas.microsoft.com/office/drawing/2010/main"/>
            </a:ext>
          </a:extLst>
        </p:spPr>
      </p:pic>
      <p:pic>
        <p:nvPicPr>
          <p:cNvPr id="20" name="Picture 19" descr="n25 Fb Nguyen Phuong">
            <a:extLst>
              <a:ext uri="{FF2B5EF4-FFF2-40B4-BE49-F238E27FC236}">
                <a16:creationId xmlns:a16="http://schemas.microsoft.com/office/drawing/2014/main" id="{551D158A-1C4B-7E81-3EFC-9E1C9DE9F9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533"/>
          <a:stretch/>
        </p:blipFill>
        <p:spPr bwMode="auto">
          <a:xfrm>
            <a:off x="15931019" y="8230032"/>
            <a:ext cx="1929130" cy="1151890"/>
          </a:xfrm>
          <a:prstGeom prst="rect">
            <a:avLst/>
          </a:prstGeom>
          <a:noFill/>
          <a:ln>
            <a:noFill/>
          </a:ln>
          <a:extLst>
            <a:ext uri="{53640926-AAD7-44D8-BBD7-CCE9431645EC}">
              <a14:shadowObscured xmlns:a14="http://schemas.microsoft.com/office/drawing/2010/main"/>
            </a:ext>
          </a:extLst>
        </p:spPr>
      </p:pic>
      <p:sp>
        <p:nvSpPr>
          <p:cNvPr id="21" name="TextBox 20" descr="n25 Fb Nguyen Phuong">
            <a:extLst>
              <a:ext uri="{FF2B5EF4-FFF2-40B4-BE49-F238E27FC236}">
                <a16:creationId xmlns:a16="http://schemas.microsoft.com/office/drawing/2014/main" id="{4B8D877F-16A0-1797-D8F8-12E857BC646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2</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31" name="TextBox 30" descr="n25 Fb Nguyen Phuong">
            <a:extLst>
              <a:ext uri="{FF2B5EF4-FFF2-40B4-BE49-F238E27FC236}">
                <a16:creationId xmlns:a16="http://schemas.microsoft.com/office/drawing/2014/main" id="{FA8A66C6-6596-0207-0D08-A4DDF59ED243}"/>
              </a:ext>
            </a:extLst>
          </p:cNvPr>
          <p:cNvSpPr txBox="1"/>
          <p:nvPr/>
        </p:nvSpPr>
        <p:spPr>
          <a:xfrm>
            <a:off x="12192000" y="6762136"/>
            <a:ext cx="3685153"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Hình 21.2 mô tả một chiếc thước mảnh OA, đồng chất, dài 50 cm, có thể quay quanh trục quay cố định ở đầu O.</a:t>
            </a: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Trong các tình huống ở Hình 21.2a, b, thước OA quay theo chiều kim đồng hồ hay ngược chiều kim đồng hồ?</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Tính moment lực ứng với mỗi tình huống trong Hình 21.2.</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14" name="TextBox 13" descr="n25 Fb Nguyen Phuong">
                <a:extLst>
                  <a:ext uri="{FF2B5EF4-FFF2-40B4-BE49-F238E27FC236}">
                    <a16:creationId xmlns:a16="http://schemas.microsoft.com/office/drawing/2014/main" id="{25570EA7-50F3-663B-28D1-DA503944DD4D}"/>
                  </a:ext>
                </a:extLst>
              </p:cNvPr>
              <p:cNvSpPr txBox="1"/>
              <p:nvPr/>
            </p:nvSpPr>
            <p:spPr>
              <a:xfrm>
                <a:off x="588485" y="3275228"/>
                <a:ext cx="11013572" cy="3091744"/>
              </a:xfrm>
              <a:prstGeom prst="rect">
                <a:avLst/>
              </a:prstGeom>
              <a:noFill/>
              <a:ln w="28575">
                <a:solidFill>
                  <a:srgbClr val="FFC000"/>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Cho đinh vào đầu búa, tay cầm vào đuôi cán búa, càng cách xa đầu búa thì càng nhổ dễ, dùng một lực từ cánh tay hướng xuống dưới và nhổ đinh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kumimoji="0" lang="en-US" sz="2400" b="0" i="1" u="none" strike="noStrike" kern="1200" cap="none" spc="0" normalizeH="0" baseline="0" noProof="0">
                            <a:ln>
                              <a:noFill/>
                            </a:ln>
                            <a:solidFill>
                              <a:srgbClr val="00823B"/>
                            </a:solidFill>
                            <a:effectLst/>
                            <a:uLnTx/>
                            <a:uFillTx/>
                            <a:latin typeface="Cambria Math" panose="02040503050406030204" pitchFamily="18" charset="0"/>
                            <a:ea typeface="Times New Roman" panose="02020603050405020304" pitchFamily="18" charset="0"/>
                            <a:cs typeface="+mn-cs"/>
                          </a:rPr>
                        </m:ctrlPr>
                      </m:accPr>
                      <m:e>
                        <m:r>
                          <a:rPr kumimoji="0" lang="en-US" sz="2400" b="0" i="1" u="none" strike="noStrike" kern="1200" cap="none" spc="0" normalizeH="0" baseline="0" noProof="0">
                            <a:ln>
                              <a:noFill/>
                            </a:ln>
                            <a:solidFill>
                              <a:srgbClr val="00823B"/>
                            </a:solidFill>
                            <a:effectLst/>
                            <a:uLnTx/>
                            <a:uFillTx/>
                            <a:latin typeface="Cambria Math" panose="02040503050406030204" pitchFamily="18" charset="0"/>
                            <a:ea typeface="Times New Roman" panose="02020603050405020304" pitchFamily="18" charset="0"/>
                            <a:cs typeface="+mn-cs"/>
                          </a:rPr>
                          <m:t>𝐹</m:t>
                        </m:r>
                      </m:e>
                    </m:acc>
                  </m:oMath>
                </a14:m>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nên đặt vào đuôi cán búa để nhổ đinh được dễ dàng. Khi đó cánh tay đòn (d) của lực lớn.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Tác dụng làm quay của lực phụ thuộc vào những yếu tố:</a:t>
                </a:r>
              </a:p>
              <a:p>
                <a:pPr marL="270510" marR="0" lvl="0" indent="-14605"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Cánh tay đòn (d)</a:t>
                </a:r>
              </a:p>
              <a:p>
                <a:pPr marL="270510" marR="0" lvl="0" indent="-14605"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Độ lớn của lực</a:t>
                </a:r>
              </a:p>
              <a:p>
                <a:pPr marL="270510" marR="0" lvl="0" indent="-14605"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823B"/>
                    </a:solidFill>
                    <a:effectLst/>
                    <a:uLnTx/>
                    <a:uFillTx/>
                    <a:latin typeface="Calibri" panose="020F0502020204030204" pitchFamily="34" charset="0"/>
                    <a:ea typeface="Times New Roman" panose="02020603050405020304" pitchFamily="18" charset="0"/>
                    <a:cs typeface="Calibri" panose="020F0502020204030204" pitchFamily="34" charset="0"/>
                  </a:rPr>
                  <a:t>+ Giá của lực</a:t>
                </a:r>
              </a:p>
            </p:txBody>
          </p:sp>
        </mc:Choice>
        <mc:Fallback>
          <p:sp>
            <p:nvSpPr>
              <p:cNvPr id="14" name="TextBox 13" descr="n25 Fb Nguyen Phuong">
                <a:extLst>
                  <a:ext uri="{FF2B5EF4-FFF2-40B4-BE49-F238E27FC236}">
                    <a16:creationId xmlns:a16="http://schemas.microsoft.com/office/drawing/2014/main" id="{25570EA7-50F3-663B-28D1-DA503944DD4D}"/>
                  </a:ext>
                </a:extLst>
              </p:cNvPr>
              <p:cNvSpPr txBox="1">
                <a:spLocks noRot="1" noChangeAspect="1" noMove="1" noResize="1" noEditPoints="1" noAdjustHandles="1" noChangeArrowheads="1" noChangeShapeType="1" noTextEdit="1"/>
              </p:cNvSpPr>
              <p:nvPr/>
            </p:nvSpPr>
            <p:spPr>
              <a:xfrm>
                <a:off x="588485" y="3275228"/>
                <a:ext cx="11013572" cy="3091744"/>
              </a:xfrm>
              <a:prstGeom prst="rect">
                <a:avLst/>
              </a:prstGeom>
              <a:blipFill>
                <a:blip r:embed="rId10"/>
                <a:stretch>
                  <a:fillRect l="-773" t="-1172" r="-718" b="-2930"/>
                </a:stretch>
              </a:blipFill>
              <a:ln w="28575">
                <a:solidFill>
                  <a:srgbClr val="FFC000"/>
                </a:solidFill>
                <a:prstDash val="sysDash"/>
              </a:ln>
            </p:spPr>
            <p:txBody>
              <a:bodyPr/>
              <a:lstStyle/>
              <a:p>
                <a:r>
                  <a:rPr lang="en-US">
                    <a:noFill/>
                  </a:rPr>
                  <a:t> </a:t>
                </a:r>
              </a:p>
            </p:txBody>
          </p:sp>
        </mc:Fallback>
      </mc:AlternateContent>
      <p:pic>
        <p:nvPicPr>
          <p:cNvPr id="15" name="Picture 17" descr="n25 Fb Nguyen Phuong">
            <a:extLst>
              <a:ext uri="{FF2B5EF4-FFF2-40B4-BE49-F238E27FC236}">
                <a16:creationId xmlns:a16="http://schemas.microsoft.com/office/drawing/2014/main" id="{C4AB7DCD-9641-354D-6667-75D58E50F0A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53" t="3270" r="5568" b="4952"/>
          <a:stretch/>
        </p:blipFill>
        <p:spPr bwMode="auto">
          <a:xfrm>
            <a:off x="9048749" y="4529051"/>
            <a:ext cx="2328617" cy="17676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descr="n25 Fb Nguyen Phuong">
            <a:extLst>
              <a:ext uri="{FF2B5EF4-FFF2-40B4-BE49-F238E27FC236}">
                <a16:creationId xmlns:a16="http://schemas.microsoft.com/office/drawing/2014/main" id="{9D745347-376D-CCC3-7480-EE7824B0B122}"/>
              </a:ext>
            </a:extLst>
          </p:cNvPr>
          <p:cNvSpPr txBox="1"/>
          <p:nvPr/>
        </p:nvSpPr>
        <p:spPr>
          <a:xfrm>
            <a:off x="5931807" y="5403664"/>
            <a:ext cx="2678793" cy="769441"/>
          </a:xfrm>
          <a:prstGeom prst="rect">
            <a:avLst/>
          </a:prstGeom>
          <a:solidFill>
            <a:schemeClr val="accent1">
              <a:lumMod val="60000"/>
              <a:lumOff val="40000"/>
            </a:schemeClr>
          </a:solidFill>
        </p:spPr>
        <p:txBody>
          <a:bodyPr wrap="square" rtlCol="0">
            <a:spAutoFit/>
          </a:bodyPr>
          <a:lstStyle/>
          <a:p>
            <a:pPr algn="ctr" fontAlgn="base">
              <a:spcBef>
                <a:spcPct val="0"/>
              </a:spcBef>
              <a:spcAft>
                <a:spcPct val="0"/>
              </a:spcAft>
            </a:pPr>
            <a:r>
              <a:rPr lang="en-US" sz="2200">
                <a:solidFill>
                  <a:schemeClr val="bg1"/>
                </a:solidFill>
                <a:latin typeface="Calibri" panose="020F0502020204030204" pitchFamily="34" charset="0"/>
                <a:cs typeface="Calibri" panose="020F0502020204030204" pitchFamily="34" charset="0"/>
              </a:rPr>
              <a:t>Giá của lực // với trục không làm vật quay</a:t>
            </a:r>
          </a:p>
        </p:txBody>
      </p:sp>
    </p:spTree>
    <p:custDataLst>
      <p:tags r:id="rId1"/>
    </p:custDataLst>
    <p:extLst>
      <p:ext uri="{BB962C8B-B14F-4D97-AF65-F5344CB8AC3E}">
        <p14:creationId xmlns:p14="http://schemas.microsoft.com/office/powerpoint/2010/main" val="2250804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fade">
                                      <p:cBhvr>
                                        <p:cTn id="7" dur="500"/>
                                        <p:tgtEl>
                                          <p:spTgt spid="1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left)">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left)">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wipe(left)">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xEl>
                                              <p:pRg st="4" end="4"/>
                                            </p:txEl>
                                          </p:spTgt>
                                        </p:tgtEl>
                                        <p:attrNameLst>
                                          <p:attrName>style.visibility</p:attrName>
                                        </p:attrNameLst>
                                      </p:cBhvr>
                                      <p:to>
                                        <p:strVal val="visible"/>
                                      </p:to>
                                    </p:set>
                                    <p:animEffect transition="in" filter="wipe(left)">
                                      <p:cBhvr>
                                        <p:cTn id="32" dur="500"/>
                                        <p:tgtEl>
                                          <p:spTgt spid="1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strips(downRight)">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15"/>
                                        </p:tgtEl>
                                      </p:cBhvr>
                                    </p:animEffect>
                                    <p:anim calcmode="lin" valueType="num">
                                      <p:cBhvr>
                                        <p:cTn id="47" dur="1000"/>
                                        <p:tgtEl>
                                          <p:spTgt spid="15"/>
                                        </p:tgtEl>
                                        <p:attrNameLst>
                                          <p:attrName>ppt_x</p:attrName>
                                        </p:attrNameLst>
                                      </p:cBhvr>
                                      <p:tavLst>
                                        <p:tav tm="0">
                                          <p:val>
                                            <p:strVal val="ppt_x"/>
                                          </p:val>
                                        </p:tav>
                                        <p:tav tm="100000">
                                          <p:val>
                                            <p:strVal val="ppt_x"/>
                                          </p:val>
                                        </p:tav>
                                      </p:tavLst>
                                    </p:anim>
                                    <p:anim calcmode="lin" valueType="num">
                                      <p:cBhvr>
                                        <p:cTn id="48" dur="1000"/>
                                        <p:tgtEl>
                                          <p:spTgt spid="15"/>
                                        </p:tgtEl>
                                        <p:attrNameLst>
                                          <p:attrName>ppt_y</p:attrName>
                                        </p:attrNameLst>
                                      </p:cBhvr>
                                      <p:tavLst>
                                        <p:tav tm="0">
                                          <p:val>
                                            <p:strVal val="ppt_y"/>
                                          </p:val>
                                        </p:tav>
                                        <p:tav tm="100000">
                                          <p:val>
                                            <p:strVal val="ppt_y+.1"/>
                                          </p:val>
                                        </p:tav>
                                      </p:tavLst>
                                    </p:anim>
                                    <p:set>
                                      <p:cBhvr>
                                        <p:cTn id="49" dur="1" fill="hold">
                                          <p:stCondLst>
                                            <p:cond delay="999"/>
                                          </p:stCondLst>
                                        </p:cTn>
                                        <p:tgtEl>
                                          <p:spTgt spid="15"/>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23"/>
                                        </p:tgtEl>
                                      </p:cBhvr>
                                    </p:animEffect>
                                    <p:anim calcmode="lin" valueType="num">
                                      <p:cBhvr>
                                        <p:cTn id="52" dur="1000"/>
                                        <p:tgtEl>
                                          <p:spTgt spid="23"/>
                                        </p:tgtEl>
                                        <p:attrNameLst>
                                          <p:attrName>ppt_x</p:attrName>
                                        </p:attrNameLst>
                                      </p:cBhvr>
                                      <p:tavLst>
                                        <p:tav tm="0">
                                          <p:val>
                                            <p:strVal val="ppt_x"/>
                                          </p:val>
                                        </p:tav>
                                        <p:tav tm="100000">
                                          <p:val>
                                            <p:strVal val="ppt_x"/>
                                          </p:val>
                                        </p:tav>
                                      </p:tavLst>
                                    </p:anim>
                                    <p:anim calcmode="lin" valueType="num">
                                      <p:cBhvr>
                                        <p:cTn id="53" dur="1000"/>
                                        <p:tgtEl>
                                          <p:spTgt spid="23"/>
                                        </p:tgtEl>
                                        <p:attrNameLst>
                                          <p:attrName>ppt_y</p:attrName>
                                        </p:attrNameLst>
                                      </p:cBhvr>
                                      <p:tavLst>
                                        <p:tav tm="0">
                                          <p:val>
                                            <p:strVal val="ppt_y"/>
                                          </p:val>
                                        </p:tav>
                                        <p:tav tm="100000">
                                          <p:val>
                                            <p:strVal val="ppt_y+.1"/>
                                          </p:val>
                                        </p:tav>
                                      </p:tavLst>
                                    </p:anim>
                                    <p:set>
                                      <p:cBhvr>
                                        <p:cTn id="54" dur="1" fill="hold">
                                          <p:stCondLst>
                                            <p:cond delay="999"/>
                                          </p:stCondLst>
                                        </p:cTn>
                                        <p:tgtEl>
                                          <p:spTgt spid="23"/>
                                        </p:tgtEl>
                                        <p:attrNameLst>
                                          <p:attrName>style.visibility</p:attrName>
                                        </p:attrNameLst>
                                      </p:cBhvr>
                                      <p:to>
                                        <p:strVal val="hidden"/>
                                      </p:to>
                                    </p:set>
                                  </p:childTnLst>
                                </p:cTn>
                              </p:par>
                              <p:par>
                                <p:cTn id="55" presetID="22" presetClass="entr" presetSubtype="8" fill="hold" nodeType="withEffect">
                                  <p:stCondLst>
                                    <p:cond delay="0"/>
                                  </p:stCondLst>
                                  <p:childTnLst>
                                    <p:set>
                                      <p:cBhvr>
                                        <p:cTn id="56" dur="1" fill="hold">
                                          <p:stCondLst>
                                            <p:cond delay="0"/>
                                          </p:stCondLst>
                                        </p:cTn>
                                        <p:tgtEl>
                                          <p:spTgt spid="14">
                                            <p:txEl>
                                              <p:pRg st="5" end="5"/>
                                            </p:txEl>
                                          </p:spTgt>
                                        </p:tgtEl>
                                        <p:attrNameLst>
                                          <p:attrName>style.visibility</p:attrName>
                                        </p:attrNameLst>
                                      </p:cBhvr>
                                      <p:to>
                                        <p:strVal val="visible"/>
                                      </p:to>
                                    </p:set>
                                    <p:animEffect transition="in" filter="wipe(left)">
                                      <p:cBhvr>
                                        <p:cTn id="5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allAtOnce" animBg="1"/>
      <p:bldP spid="23" grpId="0" animBg="1"/>
      <p:bldP spid="2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TextBox 11" descr="n25 Fb Nguyen Phuong">
                <a:extLst>
                  <a:ext uri="{FF2B5EF4-FFF2-40B4-BE49-F238E27FC236}">
                    <a16:creationId xmlns:a16="http://schemas.microsoft.com/office/drawing/2014/main" id="{946DD68C-5CDC-0443-4282-0ABF8E9FB0B9}"/>
                  </a:ext>
                </a:extLst>
              </p:cNvPr>
              <p:cNvSpPr txBox="1"/>
              <p:nvPr/>
            </p:nvSpPr>
            <p:spPr>
              <a:xfrm>
                <a:off x="-5218542" y="-2204583"/>
                <a:ext cx="2936037" cy="16685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Cánh tay đòn của lực được xác định như thế nào? Hãy xác định cánh tay đòn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tương ứng với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hình vẽ bên</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p:sp>
            <p:nvSpPr>
              <p:cNvPr id="12" name="TextBox 11" descr="n25 Fb Nguyen Phuong">
                <a:extLst>
                  <a:ext uri="{FF2B5EF4-FFF2-40B4-BE49-F238E27FC236}">
                    <a16:creationId xmlns:a16="http://schemas.microsoft.com/office/drawing/2014/main" id="{946DD68C-5CDC-0443-4282-0ABF8E9FB0B9}"/>
                  </a:ext>
                </a:extLst>
              </p:cNvPr>
              <p:cNvSpPr txBox="1">
                <a:spLocks noRot="1" noChangeAspect="1" noMove="1" noResize="1" noEditPoints="1" noAdjustHandles="1" noChangeArrowheads="1" noChangeShapeType="1" noTextEdit="1"/>
              </p:cNvSpPr>
              <p:nvPr/>
            </p:nvSpPr>
            <p:spPr>
              <a:xfrm>
                <a:off x="-5218542" y="-2204583"/>
                <a:ext cx="2936037" cy="1668598"/>
              </a:xfrm>
              <a:prstGeom prst="rect">
                <a:avLst/>
              </a:prstGeom>
              <a:blipFill>
                <a:blip r:embed="rId4"/>
                <a:stretch>
                  <a:fillRect l="-2282" t="-1825" r="-2075" b="-54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descr="n25 Fb Nguyen Phuong">
                <a:extLst>
                  <a:ext uri="{FF2B5EF4-FFF2-40B4-BE49-F238E27FC236}">
                    <a16:creationId xmlns:a16="http://schemas.microsoft.com/office/drawing/2014/main" id="{DA072378-911A-0016-D6B3-9683932B62D6}"/>
                  </a:ext>
                </a:extLst>
              </p:cNvPr>
              <p:cNvSpPr txBox="1"/>
              <p:nvPr/>
            </p:nvSpPr>
            <p:spPr>
              <a:xfrm>
                <a:off x="-4968265" y="7044735"/>
                <a:ext cx="4379528" cy="28998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Quan sát hình ảnh búa nhổ đinh.</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Mô tả thao tác dùng búa để nhổ đinh được dễ dàng?</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kumimoji="0" lang="en-US" sz="20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𝐹</m:t>
                        </m:r>
                      </m:e>
                    </m:acc>
                  </m:oMath>
                </a14:m>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nên đặt vào đâu trên cán búa để nhổ đinh được dễ dàng? Khi đó cánh tay đòn (d) của lực lớn hay nhỏ?</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Tác dụng làm quay của lực phụ thuộc những yếu tố nào?</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mc:Choice>
        <mc:Fallback>
          <p:sp>
            <p:nvSpPr>
              <p:cNvPr id="13" name="TextBox 12" descr="n25 Fb Nguyen Phuong">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4968265" y="7044735"/>
                <a:ext cx="4379528" cy="2899896"/>
              </a:xfrm>
              <a:prstGeom prst="rect">
                <a:avLst/>
              </a:prstGeom>
              <a:blipFill>
                <a:blip r:embed="rId5"/>
                <a:stretch>
                  <a:fillRect l="-1532" t="-1263" r="-1393" b="-2947"/>
                </a:stretch>
              </a:blipFill>
            </p:spPr>
            <p:txBody>
              <a:bodyPr/>
              <a:lstStyle/>
              <a:p>
                <a:r>
                  <a:rPr lang="en-US">
                    <a:noFill/>
                  </a:rPr>
                  <a:t> </a:t>
                </a:r>
              </a:p>
            </p:txBody>
          </p:sp>
        </mc:Fallback>
      </mc:AlternateContent>
      <p:sp>
        <p:nvSpPr>
          <p:cNvPr id="16" name="TextBox 15" descr="n25 Fb Nguyen Phuong">
            <a:extLst>
              <a:ext uri="{FF2B5EF4-FFF2-40B4-BE49-F238E27FC236}">
                <a16:creationId xmlns:a16="http://schemas.microsoft.com/office/drawing/2014/main" id="{7F4670EC-D72B-54CC-4264-A07DA48538C7}"/>
              </a:ext>
            </a:extLst>
          </p:cNvPr>
          <p:cNvSpPr txBox="1"/>
          <p:nvPr/>
        </p:nvSpPr>
        <p:spPr>
          <a:xfrm>
            <a:off x="537527" y="1193534"/>
            <a:ext cx="11006771" cy="134158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4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Ví dụ về trường hợp búa nhổ đinh ở trên, cho phép ta lấy tích F.d làm đại lượng đặc trưng cho tác dụng làm quay của lực và gọi là moment lực, kí hiệu là M. Hãy nêu định nghĩa, viết biểu thức và nêu đơn vị của moment lực.</a:t>
            </a:r>
          </a:p>
        </p:txBody>
      </p:sp>
      <p:pic>
        <p:nvPicPr>
          <p:cNvPr id="17" name="Picture 16" descr="n25 Fb Nguyen Phuong">
            <a:extLst>
              <a:ext uri="{FF2B5EF4-FFF2-40B4-BE49-F238E27FC236}">
                <a16:creationId xmlns:a16="http://schemas.microsoft.com/office/drawing/2014/main" id="{D0088173-B736-C729-C158-A083412447B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986" y="-2632047"/>
            <a:ext cx="1974986" cy="2557220"/>
          </a:xfrm>
          <a:prstGeom prst="rect">
            <a:avLst/>
          </a:prstGeom>
          <a:noFill/>
        </p:spPr>
      </p:pic>
      <p:pic>
        <p:nvPicPr>
          <p:cNvPr id="18" name="Picture 17" descr="n25 Fb Nguyen Phuong">
            <a:extLst>
              <a:ext uri="{FF2B5EF4-FFF2-40B4-BE49-F238E27FC236}">
                <a16:creationId xmlns:a16="http://schemas.microsoft.com/office/drawing/2014/main" id="{3296C247-16A5-3050-0C4E-4C35AFEC5AA6}"/>
              </a:ext>
            </a:extLst>
          </p:cNvPr>
          <p:cNvPicPr>
            <a:picLocks noChangeAspect="1"/>
          </p:cNvPicPr>
          <p:nvPr/>
        </p:nvPicPr>
        <p:blipFill rotWithShape="1">
          <a:blip r:embed="rId7">
            <a:extLst>
              <a:ext uri="{28A0092B-C50C-407E-A947-70E740481C1C}">
                <a14:useLocalDpi xmlns:a14="http://schemas.microsoft.com/office/drawing/2010/main" val="0"/>
              </a:ext>
            </a:extLst>
          </a:blip>
          <a:srcRect l="25926" r="34343" b="61217"/>
          <a:stretch/>
        </p:blipFill>
        <p:spPr bwMode="auto">
          <a:xfrm>
            <a:off x="-537528" y="7626977"/>
            <a:ext cx="1075055" cy="1685925"/>
          </a:xfrm>
          <a:prstGeom prst="rect">
            <a:avLst/>
          </a:prstGeom>
          <a:noFill/>
          <a:ln>
            <a:noFill/>
          </a:ln>
          <a:extLst>
            <a:ext uri="{53640926-AAD7-44D8-BBD7-CCE9431645EC}">
              <a14:shadowObscured xmlns:a14="http://schemas.microsoft.com/office/drawing/2010/main"/>
            </a:ext>
          </a:extLst>
        </p:spPr>
      </p:pic>
      <p:pic>
        <p:nvPicPr>
          <p:cNvPr id="19" name="Picture 18" descr="n25 Fb Nguyen Phuong">
            <a:extLst>
              <a:ext uri="{FF2B5EF4-FFF2-40B4-BE49-F238E27FC236}">
                <a16:creationId xmlns:a16="http://schemas.microsoft.com/office/drawing/2014/main" id="{110DAD2E-7AF0-C3DD-52D4-FE5268B68C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2370"/>
          <a:stretch/>
        </p:blipFill>
        <p:spPr bwMode="auto">
          <a:xfrm>
            <a:off x="16003151" y="7012467"/>
            <a:ext cx="1841500" cy="1151890"/>
          </a:xfrm>
          <a:prstGeom prst="rect">
            <a:avLst/>
          </a:prstGeom>
          <a:noFill/>
          <a:ln>
            <a:noFill/>
          </a:ln>
          <a:extLst>
            <a:ext uri="{53640926-AAD7-44D8-BBD7-CCE9431645EC}">
              <a14:shadowObscured xmlns:a14="http://schemas.microsoft.com/office/drawing/2010/main"/>
            </a:ext>
          </a:extLst>
        </p:spPr>
      </p:pic>
      <p:pic>
        <p:nvPicPr>
          <p:cNvPr id="20" name="Picture 19" descr="n25 Fb Nguyen Phuong">
            <a:extLst>
              <a:ext uri="{FF2B5EF4-FFF2-40B4-BE49-F238E27FC236}">
                <a16:creationId xmlns:a16="http://schemas.microsoft.com/office/drawing/2014/main" id="{551D158A-1C4B-7E81-3EFC-9E1C9DE9F9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533"/>
          <a:stretch/>
        </p:blipFill>
        <p:spPr bwMode="auto">
          <a:xfrm>
            <a:off x="15931019" y="8340750"/>
            <a:ext cx="1929130" cy="1151890"/>
          </a:xfrm>
          <a:prstGeom prst="rect">
            <a:avLst/>
          </a:prstGeom>
          <a:noFill/>
          <a:ln>
            <a:noFill/>
          </a:ln>
          <a:extLst>
            <a:ext uri="{53640926-AAD7-44D8-BBD7-CCE9431645EC}">
              <a14:shadowObscured xmlns:a14="http://schemas.microsoft.com/office/drawing/2010/main"/>
            </a:ext>
          </a:extLst>
        </p:spPr>
      </p:pic>
      <p:sp>
        <p:nvSpPr>
          <p:cNvPr id="21" name="TextBox 20" descr="n25 Fb Nguyen Phuong">
            <a:extLst>
              <a:ext uri="{FF2B5EF4-FFF2-40B4-BE49-F238E27FC236}">
                <a16:creationId xmlns:a16="http://schemas.microsoft.com/office/drawing/2014/main" id="{4B8D877F-16A0-1797-D8F8-12E857BC646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2</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31" name="TextBox 30" descr="n25 Fb Nguyen Phuong">
            <a:extLst>
              <a:ext uri="{FF2B5EF4-FFF2-40B4-BE49-F238E27FC236}">
                <a16:creationId xmlns:a16="http://schemas.microsoft.com/office/drawing/2014/main" id="{FA8A66C6-6596-0207-0D08-A4DDF59ED243}"/>
              </a:ext>
            </a:extLst>
          </p:cNvPr>
          <p:cNvSpPr txBox="1"/>
          <p:nvPr/>
        </p:nvSpPr>
        <p:spPr>
          <a:xfrm>
            <a:off x="12192000" y="6872854"/>
            <a:ext cx="3685153"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Hình 21.2 mô tả một chiếc thước mảnh OA, đồng chất, dài 50 cm, có thể quay quanh trục quay cố định ở đầu O.</a:t>
            </a: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Trong các tình huống ở Hình 21.2a, b, thước OA quay theo chiều kim đồng hồ hay ngược chiều kim đồng hồ?</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Tính moment lực ứng với mỗi tình huống trong Hình 21.2.</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4" name="TextBox 13" descr="n25 Fb Nguyen Phuong">
            <a:extLst>
              <a:ext uri="{FF2B5EF4-FFF2-40B4-BE49-F238E27FC236}">
                <a16:creationId xmlns:a16="http://schemas.microsoft.com/office/drawing/2014/main" id="{0B8013F4-7381-A176-183C-B4EFFDF0354F}"/>
              </a:ext>
            </a:extLst>
          </p:cNvPr>
          <p:cNvSpPr txBox="1"/>
          <p:nvPr/>
        </p:nvSpPr>
        <p:spPr>
          <a:xfrm>
            <a:off x="990600" y="3082346"/>
            <a:ext cx="10058397" cy="1766317"/>
          </a:xfrm>
          <a:prstGeom prst="rect">
            <a:avLst/>
          </a:prstGeom>
          <a:noFill/>
          <a:ln w="28575">
            <a:solidFill>
              <a:srgbClr val="FFC000"/>
            </a:solidFill>
          </a:ln>
        </p:spPr>
        <p:txBody>
          <a:bodyPr wrap="square">
            <a:spAutoFit/>
          </a:bodyPr>
          <a:lstStyle/>
          <a:p>
            <a:pPr algn="just">
              <a:lnSpc>
                <a:spcPct val="115000"/>
              </a:lnSpc>
              <a:tabLst>
                <a:tab pos="114300" algn="l"/>
              </a:tabLst>
            </a:pP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Môment lực đối với một trục quay là đại lượng đặc trưng cho tác dụng làm quay của lực và được đo bằng tích của lực với cánh tay đòn của nó.</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tabLst>
                <a:tab pos="228600" algn="l"/>
                <a:tab pos="857250" algn="l"/>
              </a:tabLst>
            </a:pP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 = F.d</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a:p>
            <a:pPr indent="114300" algn="just">
              <a:lnSpc>
                <a:spcPct val="115000"/>
              </a:lnSpc>
              <a:tabLst>
                <a:tab pos="228600" algn="l"/>
              </a:tabLst>
            </a:pPr>
            <a:r>
              <a:rPr lang="pt-BR" sz="2400">
                <a:solidFill>
                  <a:srgbClr val="00B050"/>
                </a:solidFill>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pt-BR"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Đơn vị của momen của lực là Niu-tơn mét (N.m)</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2678317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TextBox 11" descr="n25 Fb Nguyen Phuong">
                <a:extLst>
                  <a:ext uri="{FF2B5EF4-FFF2-40B4-BE49-F238E27FC236}">
                    <a16:creationId xmlns:a16="http://schemas.microsoft.com/office/drawing/2014/main" id="{946DD68C-5CDC-0443-4282-0ABF8E9FB0B9}"/>
                  </a:ext>
                </a:extLst>
              </p:cNvPr>
              <p:cNvSpPr txBox="1"/>
              <p:nvPr/>
            </p:nvSpPr>
            <p:spPr>
              <a:xfrm>
                <a:off x="-5218542" y="-2129756"/>
                <a:ext cx="2936037" cy="16685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Cánh tay đòn của lực được xác định như thế nào? Hãy xác định cánh tay đòn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d</a:t>
                </a:r>
                <a:r>
                  <a:rPr kumimoji="0" lang="en-US" sz="20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tương ứng với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hình vẽ bên</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p:sp>
            <p:nvSpPr>
              <p:cNvPr id="12" name="TextBox 11" descr="n25 Fb Nguyen Phuong">
                <a:extLst>
                  <a:ext uri="{FF2B5EF4-FFF2-40B4-BE49-F238E27FC236}">
                    <a16:creationId xmlns:a16="http://schemas.microsoft.com/office/drawing/2014/main" id="{946DD68C-5CDC-0443-4282-0ABF8E9FB0B9}"/>
                  </a:ext>
                </a:extLst>
              </p:cNvPr>
              <p:cNvSpPr txBox="1">
                <a:spLocks noRot="1" noChangeAspect="1" noMove="1" noResize="1" noEditPoints="1" noAdjustHandles="1" noChangeArrowheads="1" noChangeShapeType="1" noTextEdit="1"/>
              </p:cNvSpPr>
              <p:nvPr/>
            </p:nvSpPr>
            <p:spPr>
              <a:xfrm>
                <a:off x="-5218542" y="-2129756"/>
                <a:ext cx="2936037" cy="1668598"/>
              </a:xfrm>
              <a:prstGeom prst="rect">
                <a:avLst/>
              </a:prstGeom>
              <a:blipFill>
                <a:blip r:embed="rId4"/>
                <a:stretch>
                  <a:fillRect l="-2282" t="-2198" r="-2075" b="-58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descr="n25 Fb Nguyen Phuong">
                <a:extLst>
                  <a:ext uri="{FF2B5EF4-FFF2-40B4-BE49-F238E27FC236}">
                    <a16:creationId xmlns:a16="http://schemas.microsoft.com/office/drawing/2014/main" id="{DA072378-911A-0016-D6B3-9683932B62D6}"/>
                  </a:ext>
                </a:extLst>
              </p:cNvPr>
              <p:cNvSpPr txBox="1"/>
              <p:nvPr/>
            </p:nvSpPr>
            <p:spPr>
              <a:xfrm>
                <a:off x="-4968265" y="7015238"/>
                <a:ext cx="4379528" cy="28998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Quan sát hình ảnh búa nhổ đinh.</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Mô tả thao tác dùng búa để nhổ đinh được dễ dàng?</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kumimoji="0" lang="en-US" sz="20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𝐹</m:t>
                        </m:r>
                      </m:e>
                    </m:acc>
                  </m:oMath>
                </a14:m>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nên đặt vào đâu trên cán búa để nhổ đinh được dễ dàng? Khi đó cánh tay đòn (d) của lực lớn hay nhỏ?</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Tác dụng làm quay của lực phụ thuộc những yếu tố nào?</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mc:Choice>
        <mc:Fallback>
          <p:sp>
            <p:nvSpPr>
              <p:cNvPr id="13" name="TextBox 12" descr="n25 Fb Nguyen Phuong">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4968265" y="7015238"/>
                <a:ext cx="4379528" cy="2899896"/>
              </a:xfrm>
              <a:prstGeom prst="rect">
                <a:avLst/>
              </a:prstGeom>
              <a:blipFill>
                <a:blip r:embed="rId5"/>
                <a:stretch>
                  <a:fillRect l="-1532" t="-1263" r="-1393" b="-2947"/>
                </a:stretch>
              </a:blipFill>
            </p:spPr>
            <p:txBody>
              <a:bodyPr/>
              <a:lstStyle/>
              <a:p>
                <a:r>
                  <a:rPr lang="en-US">
                    <a:noFill/>
                  </a:rPr>
                  <a:t> </a:t>
                </a:r>
              </a:p>
            </p:txBody>
          </p:sp>
        </mc:Fallback>
      </mc:AlternateContent>
      <p:sp>
        <p:nvSpPr>
          <p:cNvPr id="16" name="TextBox 15" descr="n25 Fb Nguyen Phuong">
            <a:extLst>
              <a:ext uri="{FF2B5EF4-FFF2-40B4-BE49-F238E27FC236}">
                <a16:creationId xmlns:a16="http://schemas.microsoft.com/office/drawing/2014/main" id="{7F4670EC-D72B-54CC-4264-A07DA48538C7}"/>
              </a:ext>
            </a:extLst>
          </p:cNvPr>
          <p:cNvSpPr txBox="1"/>
          <p:nvPr/>
        </p:nvSpPr>
        <p:spPr>
          <a:xfrm>
            <a:off x="12192000" y="-1841273"/>
            <a:ext cx="5083137" cy="18412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Ví dụ về trường hợp búa nhổ đinh ở trên, cho phép ta lấy tích F.d làm đại lượng đặc trưng cho tác dụng làm quay của lực và gọi là moment lực, kí hiệu là M. Hãy nêu định nghĩa, viết biểu thức và nêu đơn vị của moment lực.</a:t>
            </a:r>
          </a:p>
        </p:txBody>
      </p:sp>
      <p:pic>
        <p:nvPicPr>
          <p:cNvPr id="17" name="Picture 16" descr="n25 Fb Nguyen Phuong">
            <a:extLst>
              <a:ext uri="{FF2B5EF4-FFF2-40B4-BE49-F238E27FC236}">
                <a16:creationId xmlns:a16="http://schemas.microsoft.com/office/drawing/2014/main" id="{D0088173-B736-C729-C158-A083412447B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986" y="-2557220"/>
            <a:ext cx="1974986" cy="2557220"/>
          </a:xfrm>
          <a:prstGeom prst="rect">
            <a:avLst/>
          </a:prstGeom>
          <a:noFill/>
        </p:spPr>
      </p:pic>
      <p:pic>
        <p:nvPicPr>
          <p:cNvPr id="18" name="Picture 17" descr="n25 Fb Nguyen Phuong">
            <a:extLst>
              <a:ext uri="{FF2B5EF4-FFF2-40B4-BE49-F238E27FC236}">
                <a16:creationId xmlns:a16="http://schemas.microsoft.com/office/drawing/2014/main" id="{3296C247-16A5-3050-0C4E-4C35AFEC5AA6}"/>
              </a:ext>
            </a:extLst>
          </p:cNvPr>
          <p:cNvPicPr>
            <a:picLocks noChangeAspect="1"/>
          </p:cNvPicPr>
          <p:nvPr/>
        </p:nvPicPr>
        <p:blipFill rotWithShape="1">
          <a:blip r:embed="rId7">
            <a:extLst>
              <a:ext uri="{28A0092B-C50C-407E-A947-70E740481C1C}">
                <a14:useLocalDpi xmlns:a14="http://schemas.microsoft.com/office/drawing/2010/main" val="0"/>
              </a:ext>
            </a:extLst>
          </a:blip>
          <a:srcRect l="25926" r="34343" b="61217"/>
          <a:stretch/>
        </p:blipFill>
        <p:spPr bwMode="auto">
          <a:xfrm>
            <a:off x="-537528" y="7597480"/>
            <a:ext cx="1075055" cy="1685925"/>
          </a:xfrm>
          <a:prstGeom prst="rect">
            <a:avLst/>
          </a:prstGeom>
          <a:noFill/>
          <a:ln>
            <a:noFill/>
          </a:ln>
          <a:extLst>
            <a:ext uri="{53640926-AAD7-44D8-BBD7-CCE9431645EC}">
              <a14:shadowObscured xmlns:a14="http://schemas.microsoft.com/office/drawing/2010/main"/>
            </a:ext>
          </a:extLst>
        </p:spPr>
      </p:pic>
      <p:pic>
        <p:nvPicPr>
          <p:cNvPr id="19" name="Picture 18" descr="n25 Fb Nguyen Phuong">
            <a:extLst>
              <a:ext uri="{FF2B5EF4-FFF2-40B4-BE49-F238E27FC236}">
                <a16:creationId xmlns:a16="http://schemas.microsoft.com/office/drawing/2014/main" id="{110DAD2E-7AF0-C3DD-52D4-FE5268B68C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2370"/>
          <a:stretch/>
        </p:blipFill>
        <p:spPr bwMode="auto">
          <a:xfrm>
            <a:off x="8661250" y="1074972"/>
            <a:ext cx="2923661" cy="1828800"/>
          </a:xfrm>
          <a:prstGeom prst="rect">
            <a:avLst/>
          </a:prstGeom>
          <a:noFill/>
          <a:ln>
            <a:noFill/>
          </a:ln>
          <a:extLst>
            <a:ext uri="{53640926-AAD7-44D8-BBD7-CCE9431645EC}">
              <a14:shadowObscured xmlns:a14="http://schemas.microsoft.com/office/drawing/2010/main"/>
            </a:ext>
          </a:extLst>
        </p:spPr>
      </p:pic>
      <p:pic>
        <p:nvPicPr>
          <p:cNvPr id="20" name="Picture 19" descr="n25 Fb Nguyen Phuong">
            <a:extLst>
              <a:ext uri="{FF2B5EF4-FFF2-40B4-BE49-F238E27FC236}">
                <a16:creationId xmlns:a16="http://schemas.microsoft.com/office/drawing/2014/main" id="{551D158A-1C4B-7E81-3EFC-9E1C9DE9F9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533"/>
          <a:stretch/>
        </p:blipFill>
        <p:spPr bwMode="auto">
          <a:xfrm>
            <a:off x="8591689" y="2903772"/>
            <a:ext cx="3062784" cy="1828800"/>
          </a:xfrm>
          <a:prstGeom prst="rect">
            <a:avLst/>
          </a:prstGeom>
          <a:noFill/>
          <a:ln>
            <a:noFill/>
          </a:ln>
          <a:extLst>
            <a:ext uri="{53640926-AAD7-44D8-BBD7-CCE9431645EC}">
              <a14:shadowObscured xmlns:a14="http://schemas.microsoft.com/office/drawing/2010/main"/>
            </a:ext>
          </a:extLst>
        </p:spPr>
      </p:pic>
      <p:sp>
        <p:nvSpPr>
          <p:cNvPr id="21" name="TextBox 20" descr="n25 Fb Nguyen Phuong">
            <a:extLst>
              <a:ext uri="{FF2B5EF4-FFF2-40B4-BE49-F238E27FC236}">
                <a16:creationId xmlns:a16="http://schemas.microsoft.com/office/drawing/2014/main" id="{4B8D877F-16A0-1797-D8F8-12E857BC646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2</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31" name="TextBox 30" descr="n25 Fb Nguyen Phuong">
            <a:extLst>
              <a:ext uri="{FF2B5EF4-FFF2-40B4-BE49-F238E27FC236}">
                <a16:creationId xmlns:a16="http://schemas.microsoft.com/office/drawing/2014/main" id="{FA8A66C6-6596-0207-0D08-A4DDF59ED243}"/>
              </a:ext>
            </a:extLst>
          </p:cNvPr>
          <p:cNvSpPr txBox="1"/>
          <p:nvPr/>
        </p:nvSpPr>
        <p:spPr>
          <a:xfrm>
            <a:off x="537527" y="1006727"/>
            <a:ext cx="8054161"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Hình 21.2 mô tả một chiếc thước mảnh OA, đồng chất, dài 50 cm, có thể quay quanh trục quay cố định ở đầu O.</a:t>
            </a: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Trong các tình huống ở Hình 21.2a, b, thước OA quay theo chiều kim đồng hồ hay ngược chiều kim đồng hồ?</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Tính moment lực ứng với mỗi tình huống trong Hình 21.2.</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4" name="TextBox 13" descr="n25 Fb Nguyen Phuong">
            <a:extLst>
              <a:ext uri="{FF2B5EF4-FFF2-40B4-BE49-F238E27FC236}">
                <a16:creationId xmlns:a16="http://schemas.microsoft.com/office/drawing/2014/main" id="{9D33DCBC-8D6C-F0A3-5F6B-2A3E9E3DC7E8}"/>
              </a:ext>
            </a:extLst>
          </p:cNvPr>
          <p:cNvSpPr txBox="1"/>
          <p:nvPr/>
        </p:nvSpPr>
        <p:spPr>
          <a:xfrm>
            <a:off x="704055" y="3212316"/>
            <a:ext cx="7721103" cy="3040512"/>
          </a:xfrm>
          <a:prstGeom prst="rect">
            <a:avLst/>
          </a:prstGeom>
          <a:noFill/>
          <a:ln w="28575">
            <a:solidFill>
              <a:srgbClr val="FFC000"/>
            </a:solidFill>
            <a:prstDash val="sysDash"/>
          </a:ln>
        </p:spPr>
        <p:txBody>
          <a:bodyPr wrap="square">
            <a:spAutoFit/>
          </a:bodyPr>
          <a:lstStyle/>
          <a:p>
            <a:pPr>
              <a:lnSpc>
                <a:spcPct val="115000"/>
              </a:lnSpc>
            </a:pPr>
            <a:r>
              <a:rPr lang="en-US"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 Hình 21.2a, thước OA quay theo chiều kim đồng hồ</a:t>
            </a:r>
          </a:p>
          <a:p>
            <a:pPr>
              <a:lnSpc>
                <a:spcPct val="115000"/>
              </a:lnSpc>
              <a:tabLst>
                <a:tab pos="290513" algn="l"/>
              </a:tabLst>
            </a:pP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 Hình 21.2b, thước OA quay ngược chiều kim đồng hồ</a:t>
            </a:r>
          </a:p>
          <a:p>
            <a:pPr>
              <a:lnSpc>
                <a:spcPct val="115000"/>
              </a:lnSpc>
            </a:pPr>
            <a:r>
              <a:rPr lang="en-US"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Hình 21.2a: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Ta có F = 4 N; d = 50 cm = 0,5 m</a:t>
            </a:r>
          </a:p>
          <a:p>
            <a:pPr>
              <a:lnSpc>
                <a:spcPct val="115000"/>
              </a:lnSpc>
            </a:pP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Moment lực trong hình 21.2a là: M = F.d = 4.0,5 = 2 (N.m)</a:t>
            </a:r>
          </a:p>
          <a:p>
            <a:pPr>
              <a:lnSpc>
                <a:spcPct val="115000"/>
              </a:lnSpc>
            </a:pPr>
            <a:r>
              <a:rPr lang="en-US" sz="2400" b="1"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Hình 21.2b: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Ta có F = 2 N; d = 50.cos20</a:t>
            </a:r>
            <a:r>
              <a:rPr lang="en-US" sz="2400" baseline="30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0 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cm = 0,5. cos20</a:t>
            </a:r>
            <a:r>
              <a:rPr lang="en-US" sz="2400" baseline="30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0 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a:t>
            </a:r>
          </a:p>
          <a:p>
            <a:pPr>
              <a:lnSpc>
                <a:spcPct val="115000"/>
              </a:lnSpc>
            </a:pP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Moment lực trong hình 21.2b là:</a:t>
            </a:r>
          </a:p>
          <a:p>
            <a:pPr algn="ctr">
              <a:lnSpc>
                <a:spcPct val="115000"/>
              </a:lnSpc>
            </a:pP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 = F.d = 2.0,5.cos20</a:t>
            </a:r>
            <a:r>
              <a:rPr lang="en-US" sz="2400" baseline="30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0 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0,94 (N.m)</a:t>
            </a:r>
          </a:p>
        </p:txBody>
      </p:sp>
    </p:spTree>
    <p:custDataLst>
      <p:tags r:id="rId1"/>
    </p:custDataLst>
    <p:extLst>
      <p:ext uri="{BB962C8B-B14F-4D97-AF65-F5344CB8AC3E}">
        <p14:creationId xmlns:p14="http://schemas.microsoft.com/office/powerpoint/2010/main" val="352216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left)">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left)">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wipe(left)">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xEl>
                                              <p:pRg st="4" end="4"/>
                                            </p:txEl>
                                          </p:spTgt>
                                        </p:tgtEl>
                                        <p:attrNameLst>
                                          <p:attrName>style.visibility</p:attrName>
                                        </p:attrNameLst>
                                      </p:cBhvr>
                                      <p:to>
                                        <p:strVal val="visible"/>
                                      </p:to>
                                    </p:set>
                                    <p:animEffect transition="in" filter="wipe(left)">
                                      <p:cBhvr>
                                        <p:cTn id="32" dur="500"/>
                                        <p:tgtEl>
                                          <p:spTgt spid="1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Effect transition="in" filter="wipe(left)">
                                      <p:cBhvr>
                                        <p:cTn id="37" dur="500"/>
                                        <p:tgtEl>
                                          <p:spTgt spid="1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xEl>
                                              <p:pRg st="6" end="6"/>
                                            </p:txEl>
                                          </p:spTgt>
                                        </p:tgtEl>
                                        <p:attrNameLst>
                                          <p:attrName>style.visibility</p:attrName>
                                        </p:attrNameLst>
                                      </p:cBhvr>
                                      <p:to>
                                        <p:strVal val="visible"/>
                                      </p:to>
                                    </p:set>
                                    <p:animEffect transition="in" filter="wipe(left)">
                                      <p:cBhvr>
                                        <p:cTn id="4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nvGrpSpPr>
          <p:cNvPr id="8" name="Group 7" descr="n25 Fb Nguyen Phuong">
            <a:extLst>
              <a:ext uri="{FF2B5EF4-FFF2-40B4-BE49-F238E27FC236}">
                <a16:creationId xmlns:a16="http://schemas.microsoft.com/office/drawing/2014/main" id="{2E3CE24E-BDFE-46D8-5C8D-96EC3F3BBD76}"/>
              </a:ext>
            </a:extLst>
          </p:cNvPr>
          <p:cNvGrpSpPr/>
          <p:nvPr/>
        </p:nvGrpSpPr>
        <p:grpSpPr>
          <a:xfrm>
            <a:off x="545434" y="977699"/>
            <a:ext cx="3157631" cy="684069"/>
            <a:chOff x="4145884" y="2050325"/>
            <a:chExt cx="3157631" cy="684069"/>
          </a:xfrm>
        </p:grpSpPr>
        <p:sp>
          <p:nvSpPr>
            <p:cNvPr id="9" name="TextBox 8">
              <a:extLst>
                <a:ext uri="{FF2B5EF4-FFF2-40B4-BE49-F238E27FC236}">
                  <a16:creationId xmlns:a16="http://schemas.microsoft.com/office/drawing/2014/main" id="{21F3263B-CEAB-AB7A-9027-3175C4E65AA4}"/>
                </a:ext>
              </a:extLst>
            </p:cNvPr>
            <p:cNvSpPr txBox="1"/>
            <p:nvPr/>
          </p:nvSpPr>
          <p:spPr>
            <a:xfrm>
              <a:off x="4888484" y="2187834"/>
              <a:ext cx="24150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굴림" panose="020B0600000101010101" pitchFamily="34" charset="-127"/>
                  <a:cs typeface="Calibri" panose="020F0502020204030204" pitchFamily="34" charset="0"/>
                </a:rPr>
                <a:t>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nvGrpSpPr>
            <p:cNvPr id="11" name="Group 38">
              <a:extLst>
                <a:ext uri="{FF2B5EF4-FFF2-40B4-BE49-F238E27FC236}">
                  <a16:creationId xmlns:a16="http://schemas.microsoft.com/office/drawing/2014/main" id="{03ABD24A-ADAC-C865-848D-4C029E1D220B}"/>
                </a:ext>
              </a:extLst>
            </p:cNvPr>
            <p:cNvGrpSpPr/>
            <p:nvPr/>
          </p:nvGrpSpPr>
          <p:grpSpPr>
            <a:xfrm>
              <a:off x="4145884" y="2050325"/>
              <a:ext cx="684069" cy="684069"/>
              <a:chOff x="3218806" y="1961572"/>
              <a:chExt cx="684068" cy="684068"/>
            </a:xfrm>
          </p:grpSpPr>
          <p:sp>
            <p:nvSpPr>
              <p:cNvPr id="14" name="Diamond 36">
                <a:extLst>
                  <a:ext uri="{FF2B5EF4-FFF2-40B4-BE49-F238E27FC236}">
                    <a16:creationId xmlns:a16="http://schemas.microsoft.com/office/drawing/2014/main" id="{89AF26F5-3585-333B-6D85-A182739F2A7A}"/>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15" name="TextBox 14">
                <a:extLst>
                  <a:ext uri="{FF2B5EF4-FFF2-40B4-BE49-F238E27FC236}">
                    <a16:creationId xmlns:a16="http://schemas.microsoft.com/office/drawing/2014/main" id="{7268B194-E18A-B00E-B23D-AB0524DEEB37}"/>
                  </a:ext>
                </a:extLst>
              </p:cNvPr>
              <p:cNvSpPr txBox="1"/>
              <p:nvPr/>
            </p:nvSpPr>
            <p:spPr>
              <a:xfrm>
                <a:off x="3348375" y="2102594"/>
                <a:ext cx="421990"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굴림" panose="020B0600000101010101" pitchFamily="34" charset="-127"/>
                    <a:cs typeface="Calibri" panose="020F0502020204030204" pitchFamily="34" charset="0"/>
                  </a:rPr>
                  <a:t>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grpSp>
      <p:sp>
        <p:nvSpPr>
          <p:cNvPr id="10" name="Text Box 14" descr="n25 Fb Nguyen Phuong">
            <a:extLst>
              <a:ext uri="{FF2B5EF4-FFF2-40B4-BE49-F238E27FC236}">
                <a16:creationId xmlns:a16="http://schemas.microsoft.com/office/drawing/2014/main" id="{4606C5CE-EB40-510E-7A7C-53F6FB0C8FFB}"/>
              </a:ext>
            </a:extLst>
          </p:cNvPr>
          <p:cNvSpPr txBox="1">
            <a:spLocks noChangeArrowheads="1"/>
          </p:cNvSpPr>
          <p:nvPr/>
        </p:nvSpPr>
        <p:spPr bwMode="auto">
          <a:xfrm>
            <a:off x="703140" y="1661768"/>
            <a:ext cx="8749026" cy="1723549"/>
          </a:xfrm>
          <a:prstGeom prst="rect">
            <a:avLst/>
          </a:prstGeom>
          <a:noFill/>
          <a:ln w="28575">
            <a:no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ts val="600"/>
              </a:spcBef>
              <a:spcAft>
                <a:spcPct val="0"/>
              </a:spcAft>
            </a:pPr>
            <a:r>
              <a:rPr lang="pt-BR" sz="2400">
                <a:solidFill>
                  <a:srgbClr val="00B050"/>
                </a:solidFill>
                <a:latin typeface="Calibri" panose="020F0502020204030204" pitchFamily="34" charset="0"/>
                <a:cs typeface="Calibri" panose="020F0502020204030204" pitchFamily="34" charset="0"/>
              </a:rPr>
              <a:t>+ Cánh tay đòn (tay đòn) của lực: là khoảng cách từ trục quay tới giá của lực.</a:t>
            </a:r>
          </a:p>
          <a:p>
            <a:pPr indent="225425" algn="just" eaLnBrk="0" fontAlgn="base" hangingPunct="0">
              <a:spcBef>
                <a:spcPts val="600"/>
              </a:spcBef>
              <a:spcAft>
                <a:spcPct val="0"/>
              </a:spcAft>
            </a:pPr>
            <a:r>
              <a:rPr lang="pt-BR" sz="2400">
                <a:solidFill>
                  <a:srgbClr val="00B050"/>
                </a:solidFill>
                <a:latin typeface="Calibri" panose="020F0502020204030204" pitchFamily="34" charset="0"/>
                <a:cs typeface="Calibri" panose="020F0502020204030204" pitchFamily="34" charset="0"/>
                <a:sym typeface="Symbol" panose="05050102010706020507" pitchFamily="18" charset="2"/>
              </a:rPr>
              <a:t> </a:t>
            </a:r>
            <a:r>
              <a:rPr lang="pt-BR" sz="2400">
                <a:solidFill>
                  <a:srgbClr val="00B050"/>
                </a:solidFill>
                <a:latin typeface="Calibri" panose="020F0502020204030204" pitchFamily="34" charset="0"/>
                <a:cs typeface="Calibri" panose="020F0502020204030204" pitchFamily="34" charset="0"/>
              </a:rPr>
              <a:t>Kí hiệu là d</a:t>
            </a:r>
          </a:p>
          <a:p>
            <a:pPr indent="225425" algn="just" eaLnBrk="0" fontAlgn="base" hangingPunct="0">
              <a:spcBef>
                <a:spcPts val="600"/>
              </a:spcBef>
              <a:spcAft>
                <a:spcPct val="0"/>
              </a:spcAft>
            </a:pPr>
            <a:r>
              <a:rPr lang="pt-BR" sz="2400">
                <a:solidFill>
                  <a:srgbClr val="00B050"/>
                </a:solidFill>
                <a:latin typeface="Calibri" panose="020F0502020204030204" pitchFamily="34" charset="0"/>
                <a:cs typeface="Calibri" panose="020F0502020204030204" pitchFamily="34" charset="0"/>
                <a:sym typeface="Symbol" panose="05050102010706020507" pitchFamily="18" charset="2"/>
              </a:rPr>
              <a:t> </a:t>
            </a:r>
            <a:r>
              <a:rPr lang="pt-BR" sz="2400">
                <a:solidFill>
                  <a:srgbClr val="00B050"/>
                </a:solidFill>
                <a:latin typeface="Calibri" panose="020F0502020204030204" pitchFamily="34" charset="0"/>
                <a:cs typeface="Calibri" panose="020F0502020204030204" pitchFamily="34" charset="0"/>
              </a:rPr>
              <a:t>Đơn vị là mét (m).</a:t>
            </a:r>
            <a:endParaRPr lang="en-US" sz="2400" i="1">
              <a:solidFill>
                <a:srgbClr val="00B050"/>
              </a:solidFill>
              <a:latin typeface="Calibri" panose="020F0502020204030204" pitchFamily="34" charset="0"/>
              <a:cs typeface="Calibri" panose="020F0502020204030204" pitchFamily="34" charset="0"/>
            </a:endParaRPr>
          </a:p>
        </p:txBody>
      </p:sp>
      <p:sp>
        <p:nvSpPr>
          <p:cNvPr id="12" name="TextBox 11" descr="n25 Fb Nguyen Phuong">
            <a:extLst>
              <a:ext uri="{FF2B5EF4-FFF2-40B4-BE49-F238E27FC236}">
                <a16:creationId xmlns:a16="http://schemas.microsoft.com/office/drawing/2014/main" id="{2F957199-6851-C8A6-5227-43DBC81BD504}"/>
              </a:ext>
            </a:extLst>
          </p:cNvPr>
          <p:cNvSpPr txBox="1"/>
          <p:nvPr/>
        </p:nvSpPr>
        <p:spPr>
          <a:xfrm>
            <a:off x="703139" y="3415847"/>
            <a:ext cx="10943426" cy="1723549"/>
          </a:xfrm>
          <a:prstGeom prst="rect">
            <a:avLst/>
          </a:prstGeom>
          <a:noFill/>
          <a:ln w="28575">
            <a:noFill/>
          </a:ln>
        </p:spPr>
        <p:txBody>
          <a:bodyPr wrap="square">
            <a:spAutoFit/>
          </a:bodyPr>
          <a:lstStyle/>
          <a:p>
            <a:pPr algn="just">
              <a:spcBef>
                <a:spcPts val="600"/>
              </a:spcBef>
              <a:tabLst>
                <a:tab pos="114300" algn="l"/>
              </a:tabLst>
            </a:pP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Môment lực đối với một trục quay là đại lượng đặc trưng cho tác dụng làm quay của lực và được đo bằng tích của lực với cánh tay đòn của nó.</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a:p>
            <a:pPr algn="ctr">
              <a:spcBef>
                <a:spcPts val="600"/>
              </a:spcBef>
              <a:tabLst>
                <a:tab pos="228600" algn="l"/>
                <a:tab pos="857250" algn="l"/>
              </a:tabLst>
            </a:pP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 = F.d</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a:p>
            <a:pPr indent="225425" algn="just">
              <a:spcBef>
                <a:spcPts val="600"/>
              </a:spcBef>
            </a:pPr>
            <a:r>
              <a:rPr lang="pt-BR" sz="2400">
                <a:solidFill>
                  <a:srgbClr val="00B050"/>
                </a:solidFill>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pt-BR"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Đơn vị của momen của lực là Niu-tơn mét (N.m)</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 name="Rectangle: Rounded Corners 1" descr="n25 Fb Nguyen Phuong">
            <a:extLst>
              <a:ext uri="{FF2B5EF4-FFF2-40B4-BE49-F238E27FC236}">
                <a16:creationId xmlns:a16="http://schemas.microsoft.com/office/drawing/2014/main" id="{97BAC1DB-6CC2-ECF0-7142-5461D21EF2AF}"/>
              </a:ext>
            </a:extLst>
          </p:cNvPr>
          <p:cNvSpPr/>
          <p:nvPr/>
        </p:nvSpPr>
        <p:spPr>
          <a:xfrm>
            <a:off x="5584875" y="4234375"/>
            <a:ext cx="1209822" cy="42203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n25 Fb Nguyen Phuong">
            <a:extLst>
              <a:ext uri="{FF2B5EF4-FFF2-40B4-BE49-F238E27FC236}">
                <a16:creationId xmlns:a16="http://schemas.microsoft.com/office/drawing/2014/main" id="{E20A0165-EE2F-EC89-BBAF-AB41D1D575E2}"/>
              </a:ext>
            </a:extLst>
          </p:cNvPr>
          <p:cNvPicPr>
            <a:picLocks noChangeAspect="1"/>
          </p:cNvPicPr>
          <p:nvPr/>
        </p:nvPicPr>
        <p:blipFill>
          <a:blip r:embed="rId3"/>
          <a:stretch>
            <a:fillRect/>
          </a:stretch>
        </p:blipFill>
        <p:spPr>
          <a:xfrm>
            <a:off x="9452164" y="1577299"/>
            <a:ext cx="2194401" cy="1895385"/>
          </a:xfrm>
          <a:prstGeom prst="rect">
            <a:avLst/>
          </a:prstGeom>
        </p:spPr>
      </p:pic>
    </p:spTree>
    <p:extLst>
      <p:ext uri="{BB962C8B-B14F-4D97-AF65-F5344CB8AC3E}">
        <p14:creationId xmlns:p14="http://schemas.microsoft.com/office/powerpoint/2010/main" val="42550916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25 Fb Nguyen Phuong">
            <a:extLst>
              <a:ext uri="{FF2B5EF4-FFF2-40B4-BE49-F238E27FC236}">
                <a16:creationId xmlns:a16="http://schemas.microsoft.com/office/drawing/2014/main" id="{6242C6A1-0059-4646-8579-E9BA7EEAA70E}"/>
              </a:ext>
            </a:extLst>
          </p:cNvPr>
          <p:cNvGrpSpPr/>
          <p:nvPr/>
        </p:nvGrpSpPr>
        <p:grpSpPr>
          <a:xfrm rot="20292490" flipH="1">
            <a:off x="2547574" y="1461207"/>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2"/>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6" name="Freeform 55" descr="n25 Fb Nguyen Phuong">
            <a:extLst>
              <a:ext uri="{FF2B5EF4-FFF2-40B4-BE49-F238E27FC236}">
                <a16:creationId xmlns:a16="http://schemas.microsoft.com/office/drawing/2014/main" id="{2B63E036-E51A-464D-A8FA-01AE2E9C58A0}"/>
              </a:ext>
            </a:extLst>
          </p:cNvPr>
          <p:cNvSpPr/>
          <p:nvPr/>
        </p:nvSpPr>
        <p:spPr>
          <a:xfrm>
            <a:off x="3811331" y="6070606"/>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grpSp>
        <p:nvGrpSpPr>
          <p:cNvPr id="26" name="Graphic 3" descr="n25 Fb Nguyen Phuong">
            <a:extLst>
              <a:ext uri="{FF2B5EF4-FFF2-40B4-BE49-F238E27FC236}">
                <a16:creationId xmlns:a16="http://schemas.microsoft.com/office/drawing/2014/main" id="{F2A41AFB-2AC5-42C0-8626-0B24B936D1CD}"/>
              </a:ext>
            </a:extLst>
          </p:cNvPr>
          <p:cNvGrpSpPr/>
          <p:nvPr/>
        </p:nvGrpSpPr>
        <p:grpSpPr>
          <a:xfrm>
            <a:off x="466725" y="1612079"/>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descr="n25 Fb Nguyen Phuong">
            <a:extLst>
              <a:ext uri="{FF2B5EF4-FFF2-40B4-BE49-F238E27FC236}">
                <a16:creationId xmlns:a16="http://schemas.microsoft.com/office/drawing/2014/main" id="{982603EF-53FA-7238-6AEA-381343D4C9DC}"/>
              </a:ext>
            </a:extLst>
          </p:cNvPr>
          <p:cNvGrpSpPr/>
          <p:nvPr/>
        </p:nvGrpSpPr>
        <p:grpSpPr>
          <a:xfrm>
            <a:off x="4145884" y="2050325"/>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5" name="Group 24" descr="n25 Fb Nguyen Phuong">
            <a:extLst>
              <a:ext uri="{FF2B5EF4-FFF2-40B4-BE49-F238E27FC236}">
                <a16:creationId xmlns:a16="http://schemas.microsoft.com/office/drawing/2014/main" id="{FE475BF9-C6EA-DF64-3DB6-88B039D3007E}"/>
              </a:ext>
            </a:extLst>
          </p:cNvPr>
          <p:cNvGrpSpPr/>
          <p:nvPr/>
        </p:nvGrpSpPr>
        <p:grpSpPr>
          <a:xfrm>
            <a:off x="5038658" y="3876448"/>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Quy tắc 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47" name="Group 46" descr="n25 Fb Nguyen Phuong">
            <a:extLst>
              <a:ext uri="{FF2B5EF4-FFF2-40B4-BE49-F238E27FC236}">
                <a16:creationId xmlns:a16="http://schemas.microsoft.com/office/drawing/2014/main" id="{A970D04A-3CC5-8223-084D-D2DF0FF1484D}"/>
              </a:ext>
            </a:extLst>
          </p:cNvPr>
          <p:cNvGrpSpPr/>
          <p:nvPr/>
        </p:nvGrpSpPr>
        <p:grpSpPr>
          <a:xfrm>
            <a:off x="8382630" y="4714222"/>
            <a:ext cx="3663517" cy="830997"/>
            <a:chOff x="8382630" y="4714222"/>
            <a:chExt cx="3663517"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7" y="4714222"/>
              <a:ext cx="2926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8" name="Group 27" descr="n25 Fb Nguyen Phuong">
            <a:extLst>
              <a:ext uri="{FF2B5EF4-FFF2-40B4-BE49-F238E27FC236}">
                <a16:creationId xmlns:a16="http://schemas.microsoft.com/office/drawing/2014/main" id="{86E7686E-600E-FE71-7E88-B5C811D28AC3}"/>
              </a:ext>
            </a:extLst>
          </p:cNvPr>
          <p:cNvGrpSpPr/>
          <p:nvPr/>
        </p:nvGrpSpPr>
        <p:grpSpPr>
          <a:xfrm>
            <a:off x="7592835" y="2963387"/>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Ngẫu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6" name="TextBox 75" descr="n25 Fb Nguyen Phuong">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rPr>
              <a:t>Bài </a:t>
            </a: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cap="none" spc="0" normalizeH="0" baseline="0" noProof="0" dirty="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3689324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16" name="Group 15" descr="n25 Fb Nguyen Phuong">
            <a:extLst>
              <a:ext uri="{FF2B5EF4-FFF2-40B4-BE49-F238E27FC236}">
                <a16:creationId xmlns:a16="http://schemas.microsoft.com/office/drawing/2014/main" id="{5482452E-9893-55A9-F079-9ADFEBE7447D}"/>
              </a:ext>
            </a:extLst>
          </p:cNvPr>
          <p:cNvGrpSpPr/>
          <p:nvPr/>
        </p:nvGrpSpPr>
        <p:grpSpPr>
          <a:xfrm>
            <a:off x="545434" y="977698"/>
            <a:ext cx="4541440" cy="684069"/>
            <a:chOff x="5038658" y="3876448"/>
            <a:chExt cx="4541440" cy="684069"/>
          </a:xfrm>
        </p:grpSpPr>
        <p:sp>
          <p:nvSpPr>
            <p:cNvPr id="17" name="TextBox 16">
              <a:extLst>
                <a:ext uri="{FF2B5EF4-FFF2-40B4-BE49-F238E27FC236}">
                  <a16:creationId xmlns:a16="http://schemas.microsoft.com/office/drawing/2014/main" id="{2FE09954-B024-03FD-E49A-AF5B1C288308}"/>
                </a:ext>
              </a:extLst>
            </p:cNvPr>
            <p:cNvSpPr txBox="1"/>
            <p:nvPr/>
          </p:nvSpPr>
          <p:spPr>
            <a:xfrm>
              <a:off x="5798340" y="3972610"/>
              <a:ext cx="3781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Quy tắc 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8" name="Group 42">
              <a:extLst>
                <a:ext uri="{FF2B5EF4-FFF2-40B4-BE49-F238E27FC236}">
                  <a16:creationId xmlns:a16="http://schemas.microsoft.com/office/drawing/2014/main" id="{D95AF236-F18A-5313-3097-AED4B3070ABC}"/>
                </a:ext>
              </a:extLst>
            </p:cNvPr>
            <p:cNvGrpSpPr/>
            <p:nvPr/>
          </p:nvGrpSpPr>
          <p:grpSpPr>
            <a:xfrm>
              <a:off x="5038658" y="3876448"/>
              <a:ext cx="684069" cy="684069"/>
              <a:chOff x="3218806" y="1961572"/>
              <a:chExt cx="684068" cy="684068"/>
            </a:xfrm>
          </p:grpSpPr>
          <p:sp>
            <p:nvSpPr>
              <p:cNvPr id="19" name="Diamond 43">
                <a:extLst>
                  <a:ext uri="{FF2B5EF4-FFF2-40B4-BE49-F238E27FC236}">
                    <a16:creationId xmlns:a16="http://schemas.microsoft.com/office/drawing/2014/main" id="{0D7EDE15-5604-2A27-CD66-A0DF8A8EEE60}"/>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0" name="TextBox 19">
                <a:extLst>
                  <a:ext uri="{FF2B5EF4-FFF2-40B4-BE49-F238E27FC236}">
                    <a16:creationId xmlns:a16="http://schemas.microsoft.com/office/drawing/2014/main" id="{43E2AD47-EB1F-DAE2-C756-D1231A386024}"/>
                  </a:ext>
                </a:extLst>
              </p:cNvPr>
              <p:cNvSpPr txBox="1"/>
              <p:nvPr/>
            </p:nvSpPr>
            <p:spPr>
              <a:xfrm>
                <a:off x="3292103"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1" name="Rectangle 36" descr="n25 Fb Nguyen Phuong">
            <a:extLst>
              <a:ext uri="{FF2B5EF4-FFF2-40B4-BE49-F238E27FC236}">
                <a16:creationId xmlns:a16="http://schemas.microsoft.com/office/drawing/2014/main" id="{8636AA08-9528-2531-0200-8DC77FECA56B}"/>
              </a:ext>
            </a:extLst>
          </p:cNvPr>
          <p:cNvSpPr>
            <a:spLocks noChangeArrowheads="1"/>
          </p:cNvSpPr>
          <p:nvPr/>
        </p:nvSpPr>
        <p:spPr bwMode="auto">
          <a:xfrm>
            <a:off x="715978" y="1682633"/>
            <a:ext cx="19094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1. </a:t>
            </a:r>
            <a:r>
              <a:rPr kumimoji="0" lang="en-US" sz="2400" b="1" i="0" u="sng"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Thí nghiệm</a:t>
            </a:r>
          </a:p>
        </p:txBody>
      </p:sp>
      <p:grpSp>
        <p:nvGrpSpPr>
          <p:cNvPr id="22" name="Group 54" descr="n25 Fb Nguyen Phuong">
            <a:extLst>
              <a:ext uri="{FF2B5EF4-FFF2-40B4-BE49-F238E27FC236}">
                <a16:creationId xmlns:a16="http://schemas.microsoft.com/office/drawing/2014/main" id="{1A410771-2724-E42A-5C3A-6CBCAD24AD4A}"/>
              </a:ext>
            </a:extLst>
          </p:cNvPr>
          <p:cNvGrpSpPr>
            <a:grpSpLocks/>
          </p:cNvGrpSpPr>
          <p:nvPr/>
        </p:nvGrpSpPr>
        <p:grpSpPr bwMode="auto">
          <a:xfrm>
            <a:off x="7815775" y="2144298"/>
            <a:ext cx="4953000" cy="4121150"/>
            <a:chOff x="672" y="1632"/>
            <a:chExt cx="3120" cy="2596"/>
          </a:xfrm>
        </p:grpSpPr>
        <p:sp>
          <p:nvSpPr>
            <p:cNvPr id="23" name="Text Box 28">
              <a:extLst>
                <a:ext uri="{FF2B5EF4-FFF2-40B4-BE49-F238E27FC236}">
                  <a16:creationId xmlns:a16="http://schemas.microsoft.com/office/drawing/2014/main" id="{495C1BA5-4955-2DE7-BC91-B95736884D6C}"/>
                </a:ext>
              </a:extLst>
            </p:cNvPr>
            <p:cNvSpPr txBox="1">
              <a:spLocks noChangeArrowheads="1"/>
            </p:cNvSpPr>
            <p:nvPr/>
          </p:nvSpPr>
          <p:spPr bwMode="auto">
            <a:xfrm>
              <a:off x="768" y="3744"/>
              <a:ext cx="30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endParaRPr kumimoji="0" lang="en-US" sz="3600" b="1" i="1" u="none" strike="noStrike" kern="1200" cap="none" spc="0" normalizeH="0" baseline="0" noProof="0">
                <a:ln>
                  <a:noFill/>
                </a:ln>
                <a:solidFill>
                  <a:srgbClr val="CC0099"/>
                </a:solidFill>
                <a:effectLst/>
                <a:uLnTx/>
                <a:uFillTx/>
                <a:latin typeface="VNI-Times" pitchFamily="2" charset="0"/>
                <a:ea typeface="+mn-ea"/>
                <a:cs typeface="+mn-cs"/>
              </a:endParaRPr>
            </a:p>
          </p:txBody>
        </p:sp>
        <p:sp>
          <p:nvSpPr>
            <p:cNvPr id="24" name="Rectangle 23">
              <a:extLst>
                <a:ext uri="{FF2B5EF4-FFF2-40B4-BE49-F238E27FC236}">
                  <a16:creationId xmlns:a16="http://schemas.microsoft.com/office/drawing/2014/main" id="{7F7CF6B8-7062-32F4-EBA0-1B489C589CAC}"/>
                </a:ext>
              </a:extLst>
            </p:cNvPr>
            <p:cNvSpPr>
              <a:spLocks noChangeArrowheads="1"/>
            </p:cNvSpPr>
            <p:nvPr/>
          </p:nvSpPr>
          <p:spPr bwMode="auto">
            <a:xfrm>
              <a:off x="1046" y="3614"/>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25" name="Rectangle 24" descr="Small confetti">
              <a:extLst>
                <a:ext uri="{FF2B5EF4-FFF2-40B4-BE49-F238E27FC236}">
                  <a16:creationId xmlns:a16="http://schemas.microsoft.com/office/drawing/2014/main" id="{796C35E5-4679-5AC8-91B6-D29B9CB1A7F8}"/>
                </a:ext>
              </a:extLst>
            </p:cNvPr>
            <p:cNvSpPr>
              <a:spLocks noChangeArrowheads="1"/>
            </p:cNvSpPr>
            <p:nvPr/>
          </p:nvSpPr>
          <p:spPr bwMode="auto">
            <a:xfrm>
              <a:off x="1046" y="3504"/>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26" name="Rectangle 25" descr="Small confetti">
              <a:extLst>
                <a:ext uri="{FF2B5EF4-FFF2-40B4-BE49-F238E27FC236}">
                  <a16:creationId xmlns:a16="http://schemas.microsoft.com/office/drawing/2014/main" id="{9C02BE9F-8A73-89D4-C70C-E8113EB7F167}"/>
                </a:ext>
              </a:extLst>
            </p:cNvPr>
            <p:cNvSpPr>
              <a:spLocks noChangeArrowheads="1"/>
            </p:cNvSpPr>
            <p:nvPr/>
          </p:nvSpPr>
          <p:spPr bwMode="auto">
            <a:xfrm>
              <a:off x="2596" y="3542"/>
              <a:ext cx="131" cy="109"/>
            </a:xfrm>
            <a:prstGeom prst="rect">
              <a:avLst/>
            </a:prstGeom>
            <a:solidFill>
              <a:srgbClr val="666633"/>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27" name="Rectangle 33" descr="Medium wood">
              <a:extLst>
                <a:ext uri="{FF2B5EF4-FFF2-40B4-BE49-F238E27FC236}">
                  <a16:creationId xmlns:a16="http://schemas.microsoft.com/office/drawing/2014/main" id="{0D5D4B2D-6B30-4926-F20F-C33652B79B64}"/>
                </a:ext>
              </a:extLst>
            </p:cNvPr>
            <p:cNvSpPr>
              <a:spLocks noChangeArrowheads="1"/>
            </p:cNvSpPr>
            <p:nvPr/>
          </p:nvSpPr>
          <p:spPr bwMode="auto">
            <a:xfrm>
              <a:off x="1344" y="1632"/>
              <a:ext cx="144" cy="2409"/>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28" name="Oval 34">
              <a:extLst>
                <a:ext uri="{FF2B5EF4-FFF2-40B4-BE49-F238E27FC236}">
                  <a16:creationId xmlns:a16="http://schemas.microsoft.com/office/drawing/2014/main" id="{9ABB025D-58E6-B024-DBD7-3F8A71E23B9A}"/>
                </a:ext>
              </a:extLst>
            </p:cNvPr>
            <p:cNvSpPr>
              <a:spLocks noChangeArrowheads="1"/>
            </p:cNvSpPr>
            <p:nvPr/>
          </p:nvSpPr>
          <p:spPr bwMode="auto">
            <a:xfrm>
              <a:off x="720" y="1968"/>
              <a:ext cx="1389" cy="1392"/>
            </a:xfrm>
            <a:prstGeom prst="ellipse">
              <a:avLst/>
            </a:prstGeom>
            <a:gradFill rotWithShape="1">
              <a:gsLst>
                <a:gs pos="0">
                  <a:srgbClr val="996633"/>
                </a:gs>
                <a:gs pos="100000">
                  <a:schemeClr val="tx1"/>
                </a:gs>
              </a:gsLst>
              <a:path path="shape">
                <a:fillToRect l="50000" t="50000" r="50000" b="50000"/>
              </a:path>
            </a:gra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29" name="AutoShape 35">
              <a:extLst>
                <a:ext uri="{FF2B5EF4-FFF2-40B4-BE49-F238E27FC236}">
                  <a16:creationId xmlns:a16="http://schemas.microsoft.com/office/drawing/2014/main" id="{080DC503-FED4-F7B1-6F38-89447E6E034B}"/>
                </a:ext>
              </a:extLst>
            </p:cNvPr>
            <p:cNvSpPr>
              <a:spLocks noChangeArrowheads="1"/>
            </p:cNvSpPr>
            <p:nvPr/>
          </p:nvSpPr>
          <p:spPr bwMode="auto">
            <a:xfrm>
              <a:off x="1114" y="2372"/>
              <a:ext cx="595" cy="5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8 w 21600"/>
                <a:gd name="T25" fmla="*/ 3145 h 21600"/>
                <a:gd name="T26" fmla="*/ 18442 w 21600"/>
                <a:gd name="T27" fmla="*/ 1845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77" y="10800"/>
                  </a:moveTo>
                  <a:cubicBezTo>
                    <a:pt x="5177" y="13905"/>
                    <a:pt x="7695" y="16423"/>
                    <a:pt x="10800" y="16423"/>
                  </a:cubicBezTo>
                  <a:cubicBezTo>
                    <a:pt x="13905" y="16423"/>
                    <a:pt x="16423" y="13905"/>
                    <a:pt x="16423" y="10800"/>
                  </a:cubicBezTo>
                  <a:cubicBezTo>
                    <a:pt x="16423" y="7695"/>
                    <a:pt x="13905" y="5177"/>
                    <a:pt x="10800" y="5177"/>
                  </a:cubicBezTo>
                  <a:cubicBezTo>
                    <a:pt x="7695" y="5177"/>
                    <a:pt x="5177" y="7695"/>
                    <a:pt x="5177" y="10800"/>
                  </a:cubicBezTo>
                  <a:close/>
                </a:path>
              </a:pathLst>
            </a:custGeom>
            <a:solidFill>
              <a:schemeClr val="bg2"/>
            </a:soli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30" name="AutoShape 36">
              <a:extLst>
                <a:ext uri="{FF2B5EF4-FFF2-40B4-BE49-F238E27FC236}">
                  <a16:creationId xmlns:a16="http://schemas.microsoft.com/office/drawing/2014/main" id="{9451AA45-E09B-34F7-3103-6A4D3E9D3E71}"/>
                </a:ext>
              </a:extLst>
            </p:cNvPr>
            <p:cNvSpPr>
              <a:spLocks noChangeArrowheads="1"/>
            </p:cNvSpPr>
            <p:nvPr/>
          </p:nvSpPr>
          <p:spPr bwMode="auto">
            <a:xfrm>
              <a:off x="864" y="2112"/>
              <a:ext cx="1102" cy="11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6 w 21600"/>
                <a:gd name="T25" fmla="*/ 3163 h 21600"/>
                <a:gd name="T26" fmla="*/ 18444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71" y="10800"/>
                  </a:moveTo>
                  <a:cubicBezTo>
                    <a:pt x="2571" y="15345"/>
                    <a:pt x="6255" y="19029"/>
                    <a:pt x="10800" y="19029"/>
                  </a:cubicBezTo>
                  <a:cubicBezTo>
                    <a:pt x="15345" y="19029"/>
                    <a:pt x="19029" y="15345"/>
                    <a:pt x="19029" y="10800"/>
                  </a:cubicBezTo>
                  <a:cubicBezTo>
                    <a:pt x="19029" y="6255"/>
                    <a:pt x="15345" y="2571"/>
                    <a:pt x="10800" y="2571"/>
                  </a:cubicBezTo>
                  <a:cubicBezTo>
                    <a:pt x="6255" y="2571"/>
                    <a:pt x="2571" y="6255"/>
                    <a:pt x="2571" y="10800"/>
                  </a:cubicBezTo>
                  <a:close/>
                </a:path>
              </a:pathLst>
            </a:custGeom>
            <a:gradFill rotWithShape="1">
              <a:gsLst>
                <a:gs pos="0">
                  <a:srgbClr val="666633"/>
                </a:gs>
                <a:gs pos="100000">
                  <a:srgbClr val="FFFFFF"/>
                </a:gs>
              </a:gsLst>
              <a:lin ang="5400000" scaled="1"/>
            </a:gra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31" name="Oval 37">
              <a:extLst>
                <a:ext uri="{FF2B5EF4-FFF2-40B4-BE49-F238E27FC236}">
                  <a16:creationId xmlns:a16="http://schemas.microsoft.com/office/drawing/2014/main" id="{A272E816-489B-2F78-F34F-1D3AC287999B}"/>
                </a:ext>
              </a:extLst>
            </p:cNvPr>
            <p:cNvSpPr>
              <a:spLocks noChangeArrowheads="1"/>
            </p:cNvSpPr>
            <p:nvPr/>
          </p:nvSpPr>
          <p:spPr bwMode="auto">
            <a:xfrm>
              <a:off x="1389" y="2631"/>
              <a:ext cx="50" cy="50"/>
            </a:xfrm>
            <a:prstGeom prst="ellipse">
              <a:avLst/>
            </a:prstGeom>
            <a:solidFill>
              <a:srgbClr val="FF0066"/>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32" name="Rectangle 38" descr="Medium wood">
              <a:extLst>
                <a:ext uri="{FF2B5EF4-FFF2-40B4-BE49-F238E27FC236}">
                  <a16:creationId xmlns:a16="http://schemas.microsoft.com/office/drawing/2014/main" id="{C9F09090-8ABF-604B-F920-3C5234CB7CFE}"/>
                </a:ext>
              </a:extLst>
            </p:cNvPr>
            <p:cNvSpPr>
              <a:spLocks noChangeArrowheads="1"/>
            </p:cNvSpPr>
            <p:nvPr/>
          </p:nvSpPr>
          <p:spPr bwMode="auto">
            <a:xfrm>
              <a:off x="843" y="4010"/>
              <a:ext cx="1143" cy="218"/>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33" name="Line 39">
              <a:extLst>
                <a:ext uri="{FF2B5EF4-FFF2-40B4-BE49-F238E27FC236}">
                  <a16:creationId xmlns:a16="http://schemas.microsoft.com/office/drawing/2014/main" id="{908730F5-C147-96E0-06D9-7B3A13B328AD}"/>
                </a:ext>
              </a:extLst>
            </p:cNvPr>
            <p:cNvSpPr>
              <a:spLocks noChangeShapeType="1"/>
            </p:cNvSpPr>
            <p:nvPr/>
          </p:nvSpPr>
          <p:spPr bwMode="auto">
            <a:xfrm>
              <a:off x="2529" y="4205"/>
              <a:ext cx="576"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34" name="Line 40">
              <a:extLst>
                <a:ext uri="{FF2B5EF4-FFF2-40B4-BE49-F238E27FC236}">
                  <a16:creationId xmlns:a16="http://schemas.microsoft.com/office/drawing/2014/main" id="{91DB9993-0692-F990-D94F-B64552F43216}"/>
                </a:ext>
              </a:extLst>
            </p:cNvPr>
            <p:cNvSpPr>
              <a:spLocks noChangeShapeType="1"/>
            </p:cNvSpPr>
            <p:nvPr/>
          </p:nvSpPr>
          <p:spPr bwMode="auto">
            <a:xfrm>
              <a:off x="2558" y="3139"/>
              <a:ext cx="25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35" name="Oval 41">
              <a:extLst>
                <a:ext uri="{FF2B5EF4-FFF2-40B4-BE49-F238E27FC236}">
                  <a16:creationId xmlns:a16="http://schemas.microsoft.com/office/drawing/2014/main" id="{CE7A85BB-DF12-3924-69B0-68DEEA3560F2}"/>
                </a:ext>
              </a:extLst>
            </p:cNvPr>
            <p:cNvSpPr>
              <a:spLocks noChangeArrowheads="1"/>
            </p:cNvSpPr>
            <p:nvPr/>
          </p:nvSpPr>
          <p:spPr bwMode="auto">
            <a:xfrm>
              <a:off x="2471" y="3023"/>
              <a:ext cx="202" cy="202"/>
            </a:xfrm>
            <a:prstGeom prst="ellipse">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36" name="Line 42">
              <a:extLst>
                <a:ext uri="{FF2B5EF4-FFF2-40B4-BE49-F238E27FC236}">
                  <a16:creationId xmlns:a16="http://schemas.microsoft.com/office/drawing/2014/main" id="{77FB97AC-50DD-6FF1-DEE5-D8441FFC7FC7}"/>
                </a:ext>
              </a:extLst>
            </p:cNvPr>
            <p:cNvSpPr>
              <a:spLocks noChangeShapeType="1"/>
            </p:cNvSpPr>
            <p:nvPr/>
          </p:nvSpPr>
          <p:spPr bwMode="auto">
            <a:xfrm rot="18584975" flipV="1">
              <a:off x="2186" y="2064"/>
              <a:ext cx="57" cy="121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37" name="Line 43">
              <a:extLst>
                <a:ext uri="{FF2B5EF4-FFF2-40B4-BE49-F238E27FC236}">
                  <a16:creationId xmlns:a16="http://schemas.microsoft.com/office/drawing/2014/main" id="{336FA123-884D-ACF3-C517-780867F1AD7F}"/>
                </a:ext>
              </a:extLst>
            </p:cNvPr>
            <p:cNvSpPr>
              <a:spLocks noChangeShapeType="1"/>
            </p:cNvSpPr>
            <p:nvPr/>
          </p:nvSpPr>
          <p:spPr bwMode="auto">
            <a:xfrm>
              <a:off x="2673" y="3139"/>
              <a:ext cx="0" cy="40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38" name="Line 44">
              <a:extLst>
                <a:ext uri="{FF2B5EF4-FFF2-40B4-BE49-F238E27FC236}">
                  <a16:creationId xmlns:a16="http://schemas.microsoft.com/office/drawing/2014/main" id="{ABAA5FA7-B1B4-271A-3CAE-696E9F7F4617}"/>
                </a:ext>
              </a:extLst>
            </p:cNvPr>
            <p:cNvSpPr>
              <a:spLocks noChangeShapeType="1"/>
            </p:cNvSpPr>
            <p:nvPr/>
          </p:nvSpPr>
          <p:spPr bwMode="auto">
            <a:xfrm rot="-2700000">
              <a:off x="1824" y="2160"/>
              <a:ext cx="0" cy="317"/>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39" name="Line 45">
              <a:extLst>
                <a:ext uri="{FF2B5EF4-FFF2-40B4-BE49-F238E27FC236}">
                  <a16:creationId xmlns:a16="http://schemas.microsoft.com/office/drawing/2014/main" id="{C220B56F-848D-C338-1D5C-4957C5FDE6FF}"/>
                </a:ext>
              </a:extLst>
            </p:cNvPr>
            <p:cNvSpPr>
              <a:spLocks noChangeShapeType="1"/>
            </p:cNvSpPr>
            <p:nvPr/>
          </p:nvSpPr>
          <p:spPr bwMode="auto">
            <a:xfrm>
              <a:off x="1104" y="2668"/>
              <a:ext cx="0" cy="624"/>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0" name="Line 46">
              <a:extLst>
                <a:ext uri="{FF2B5EF4-FFF2-40B4-BE49-F238E27FC236}">
                  <a16:creationId xmlns:a16="http://schemas.microsoft.com/office/drawing/2014/main" id="{79D9025F-250F-6B30-A095-33A7B0499706}"/>
                </a:ext>
              </a:extLst>
            </p:cNvPr>
            <p:cNvSpPr>
              <a:spLocks noChangeShapeType="1"/>
            </p:cNvSpPr>
            <p:nvPr/>
          </p:nvSpPr>
          <p:spPr bwMode="auto">
            <a:xfrm>
              <a:off x="1104" y="2658"/>
              <a:ext cx="336"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1" name="Line 47">
              <a:extLst>
                <a:ext uri="{FF2B5EF4-FFF2-40B4-BE49-F238E27FC236}">
                  <a16:creationId xmlns:a16="http://schemas.microsoft.com/office/drawing/2014/main" id="{037B42FF-24E6-5387-E704-A4467E588F02}"/>
                </a:ext>
              </a:extLst>
            </p:cNvPr>
            <p:cNvSpPr>
              <a:spLocks noChangeShapeType="1"/>
            </p:cNvSpPr>
            <p:nvPr/>
          </p:nvSpPr>
          <p:spPr bwMode="auto">
            <a:xfrm flipH="1">
              <a:off x="1416" y="2208"/>
              <a:ext cx="312" cy="45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2" name="Line 48">
              <a:extLst>
                <a:ext uri="{FF2B5EF4-FFF2-40B4-BE49-F238E27FC236}">
                  <a16:creationId xmlns:a16="http://schemas.microsoft.com/office/drawing/2014/main" id="{98FD0C7B-30AD-B871-26FE-E9B808CE484E}"/>
                </a:ext>
              </a:extLst>
            </p:cNvPr>
            <p:cNvSpPr>
              <a:spLocks noChangeShapeType="1"/>
            </p:cNvSpPr>
            <p:nvPr/>
          </p:nvSpPr>
          <p:spPr bwMode="auto">
            <a:xfrm>
              <a:off x="1102" y="2640"/>
              <a:ext cx="0" cy="86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3" name="Oval 49">
              <a:extLst>
                <a:ext uri="{FF2B5EF4-FFF2-40B4-BE49-F238E27FC236}">
                  <a16:creationId xmlns:a16="http://schemas.microsoft.com/office/drawing/2014/main" id="{C97F6E11-CBF6-AB33-E46F-69FC473B9B6C}"/>
                </a:ext>
              </a:extLst>
            </p:cNvPr>
            <p:cNvSpPr>
              <a:spLocks noChangeArrowheads="1"/>
            </p:cNvSpPr>
            <p:nvPr/>
          </p:nvSpPr>
          <p:spPr bwMode="auto">
            <a:xfrm>
              <a:off x="2551" y="3106"/>
              <a:ext cx="48" cy="48"/>
            </a:xfrm>
            <a:prstGeom prst="ellipse">
              <a:avLst/>
            </a:prstGeom>
            <a:solidFill>
              <a:srgbClr val="00FFFF"/>
            </a:solidFill>
            <a:ln w="9525">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44" name="Line 50">
              <a:extLst>
                <a:ext uri="{FF2B5EF4-FFF2-40B4-BE49-F238E27FC236}">
                  <a16:creationId xmlns:a16="http://schemas.microsoft.com/office/drawing/2014/main" id="{4F5A2DBA-2514-9A57-896B-DD84943C2152}"/>
                </a:ext>
              </a:extLst>
            </p:cNvPr>
            <p:cNvSpPr>
              <a:spLocks noChangeShapeType="1"/>
            </p:cNvSpPr>
            <p:nvPr/>
          </p:nvSpPr>
          <p:spPr bwMode="auto">
            <a:xfrm flipV="1">
              <a:off x="2832" y="2496"/>
              <a:ext cx="0" cy="168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5" name="Oval 51">
              <a:extLst>
                <a:ext uri="{FF2B5EF4-FFF2-40B4-BE49-F238E27FC236}">
                  <a16:creationId xmlns:a16="http://schemas.microsoft.com/office/drawing/2014/main" id="{6D9C51F5-0152-9042-7FAC-5BD2E4EB5977}"/>
                </a:ext>
              </a:extLst>
            </p:cNvPr>
            <p:cNvSpPr>
              <a:spLocks noChangeArrowheads="1"/>
            </p:cNvSpPr>
            <p:nvPr/>
          </p:nvSpPr>
          <p:spPr bwMode="auto">
            <a:xfrm>
              <a:off x="1056" y="2640"/>
              <a:ext cx="96" cy="96"/>
            </a:xfrm>
            <a:prstGeom prst="ellipse">
              <a:avLst/>
            </a:prstGeom>
            <a:solidFill>
              <a:srgbClr val="6666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46" name="Oval 52">
              <a:extLst>
                <a:ext uri="{FF2B5EF4-FFF2-40B4-BE49-F238E27FC236}">
                  <a16:creationId xmlns:a16="http://schemas.microsoft.com/office/drawing/2014/main" id="{EBD1FEBB-8327-6AF7-2D04-E61E444F422F}"/>
                </a:ext>
              </a:extLst>
            </p:cNvPr>
            <p:cNvSpPr>
              <a:spLocks noChangeArrowheads="1"/>
            </p:cNvSpPr>
            <p:nvPr/>
          </p:nvSpPr>
          <p:spPr bwMode="auto">
            <a:xfrm>
              <a:off x="1680" y="2160"/>
              <a:ext cx="96" cy="96"/>
            </a:xfrm>
            <a:prstGeom prst="ellipse">
              <a:avLst/>
            </a:pr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47" name="Line 53">
              <a:extLst>
                <a:ext uri="{FF2B5EF4-FFF2-40B4-BE49-F238E27FC236}">
                  <a16:creationId xmlns:a16="http://schemas.microsoft.com/office/drawing/2014/main" id="{B4C6FC54-84CD-D560-7DC2-08F0A679C70A}"/>
                </a:ext>
              </a:extLst>
            </p:cNvPr>
            <p:cNvSpPr>
              <a:spLocks noChangeShapeType="1"/>
            </p:cNvSpPr>
            <p:nvPr/>
          </p:nvSpPr>
          <p:spPr bwMode="auto">
            <a:xfrm>
              <a:off x="2544" y="4176"/>
              <a:ext cx="576"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48" name="Text Box 54">
              <a:extLst>
                <a:ext uri="{FF2B5EF4-FFF2-40B4-BE49-F238E27FC236}">
                  <a16:creationId xmlns:a16="http://schemas.microsoft.com/office/drawing/2014/main" id="{192E98E3-C70B-3FA5-ED34-59BE62C4B3A6}"/>
                </a:ext>
              </a:extLst>
            </p:cNvPr>
            <p:cNvSpPr txBox="1">
              <a:spLocks noChangeArrowheads="1"/>
            </p:cNvSpPr>
            <p:nvPr/>
          </p:nvSpPr>
          <p:spPr bwMode="auto">
            <a:xfrm>
              <a:off x="672" y="3168"/>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imes New Roman" charset="0"/>
                  <a:ea typeface="+mn-ea"/>
                  <a:cs typeface="+mn-cs"/>
                </a:rPr>
                <a:t>F</a:t>
              </a:r>
              <a:r>
                <a:rPr lang="en-US" sz="2400" baseline="-25000">
                  <a:solidFill>
                    <a:srgbClr val="0000FF"/>
                  </a:solidFill>
                  <a:latin typeface="Times New Roman" charset="0"/>
                </a:rPr>
                <a:t>2</a:t>
              </a:r>
              <a:endParaRPr kumimoji="0" lang="en-US" sz="2400" b="0" i="0" u="none" strike="noStrike" kern="1200" cap="none" spc="0" normalizeH="0" baseline="-25000" noProof="0">
                <a:ln>
                  <a:noFill/>
                </a:ln>
                <a:solidFill>
                  <a:srgbClr val="0000FF"/>
                </a:solidFill>
                <a:effectLst/>
                <a:uLnTx/>
                <a:uFillTx/>
                <a:latin typeface="Times New Roman" charset="0"/>
                <a:ea typeface="+mn-ea"/>
                <a:cs typeface="+mn-cs"/>
              </a:endParaRPr>
            </a:p>
          </p:txBody>
        </p:sp>
        <p:sp>
          <p:nvSpPr>
            <p:cNvPr id="49" name="Line 55">
              <a:extLst>
                <a:ext uri="{FF2B5EF4-FFF2-40B4-BE49-F238E27FC236}">
                  <a16:creationId xmlns:a16="http://schemas.microsoft.com/office/drawing/2014/main" id="{026EDFDD-81C2-9260-02E9-AB924E1BB4E4}"/>
                </a:ext>
              </a:extLst>
            </p:cNvPr>
            <p:cNvSpPr>
              <a:spLocks noChangeShapeType="1"/>
            </p:cNvSpPr>
            <p:nvPr/>
          </p:nvSpPr>
          <p:spPr bwMode="auto">
            <a:xfrm>
              <a:off x="672" y="3216"/>
              <a:ext cx="240"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50" name="Text Box 56">
              <a:extLst>
                <a:ext uri="{FF2B5EF4-FFF2-40B4-BE49-F238E27FC236}">
                  <a16:creationId xmlns:a16="http://schemas.microsoft.com/office/drawing/2014/main" id="{0C7C4522-ED7A-2512-F931-865F8013975B}"/>
                </a:ext>
              </a:extLst>
            </p:cNvPr>
            <p:cNvSpPr txBox="1">
              <a:spLocks noChangeArrowheads="1"/>
            </p:cNvSpPr>
            <p:nvPr/>
          </p:nvSpPr>
          <p:spPr bwMode="auto">
            <a:xfrm>
              <a:off x="2448" y="3648"/>
              <a:ext cx="3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51" name="Text Box 57">
              <a:extLst>
                <a:ext uri="{FF2B5EF4-FFF2-40B4-BE49-F238E27FC236}">
                  <a16:creationId xmlns:a16="http://schemas.microsoft.com/office/drawing/2014/main" id="{C2DAC34A-C6B2-2A61-F443-0833765A5752}"/>
                </a:ext>
              </a:extLst>
            </p:cNvPr>
            <p:cNvSpPr txBox="1">
              <a:spLocks noChangeArrowheads="1"/>
            </p:cNvSpPr>
            <p:nvPr/>
          </p:nvSpPr>
          <p:spPr bwMode="auto">
            <a:xfrm>
              <a:off x="1872" y="2016"/>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FF"/>
                  </a:solidFill>
                  <a:effectLst/>
                  <a:uLnTx/>
                  <a:uFillTx/>
                  <a:latin typeface="Times New Roman" charset="0"/>
                  <a:ea typeface="+mn-ea"/>
                  <a:cs typeface="+mn-cs"/>
                </a:rPr>
                <a:t>F</a:t>
              </a:r>
              <a:r>
                <a:rPr kumimoji="0" lang="en-US" sz="2400" b="0" i="0" u="none" strike="noStrike" kern="1200" cap="none" spc="0" normalizeH="0" baseline="-25000" noProof="0">
                  <a:ln>
                    <a:noFill/>
                  </a:ln>
                  <a:solidFill>
                    <a:srgbClr val="0000FF"/>
                  </a:solidFill>
                  <a:effectLst/>
                  <a:uLnTx/>
                  <a:uFillTx/>
                  <a:latin typeface="Times New Roman" charset="0"/>
                  <a:ea typeface="+mn-ea"/>
                  <a:cs typeface="+mn-cs"/>
                </a:rPr>
                <a:t>1</a:t>
              </a:r>
            </a:p>
          </p:txBody>
        </p:sp>
        <p:sp>
          <p:nvSpPr>
            <p:cNvPr id="52" name="Line 58">
              <a:extLst>
                <a:ext uri="{FF2B5EF4-FFF2-40B4-BE49-F238E27FC236}">
                  <a16:creationId xmlns:a16="http://schemas.microsoft.com/office/drawing/2014/main" id="{E5F0CAB4-9A38-8D14-6620-6E6D610E7D7E}"/>
                </a:ext>
              </a:extLst>
            </p:cNvPr>
            <p:cNvSpPr>
              <a:spLocks noChangeShapeType="1"/>
            </p:cNvSpPr>
            <p:nvPr/>
          </p:nvSpPr>
          <p:spPr bwMode="auto">
            <a:xfrm>
              <a:off x="1920" y="2064"/>
              <a:ext cx="192"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grpSp>
      <mc:AlternateContent xmlns:mc="http://schemas.openxmlformats.org/markup-compatibility/2006">
        <mc:Choice xmlns:a14="http://schemas.microsoft.com/office/drawing/2010/main" Requires="a14">
          <p:sp>
            <p:nvSpPr>
              <p:cNvPr id="54" name="TextBox 53" descr="n25 Fb Nguyen Phuong">
                <a:extLst>
                  <a:ext uri="{FF2B5EF4-FFF2-40B4-BE49-F238E27FC236}">
                    <a16:creationId xmlns:a16="http://schemas.microsoft.com/office/drawing/2014/main" id="{306FEF7B-472F-527E-476A-2D6E90EB3826}"/>
                  </a:ext>
                </a:extLst>
              </p:cNvPr>
              <p:cNvSpPr txBox="1"/>
              <p:nvPr/>
            </p:nvSpPr>
            <p:spPr>
              <a:xfrm>
                <a:off x="722203" y="2165164"/>
                <a:ext cx="6941172" cy="410484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2200" b="1" i="0" u="none" strike="noStrike" kern="1200" cap="none" spc="0" normalizeH="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1: </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Dùng một đĩa tròn</a:t>
                </a: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có trục quay đi qua tâm O, trên mặt đĩa có những lỗ dùng để treo những quả cân. Tác dụng vào đĩa những lực </a:t>
                </a:r>
                <a14:m>
                  <m:oMath xmlns:m="http://schemas.openxmlformats.org/officeDocument/2006/math">
                    <m:sSub>
                      <m:sSubPr>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sSubPr>
                      <m:e>
                        <m:acc>
                          <m:accPr>
                            <m:chr m:val="⃗"/>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𝐹</m:t>
                            </m:r>
                          </m:e>
                        </m:acc>
                      </m:e>
                      <m:sub>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1</m:t>
                        </m:r>
                      </m:sub>
                    </m:sSub>
                  </m:oMath>
                </a14:m>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và </a:t>
                </a:r>
                <a14:m>
                  <m:oMath xmlns:m="http://schemas.openxmlformats.org/officeDocument/2006/math">
                    <m:sSub>
                      <m:sSubPr>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sSubPr>
                      <m:e>
                        <m:acc>
                          <m:accPr>
                            <m:chr m:val="⃗"/>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𝐹</m:t>
                            </m:r>
                          </m:e>
                        </m:acc>
                      </m:e>
                      <m:sub>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2</m:t>
                        </m:r>
                      </m:sub>
                    </m:sSub>
                  </m:oMath>
                </a14:m>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nằm trong mặt phẳng của đĩa sao cho đứng yên (hình vẽ 21.3).</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Nếu bỏ lực </a:t>
                </a:r>
                <a14:m>
                  <m:oMath xmlns:m="http://schemas.openxmlformats.org/officeDocument/2006/math">
                    <m:sSub>
                      <m:sSubPr>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sSubPr>
                      <m:e>
                        <m:acc>
                          <m:accPr>
                            <m:chr m:val="⃗"/>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𝐹</m:t>
                            </m:r>
                          </m:e>
                        </m:acc>
                      </m:e>
                      <m:sub>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1</m:t>
                        </m:r>
                      </m:sub>
                    </m:sSub>
                  </m:oMath>
                </a14:m>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thì đĩa quay theo chiều nào?</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Nếu bỏ lực </a:t>
                </a:r>
                <a14:m>
                  <m:oMath xmlns:m="http://schemas.openxmlformats.org/officeDocument/2006/math">
                    <m:sSub>
                      <m:sSubPr>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sSubPr>
                      <m:e>
                        <m:acc>
                          <m:accPr>
                            <m:chr m:val="⃗"/>
                            <m:ctrlP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𝐹</m:t>
                            </m:r>
                          </m:e>
                        </m:acc>
                      </m:e>
                      <m:sub>
                        <m:r>
                          <a:rPr kumimoji="0" lang="en-US" sz="22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t>2</m:t>
                        </m:r>
                      </m:sub>
                    </m:sSub>
                  </m:oMath>
                </a14:m>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thì đĩa quay theo chiều nào?</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Khi đĩa cân bằng, lập tích F</a:t>
                </a:r>
                <a:r>
                  <a:rPr kumimoji="0" lang="en-US" sz="2200" b="0" i="0" u="none" strike="noStrike" kern="1200" cap="none" spc="0" normalizeH="0" baseline="-2500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d</a:t>
                </a:r>
                <a:r>
                  <a:rPr kumimoji="0" lang="en-US" sz="2200" b="0" i="0" u="none" strike="noStrike" kern="1200" cap="none" spc="0" normalizeH="0" baseline="-2500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và F</a:t>
                </a:r>
                <a:r>
                  <a:rPr kumimoji="0" lang="en-US" sz="2200" b="0" i="0" u="none" strike="noStrike" kern="1200" cap="none" spc="0" normalizeH="0" baseline="-2500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d</a:t>
                </a:r>
                <a:r>
                  <a:rPr kumimoji="0" lang="en-US" sz="2200" b="0" i="0" u="none" strike="noStrike" kern="1200" cap="none" spc="0" normalizeH="0" baseline="-2500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rồi so sánh.</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d.</a:t>
                </a:r>
                <a:r>
                  <a:rPr kumimoji="0" lang="en-US" sz="22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Từ việc so sánh tích F.d ở câu c. ta có thể rút ra điều kiện cân bằng của một vật có trục quay cố định, hay ta gọi là quy tắc moment lực. Hãy phát biểu quy tắc này thành lời.</a:t>
                </a:r>
              </a:p>
            </p:txBody>
          </p:sp>
        </mc:Choice>
        <mc:Fallback>
          <p:sp>
            <p:nvSpPr>
              <p:cNvPr id="54" name="TextBox 53" descr="n25 Fb Nguyen Phuong">
                <a:extLst>
                  <a:ext uri="{FF2B5EF4-FFF2-40B4-BE49-F238E27FC236}">
                    <a16:creationId xmlns:a16="http://schemas.microsoft.com/office/drawing/2014/main" id="{306FEF7B-472F-527E-476A-2D6E90EB3826}"/>
                  </a:ext>
                </a:extLst>
              </p:cNvPr>
              <p:cNvSpPr txBox="1">
                <a:spLocks noRot="1" noChangeAspect="1" noMove="1" noResize="1" noEditPoints="1" noAdjustHandles="1" noChangeArrowheads="1" noChangeShapeType="1" noTextEdit="1"/>
              </p:cNvSpPr>
              <p:nvPr/>
            </p:nvSpPr>
            <p:spPr>
              <a:xfrm>
                <a:off x="722203" y="2165164"/>
                <a:ext cx="6941172" cy="4104842"/>
              </a:xfrm>
              <a:prstGeom prst="rect">
                <a:avLst/>
              </a:prstGeom>
              <a:blipFill>
                <a:blip r:embed="rId5"/>
                <a:stretch>
                  <a:fillRect l="-1141" t="-445" r="-1141" b="-2077"/>
                </a:stretch>
              </a:blipFill>
            </p:spPr>
            <p:txBody>
              <a:bodyPr/>
              <a:lstStyle/>
              <a:p>
                <a:r>
                  <a:rPr lang="en-US">
                    <a:noFill/>
                  </a:rPr>
                  <a:t> </a:t>
                </a:r>
              </a:p>
            </p:txBody>
          </p:sp>
        </mc:Fallback>
      </mc:AlternateContent>
      <p:sp>
        <p:nvSpPr>
          <p:cNvPr id="67" name="Text Box 15" descr="n25 Fb Nguyen Phuong">
            <a:extLst>
              <a:ext uri="{FF2B5EF4-FFF2-40B4-BE49-F238E27FC236}">
                <a16:creationId xmlns:a16="http://schemas.microsoft.com/office/drawing/2014/main" id="{25AC1F3E-BE3C-8C4A-E764-BD4B5E19BEF4}"/>
              </a:ext>
            </a:extLst>
          </p:cNvPr>
          <p:cNvSpPr txBox="1">
            <a:spLocks noChangeArrowheads="1"/>
          </p:cNvSpPr>
          <p:nvPr/>
        </p:nvSpPr>
        <p:spPr bwMode="auto">
          <a:xfrm>
            <a:off x="2890587" y="1682632"/>
            <a:ext cx="4207714" cy="461665"/>
          </a:xfrm>
          <a:prstGeom prst="rect">
            <a:avLst/>
          </a:prstGeom>
          <a:solidFill>
            <a:schemeClr val="accent1">
              <a:lumMod val="60000"/>
              <a:lumOff val="40000"/>
            </a:schemeClr>
          </a:solidFill>
          <a:ln>
            <a:noFill/>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base">
              <a:spcBef>
                <a:spcPct val="50000"/>
              </a:spcBef>
              <a:spcAft>
                <a:spcPct val="0"/>
              </a:spcAft>
            </a:pPr>
            <a:r>
              <a:rPr lang="en-US" sz="2400">
                <a:solidFill>
                  <a:schemeClr val="bg1"/>
                </a:solidFill>
                <a:latin typeface="Calibri" panose="020F0502020204030204" pitchFamily="34" charset="0"/>
                <a:cs typeface="Calibri" panose="020F0502020204030204" pitchFamily="34" charset="0"/>
              </a:rPr>
              <a:t>PHIẾU HỌC TẬP SỐ 2</a:t>
            </a:r>
          </a:p>
        </p:txBody>
      </p:sp>
    </p:spTree>
    <p:custDataLst>
      <p:tags r:id="rId1"/>
    </p:custDataLst>
    <p:extLst>
      <p:ext uri="{BB962C8B-B14F-4D97-AF65-F5344CB8AC3E}">
        <p14:creationId xmlns:p14="http://schemas.microsoft.com/office/powerpoint/2010/main" val="2081076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ox(out)">
                                      <p:cBhvr>
                                        <p:cTn id="12" dur="10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4" grpId="0"/>
      <p:bldP spid="6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16" name="Group 15" descr="n25 Fb Nguyen Phuong">
            <a:extLst>
              <a:ext uri="{FF2B5EF4-FFF2-40B4-BE49-F238E27FC236}">
                <a16:creationId xmlns:a16="http://schemas.microsoft.com/office/drawing/2014/main" id="{5482452E-9893-55A9-F079-9ADFEBE7447D}"/>
              </a:ext>
            </a:extLst>
          </p:cNvPr>
          <p:cNvGrpSpPr/>
          <p:nvPr/>
        </p:nvGrpSpPr>
        <p:grpSpPr>
          <a:xfrm>
            <a:off x="545434" y="977698"/>
            <a:ext cx="4541440" cy="684069"/>
            <a:chOff x="5038658" y="3876448"/>
            <a:chExt cx="4541440" cy="684069"/>
          </a:xfrm>
        </p:grpSpPr>
        <p:sp>
          <p:nvSpPr>
            <p:cNvPr id="17" name="TextBox 16">
              <a:extLst>
                <a:ext uri="{FF2B5EF4-FFF2-40B4-BE49-F238E27FC236}">
                  <a16:creationId xmlns:a16="http://schemas.microsoft.com/office/drawing/2014/main" id="{2FE09954-B024-03FD-E49A-AF5B1C288308}"/>
                </a:ext>
              </a:extLst>
            </p:cNvPr>
            <p:cNvSpPr txBox="1"/>
            <p:nvPr/>
          </p:nvSpPr>
          <p:spPr>
            <a:xfrm>
              <a:off x="5798340" y="3972610"/>
              <a:ext cx="3781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Quy tắc 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8" name="Group 42">
              <a:extLst>
                <a:ext uri="{FF2B5EF4-FFF2-40B4-BE49-F238E27FC236}">
                  <a16:creationId xmlns:a16="http://schemas.microsoft.com/office/drawing/2014/main" id="{D95AF236-F18A-5313-3097-AED4B3070ABC}"/>
                </a:ext>
              </a:extLst>
            </p:cNvPr>
            <p:cNvGrpSpPr/>
            <p:nvPr/>
          </p:nvGrpSpPr>
          <p:grpSpPr>
            <a:xfrm>
              <a:off x="5038658" y="3876448"/>
              <a:ext cx="684069" cy="684069"/>
              <a:chOff x="3218806" y="1961572"/>
              <a:chExt cx="684068" cy="684068"/>
            </a:xfrm>
          </p:grpSpPr>
          <p:sp>
            <p:nvSpPr>
              <p:cNvPr id="19" name="Diamond 43">
                <a:extLst>
                  <a:ext uri="{FF2B5EF4-FFF2-40B4-BE49-F238E27FC236}">
                    <a16:creationId xmlns:a16="http://schemas.microsoft.com/office/drawing/2014/main" id="{0D7EDE15-5604-2A27-CD66-A0DF8A8EEE60}"/>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0" name="TextBox 19">
                <a:extLst>
                  <a:ext uri="{FF2B5EF4-FFF2-40B4-BE49-F238E27FC236}">
                    <a16:creationId xmlns:a16="http://schemas.microsoft.com/office/drawing/2014/main" id="{43E2AD47-EB1F-DAE2-C756-D1231A386024}"/>
                  </a:ext>
                </a:extLst>
              </p:cNvPr>
              <p:cNvSpPr txBox="1"/>
              <p:nvPr/>
            </p:nvSpPr>
            <p:spPr>
              <a:xfrm>
                <a:off x="3292103"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1" name="Rectangle 36" descr="n25 Fb Nguyen Phuong">
            <a:extLst>
              <a:ext uri="{FF2B5EF4-FFF2-40B4-BE49-F238E27FC236}">
                <a16:creationId xmlns:a16="http://schemas.microsoft.com/office/drawing/2014/main" id="{8636AA08-9528-2531-0200-8DC77FECA56B}"/>
              </a:ext>
            </a:extLst>
          </p:cNvPr>
          <p:cNvSpPr>
            <a:spLocks noChangeArrowheads="1"/>
          </p:cNvSpPr>
          <p:nvPr/>
        </p:nvSpPr>
        <p:spPr bwMode="auto">
          <a:xfrm>
            <a:off x="715978" y="1682633"/>
            <a:ext cx="19094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a:solidFill>
                  <a:srgbClr val="008000"/>
                </a:solidFill>
                <a:latin typeface="Calibri" panose="020F0502020204030204" pitchFamily="34" charset="0"/>
                <a:cs typeface="Calibri" panose="020F0502020204030204" pitchFamily="34" charset="0"/>
              </a:rPr>
              <a:t>1. </a:t>
            </a:r>
            <a:r>
              <a:rPr lang="en-US" sz="2400" b="1" u="sng">
                <a:solidFill>
                  <a:srgbClr val="008000"/>
                </a:solidFill>
                <a:latin typeface="Calibri" panose="020F0502020204030204" pitchFamily="34" charset="0"/>
                <a:cs typeface="Calibri" panose="020F0502020204030204" pitchFamily="34" charset="0"/>
              </a:rPr>
              <a:t>Thí nghiệm</a:t>
            </a:r>
          </a:p>
        </p:txBody>
      </p:sp>
      <p:grpSp>
        <p:nvGrpSpPr>
          <p:cNvPr id="55" name="Group 54" descr="n25 Fb Nguyen Phuong">
            <a:extLst>
              <a:ext uri="{FF2B5EF4-FFF2-40B4-BE49-F238E27FC236}">
                <a16:creationId xmlns:a16="http://schemas.microsoft.com/office/drawing/2014/main" id="{F89A9DEB-AA02-B6C4-8E57-A4E130DD7F35}"/>
              </a:ext>
            </a:extLst>
          </p:cNvPr>
          <p:cNvGrpSpPr/>
          <p:nvPr/>
        </p:nvGrpSpPr>
        <p:grpSpPr>
          <a:xfrm>
            <a:off x="7899396" y="2151744"/>
            <a:ext cx="2590800" cy="4112080"/>
            <a:chOff x="4953000" y="2282370"/>
            <a:chExt cx="2590800" cy="4112080"/>
          </a:xfrm>
        </p:grpSpPr>
        <p:sp>
          <p:nvSpPr>
            <p:cNvPr id="56" name="Rectangle 33" descr="Medium wood">
              <a:extLst>
                <a:ext uri="{FF2B5EF4-FFF2-40B4-BE49-F238E27FC236}">
                  <a16:creationId xmlns:a16="http://schemas.microsoft.com/office/drawing/2014/main" id="{F553AD8F-1896-64A6-B098-3A993C3A36B3}"/>
                </a:ext>
              </a:extLst>
            </p:cNvPr>
            <p:cNvSpPr>
              <a:spLocks noChangeArrowheads="1"/>
            </p:cNvSpPr>
            <p:nvPr/>
          </p:nvSpPr>
          <p:spPr bwMode="auto">
            <a:xfrm>
              <a:off x="5943600" y="2282370"/>
              <a:ext cx="228600" cy="3749040"/>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57" name="Oval 34">
              <a:extLst>
                <a:ext uri="{FF2B5EF4-FFF2-40B4-BE49-F238E27FC236}">
                  <a16:creationId xmlns:a16="http://schemas.microsoft.com/office/drawing/2014/main" id="{5B8FD8D8-25C4-D63A-67E0-33451B2CC7BC}"/>
                </a:ext>
              </a:extLst>
            </p:cNvPr>
            <p:cNvSpPr>
              <a:spLocks noChangeArrowheads="1"/>
            </p:cNvSpPr>
            <p:nvPr/>
          </p:nvSpPr>
          <p:spPr bwMode="auto">
            <a:xfrm>
              <a:off x="4953000" y="2806700"/>
              <a:ext cx="2205038" cy="2209800"/>
            </a:xfrm>
            <a:prstGeom prst="ellipse">
              <a:avLst/>
            </a:prstGeom>
            <a:gradFill rotWithShape="1">
              <a:gsLst>
                <a:gs pos="0">
                  <a:srgbClr val="996633"/>
                </a:gs>
                <a:gs pos="100000">
                  <a:schemeClr val="tx1"/>
                </a:gs>
              </a:gsLst>
              <a:path path="shape">
                <a:fillToRect l="50000" t="50000" r="50000" b="50000"/>
              </a:path>
            </a:gradFill>
            <a:ln w="9525">
              <a:solidFill>
                <a:srgbClr val="FF0066"/>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58" name="AutoShape 35">
              <a:extLst>
                <a:ext uri="{FF2B5EF4-FFF2-40B4-BE49-F238E27FC236}">
                  <a16:creationId xmlns:a16="http://schemas.microsoft.com/office/drawing/2014/main" id="{6D3979E9-D926-66E0-8DB9-857CA7DEFB9E}"/>
                </a:ext>
              </a:extLst>
            </p:cNvPr>
            <p:cNvSpPr>
              <a:spLocks noChangeArrowheads="1"/>
            </p:cNvSpPr>
            <p:nvPr/>
          </p:nvSpPr>
          <p:spPr bwMode="auto">
            <a:xfrm>
              <a:off x="5578475" y="3448050"/>
              <a:ext cx="944563" cy="904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8 w 21600"/>
                <a:gd name="T25" fmla="*/ 3145 h 21600"/>
                <a:gd name="T26" fmla="*/ 18442 w 21600"/>
                <a:gd name="T27" fmla="*/ 1845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77" y="10800"/>
                  </a:moveTo>
                  <a:cubicBezTo>
                    <a:pt x="5177" y="13905"/>
                    <a:pt x="7695" y="16423"/>
                    <a:pt x="10800" y="16423"/>
                  </a:cubicBezTo>
                  <a:cubicBezTo>
                    <a:pt x="13905" y="16423"/>
                    <a:pt x="16423" y="13905"/>
                    <a:pt x="16423" y="10800"/>
                  </a:cubicBezTo>
                  <a:cubicBezTo>
                    <a:pt x="16423" y="7695"/>
                    <a:pt x="13905" y="5177"/>
                    <a:pt x="10800" y="5177"/>
                  </a:cubicBezTo>
                  <a:cubicBezTo>
                    <a:pt x="7695" y="5177"/>
                    <a:pt x="5177" y="7695"/>
                    <a:pt x="5177" y="10800"/>
                  </a:cubicBezTo>
                  <a:close/>
                </a:path>
              </a:pathLst>
            </a:custGeom>
            <a:solidFill>
              <a:schemeClr val="bg2"/>
            </a:solidFill>
            <a:ln w="9525">
              <a:solidFill>
                <a:srgbClr val="FF0066"/>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59" name="AutoShape 36">
              <a:extLst>
                <a:ext uri="{FF2B5EF4-FFF2-40B4-BE49-F238E27FC236}">
                  <a16:creationId xmlns:a16="http://schemas.microsoft.com/office/drawing/2014/main" id="{55DF8C1B-DB5C-975D-1F93-0129712D6852}"/>
                </a:ext>
              </a:extLst>
            </p:cNvPr>
            <p:cNvSpPr>
              <a:spLocks noChangeArrowheads="1"/>
            </p:cNvSpPr>
            <p:nvPr/>
          </p:nvSpPr>
          <p:spPr bwMode="auto">
            <a:xfrm>
              <a:off x="5181600" y="3035300"/>
              <a:ext cx="1749425" cy="17668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6 w 21600"/>
                <a:gd name="T25" fmla="*/ 3163 h 21600"/>
                <a:gd name="T26" fmla="*/ 18444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71" y="10800"/>
                  </a:moveTo>
                  <a:cubicBezTo>
                    <a:pt x="2571" y="15345"/>
                    <a:pt x="6255" y="19029"/>
                    <a:pt x="10800" y="19029"/>
                  </a:cubicBezTo>
                  <a:cubicBezTo>
                    <a:pt x="15345" y="19029"/>
                    <a:pt x="19029" y="15345"/>
                    <a:pt x="19029" y="10800"/>
                  </a:cubicBezTo>
                  <a:cubicBezTo>
                    <a:pt x="19029" y="6255"/>
                    <a:pt x="15345" y="2571"/>
                    <a:pt x="10800" y="2571"/>
                  </a:cubicBezTo>
                  <a:cubicBezTo>
                    <a:pt x="6255" y="2571"/>
                    <a:pt x="2571" y="6255"/>
                    <a:pt x="2571" y="10800"/>
                  </a:cubicBezTo>
                  <a:close/>
                </a:path>
              </a:pathLst>
            </a:custGeom>
            <a:gradFill rotWithShape="1">
              <a:gsLst>
                <a:gs pos="0">
                  <a:srgbClr val="666633"/>
                </a:gs>
                <a:gs pos="100000">
                  <a:srgbClr val="FFFFFF"/>
                </a:gs>
              </a:gsLst>
              <a:lin ang="5400000" scaled="1"/>
            </a:gradFill>
            <a:ln w="9525">
              <a:solidFill>
                <a:srgbClr val="FF0066"/>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60" name="Oval 37">
              <a:extLst>
                <a:ext uri="{FF2B5EF4-FFF2-40B4-BE49-F238E27FC236}">
                  <a16:creationId xmlns:a16="http://schemas.microsoft.com/office/drawing/2014/main" id="{FE153BED-EDE4-B168-7E82-114D8E0E462A}"/>
                </a:ext>
              </a:extLst>
            </p:cNvPr>
            <p:cNvSpPr>
              <a:spLocks noChangeArrowheads="1"/>
            </p:cNvSpPr>
            <p:nvPr/>
          </p:nvSpPr>
          <p:spPr bwMode="auto">
            <a:xfrm>
              <a:off x="6015038" y="3859213"/>
              <a:ext cx="79375" cy="79375"/>
            </a:xfrm>
            <a:prstGeom prst="ellipse">
              <a:avLst/>
            </a:prstGeom>
            <a:solidFill>
              <a:srgbClr val="FF0066"/>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61" name="Rectangle 38" descr="Medium wood">
              <a:extLst>
                <a:ext uri="{FF2B5EF4-FFF2-40B4-BE49-F238E27FC236}">
                  <a16:creationId xmlns:a16="http://schemas.microsoft.com/office/drawing/2014/main" id="{402ABF0B-5B76-29A9-05AF-1646CB986128}"/>
                </a:ext>
              </a:extLst>
            </p:cNvPr>
            <p:cNvSpPr>
              <a:spLocks noChangeArrowheads="1"/>
            </p:cNvSpPr>
            <p:nvPr/>
          </p:nvSpPr>
          <p:spPr bwMode="auto">
            <a:xfrm>
              <a:off x="5148263" y="6048375"/>
              <a:ext cx="1814512" cy="346075"/>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62" name="Line 42">
              <a:extLst>
                <a:ext uri="{FF2B5EF4-FFF2-40B4-BE49-F238E27FC236}">
                  <a16:creationId xmlns:a16="http://schemas.microsoft.com/office/drawing/2014/main" id="{91850E40-DF5B-F14A-BDF7-D42E6AF06433}"/>
                </a:ext>
              </a:extLst>
            </p:cNvPr>
            <p:cNvSpPr>
              <a:spLocks noChangeShapeType="1"/>
            </p:cNvSpPr>
            <p:nvPr/>
          </p:nvSpPr>
          <p:spPr bwMode="auto">
            <a:xfrm rot="18584975" flipV="1">
              <a:off x="6309519" y="3199606"/>
              <a:ext cx="90488" cy="19208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FF"/>
                  </a:solidFill>
                  <a:round/>
                  <a:headEnd/>
                  <a:tailEn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63" name="Line 44">
              <a:extLst>
                <a:ext uri="{FF2B5EF4-FFF2-40B4-BE49-F238E27FC236}">
                  <a16:creationId xmlns:a16="http://schemas.microsoft.com/office/drawing/2014/main" id="{8E6BFB65-4D00-C134-8623-598C2A4F236A}"/>
                </a:ext>
              </a:extLst>
            </p:cNvPr>
            <p:cNvSpPr>
              <a:spLocks noChangeShapeType="1"/>
            </p:cNvSpPr>
            <p:nvPr/>
          </p:nvSpPr>
          <p:spPr bwMode="auto">
            <a:xfrm rot="18900000">
              <a:off x="6705600" y="3111500"/>
              <a:ext cx="0" cy="5032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FF"/>
                  </a:solidFill>
                  <a:round/>
                  <a:headEnd/>
                  <a:tailEnd type="triangle" w="med" len="me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64" name="Line 47">
              <a:extLst>
                <a:ext uri="{FF2B5EF4-FFF2-40B4-BE49-F238E27FC236}">
                  <a16:creationId xmlns:a16="http://schemas.microsoft.com/office/drawing/2014/main" id="{A6811EC7-105C-1E92-87A2-7980435EF38F}"/>
                </a:ext>
              </a:extLst>
            </p:cNvPr>
            <p:cNvSpPr>
              <a:spLocks noChangeShapeType="1"/>
            </p:cNvSpPr>
            <p:nvPr/>
          </p:nvSpPr>
          <p:spPr bwMode="auto">
            <a:xfrm flipH="1">
              <a:off x="6019800" y="3187700"/>
              <a:ext cx="533400" cy="685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1"/>
                  </a:solidFill>
                  <a:prstDash val="dash"/>
                  <a:round/>
                  <a:headEnd/>
                  <a:tailEn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65" name="Oval 52">
              <a:extLst>
                <a:ext uri="{FF2B5EF4-FFF2-40B4-BE49-F238E27FC236}">
                  <a16:creationId xmlns:a16="http://schemas.microsoft.com/office/drawing/2014/main" id="{8D990FCC-7AB5-5824-7FA9-4E1D802B973B}"/>
                </a:ext>
              </a:extLst>
            </p:cNvPr>
            <p:cNvSpPr>
              <a:spLocks noChangeArrowheads="1"/>
            </p:cNvSpPr>
            <p:nvPr/>
          </p:nvSpPr>
          <p:spPr bwMode="auto">
            <a:xfrm>
              <a:off x="6477000" y="3111500"/>
              <a:ext cx="152400" cy="152400"/>
            </a:xfrm>
            <a:prstGeom prst="ellipse">
              <a:avLst/>
            </a:prstGeom>
            <a:noFill/>
            <a:ln>
              <a:noFill/>
            </a:ln>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66" name="Text Box 57">
              <a:extLst>
                <a:ext uri="{FF2B5EF4-FFF2-40B4-BE49-F238E27FC236}">
                  <a16:creationId xmlns:a16="http://schemas.microsoft.com/office/drawing/2014/main" id="{70802B84-7123-C5C3-CAB7-A13EB11ECED3}"/>
                </a:ext>
              </a:extLst>
            </p:cNvPr>
            <p:cNvSpPr txBox="1">
              <a:spLocks noChangeArrowheads="1"/>
            </p:cNvSpPr>
            <p:nvPr/>
          </p:nvSpPr>
          <p:spPr bwMode="auto">
            <a:xfrm>
              <a:off x="6781800" y="28829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2400" baseline="-25000">
                <a:solidFill>
                  <a:srgbClr val="0000FF"/>
                </a:solidFill>
                <a:latin typeface="Times New Roman" charset="0"/>
              </a:endParaRPr>
            </a:p>
          </p:txBody>
        </p:sp>
        <p:sp>
          <p:nvSpPr>
            <p:cNvPr id="67" name="Line 58">
              <a:extLst>
                <a:ext uri="{FF2B5EF4-FFF2-40B4-BE49-F238E27FC236}">
                  <a16:creationId xmlns:a16="http://schemas.microsoft.com/office/drawing/2014/main" id="{2B5A62E6-3D3A-EC5B-9744-1B453D41BFDF}"/>
                </a:ext>
              </a:extLst>
            </p:cNvPr>
            <p:cNvSpPr>
              <a:spLocks noChangeShapeType="1"/>
            </p:cNvSpPr>
            <p:nvPr/>
          </p:nvSpPr>
          <p:spPr bwMode="auto">
            <a:xfrm>
              <a:off x="6858000" y="2959100"/>
              <a:ext cx="3048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grpSp>
      <p:sp>
        <p:nvSpPr>
          <p:cNvPr id="68" name="Freeform 38" descr="n25 Fb Nguyen Phuong">
            <a:extLst>
              <a:ext uri="{FF2B5EF4-FFF2-40B4-BE49-F238E27FC236}">
                <a16:creationId xmlns:a16="http://schemas.microsoft.com/office/drawing/2014/main" id="{3C745FD8-F483-53E0-5015-FEB7C485C7F8}"/>
              </a:ext>
            </a:extLst>
          </p:cNvPr>
          <p:cNvSpPr>
            <a:spLocks/>
          </p:cNvSpPr>
          <p:nvPr/>
        </p:nvSpPr>
        <p:spPr bwMode="auto">
          <a:xfrm rot="20483390">
            <a:off x="7721618" y="2591605"/>
            <a:ext cx="612775" cy="325437"/>
          </a:xfrm>
          <a:custGeom>
            <a:avLst/>
            <a:gdLst>
              <a:gd name="T0" fmla="*/ 386 w 386"/>
              <a:gd name="T1" fmla="*/ 0 h 205"/>
              <a:gd name="T2" fmla="*/ 315 w 386"/>
              <a:gd name="T3" fmla="*/ 8 h 205"/>
              <a:gd name="T4" fmla="*/ 223 w 386"/>
              <a:gd name="T5" fmla="*/ 36 h 205"/>
              <a:gd name="T6" fmla="*/ 87 w 386"/>
              <a:gd name="T7" fmla="*/ 118 h 205"/>
              <a:gd name="T8" fmla="*/ 0 w 386"/>
              <a:gd name="T9" fmla="*/ 205 h 205"/>
            </a:gdLst>
            <a:ahLst/>
            <a:cxnLst>
              <a:cxn ang="0">
                <a:pos x="T0" y="T1"/>
              </a:cxn>
              <a:cxn ang="0">
                <a:pos x="T2" y="T3"/>
              </a:cxn>
              <a:cxn ang="0">
                <a:pos x="T4" y="T5"/>
              </a:cxn>
              <a:cxn ang="0">
                <a:pos x="T6" y="T7"/>
              </a:cxn>
              <a:cxn ang="0">
                <a:pos x="T8" y="T9"/>
              </a:cxn>
            </a:cxnLst>
            <a:rect l="0" t="0" r="r" b="b"/>
            <a:pathLst>
              <a:path w="386" h="205">
                <a:moveTo>
                  <a:pt x="386" y="0"/>
                </a:moveTo>
                <a:cubicBezTo>
                  <a:pt x="376" y="0"/>
                  <a:pt x="342" y="2"/>
                  <a:pt x="315" y="8"/>
                </a:cubicBezTo>
                <a:cubicBezTo>
                  <a:pt x="288" y="14"/>
                  <a:pt x="261" y="18"/>
                  <a:pt x="223" y="36"/>
                </a:cubicBezTo>
                <a:cubicBezTo>
                  <a:pt x="185" y="54"/>
                  <a:pt x="124" y="90"/>
                  <a:pt x="87" y="118"/>
                </a:cubicBezTo>
                <a:cubicBezTo>
                  <a:pt x="50" y="146"/>
                  <a:pt x="18" y="187"/>
                  <a:pt x="0" y="205"/>
                </a:cubicBezTo>
              </a:path>
            </a:pathLst>
          </a:custGeom>
          <a:noFill/>
          <a:ln w="38100" cmpd="sng">
            <a:solidFill>
              <a:srgbClr val="FF33CC"/>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a:solidFill>
                <a:srgbClr val="0033CC"/>
              </a:solidFill>
              <a:latin typeface="Times New Roman" charset="0"/>
            </a:endParaRPr>
          </a:p>
        </p:txBody>
      </p:sp>
      <mc:AlternateContent xmlns:mc="http://schemas.openxmlformats.org/markup-compatibility/2006">
        <mc:Choice xmlns:a14="http://schemas.microsoft.com/office/drawing/2010/main" Requires="a14">
          <p:sp>
            <p:nvSpPr>
              <p:cNvPr id="69" name="Text Box 15" descr="n25 Fb Nguyen Phuong">
                <a:extLst>
                  <a:ext uri="{FF2B5EF4-FFF2-40B4-BE49-F238E27FC236}">
                    <a16:creationId xmlns:a16="http://schemas.microsoft.com/office/drawing/2014/main" id="{B4263CF3-D3F2-472F-7324-7C57605820C8}"/>
                  </a:ext>
                </a:extLst>
              </p:cNvPr>
              <p:cNvSpPr txBox="1">
                <a:spLocks noChangeArrowheads="1"/>
              </p:cNvSpPr>
              <p:nvPr/>
            </p:nvSpPr>
            <p:spPr bwMode="auto">
              <a:xfrm>
                <a:off x="715978" y="2945120"/>
                <a:ext cx="6664932" cy="506421"/>
              </a:xfrm>
              <a:prstGeom prst="rect">
                <a:avLst/>
              </a:prstGeom>
              <a:solidFill>
                <a:schemeClr val="accent1">
                  <a:lumMod val="60000"/>
                  <a:lumOff val="40000"/>
                </a:schemeClr>
              </a:solidFill>
              <a:ln>
                <a:noFill/>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fontAlgn="base">
                  <a:spcBef>
                    <a:spcPct val="50000"/>
                  </a:spcBef>
                  <a:spcAft>
                    <a:spcPct val="0"/>
                  </a:spcAft>
                </a:pPr>
                <a:r>
                  <a:rPr lang="en-US" sz="2400">
                    <a:solidFill>
                      <a:srgbClr val="0033CC"/>
                    </a:solidFill>
                    <a:latin typeface="Calibri" panose="020F0502020204030204" pitchFamily="34" charset="0"/>
                    <a:cs typeface="Calibri" panose="020F0502020204030204" pitchFamily="34" charset="0"/>
                  </a:rPr>
                  <a:t>Nếu bỏ lực </a:t>
                </a:r>
                <a14:m>
                  <m:oMath xmlns:m="http://schemas.openxmlformats.org/officeDocument/2006/math">
                    <m:sSub>
                      <m:sSubPr>
                        <m:ctrlPr>
                          <a:rPr lang="en-US" sz="2400" i="1">
                            <a:solidFill>
                              <a:srgbClr val="0033CC"/>
                            </a:solidFill>
                            <a:latin typeface="Cambria Math" panose="02040503050406030204" pitchFamily="18" charset="0"/>
                          </a:rPr>
                        </m:ctrlPr>
                      </m:sSubPr>
                      <m:e>
                        <m:acc>
                          <m:accPr>
                            <m:chr m:val="⃗"/>
                            <m:ctrlPr>
                              <a:rPr lang="en-US" sz="2400" i="1">
                                <a:solidFill>
                                  <a:srgbClr val="0033CC"/>
                                </a:solidFill>
                                <a:latin typeface="Cambria Math" panose="02040503050406030204" pitchFamily="18" charset="0"/>
                              </a:rPr>
                            </m:ctrlPr>
                          </m:accPr>
                          <m:e>
                            <m:r>
                              <a:rPr lang="en-US" sz="2400" i="1">
                                <a:solidFill>
                                  <a:srgbClr val="0033CC"/>
                                </a:solidFill>
                                <a:latin typeface="Cambria Math"/>
                              </a:rPr>
                              <m:t>𝐹</m:t>
                            </m:r>
                          </m:e>
                        </m:acc>
                      </m:e>
                      <m:sub>
                        <m:r>
                          <a:rPr lang="en-US" sz="2400" i="1">
                            <a:solidFill>
                              <a:srgbClr val="0033CC"/>
                            </a:solidFill>
                            <a:latin typeface="Cambria Math"/>
                          </a:rPr>
                          <m:t>1</m:t>
                        </m:r>
                      </m:sub>
                    </m:sSub>
                  </m:oMath>
                </a14:m>
                <a:r>
                  <a:rPr lang="en-US" sz="2400">
                    <a:solidFill>
                      <a:srgbClr val="0033CC"/>
                    </a:solidFill>
                    <a:latin typeface="Calibri" panose="020F0502020204030204" pitchFamily="34" charset="0"/>
                    <a:cs typeface="Calibri" panose="020F0502020204030204" pitchFamily="34" charset="0"/>
                  </a:rPr>
                  <a:t>: vật sẽ quay ngược chiều kim đồng hồ</a:t>
                </a:r>
              </a:p>
            </p:txBody>
          </p:sp>
        </mc:Choice>
        <mc:Fallback>
          <p:sp>
            <p:nvSpPr>
              <p:cNvPr id="69" name="Text Box 15" descr="n25 Fb Nguyen Phuong">
                <a:extLst>
                  <a:ext uri="{FF2B5EF4-FFF2-40B4-BE49-F238E27FC236}">
                    <a16:creationId xmlns:a16="http://schemas.microsoft.com/office/drawing/2014/main" id="{B4263CF3-D3F2-472F-7324-7C57605820C8}"/>
                  </a:ext>
                </a:extLst>
              </p:cNvPr>
              <p:cNvSpPr txBox="1">
                <a:spLocks noRot="1" noChangeAspect="1" noMove="1" noResize="1" noEditPoints="1" noAdjustHandles="1" noChangeArrowheads="1" noChangeShapeType="1" noTextEdit="1"/>
              </p:cNvSpPr>
              <p:nvPr/>
            </p:nvSpPr>
            <p:spPr bwMode="auto">
              <a:xfrm>
                <a:off x="715978" y="2945120"/>
                <a:ext cx="6664932" cy="506421"/>
              </a:xfrm>
              <a:prstGeom prst="rect">
                <a:avLst/>
              </a:prstGeom>
              <a:blipFill>
                <a:blip r:embed="rId5"/>
                <a:stretch>
                  <a:fillRect l="-1371" t="-1205" r="-823" b="-26506"/>
                </a:stretch>
              </a:blipFill>
              <a:ln>
                <a:noFill/>
              </a:ln>
              <a:effectLst/>
            </p:spPr>
            <p:txBody>
              <a:bodyPr/>
              <a:lstStyle/>
              <a:p>
                <a:r>
                  <a:rPr lang="en-US">
                    <a:noFill/>
                  </a:rPr>
                  <a:t> </a:t>
                </a:r>
              </a:p>
            </p:txBody>
          </p:sp>
        </mc:Fallback>
      </mc:AlternateContent>
      <p:grpSp>
        <p:nvGrpSpPr>
          <p:cNvPr id="70" name="Group 69" descr="n25 Fb Nguyen Phuong">
            <a:extLst>
              <a:ext uri="{FF2B5EF4-FFF2-40B4-BE49-F238E27FC236}">
                <a16:creationId xmlns:a16="http://schemas.microsoft.com/office/drawing/2014/main" id="{5AB0A0DE-2A84-E670-5DE1-5C6E4B0A6D0A}"/>
              </a:ext>
            </a:extLst>
          </p:cNvPr>
          <p:cNvGrpSpPr/>
          <p:nvPr/>
        </p:nvGrpSpPr>
        <p:grpSpPr>
          <a:xfrm>
            <a:off x="7820462" y="3679041"/>
            <a:ext cx="1184784" cy="1985042"/>
            <a:chOff x="4835016" y="3797300"/>
            <a:chExt cx="1184784" cy="1985042"/>
          </a:xfrm>
        </p:grpSpPr>
        <p:grpSp>
          <p:nvGrpSpPr>
            <p:cNvPr id="71" name="Group 70">
              <a:extLst>
                <a:ext uri="{FF2B5EF4-FFF2-40B4-BE49-F238E27FC236}">
                  <a16:creationId xmlns:a16="http://schemas.microsoft.com/office/drawing/2014/main" id="{CC2C6A0D-C2CE-6463-2F7E-BF56BC0A610A}"/>
                </a:ext>
              </a:extLst>
            </p:cNvPr>
            <p:cNvGrpSpPr/>
            <p:nvPr/>
          </p:nvGrpSpPr>
          <p:grpSpPr>
            <a:xfrm>
              <a:off x="5442156" y="3797300"/>
              <a:ext cx="577644" cy="1985042"/>
              <a:chOff x="5442156" y="3797300"/>
              <a:chExt cx="577644" cy="1985042"/>
            </a:xfrm>
          </p:grpSpPr>
          <p:sp>
            <p:nvSpPr>
              <p:cNvPr id="73" name="Line 45">
                <a:extLst>
                  <a:ext uri="{FF2B5EF4-FFF2-40B4-BE49-F238E27FC236}">
                    <a16:creationId xmlns:a16="http://schemas.microsoft.com/office/drawing/2014/main" id="{0916DB93-B5F1-2AA0-629E-0AAD67C38FA8}"/>
                  </a:ext>
                </a:extLst>
              </p:cNvPr>
              <p:cNvSpPr>
                <a:spLocks noChangeShapeType="1"/>
              </p:cNvSpPr>
              <p:nvPr/>
            </p:nvSpPr>
            <p:spPr bwMode="auto">
              <a:xfrm>
                <a:off x="5543550" y="3873500"/>
                <a:ext cx="0" cy="8382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74" name="Line 46">
                <a:extLst>
                  <a:ext uri="{FF2B5EF4-FFF2-40B4-BE49-F238E27FC236}">
                    <a16:creationId xmlns:a16="http://schemas.microsoft.com/office/drawing/2014/main" id="{A2553D46-C40F-FCD1-54D4-6640F6FB7C67}"/>
                  </a:ext>
                </a:extLst>
              </p:cNvPr>
              <p:cNvSpPr>
                <a:spLocks noChangeShapeType="1"/>
              </p:cNvSpPr>
              <p:nvPr/>
            </p:nvSpPr>
            <p:spPr bwMode="auto">
              <a:xfrm flipH="1">
                <a:off x="5562600" y="3888248"/>
                <a:ext cx="457200"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75" name="Oval 51">
                <a:extLst>
                  <a:ext uri="{FF2B5EF4-FFF2-40B4-BE49-F238E27FC236}">
                    <a16:creationId xmlns:a16="http://schemas.microsoft.com/office/drawing/2014/main" id="{5832A661-029D-F345-216D-21E4BC4AD6E0}"/>
                  </a:ext>
                </a:extLst>
              </p:cNvPr>
              <p:cNvSpPr>
                <a:spLocks noChangeArrowheads="1"/>
              </p:cNvSpPr>
              <p:nvPr/>
            </p:nvSpPr>
            <p:spPr bwMode="auto">
              <a:xfrm>
                <a:off x="5486400" y="3797300"/>
                <a:ext cx="152400" cy="152400"/>
              </a:xfrm>
              <a:prstGeom prst="ellipse">
                <a:avLst/>
              </a:prstGeom>
              <a:solidFill>
                <a:srgbClr val="666633"/>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grpSp>
            <p:nvGrpSpPr>
              <p:cNvPr id="76" name="Group 75">
                <a:extLst>
                  <a:ext uri="{FF2B5EF4-FFF2-40B4-BE49-F238E27FC236}">
                    <a16:creationId xmlns:a16="http://schemas.microsoft.com/office/drawing/2014/main" id="{B06559B0-9214-C693-68D7-DEA033829E04}"/>
                  </a:ext>
                </a:extLst>
              </p:cNvPr>
              <p:cNvGrpSpPr/>
              <p:nvPr/>
            </p:nvGrpSpPr>
            <p:grpSpPr>
              <a:xfrm>
                <a:off x="5442156" y="3949700"/>
                <a:ext cx="210804" cy="1832642"/>
                <a:chOff x="5442156" y="3949700"/>
                <a:chExt cx="210804" cy="1832642"/>
              </a:xfrm>
            </p:grpSpPr>
            <p:sp>
              <p:nvSpPr>
                <p:cNvPr id="77" name="Line 82">
                  <a:extLst>
                    <a:ext uri="{FF2B5EF4-FFF2-40B4-BE49-F238E27FC236}">
                      <a16:creationId xmlns:a16="http://schemas.microsoft.com/office/drawing/2014/main" id="{441F2242-BDE6-7617-52F1-D11691214DFD}"/>
                    </a:ext>
                  </a:extLst>
                </p:cNvPr>
                <p:cNvSpPr>
                  <a:spLocks noChangeShapeType="1"/>
                </p:cNvSpPr>
                <p:nvPr/>
              </p:nvSpPr>
              <p:spPr bwMode="auto">
                <a:xfrm>
                  <a:off x="5543550" y="3949700"/>
                  <a:ext cx="0" cy="17356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78" name="Rectangle 31" descr="Small confetti">
                  <a:extLst>
                    <a:ext uri="{FF2B5EF4-FFF2-40B4-BE49-F238E27FC236}">
                      <a16:creationId xmlns:a16="http://schemas.microsoft.com/office/drawing/2014/main" id="{15C14B3E-7323-56FC-BA46-A14FA1586F95}"/>
                    </a:ext>
                  </a:extLst>
                </p:cNvPr>
                <p:cNvSpPr>
                  <a:spLocks noChangeArrowheads="1"/>
                </p:cNvSpPr>
                <p:nvPr/>
              </p:nvSpPr>
              <p:spPr bwMode="auto">
                <a:xfrm>
                  <a:off x="5444998" y="5414938"/>
                  <a:ext cx="207962" cy="173038"/>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79" name="Rectangle 31" descr="Small confetti">
                  <a:extLst>
                    <a:ext uri="{FF2B5EF4-FFF2-40B4-BE49-F238E27FC236}">
                      <a16:creationId xmlns:a16="http://schemas.microsoft.com/office/drawing/2014/main" id="{0A40FEF7-6E77-4662-1DB1-BA161EE0AF3F}"/>
                    </a:ext>
                  </a:extLst>
                </p:cNvPr>
                <p:cNvSpPr>
                  <a:spLocks noChangeArrowheads="1"/>
                </p:cNvSpPr>
                <p:nvPr/>
              </p:nvSpPr>
              <p:spPr bwMode="auto">
                <a:xfrm>
                  <a:off x="5442156" y="5609304"/>
                  <a:ext cx="207962" cy="173038"/>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grpSp>
        </p:grpSp>
        <mc:AlternateContent xmlns:mc="http://schemas.openxmlformats.org/markup-compatibility/2006" xmlns:a14="http://schemas.microsoft.com/office/drawing/2010/main">
          <mc:Choice Requires="a14">
            <p:sp>
              <p:nvSpPr>
                <p:cNvPr id="72" name="Text Box 54">
                  <a:extLst>
                    <a:ext uri="{FF2B5EF4-FFF2-40B4-BE49-F238E27FC236}">
                      <a16:creationId xmlns:a16="http://schemas.microsoft.com/office/drawing/2014/main" id="{1673EA4B-7371-57AD-679B-98D6468421B5}"/>
                    </a:ext>
                  </a:extLst>
                </p:cNvPr>
                <p:cNvSpPr txBox="1">
                  <a:spLocks noChangeArrowheads="1"/>
                </p:cNvSpPr>
                <p:nvPr/>
              </p:nvSpPr>
              <p:spPr bwMode="auto">
                <a:xfrm>
                  <a:off x="4835016" y="44958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14:m>
                    <m:oMathPara xmlns:m="http://schemas.openxmlformats.org/officeDocument/2006/math">
                      <m:oMathParaPr>
                        <m:jc m:val="centerGroup"/>
                      </m:oMathParaPr>
                      <m:oMath xmlns:m="http://schemas.openxmlformats.org/officeDocument/2006/math">
                        <m:sSub>
                          <m:sSubPr>
                            <m:ctrlPr>
                              <a:rPr lang="en-US" sz="2400" b="1" i="1" smtClean="0">
                                <a:solidFill>
                                  <a:srgbClr val="0033CC"/>
                                </a:solidFill>
                                <a:latin typeface="Cambria Math" panose="02040503050406030204" pitchFamily="18" charset="0"/>
                              </a:rPr>
                            </m:ctrlPr>
                          </m:sSubPr>
                          <m:e>
                            <m:acc>
                              <m:accPr>
                                <m:chr m:val="⃗"/>
                                <m:ctrlPr>
                                  <a:rPr lang="en-US" sz="2400" b="1" i="1">
                                    <a:solidFill>
                                      <a:srgbClr val="0033CC"/>
                                    </a:solidFill>
                                    <a:latin typeface="Cambria Math" panose="02040503050406030204" pitchFamily="18" charset="0"/>
                                  </a:rPr>
                                </m:ctrlPr>
                              </m:accPr>
                              <m:e>
                                <m:r>
                                  <a:rPr lang="en-US" sz="2400" b="1" i="1">
                                    <a:solidFill>
                                      <a:srgbClr val="0033CC"/>
                                    </a:solidFill>
                                    <a:latin typeface="Cambria Math"/>
                                  </a:rPr>
                                  <m:t>𝑭</m:t>
                                </m:r>
                              </m:e>
                            </m:acc>
                          </m:e>
                          <m:sub>
                            <m:r>
                              <a:rPr lang="en-US" sz="2400" b="1" i="1" smtClean="0">
                                <a:solidFill>
                                  <a:srgbClr val="0033CC"/>
                                </a:solidFill>
                                <a:latin typeface="Cambria Math" panose="02040503050406030204" pitchFamily="18" charset="0"/>
                              </a:rPr>
                              <m:t>𝟐</m:t>
                            </m:r>
                          </m:sub>
                        </m:sSub>
                      </m:oMath>
                    </m:oMathPara>
                  </a14:m>
                  <a:endParaRPr lang="en-US" sz="2400" b="1" baseline="-25000">
                    <a:solidFill>
                      <a:srgbClr val="0000FF"/>
                    </a:solidFill>
                    <a:latin typeface="Times New Roman" charset="0"/>
                  </a:endParaRPr>
                </a:p>
              </p:txBody>
            </p:sp>
          </mc:Choice>
          <mc:Fallback xmlns="">
            <p:sp>
              <p:nvSpPr>
                <p:cNvPr id="72" name="Text Box 54">
                  <a:extLst>
                    <a:ext uri="{FF2B5EF4-FFF2-40B4-BE49-F238E27FC236}">
                      <a16:creationId xmlns:a16="http://schemas.microsoft.com/office/drawing/2014/main" id="{1673EA4B-7371-57AD-679B-98D6468421B5}"/>
                    </a:ext>
                  </a:extLst>
                </p:cNvPr>
                <p:cNvSpPr txBox="1">
                  <a:spLocks noRot="1" noChangeAspect="1" noMove="1" noResize="1" noEditPoints="1" noAdjustHandles="1" noChangeArrowheads="1" noChangeShapeType="1" noTextEdit="1"/>
                </p:cNvSpPr>
                <p:nvPr/>
              </p:nvSpPr>
              <p:spPr bwMode="auto">
                <a:xfrm>
                  <a:off x="4835016" y="4495800"/>
                  <a:ext cx="609600" cy="506421"/>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0" name="Text Box 15" descr="n25 Fb Nguyen Phuong">
                <a:extLst>
                  <a:ext uri="{FF2B5EF4-FFF2-40B4-BE49-F238E27FC236}">
                    <a16:creationId xmlns:a16="http://schemas.microsoft.com/office/drawing/2014/main" id="{6268A372-B68F-AFAC-B458-53277D14008D}"/>
                  </a:ext>
                </a:extLst>
              </p:cNvPr>
              <p:cNvSpPr txBox="1">
                <a:spLocks noChangeArrowheads="1"/>
              </p:cNvSpPr>
              <p:nvPr/>
            </p:nvSpPr>
            <p:spPr bwMode="auto">
              <a:xfrm>
                <a:off x="715978" y="3678995"/>
                <a:ext cx="6664932" cy="506421"/>
              </a:xfrm>
              <a:prstGeom prst="rect">
                <a:avLst/>
              </a:prstGeom>
              <a:solidFill>
                <a:schemeClr val="accent1">
                  <a:lumMod val="60000"/>
                  <a:lumOff val="40000"/>
                </a:schemeClr>
              </a:solidFill>
              <a:ln>
                <a:noFill/>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fontAlgn="base">
                  <a:spcBef>
                    <a:spcPct val="50000"/>
                  </a:spcBef>
                  <a:spcAft>
                    <a:spcPct val="0"/>
                  </a:spcAft>
                </a:pPr>
                <a:r>
                  <a:rPr lang="en-US" sz="2400">
                    <a:solidFill>
                      <a:srgbClr val="0033CC"/>
                    </a:solidFill>
                    <a:latin typeface="Calibri" panose="020F0502020204030204" pitchFamily="34" charset="0"/>
                    <a:cs typeface="Calibri" panose="020F0502020204030204" pitchFamily="34" charset="0"/>
                  </a:rPr>
                  <a:t>Nếu bỏ lực </a:t>
                </a:r>
                <a14:m>
                  <m:oMath xmlns:m="http://schemas.openxmlformats.org/officeDocument/2006/math">
                    <m:sSub>
                      <m:sSubPr>
                        <m:ctrlPr>
                          <a:rPr lang="en-US" sz="2400" i="1">
                            <a:solidFill>
                              <a:srgbClr val="0033CC"/>
                            </a:solidFill>
                            <a:latin typeface="Cambria Math" panose="02040503050406030204" pitchFamily="18" charset="0"/>
                          </a:rPr>
                        </m:ctrlPr>
                      </m:sSubPr>
                      <m:e>
                        <m:acc>
                          <m:accPr>
                            <m:chr m:val="⃗"/>
                            <m:ctrlPr>
                              <a:rPr lang="en-US" sz="2400" i="1">
                                <a:solidFill>
                                  <a:srgbClr val="0033CC"/>
                                </a:solidFill>
                                <a:latin typeface="Cambria Math" panose="02040503050406030204" pitchFamily="18" charset="0"/>
                              </a:rPr>
                            </m:ctrlPr>
                          </m:accPr>
                          <m:e>
                            <m:r>
                              <a:rPr lang="en-US" sz="2400" i="1">
                                <a:solidFill>
                                  <a:srgbClr val="0033CC"/>
                                </a:solidFill>
                                <a:latin typeface="Cambria Math"/>
                              </a:rPr>
                              <m:t>𝐹</m:t>
                            </m:r>
                          </m:e>
                        </m:acc>
                      </m:e>
                      <m:sub>
                        <m:r>
                          <a:rPr lang="en-US" sz="2400" i="1">
                            <a:solidFill>
                              <a:srgbClr val="0033CC"/>
                            </a:solidFill>
                            <a:latin typeface="Cambria Math"/>
                          </a:rPr>
                          <m:t>2</m:t>
                        </m:r>
                      </m:sub>
                    </m:sSub>
                  </m:oMath>
                </a14:m>
                <a:r>
                  <a:rPr lang="en-US" sz="2400">
                    <a:solidFill>
                      <a:srgbClr val="0033CC"/>
                    </a:solidFill>
                    <a:latin typeface="Calibri" panose="020F0502020204030204" pitchFamily="34" charset="0"/>
                    <a:cs typeface="Calibri" panose="020F0502020204030204" pitchFamily="34" charset="0"/>
                  </a:rPr>
                  <a:t>: vật sẽ quay cùng chiều kim đồng hồ</a:t>
                </a:r>
              </a:p>
            </p:txBody>
          </p:sp>
        </mc:Choice>
        <mc:Fallback>
          <p:sp>
            <p:nvSpPr>
              <p:cNvPr id="80" name="Text Box 15" descr="n25 Fb Nguyen Phuong">
                <a:extLst>
                  <a:ext uri="{FF2B5EF4-FFF2-40B4-BE49-F238E27FC236}">
                    <a16:creationId xmlns:a16="http://schemas.microsoft.com/office/drawing/2014/main" id="{6268A372-B68F-AFAC-B458-53277D14008D}"/>
                  </a:ext>
                </a:extLst>
              </p:cNvPr>
              <p:cNvSpPr txBox="1">
                <a:spLocks noRot="1" noChangeAspect="1" noMove="1" noResize="1" noEditPoints="1" noAdjustHandles="1" noChangeArrowheads="1" noChangeShapeType="1" noTextEdit="1"/>
              </p:cNvSpPr>
              <p:nvPr/>
            </p:nvSpPr>
            <p:spPr bwMode="auto">
              <a:xfrm>
                <a:off x="715978" y="3678995"/>
                <a:ext cx="6664932" cy="506421"/>
              </a:xfrm>
              <a:prstGeom prst="rect">
                <a:avLst/>
              </a:prstGeom>
              <a:blipFill>
                <a:blip r:embed="rId7"/>
                <a:stretch>
                  <a:fillRect l="-1371" t="-1205" b="-26506"/>
                </a:stretch>
              </a:blipFill>
              <a:ln>
                <a:noFill/>
              </a:ln>
              <a:effectLst/>
            </p:spPr>
            <p:txBody>
              <a:bodyPr/>
              <a:lstStyle/>
              <a:p>
                <a:r>
                  <a:rPr lang="en-US">
                    <a:noFill/>
                  </a:rPr>
                  <a:t> </a:t>
                </a:r>
              </a:p>
            </p:txBody>
          </p:sp>
        </mc:Fallback>
      </mc:AlternateContent>
      <p:grpSp>
        <p:nvGrpSpPr>
          <p:cNvPr id="81" name="Group 80" descr="n25 Fb Nguyen Phuong">
            <a:extLst>
              <a:ext uri="{FF2B5EF4-FFF2-40B4-BE49-F238E27FC236}">
                <a16:creationId xmlns:a16="http://schemas.microsoft.com/office/drawing/2014/main" id="{6FBF5260-FFD1-B0E4-A27A-00AF3C1F9826}"/>
              </a:ext>
            </a:extLst>
          </p:cNvPr>
          <p:cNvGrpSpPr/>
          <p:nvPr/>
        </p:nvGrpSpPr>
        <p:grpSpPr>
          <a:xfrm>
            <a:off x="9788372" y="3695833"/>
            <a:ext cx="700548" cy="1608138"/>
            <a:chOff x="6843252" y="3797300"/>
            <a:chExt cx="700548" cy="1608138"/>
          </a:xfrm>
        </p:grpSpPr>
        <p:grpSp>
          <p:nvGrpSpPr>
            <p:cNvPr id="82" name="Group 100">
              <a:extLst>
                <a:ext uri="{FF2B5EF4-FFF2-40B4-BE49-F238E27FC236}">
                  <a16:creationId xmlns:a16="http://schemas.microsoft.com/office/drawing/2014/main" id="{90BB6C5A-AF19-3A83-B54A-02495C44BDF5}"/>
                </a:ext>
              </a:extLst>
            </p:cNvPr>
            <p:cNvGrpSpPr>
              <a:grpSpLocks/>
            </p:cNvGrpSpPr>
            <p:nvPr/>
          </p:nvGrpSpPr>
          <p:grpSpPr bwMode="auto">
            <a:xfrm>
              <a:off x="6849142" y="3873500"/>
              <a:ext cx="207962" cy="1531938"/>
              <a:chOff x="3872" y="2160"/>
              <a:chExt cx="131" cy="965"/>
            </a:xfrm>
          </p:grpSpPr>
          <p:sp>
            <p:nvSpPr>
              <p:cNvPr id="86" name="Line 48">
                <a:extLst>
                  <a:ext uri="{FF2B5EF4-FFF2-40B4-BE49-F238E27FC236}">
                    <a16:creationId xmlns:a16="http://schemas.microsoft.com/office/drawing/2014/main" id="{877083ED-650A-1616-E328-0B053C265376}"/>
                  </a:ext>
                </a:extLst>
              </p:cNvPr>
              <p:cNvSpPr>
                <a:spLocks noChangeShapeType="1"/>
              </p:cNvSpPr>
              <p:nvPr/>
            </p:nvSpPr>
            <p:spPr bwMode="auto">
              <a:xfrm>
                <a:off x="3936" y="2160"/>
                <a:ext cx="0" cy="86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87" name="Rectangle 31" descr="Small confetti">
                <a:extLst>
                  <a:ext uri="{FF2B5EF4-FFF2-40B4-BE49-F238E27FC236}">
                    <a16:creationId xmlns:a16="http://schemas.microsoft.com/office/drawing/2014/main" id="{F80920FF-6385-998A-E538-4F80AD80E974}"/>
                  </a:ext>
                </a:extLst>
              </p:cNvPr>
              <p:cNvSpPr>
                <a:spLocks noChangeArrowheads="1"/>
              </p:cNvSpPr>
              <p:nvPr/>
            </p:nvSpPr>
            <p:spPr bwMode="auto">
              <a:xfrm>
                <a:off x="3872" y="3016"/>
                <a:ext cx="131" cy="109"/>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grpSp>
        <p:sp>
          <p:nvSpPr>
            <p:cNvPr id="83" name="Line 45">
              <a:extLst>
                <a:ext uri="{FF2B5EF4-FFF2-40B4-BE49-F238E27FC236}">
                  <a16:creationId xmlns:a16="http://schemas.microsoft.com/office/drawing/2014/main" id="{3881D534-9862-5315-4AAC-FFE729F30FC4}"/>
                </a:ext>
              </a:extLst>
            </p:cNvPr>
            <p:cNvSpPr>
              <a:spLocks noChangeShapeType="1"/>
            </p:cNvSpPr>
            <p:nvPr/>
          </p:nvSpPr>
          <p:spPr bwMode="auto">
            <a:xfrm>
              <a:off x="6948948" y="3873500"/>
              <a:ext cx="0" cy="5334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84" name="Oval 51">
              <a:extLst>
                <a:ext uri="{FF2B5EF4-FFF2-40B4-BE49-F238E27FC236}">
                  <a16:creationId xmlns:a16="http://schemas.microsoft.com/office/drawing/2014/main" id="{A6BF63D5-F9DE-D1E4-09D1-E8F0E111C397}"/>
                </a:ext>
              </a:extLst>
            </p:cNvPr>
            <p:cNvSpPr>
              <a:spLocks noChangeArrowheads="1"/>
            </p:cNvSpPr>
            <p:nvPr/>
          </p:nvSpPr>
          <p:spPr bwMode="auto">
            <a:xfrm>
              <a:off x="6843252" y="3797300"/>
              <a:ext cx="152400" cy="152400"/>
            </a:xfrm>
            <a:prstGeom prst="ellipse">
              <a:avLst/>
            </a:prstGeom>
            <a:solidFill>
              <a:srgbClr val="666633"/>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mc:AlternateContent xmlns:mc="http://schemas.openxmlformats.org/markup-compatibility/2006" xmlns:a14="http://schemas.microsoft.com/office/drawing/2010/main">
          <mc:Choice Requires="a14">
            <p:sp>
              <p:nvSpPr>
                <p:cNvPr id="85" name="Text Box 54">
                  <a:extLst>
                    <a:ext uri="{FF2B5EF4-FFF2-40B4-BE49-F238E27FC236}">
                      <a16:creationId xmlns:a16="http://schemas.microsoft.com/office/drawing/2014/main" id="{9447445B-9CED-63C4-C4D3-80EE4DBBC04A}"/>
                    </a:ext>
                  </a:extLst>
                </p:cNvPr>
                <p:cNvSpPr txBox="1">
                  <a:spLocks noChangeArrowheads="1"/>
                </p:cNvSpPr>
                <p:nvPr/>
              </p:nvSpPr>
              <p:spPr bwMode="auto">
                <a:xfrm>
                  <a:off x="6934200" y="43307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14:m>
                    <m:oMathPara xmlns:m="http://schemas.openxmlformats.org/officeDocument/2006/math">
                      <m:oMathParaPr>
                        <m:jc m:val="centerGroup"/>
                      </m:oMathParaPr>
                      <m:oMath xmlns:m="http://schemas.openxmlformats.org/officeDocument/2006/math">
                        <m:sSub>
                          <m:sSubPr>
                            <m:ctrlPr>
                              <a:rPr lang="en-US" sz="2400" b="1" i="1" smtClean="0">
                                <a:solidFill>
                                  <a:srgbClr val="0033CC"/>
                                </a:solidFill>
                                <a:latin typeface="Cambria Math" panose="02040503050406030204" pitchFamily="18" charset="0"/>
                              </a:rPr>
                            </m:ctrlPr>
                          </m:sSubPr>
                          <m:e>
                            <m:acc>
                              <m:accPr>
                                <m:chr m:val="⃗"/>
                                <m:ctrlPr>
                                  <a:rPr lang="en-US" sz="2400" b="1" i="1">
                                    <a:solidFill>
                                      <a:srgbClr val="0033CC"/>
                                    </a:solidFill>
                                    <a:latin typeface="Cambria Math" panose="02040503050406030204" pitchFamily="18" charset="0"/>
                                  </a:rPr>
                                </m:ctrlPr>
                              </m:accPr>
                              <m:e>
                                <m:r>
                                  <a:rPr lang="en-US" sz="2400" b="1" i="1">
                                    <a:solidFill>
                                      <a:srgbClr val="0033CC"/>
                                    </a:solidFill>
                                    <a:latin typeface="Cambria Math"/>
                                  </a:rPr>
                                  <m:t>𝑭</m:t>
                                </m:r>
                              </m:e>
                            </m:acc>
                          </m:e>
                          <m:sub>
                            <m:r>
                              <a:rPr lang="en-US" sz="2400" b="1" i="1" smtClean="0">
                                <a:solidFill>
                                  <a:srgbClr val="0033CC"/>
                                </a:solidFill>
                                <a:latin typeface="Cambria Math" panose="02040503050406030204" pitchFamily="18" charset="0"/>
                              </a:rPr>
                              <m:t>𝟏</m:t>
                            </m:r>
                          </m:sub>
                        </m:sSub>
                      </m:oMath>
                    </m:oMathPara>
                  </a14:m>
                  <a:endParaRPr lang="en-US" sz="2400" b="1" baseline="-25000">
                    <a:solidFill>
                      <a:srgbClr val="0000FF"/>
                    </a:solidFill>
                    <a:latin typeface="Times New Roman" charset="0"/>
                  </a:endParaRPr>
                </a:p>
              </p:txBody>
            </p:sp>
          </mc:Choice>
          <mc:Fallback xmlns="">
            <p:sp>
              <p:nvSpPr>
                <p:cNvPr id="85" name="Text Box 54">
                  <a:extLst>
                    <a:ext uri="{FF2B5EF4-FFF2-40B4-BE49-F238E27FC236}">
                      <a16:creationId xmlns:a16="http://schemas.microsoft.com/office/drawing/2014/main" id="{9447445B-9CED-63C4-C4D3-80EE4DBBC04A}"/>
                    </a:ext>
                  </a:extLst>
                </p:cNvPr>
                <p:cNvSpPr txBox="1">
                  <a:spLocks noRot="1" noChangeAspect="1" noMove="1" noResize="1" noEditPoints="1" noAdjustHandles="1" noChangeArrowheads="1" noChangeShapeType="1" noTextEdit="1"/>
                </p:cNvSpPr>
                <p:nvPr/>
              </p:nvSpPr>
              <p:spPr bwMode="auto">
                <a:xfrm>
                  <a:off x="6934200" y="4330700"/>
                  <a:ext cx="609600" cy="506421"/>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88" name="Freeform 112" descr="n25 Fb Nguyen Phuong">
            <a:extLst>
              <a:ext uri="{FF2B5EF4-FFF2-40B4-BE49-F238E27FC236}">
                <a16:creationId xmlns:a16="http://schemas.microsoft.com/office/drawing/2014/main" id="{6FBB5A22-9A3F-A1A9-9C8F-CF6F89259BBF}"/>
              </a:ext>
            </a:extLst>
          </p:cNvPr>
          <p:cNvSpPr>
            <a:spLocks/>
          </p:cNvSpPr>
          <p:nvPr/>
        </p:nvSpPr>
        <p:spPr bwMode="auto">
          <a:xfrm rot="4929671">
            <a:off x="9492609" y="2514562"/>
            <a:ext cx="771525" cy="541337"/>
          </a:xfrm>
          <a:custGeom>
            <a:avLst/>
            <a:gdLst>
              <a:gd name="T0" fmla="*/ 386 w 386"/>
              <a:gd name="T1" fmla="*/ 0 h 205"/>
              <a:gd name="T2" fmla="*/ 315 w 386"/>
              <a:gd name="T3" fmla="*/ 8 h 205"/>
              <a:gd name="T4" fmla="*/ 223 w 386"/>
              <a:gd name="T5" fmla="*/ 36 h 205"/>
              <a:gd name="T6" fmla="*/ 87 w 386"/>
              <a:gd name="T7" fmla="*/ 118 h 205"/>
              <a:gd name="T8" fmla="*/ 0 w 386"/>
              <a:gd name="T9" fmla="*/ 205 h 205"/>
            </a:gdLst>
            <a:ahLst/>
            <a:cxnLst>
              <a:cxn ang="0">
                <a:pos x="T0" y="T1"/>
              </a:cxn>
              <a:cxn ang="0">
                <a:pos x="T2" y="T3"/>
              </a:cxn>
              <a:cxn ang="0">
                <a:pos x="T4" y="T5"/>
              </a:cxn>
              <a:cxn ang="0">
                <a:pos x="T6" y="T7"/>
              </a:cxn>
              <a:cxn ang="0">
                <a:pos x="T8" y="T9"/>
              </a:cxn>
            </a:cxnLst>
            <a:rect l="0" t="0" r="r" b="b"/>
            <a:pathLst>
              <a:path w="386" h="205">
                <a:moveTo>
                  <a:pt x="386" y="0"/>
                </a:moveTo>
                <a:cubicBezTo>
                  <a:pt x="376" y="0"/>
                  <a:pt x="342" y="2"/>
                  <a:pt x="315" y="8"/>
                </a:cubicBezTo>
                <a:cubicBezTo>
                  <a:pt x="288" y="14"/>
                  <a:pt x="261" y="18"/>
                  <a:pt x="223" y="36"/>
                </a:cubicBezTo>
                <a:cubicBezTo>
                  <a:pt x="185" y="54"/>
                  <a:pt x="124" y="90"/>
                  <a:pt x="87" y="118"/>
                </a:cubicBezTo>
                <a:cubicBezTo>
                  <a:pt x="50" y="146"/>
                  <a:pt x="18" y="187"/>
                  <a:pt x="0" y="205"/>
                </a:cubicBezTo>
              </a:path>
            </a:pathLst>
          </a:custGeom>
          <a:noFill/>
          <a:ln w="38100" cmpd="sng">
            <a:solidFill>
              <a:srgbClr val="FF33CC"/>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a:solidFill>
                <a:srgbClr val="0033CC"/>
              </a:solidFill>
              <a:latin typeface="Times New Roman" charset="0"/>
            </a:endParaRPr>
          </a:p>
        </p:txBody>
      </p:sp>
      <p:grpSp>
        <p:nvGrpSpPr>
          <p:cNvPr id="89" name="Group 42" descr="n25 Fb Nguyen Phuong">
            <a:extLst>
              <a:ext uri="{FF2B5EF4-FFF2-40B4-BE49-F238E27FC236}">
                <a16:creationId xmlns:a16="http://schemas.microsoft.com/office/drawing/2014/main" id="{309ABCA8-9D3F-E33D-FD38-BEB842A0033A}"/>
              </a:ext>
            </a:extLst>
          </p:cNvPr>
          <p:cNvGrpSpPr>
            <a:grpSpLocks/>
          </p:cNvGrpSpPr>
          <p:nvPr/>
        </p:nvGrpSpPr>
        <p:grpSpPr bwMode="auto">
          <a:xfrm>
            <a:off x="7834530" y="2739025"/>
            <a:ext cx="3886201" cy="3475038"/>
            <a:chOff x="2592" y="1440"/>
            <a:chExt cx="2448" cy="2189"/>
          </a:xfrm>
        </p:grpSpPr>
        <p:sp>
          <p:nvSpPr>
            <p:cNvPr id="90" name="Rectangle 30">
              <a:extLst>
                <a:ext uri="{FF2B5EF4-FFF2-40B4-BE49-F238E27FC236}">
                  <a16:creationId xmlns:a16="http://schemas.microsoft.com/office/drawing/2014/main" id="{2C51B81F-0708-80E6-1BAD-463BB4AA8532}"/>
                </a:ext>
              </a:extLst>
            </p:cNvPr>
            <p:cNvSpPr>
              <a:spLocks noChangeArrowheads="1"/>
            </p:cNvSpPr>
            <p:nvPr/>
          </p:nvSpPr>
          <p:spPr bwMode="auto">
            <a:xfrm>
              <a:off x="2948" y="3038"/>
              <a:ext cx="131" cy="109"/>
            </a:xfrm>
            <a:prstGeom prst="rect">
              <a:avLst/>
            </a:prstGeom>
            <a:noFill/>
            <a:ln>
              <a:noFill/>
            </a:ln>
            <a:extLst>
              <a:ext uri="{909E8E84-426E-40DD-AFC4-6F175D3DCCD1}">
                <a14:hiddenFill xmlns:a14="http://schemas.microsoft.com/office/drawing/2010/main">
                  <a:solidFill>
                    <a:srgbClr val="669900"/>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91" name="Rectangle 31" descr="Small confetti">
              <a:extLst>
                <a:ext uri="{FF2B5EF4-FFF2-40B4-BE49-F238E27FC236}">
                  <a16:creationId xmlns:a16="http://schemas.microsoft.com/office/drawing/2014/main" id="{06079099-E0AB-D03C-1046-64D13AA207A8}"/>
                </a:ext>
              </a:extLst>
            </p:cNvPr>
            <p:cNvSpPr>
              <a:spLocks noChangeArrowheads="1"/>
            </p:cNvSpPr>
            <p:nvPr/>
          </p:nvSpPr>
          <p:spPr bwMode="auto">
            <a:xfrm>
              <a:off x="2948" y="2928"/>
              <a:ext cx="131" cy="109"/>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92" name="Rectangle 32" descr="Small confetti">
              <a:extLst>
                <a:ext uri="{FF2B5EF4-FFF2-40B4-BE49-F238E27FC236}">
                  <a16:creationId xmlns:a16="http://schemas.microsoft.com/office/drawing/2014/main" id="{0488E925-5268-1F0C-A687-37365470A37B}"/>
                </a:ext>
              </a:extLst>
            </p:cNvPr>
            <p:cNvSpPr>
              <a:spLocks noChangeArrowheads="1"/>
            </p:cNvSpPr>
            <p:nvPr/>
          </p:nvSpPr>
          <p:spPr bwMode="auto">
            <a:xfrm>
              <a:off x="4516" y="2966"/>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93" name="Oval 37">
              <a:extLst>
                <a:ext uri="{FF2B5EF4-FFF2-40B4-BE49-F238E27FC236}">
                  <a16:creationId xmlns:a16="http://schemas.microsoft.com/office/drawing/2014/main" id="{BB9ED261-443A-E5F1-A336-5C0F0287C267}"/>
                </a:ext>
              </a:extLst>
            </p:cNvPr>
            <p:cNvSpPr>
              <a:spLocks noChangeArrowheads="1"/>
            </p:cNvSpPr>
            <p:nvPr/>
          </p:nvSpPr>
          <p:spPr bwMode="auto">
            <a:xfrm>
              <a:off x="3309" y="2055"/>
              <a:ext cx="50" cy="50"/>
            </a:xfrm>
            <a:prstGeom prst="ellipse">
              <a:avLst/>
            </a:prstGeom>
            <a:solidFill>
              <a:srgbClr val="FF0066"/>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94" name="Line 39">
              <a:extLst>
                <a:ext uri="{FF2B5EF4-FFF2-40B4-BE49-F238E27FC236}">
                  <a16:creationId xmlns:a16="http://schemas.microsoft.com/office/drawing/2014/main" id="{98F92E16-05E4-EAF2-A218-61A9B7810ACC}"/>
                </a:ext>
              </a:extLst>
            </p:cNvPr>
            <p:cNvSpPr>
              <a:spLocks noChangeShapeType="1"/>
            </p:cNvSpPr>
            <p:nvPr/>
          </p:nvSpPr>
          <p:spPr bwMode="auto">
            <a:xfrm>
              <a:off x="4449" y="3629"/>
              <a:ext cx="576"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95" name="Line 40">
              <a:extLst>
                <a:ext uri="{FF2B5EF4-FFF2-40B4-BE49-F238E27FC236}">
                  <a16:creationId xmlns:a16="http://schemas.microsoft.com/office/drawing/2014/main" id="{339DF504-7BA0-A19F-E3F6-C1383748AE84}"/>
                </a:ext>
              </a:extLst>
            </p:cNvPr>
            <p:cNvSpPr>
              <a:spLocks noChangeShapeType="1"/>
            </p:cNvSpPr>
            <p:nvPr/>
          </p:nvSpPr>
          <p:spPr bwMode="auto">
            <a:xfrm>
              <a:off x="4478" y="2563"/>
              <a:ext cx="25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96" name="Oval 41">
              <a:extLst>
                <a:ext uri="{FF2B5EF4-FFF2-40B4-BE49-F238E27FC236}">
                  <a16:creationId xmlns:a16="http://schemas.microsoft.com/office/drawing/2014/main" id="{BB9C5333-CEEF-F0BD-24B4-E5AE17FF964C}"/>
                </a:ext>
              </a:extLst>
            </p:cNvPr>
            <p:cNvSpPr>
              <a:spLocks noChangeArrowheads="1"/>
            </p:cNvSpPr>
            <p:nvPr/>
          </p:nvSpPr>
          <p:spPr bwMode="auto">
            <a:xfrm>
              <a:off x="4391" y="2447"/>
              <a:ext cx="202" cy="202"/>
            </a:xfrm>
            <a:prstGeom prst="ellipse">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97" name="Line 42">
              <a:extLst>
                <a:ext uri="{FF2B5EF4-FFF2-40B4-BE49-F238E27FC236}">
                  <a16:creationId xmlns:a16="http://schemas.microsoft.com/office/drawing/2014/main" id="{449E49B0-65AB-6E0B-737D-C337F0E5E8CD}"/>
                </a:ext>
              </a:extLst>
            </p:cNvPr>
            <p:cNvSpPr>
              <a:spLocks noChangeShapeType="1"/>
            </p:cNvSpPr>
            <p:nvPr/>
          </p:nvSpPr>
          <p:spPr bwMode="auto">
            <a:xfrm rot="18584975" flipV="1">
              <a:off x="4106" y="1488"/>
              <a:ext cx="57" cy="121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98" name="Line 43">
              <a:extLst>
                <a:ext uri="{FF2B5EF4-FFF2-40B4-BE49-F238E27FC236}">
                  <a16:creationId xmlns:a16="http://schemas.microsoft.com/office/drawing/2014/main" id="{9586E756-F9A3-A1E1-41E6-C74C3E51A550}"/>
                </a:ext>
              </a:extLst>
            </p:cNvPr>
            <p:cNvSpPr>
              <a:spLocks noChangeShapeType="1"/>
            </p:cNvSpPr>
            <p:nvPr/>
          </p:nvSpPr>
          <p:spPr bwMode="auto">
            <a:xfrm>
              <a:off x="4593" y="2563"/>
              <a:ext cx="0" cy="40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99" name="Line 44">
              <a:extLst>
                <a:ext uri="{FF2B5EF4-FFF2-40B4-BE49-F238E27FC236}">
                  <a16:creationId xmlns:a16="http://schemas.microsoft.com/office/drawing/2014/main" id="{C8869593-46E4-8E9A-6517-BD30EED37A94}"/>
                </a:ext>
              </a:extLst>
            </p:cNvPr>
            <p:cNvSpPr>
              <a:spLocks noChangeShapeType="1"/>
            </p:cNvSpPr>
            <p:nvPr/>
          </p:nvSpPr>
          <p:spPr bwMode="auto">
            <a:xfrm rot="-2700000">
              <a:off x="3744" y="1584"/>
              <a:ext cx="0" cy="317"/>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00" name="Line 47">
              <a:extLst>
                <a:ext uri="{FF2B5EF4-FFF2-40B4-BE49-F238E27FC236}">
                  <a16:creationId xmlns:a16="http://schemas.microsoft.com/office/drawing/2014/main" id="{38A256A2-B05B-82B1-C73F-04598973B650}"/>
                </a:ext>
              </a:extLst>
            </p:cNvPr>
            <p:cNvSpPr>
              <a:spLocks noChangeShapeType="1"/>
            </p:cNvSpPr>
            <p:nvPr/>
          </p:nvSpPr>
          <p:spPr bwMode="auto">
            <a:xfrm flipH="1">
              <a:off x="3331" y="1632"/>
              <a:ext cx="317" cy="448"/>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01" name="Oval 49">
              <a:extLst>
                <a:ext uri="{FF2B5EF4-FFF2-40B4-BE49-F238E27FC236}">
                  <a16:creationId xmlns:a16="http://schemas.microsoft.com/office/drawing/2014/main" id="{66BF3073-6DD5-3760-D283-300A9AC6E479}"/>
                </a:ext>
              </a:extLst>
            </p:cNvPr>
            <p:cNvSpPr>
              <a:spLocks noChangeArrowheads="1"/>
            </p:cNvSpPr>
            <p:nvPr/>
          </p:nvSpPr>
          <p:spPr bwMode="auto">
            <a:xfrm>
              <a:off x="4471" y="2530"/>
              <a:ext cx="48" cy="48"/>
            </a:xfrm>
            <a:prstGeom prst="ellipse">
              <a:avLst/>
            </a:prstGeom>
            <a:solidFill>
              <a:srgbClr val="00FFFF"/>
            </a:solidFill>
            <a:ln w="9525">
              <a:solidFill>
                <a:schemeClr val="bg2"/>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02" name="Line 50">
              <a:extLst>
                <a:ext uri="{FF2B5EF4-FFF2-40B4-BE49-F238E27FC236}">
                  <a16:creationId xmlns:a16="http://schemas.microsoft.com/office/drawing/2014/main" id="{CCC50DBE-1A3F-E1ED-EDA7-B63666ADF908}"/>
                </a:ext>
              </a:extLst>
            </p:cNvPr>
            <p:cNvSpPr>
              <a:spLocks noChangeShapeType="1"/>
            </p:cNvSpPr>
            <p:nvPr/>
          </p:nvSpPr>
          <p:spPr bwMode="auto">
            <a:xfrm flipV="1">
              <a:off x="4752" y="1920"/>
              <a:ext cx="0" cy="168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03" name="Oval 51">
              <a:extLst>
                <a:ext uri="{FF2B5EF4-FFF2-40B4-BE49-F238E27FC236}">
                  <a16:creationId xmlns:a16="http://schemas.microsoft.com/office/drawing/2014/main" id="{97821402-A865-12CA-76C4-92521D2DAD6C}"/>
                </a:ext>
              </a:extLst>
            </p:cNvPr>
            <p:cNvSpPr>
              <a:spLocks noChangeArrowheads="1"/>
            </p:cNvSpPr>
            <p:nvPr/>
          </p:nvSpPr>
          <p:spPr bwMode="auto">
            <a:xfrm>
              <a:off x="2976" y="2064"/>
              <a:ext cx="96" cy="96"/>
            </a:xfrm>
            <a:prstGeom prst="ellipse">
              <a:avLst/>
            </a:prstGeom>
            <a:noFill/>
            <a:ln>
              <a:noFill/>
            </a:ln>
            <a:extLst>
              <a:ext uri="{909E8E84-426E-40DD-AFC4-6F175D3DCCD1}">
                <a14:hiddenFill xmlns:a14="http://schemas.microsoft.com/office/drawing/2010/main">
                  <a:solidFill>
                    <a:srgbClr val="666633"/>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04" name="Oval 52">
              <a:extLst>
                <a:ext uri="{FF2B5EF4-FFF2-40B4-BE49-F238E27FC236}">
                  <a16:creationId xmlns:a16="http://schemas.microsoft.com/office/drawing/2014/main" id="{3D8D6FA3-2732-6187-CF93-598850100779}"/>
                </a:ext>
              </a:extLst>
            </p:cNvPr>
            <p:cNvSpPr>
              <a:spLocks noChangeArrowheads="1"/>
            </p:cNvSpPr>
            <p:nvPr/>
          </p:nvSpPr>
          <p:spPr bwMode="auto">
            <a:xfrm>
              <a:off x="3600" y="1584"/>
              <a:ext cx="96" cy="96"/>
            </a:xfrm>
            <a:prstGeom prst="ellipse">
              <a:avLst/>
            </a:prstGeom>
            <a:solidFill>
              <a:srgbClr val="0000FF"/>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05" name="Line 53">
              <a:extLst>
                <a:ext uri="{FF2B5EF4-FFF2-40B4-BE49-F238E27FC236}">
                  <a16:creationId xmlns:a16="http://schemas.microsoft.com/office/drawing/2014/main" id="{F15722F0-6775-D0D2-01D8-5F71F3C8E774}"/>
                </a:ext>
              </a:extLst>
            </p:cNvPr>
            <p:cNvSpPr>
              <a:spLocks noChangeShapeType="1"/>
            </p:cNvSpPr>
            <p:nvPr/>
          </p:nvSpPr>
          <p:spPr bwMode="auto">
            <a:xfrm>
              <a:off x="4464" y="3600"/>
              <a:ext cx="576"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06" name="Text Box 54">
              <a:extLst>
                <a:ext uri="{FF2B5EF4-FFF2-40B4-BE49-F238E27FC236}">
                  <a16:creationId xmlns:a16="http://schemas.microsoft.com/office/drawing/2014/main" id="{63563614-FDEF-5C92-9885-01FA25E462E2}"/>
                </a:ext>
              </a:extLst>
            </p:cNvPr>
            <p:cNvSpPr txBox="1">
              <a:spLocks noChangeArrowheads="1"/>
            </p:cNvSpPr>
            <p:nvPr/>
          </p:nvSpPr>
          <p:spPr bwMode="auto">
            <a:xfrm>
              <a:off x="2592" y="2592"/>
              <a:ext cx="38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2400" baseline="-25000">
                <a:solidFill>
                  <a:srgbClr val="0000FF"/>
                </a:solidFill>
                <a:latin typeface="Times New Roman" charset="0"/>
              </a:endParaRPr>
            </a:p>
          </p:txBody>
        </p:sp>
        <p:sp>
          <p:nvSpPr>
            <p:cNvPr id="107" name="Line 55">
              <a:extLst>
                <a:ext uri="{FF2B5EF4-FFF2-40B4-BE49-F238E27FC236}">
                  <a16:creationId xmlns:a16="http://schemas.microsoft.com/office/drawing/2014/main" id="{F77983DD-6B2E-CF3F-49BC-FD74A6EDB5DB}"/>
                </a:ext>
              </a:extLst>
            </p:cNvPr>
            <p:cNvSpPr>
              <a:spLocks noChangeShapeType="1"/>
            </p:cNvSpPr>
            <p:nvPr/>
          </p:nvSpPr>
          <p:spPr bwMode="auto">
            <a:xfrm>
              <a:off x="2592" y="2640"/>
              <a:ext cx="24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FF"/>
                  </a:solidFill>
                  <a:round/>
                  <a:headEnd/>
                  <a:tailEnd type="triangle" w="med" len="me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08" name="Text Box 56">
              <a:extLst>
                <a:ext uri="{FF2B5EF4-FFF2-40B4-BE49-F238E27FC236}">
                  <a16:creationId xmlns:a16="http://schemas.microsoft.com/office/drawing/2014/main" id="{D657FF0E-976C-8818-6232-7EE744F02733}"/>
                </a:ext>
              </a:extLst>
            </p:cNvPr>
            <p:cNvSpPr txBox="1">
              <a:spLocks noChangeArrowheads="1"/>
            </p:cNvSpPr>
            <p:nvPr/>
          </p:nvSpPr>
          <p:spPr bwMode="auto">
            <a:xfrm>
              <a:off x="4368" y="3072"/>
              <a:ext cx="3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3600">
                <a:solidFill>
                  <a:srgbClr val="0000FF"/>
                </a:solidFill>
                <a:latin typeface="Times New Roman" charset="0"/>
              </a:endParaRPr>
            </a:p>
          </p:txBody>
        </p:sp>
        <p:sp>
          <p:nvSpPr>
            <p:cNvPr id="109" name="Text Box 57">
              <a:extLst>
                <a:ext uri="{FF2B5EF4-FFF2-40B4-BE49-F238E27FC236}">
                  <a16:creationId xmlns:a16="http://schemas.microsoft.com/office/drawing/2014/main" id="{EF30909E-85D7-A210-88E0-92DBCEEBC628}"/>
                </a:ext>
              </a:extLst>
            </p:cNvPr>
            <p:cNvSpPr txBox="1">
              <a:spLocks noChangeArrowheads="1"/>
            </p:cNvSpPr>
            <p:nvPr/>
          </p:nvSpPr>
          <p:spPr bwMode="auto">
            <a:xfrm>
              <a:off x="3792" y="144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a:solidFill>
                    <a:srgbClr val="0000FF"/>
                  </a:solidFill>
                  <a:latin typeface="Times New Roman" charset="0"/>
                </a:rPr>
                <a:t>F</a:t>
              </a:r>
              <a:r>
                <a:rPr lang="en-US" sz="2400" baseline="-25000">
                  <a:solidFill>
                    <a:srgbClr val="0000FF"/>
                  </a:solidFill>
                  <a:latin typeface="Times New Roman" charset="0"/>
                </a:rPr>
                <a:t>1</a:t>
              </a:r>
            </a:p>
          </p:txBody>
        </p:sp>
        <p:sp>
          <p:nvSpPr>
            <p:cNvPr id="110" name="Line 58">
              <a:extLst>
                <a:ext uri="{FF2B5EF4-FFF2-40B4-BE49-F238E27FC236}">
                  <a16:creationId xmlns:a16="http://schemas.microsoft.com/office/drawing/2014/main" id="{EE3A73DA-C16B-2181-40F3-71539E2E429F}"/>
                </a:ext>
              </a:extLst>
            </p:cNvPr>
            <p:cNvSpPr>
              <a:spLocks noChangeShapeType="1"/>
            </p:cNvSpPr>
            <p:nvPr/>
          </p:nvSpPr>
          <p:spPr bwMode="auto">
            <a:xfrm>
              <a:off x="3840" y="1488"/>
              <a:ext cx="192"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grpSp>
      <p:sp>
        <p:nvSpPr>
          <p:cNvPr id="111" name="Freeform 70" descr="n25 Fb Nguyen Phuong">
            <a:extLst>
              <a:ext uri="{FF2B5EF4-FFF2-40B4-BE49-F238E27FC236}">
                <a16:creationId xmlns:a16="http://schemas.microsoft.com/office/drawing/2014/main" id="{CEF3C655-85E3-AF8C-40FC-CB215EF9F690}"/>
              </a:ext>
            </a:extLst>
          </p:cNvPr>
          <p:cNvSpPr>
            <a:spLocks/>
          </p:cNvSpPr>
          <p:nvPr/>
        </p:nvSpPr>
        <p:spPr bwMode="auto">
          <a:xfrm rot="4174979">
            <a:off x="9681188" y="2378746"/>
            <a:ext cx="612775" cy="325438"/>
          </a:xfrm>
          <a:custGeom>
            <a:avLst/>
            <a:gdLst>
              <a:gd name="T0" fmla="*/ 386 w 386"/>
              <a:gd name="T1" fmla="*/ 0 h 205"/>
              <a:gd name="T2" fmla="*/ 315 w 386"/>
              <a:gd name="T3" fmla="*/ 8 h 205"/>
              <a:gd name="T4" fmla="*/ 223 w 386"/>
              <a:gd name="T5" fmla="*/ 36 h 205"/>
              <a:gd name="T6" fmla="*/ 87 w 386"/>
              <a:gd name="T7" fmla="*/ 118 h 205"/>
              <a:gd name="T8" fmla="*/ 0 w 386"/>
              <a:gd name="T9" fmla="*/ 205 h 205"/>
            </a:gdLst>
            <a:ahLst/>
            <a:cxnLst>
              <a:cxn ang="0">
                <a:pos x="T0" y="T1"/>
              </a:cxn>
              <a:cxn ang="0">
                <a:pos x="T2" y="T3"/>
              </a:cxn>
              <a:cxn ang="0">
                <a:pos x="T4" y="T5"/>
              </a:cxn>
              <a:cxn ang="0">
                <a:pos x="T6" y="T7"/>
              </a:cxn>
              <a:cxn ang="0">
                <a:pos x="T8" y="T9"/>
              </a:cxn>
            </a:cxnLst>
            <a:rect l="0" t="0" r="r" b="b"/>
            <a:pathLst>
              <a:path w="386" h="205">
                <a:moveTo>
                  <a:pt x="386" y="0"/>
                </a:moveTo>
                <a:cubicBezTo>
                  <a:pt x="376" y="0"/>
                  <a:pt x="342" y="2"/>
                  <a:pt x="315" y="8"/>
                </a:cubicBezTo>
                <a:cubicBezTo>
                  <a:pt x="288" y="14"/>
                  <a:pt x="261" y="18"/>
                  <a:pt x="223" y="36"/>
                </a:cubicBezTo>
                <a:cubicBezTo>
                  <a:pt x="185" y="54"/>
                  <a:pt x="124" y="90"/>
                  <a:pt x="87" y="118"/>
                </a:cubicBezTo>
                <a:cubicBezTo>
                  <a:pt x="50" y="146"/>
                  <a:pt x="18" y="187"/>
                  <a:pt x="0" y="205"/>
                </a:cubicBezTo>
              </a:path>
            </a:pathLst>
          </a:custGeom>
          <a:noFill/>
          <a:ln w="38100" cmpd="sng">
            <a:solidFill>
              <a:srgbClr val="FF33CC"/>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b="1">
              <a:solidFill>
                <a:srgbClr val="0033CC"/>
              </a:solidFill>
              <a:latin typeface="Times New Roman" charset="0"/>
            </a:endParaRPr>
          </a:p>
        </p:txBody>
      </p:sp>
      <mc:AlternateContent xmlns:mc="http://schemas.openxmlformats.org/markup-compatibility/2006">
        <mc:Choice xmlns:a14="http://schemas.microsoft.com/office/drawing/2010/main" Requires="a14">
          <p:sp>
            <p:nvSpPr>
              <p:cNvPr id="112" name="Text Box 15" descr="n25 Fb Nguyen Phuong">
                <a:extLst>
                  <a:ext uri="{FF2B5EF4-FFF2-40B4-BE49-F238E27FC236}">
                    <a16:creationId xmlns:a16="http://schemas.microsoft.com/office/drawing/2014/main" id="{B750E555-88C9-474F-DECB-E152613571D5}"/>
                  </a:ext>
                </a:extLst>
              </p:cNvPr>
              <p:cNvSpPr txBox="1">
                <a:spLocks noChangeArrowheads="1"/>
              </p:cNvSpPr>
              <p:nvPr/>
            </p:nvSpPr>
            <p:spPr bwMode="auto">
              <a:xfrm>
                <a:off x="7632696" y="1373409"/>
                <a:ext cx="2514600" cy="506421"/>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a:solidFill>
                      <a:srgbClr val="0033CC"/>
                    </a:solidFill>
                    <a:latin typeface="Times New Roman" charset="0"/>
                  </a:rPr>
                  <a:t> </a:t>
                </a:r>
                <a:r>
                  <a:rPr lang="en-US" sz="2400" b="1">
                    <a:solidFill>
                      <a:srgbClr val="0000FF"/>
                    </a:solidFill>
                    <a:latin typeface="Times New Roman" charset="0"/>
                  </a:rPr>
                  <a:t>Thay đổi  giá </a:t>
                </a:r>
                <a14:m>
                  <m:oMath xmlns:m="http://schemas.openxmlformats.org/officeDocument/2006/math">
                    <m:sSub>
                      <m:sSubPr>
                        <m:ctrlPr>
                          <a:rPr lang="en-US" sz="2400" b="1" i="1">
                            <a:solidFill>
                              <a:srgbClr val="0000FF"/>
                            </a:solidFill>
                            <a:latin typeface="Cambria Math" panose="02040503050406030204" pitchFamily="18" charset="0"/>
                          </a:rPr>
                        </m:ctrlPr>
                      </m:sSubPr>
                      <m:e>
                        <m:acc>
                          <m:accPr>
                            <m:chr m:val="⃗"/>
                            <m:ctrlPr>
                              <a:rPr lang="en-US" sz="2400" b="1" i="1">
                                <a:solidFill>
                                  <a:srgbClr val="0000FF"/>
                                </a:solidFill>
                                <a:latin typeface="Cambria Math" panose="02040503050406030204" pitchFamily="18" charset="0"/>
                              </a:rPr>
                            </m:ctrlPr>
                          </m:accPr>
                          <m:e>
                            <m:r>
                              <a:rPr lang="en-US" sz="2400" b="1" i="1">
                                <a:solidFill>
                                  <a:srgbClr val="0000FF"/>
                                </a:solidFill>
                                <a:latin typeface="Cambria Math"/>
                              </a:rPr>
                              <m:t>𝑭</m:t>
                            </m:r>
                          </m:e>
                        </m:acc>
                      </m:e>
                      <m:sub>
                        <m:r>
                          <a:rPr lang="en-US" sz="2400" b="1" i="1" smtClean="0">
                            <a:solidFill>
                              <a:srgbClr val="0000FF"/>
                            </a:solidFill>
                            <a:latin typeface="Cambria Math" panose="02040503050406030204" pitchFamily="18" charset="0"/>
                          </a:rPr>
                          <m:t>𝟏</m:t>
                        </m:r>
                      </m:sub>
                    </m:sSub>
                  </m:oMath>
                </a14:m>
                <a:endParaRPr lang="en-US" sz="2400" b="1">
                  <a:solidFill>
                    <a:srgbClr val="0000FF"/>
                  </a:solidFill>
                  <a:latin typeface="Times New Roman" charset="0"/>
                </a:endParaRPr>
              </a:p>
            </p:txBody>
          </p:sp>
        </mc:Choice>
        <mc:Fallback>
          <p:sp>
            <p:nvSpPr>
              <p:cNvPr id="112" name="Text Box 15" descr="n25 Fb Nguyen Phuong">
                <a:extLst>
                  <a:ext uri="{FF2B5EF4-FFF2-40B4-BE49-F238E27FC236}">
                    <a16:creationId xmlns:a16="http://schemas.microsoft.com/office/drawing/2014/main" id="{B750E555-88C9-474F-DECB-E152613571D5}"/>
                  </a:ext>
                </a:extLst>
              </p:cNvPr>
              <p:cNvSpPr txBox="1">
                <a:spLocks noRot="1" noChangeAspect="1" noMove="1" noResize="1" noEditPoints="1" noAdjustHandles="1" noChangeArrowheads="1" noChangeShapeType="1" noTextEdit="1"/>
              </p:cNvSpPr>
              <p:nvPr/>
            </p:nvSpPr>
            <p:spPr bwMode="auto">
              <a:xfrm>
                <a:off x="7632696" y="1373409"/>
                <a:ext cx="2514600" cy="506421"/>
              </a:xfrm>
              <a:prstGeom prst="rect">
                <a:avLst/>
              </a:prstGeom>
              <a:blipFill>
                <a:blip r:embed="rId9"/>
                <a:stretch>
                  <a:fillRect l="-726" b="-27711"/>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3" name="Text Box 78" descr="n25 Fb Nguyen Phuong">
                <a:extLst>
                  <a:ext uri="{FF2B5EF4-FFF2-40B4-BE49-F238E27FC236}">
                    <a16:creationId xmlns:a16="http://schemas.microsoft.com/office/drawing/2014/main" id="{A59C29E4-FA49-0DC0-BA49-4B2377A7EBAD}"/>
                  </a:ext>
                </a:extLst>
              </p:cNvPr>
              <p:cNvSpPr txBox="1">
                <a:spLocks noChangeArrowheads="1"/>
              </p:cNvSpPr>
              <p:nvPr/>
            </p:nvSpPr>
            <p:spPr bwMode="auto">
              <a:xfrm>
                <a:off x="712602" y="4407747"/>
                <a:ext cx="6671684" cy="506421"/>
              </a:xfrm>
              <a:prstGeom prst="rect">
                <a:avLst/>
              </a:prstGeom>
              <a:solidFill>
                <a:schemeClr val="accent1">
                  <a:lumMod val="60000"/>
                  <a:lumOff val="40000"/>
                </a:schemeClr>
              </a:solidFill>
              <a:ln>
                <a:noFill/>
              </a:ln>
              <a:effectLst/>
            </p:spPr>
            <p:txBody>
              <a:bodyPr wrap="square">
                <a:spAutoFit/>
              </a:bodyPr>
              <a:lstStyle/>
              <a:p>
                <a:pPr algn="just" fontAlgn="base">
                  <a:spcBef>
                    <a:spcPct val="50000"/>
                  </a:spcBef>
                  <a:spcAft>
                    <a:spcPct val="0"/>
                  </a:spcAft>
                </a:pPr>
                <a:r>
                  <a:rPr lang="en-US" sz="2400">
                    <a:solidFill>
                      <a:srgbClr val="0000FF"/>
                    </a:solidFill>
                    <a:latin typeface="Calibri" panose="020F0502020204030204" pitchFamily="34" charset="0"/>
                    <a:cs typeface="Calibri" panose="020F0502020204030204" pitchFamily="34" charset="0"/>
                  </a:rPr>
                  <a:t>Thay đổi  giá </a:t>
                </a:r>
                <a14:m>
                  <m:oMath xmlns:m="http://schemas.openxmlformats.org/officeDocument/2006/math">
                    <m:sSub>
                      <m:sSubPr>
                        <m:ctrlPr>
                          <a:rPr lang="en-US" sz="2400" i="1">
                            <a:solidFill>
                              <a:srgbClr val="0000FF"/>
                            </a:solidFill>
                            <a:latin typeface="Cambria Math" panose="02040503050406030204" pitchFamily="18" charset="0"/>
                          </a:rPr>
                        </m:ctrlPr>
                      </m:sSubPr>
                      <m:e>
                        <m:acc>
                          <m:accPr>
                            <m:chr m:val="⃗"/>
                            <m:ctrlPr>
                              <a:rPr lang="en-US" sz="2400" i="1">
                                <a:solidFill>
                                  <a:srgbClr val="0000FF"/>
                                </a:solidFill>
                                <a:latin typeface="Cambria Math" panose="02040503050406030204" pitchFamily="18" charset="0"/>
                              </a:rPr>
                            </m:ctrlPr>
                          </m:accPr>
                          <m:e>
                            <m:r>
                              <a:rPr lang="en-US" sz="2400" b="0" i="1">
                                <a:solidFill>
                                  <a:srgbClr val="0000FF"/>
                                </a:solidFill>
                                <a:latin typeface="Cambria Math"/>
                              </a:rPr>
                              <m:t>𝐹</m:t>
                            </m:r>
                          </m:e>
                        </m:acc>
                      </m:e>
                      <m:sub>
                        <m:r>
                          <a:rPr lang="en-US" sz="2400" b="0" i="1" smtClean="0">
                            <a:solidFill>
                              <a:srgbClr val="0000FF"/>
                            </a:solidFill>
                            <a:latin typeface="Cambria Math" panose="02040503050406030204" pitchFamily="18" charset="0"/>
                          </a:rPr>
                          <m:t>1</m:t>
                        </m:r>
                      </m:sub>
                    </m:sSub>
                  </m:oMath>
                </a14:m>
                <a:r>
                  <a:rPr lang="en-US" sz="2400">
                    <a:solidFill>
                      <a:srgbClr val="0000FF"/>
                    </a:solidFill>
                    <a:latin typeface="Calibri" panose="020F0502020204030204" pitchFamily="34" charset="0"/>
                    <a:cs typeface="Calibri" panose="020F0502020204030204" pitchFamily="34" charset="0"/>
                  </a:rPr>
                  <a:t>: Vật vẫn quay cùng chiều KĐH</a:t>
                </a:r>
              </a:p>
            </p:txBody>
          </p:sp>
        </mc:Choice>
        <mc:Fallback>
          <p:sp>
            <p:nvSpPr>
              <p:cNvPr id="113" name="Text Box 78" descr="n25 Fb Nguyen Phuong">
                <a:extLst>
                  <a:ext uri="{FF2B5EF4-FFF2-40B4-BE49-F238E27FC236}">
                    <a16:creationId xmlns:a16="http://schemas.microsoft.com/office/drawing/2014/main" id="{A59C29E4-FA49-0DC0-BA49-4B2377A7EBAD}"/>
                  </a:ext>
                </a:extLst>
              </p:cNvPr>
              <p:cNvSpPr txBox="1">
                <a:spLocks noRot="1" noChangeAspect="1" noMove="1" noResize="1" noEditPoints="1" noAdjustHandles="1" noChangeArrowheads="1" noChangeShapeType="1" noTextEdit="1"/>
              </p:cNvSpPr>
              <p:nvPr/>
            </p:nvSpPr>
            <p:spPr bwMode="auto">
              <a:xfrm>
                <a:off x="712602" y="4407747"/>
                <a:ext cx="6671684" cy="506421"/>
              </a:xfrm>
              <a:prstGeom prst="rect">
                <a:avLst/>
              </a:prstGeom>
              <a:blipFill>
                <a:blip r:embed="rId10"/>
                <a:stretch>
                  <a:fillRect l="-1463" t="-1205" b="-26506"/>
                </a:stretch>
              </a:blipFill>
              <a:ln>
                <a:noFill/>
              </a:ln>
              <a:effectLst/>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19194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up)">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ox(out)">
                                      <p:cBhvr>
                                        <p:cTn id="17" dur="10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0"/>
                                        </p:tgtEl>
                                      </p:cBhvr>
                                    </p:animEffect>
                                    <p:set>
                                      <p:cBhvr>
                                        <p:cTn id="22" dur="1" fill="hold">
                                          <p:stCondLst>
                                            <p:cond delay="499"/>
                                          </p:stCondLst>
                                        </p:cTn>
                                        <p:tgtEl>
                                          <p:spTgt spid="7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68"/>
                                        </p:tgtEl>
                                      </p:cBhvr>
                                    </p:animEffect>
                                    <p:set>
                                      <p:cBhvr>
                                        <p:cTn id="25" dur="1" fill="hold">
                                          <p:stCondLst>
                                            <p:cond delay="499"/>
                                          </p:stCondLst>
                                        </p:cTn>
                                        <p:tgtEl>
                                          <p:spTgt spid="6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500"/>
                                        <p:tgtEl>
                                          <p:spTgt spid="8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wipe(up)">
                                      <p:cBhvr>
                                        <p:cTn id="33" dur="500"/>
                                        <p:tgtEl>
                                          <p:spTgt spid="88"/>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box(out)">
                                      <p:cBhvr>
                                        <p:cTn id="38" dur="1000"/>
                                        <p:tgtEl>
                                          <p:spTgt spid="8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81"/>
                                        </p:tgtEl>
                                      </p:cBhvr>
                                    </p:animEffect>
                                    <p:set>
                                      <p:cBhvr>
                                        <p:cTn id="43" dur="1" fill="hold">
                                          <p:stCondLst>
                                            <p:cond delay="499"/>
                                          </p:stCondLst>
                                        </p:cTn>
                                        <p:tgtEl>
                                          <p:spTgt spid="8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88"/>
                                        </p:tgtEl>
                                      </p:cBhvr>
                                    </p:animEffect>
                                    <p:set>
                                      <p:cBhvr>
                                        <p:cTn id="46" dur="1" fill="hold">
                                          <p:stCondLst>
                                            <p:cond delay="499"/>
                                          </p:stCondLst>
                                        </p:cTn>
                                        <p:tgtEl>
                                          <p:spTgt spid="88"/>
                                        </p:tgtEl>
                                        <p:attrNameLst>
                                          <p:attrName>style.visibility</p:attrName>
                                        </p:attrNameLst>
                                      </p:cBhvr>
                                      <p:to>
                                        <p:strVal val="hidden"/>
                                      </p:to>
                                    </p:set>
                                  </p:childTnLst>
                                </p:cTn>
                              </p:par>
                              <p:par>
                                <p:cTn id="47" presetID="47" presetClass="entr" presetSubtype="0" fill="hold" grpId="0" nodeType="withEffect">
                                  <p:stCondLst>
                                    <p:cond delay="0"/>
                                  </p:stCondLst>
                                  <p:childTnLst>
                                    <p:set>
                                      <p:cBhvr>
                                        <p:cTn id="48" dur="1" fill="hold">
                                          <p:stCondLst>
                                            <p:cond delay="0"/>
                                          </p:stCondLst>
                                        </p:cTn>
                                        <p:tgtEl>
                                          <p:spTgt spid="112"/>
                                        </p:tgtEl>
                                        <p:attrNameLst>
                                          <p:attrName>style.visibility</p:attrName>
                                        </p:attrNameLst>
                                      </p:cBhvr>
                                      <p:to>
                                        <p:strVal val="visible"/>
                                      </p:to>
                                    </p:set>
                                    <p:animEffect transition="in" filter="fade">
                                      <p:cBhvr>
                                        <p:cTn id="49" dur="1000"/>
                                        <p:tgtEl>
                                          <p:spTgt spid="112"/>
                                        </p:tgtEl>
                                      </p:cBhvr>
                                    </p:animEffect>
                                    <p:anim calcmode="lin" valueType="num">
                                      <p:cBhvr>
                                        <p:cTn id="50" dur="1000" fill="hold"/>
                                        <p:tgtEl>
                                          <p:spTgt spid="112"/>
                                        </p:tgtEl>
                                        <p:attrNameLst>
                                          <p:attrName>ppt_x</p:attrName>
                                        </p:attrNameLst>
                                      </p:cBhvr>
                                      <p:tavLst>
                                        <p:tav tm="0">
                                          <p:val>
                                            <p:strVal val="#ppt_x"/>
                                          </p:val>
                                        </p:tav>
                                        <p:tav tm="100000">
                                          <p:val>
                                            <p:strVal val="#ppt_x"/>
                                          </p:val>
                                        </p:tav>
                                      </p:tavLst>
                                    </p:anim>
                                    <p:anim calcmode="lin" valueType="num">
                                      <p:cBhvr>
                                        <p:cTn id="51" dur="1000" fill="hold"/>
                                        <p:tgtEl>
                                          <p:spTgt spid="112"/>
                                        </p:tgtEl>
                                        <p:attrNameLst>
                                          <p:attrName>ppt_y</p:attrName>
                                        </p:attrNameLst>
                                      </p:cBhvr>
                                      <p:tavLst>
                                        <p:tav tm="0">
                                          <p:val>
                                            <p:strVal val="#ppt_y-.1"/>
                                          </p:val>
                                        </p:tav>
                                        <p:tav tm="100000">
                                          <p:val>
                                            <p:strVal val="#ppt_y"/>
                                          </p:val>
                                        </p:tav>
                                      </p:tavLst>
                                    </p:anim>
                                  </p:childTnLst>
                                </p:cTn>
                              </p:par>
                              <p:par>
                                <p:cTn id="52" presetID="10" presetClass="entr" presetSubtype="0" fill="hold" nodeType="with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500"/>
                                        <p:tgtEl>
                                          <p:spTgt spid="8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11"/>
                                        </p:tgtEl>
                                        <p:attrNameLst>
                                          <p:attrName>style.visibility</p:attrName>
                                        </p:attrNameLst>
                                      </p:cBhvr>
                                      <p:to>
                                        <p:strVal val="visible"/>
                                      </p:to>
                                    </p:set>
                                    <p:animEffect transition="in" filter="wipe(up)">
                                      <p:cBhvr>
                                        <p:cTn id="59" dur="500"/>
                                        <p:tgtEl>
                                          <p:spTgt spid="111"/>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grpId="0" nodeType="clickEffect">
                                  <p:stCondLst>
                                    <p:cond delay="0"/>
                                  </p:stCondLst>
                                  <p:childTnLst>
                                    <p:set>
                                      <p:cBhvr>
                                        <p:cTn id="63" dur="1" fill="hold">
                                          <p:stCondLst>
                                            <p:cond delay="0"/>
                                          </p:stCondLst>
                                        </p:cTn>
                                        <p:tgtEl>
                                          <p:spTgt spid="113"/>
                                        </p:tgtEl>
                                        <p:attrNameLst>
                                          <p:attrName>style.visibility</p:attrName>
                                        </p:attrNameLst>
                                      </p:cBhvr>
                                      <p:to>
                                        <p:strVal val="visible"/>
                                      </p:to>
                                    </p:set>
                                    <p:anim calcmode="lin" valueType="num">
                                      <p:cBhvr>
                                        <p:cTn id="64" dur="500" fill="hold"/>
                                        <p:tgtEl>
                                          <p:spTgt spid="113"/>
                                        </p:tgtEl>
                                        <p:attrNameLst>
                                          <p:attrName>ppt_w</p:attrName>
                                        </p:attrNameLst>
                                      </p:cBhvr>
                                      <p:tavLst>
                                        <p:tav tm="0">
                                          <p:val>
                                            <p:fltVal val="0"/>
                                          </p:val>
                                        </p:tav>
                                        <p:tav tm="100000">
                                          <p:val>
                                            <p:strVal val="#ppt_w"/>
                                          </p:val>
                                        </p:tav>
                                      </p:tavLst>
                                    </p:anim>
                                    <p:anim calcmode="lin" valueType="num">
                                      <p:cBhvr>
                                        <p:cTn id="65" dur="500" fill="hold"/>
                                        <p:tgtEl>
                                          <p:spTgt spid="113"/>
                                        </p:tgtEl>
                                        <p:attrNameLst>
                                          <p:attrName>ppt_h</p:attrName>
                                        </p:attrNameLst>
                                      </p:cBhvr>
                                      <p:tavLst>
                                        <p:tav tm="0">
                                          <p:val>
                                            <p:fltVal val="0"/>
                                          </p:val>
                                        </p:tav>
                                        <p:tav tm="100000">
                                          <p:val>
                                            <p:strVal val="#ppt_h"/>
                                          </p:val>
                                        </p:tav>
                                      </p:tavLst>
                                    </p:anim>
                                    <p:animEffect transition="in" filter="fade">
                                      <p:cBhvr>
                                        <p:cTn id="66"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69" grpId="0" animBg="1"/>
      <p:bldP spid="80" grpId="0" animBg="1"/>
      <p:bldP spid="88" grpId="0" animBg="1"/>
      <p:bldP spid="88" grpId="1" animBg="1"/>
      <p:bldP spid="111" grpId="0" animBg="1"/>
      <p:bldP spid="112" grpId="0" animBg="1"/>
      <p:bldP spid="1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16" name="Group 15" descr="n25 Fb Nguyen Phuong">
            <a:extLst>
              <a:ext uri="{FF2B5EF4-FFF2-40B4-BE49-F238E27FC236}">
                <a16:creationId xmlns:a16="http://schemas.microsoft.com/office/drawing/2014/main" id="{5482452E-9893-55A9-F079-9ADFEBE7447D}"/>
              </a:ext>
            </a:extLst>
          </p:cNvPr>
          <p:cNvGrpSpPr/>
          <p:nvPr/>
        </p:nvGrpSpPr>
        <p:grpSpPr>
          <a:xfrm>
            <a:off x="545434" y="977698"/>
            <a:ext cx="4541440" cy="684069"/>
            <a:chOff x="5038658" y="3876448"/>
            <a:chExt cx="4541440" cy="684069"/>
          </a:xfrm>
        </p:grpSpPr>
        <p:sp>
          <p:nvSpPr>
            <p:cNvPr id="17" name="TextBox 16">
              <a:extLst>
                <a:ext uri="{FF2B5EF4-FFF2-40B4-BE49-F238E27FC236}">
                  <a16:creationId xmlns:a16="http://schemas.microsoft.com/office/drawing/2014/main" id="{2FE09954-B024-03FD-E49A-AF5B1C288308}"/>
                </a:ext>
              </a:extLst>
            </p:cNvPr>
            <p:cNvSpPr txBox="1"/>
            <p:nvPr/>
          </p:nvSpPr>
          <p:spPr>
            <a:xfrm>
              <a:off x="5798340" y="3972610"/>
              <a:ext cx="3781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Quy tắc 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8" name="Group 42">
              <a:extLst>
                <a:ext uri="{FF2B5EF4-FFF2-40B4-BE49-F238E27FC236}">
                  <a16:creationId xmlns:a16="http://schemas.microsoft.com/office/drawing/2014/main" id="{D95AF236-F18A-5313-3097-AED4B3070ABC}"/>
                </a:ext>
              </a:extLst>
            </p:cNvPr>
            <p:cNvGrpSpPr/>
            <p:nvPr/>
          </p:nvGrpSpPr>
          <p:grpSpPr>
            <a:xfrm>
              <a:off x="5038658" y="3876448"/>
              <a:ext cx="684069" cy="684069"/>
              <a:chOff x="3218806" y="1961572"/>
              <a:chExt cx="684068" cy="684068"/>
            </a:xfrm>
          </p:grpSpPr>
          <p:sp>
            <p:nvSpPr>
              <p:cNvPr id="19" name="Diamond 43">
                <a:extLst>
                  <a:ext uri="{FF2B5EF4-FFF2-40B4-BE49-F238E27FC236}">
                    <a16:creationId xmlns:a16="http://schemas.microsoft.com/office/drawing/2014/main" id="{0D7EDE15-5604-2A27-CD66-A0DF8A8EEE60}"/>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0" name="TextBox 19">
                <a:extLst>
                  <a:ext uri="{FF2B5EF4-FFF2-40B4-BE49-F238E27FC236}">
                    <a16:creationId xmlns:a16="http://schemas.microsoft.com/office/drawing/2014/main" id="{43E2AD47-EB1F-DAE2-C756-D1231A386024}"/>
                  </a:ext>
                </a:extLst>
              </p:cNvPr>
              <p:cNvSpPr txBox="1"/>
              <p:nvPr/>
            </p:nvSpPr>
            <p:spPr>
              <a:xfrm>
                <a:off x="3292103"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1" name="Rectangle 36" descr="n25 Fb Nguyen Phuong">
            <a:extLst>
              <a:ext uri="{FF2B5EF4-FFF2-40B4-BE49-F238E27FC236}">
                <a16:creationId xmlns:a16="http://schemas.microsoft.com/office/drawing/2014/main" id="{8636AA08-9528-2531-0200-8DC77FECA56B}"/>
              </a:ext>
            </a:extLst>
          </p:cNvPr>
          <p:cNvSpPr>
            <a:spLocks noChangeArrowheads="1"/>
          </p:cNvSpPr>
          <p:nvPr/>
        </p:nvSpPr>
        <p:spPr bwMode="auto">
          <a:xfrm>
            <a:off x="715978" y="1682633"/>
            <a:ext cx="19094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1. </a:t>
            </a:r>
            <a:r>
              <a:rPr kumimoji="0" lang="en-US" sz="2400" b="1" i="0" u="sng"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Thí nghiệm</a:t>
            </a:r>
          </a:p>
        </p:txBody>
      </p:sp>
      <p:grpSp>
        <p:nvGrpSpPr>
          <p:cNvPr id="55" name="Group 54" descr="n25 Fb Nguyen Phuong">
            <a:extLst>
              <a:ext uri="{FF2B5EF4-FFF2-40B4-BE49-F238E27FC236}">
                <a16:creationId xmlns:a16="http://schemas.microsoft.com/office/drawing/2014/main" id="{F89A9DEB-AA02-B6C4-8E57-A4E130DD7F35}"/>
              </a:ext>
            </a:extLst>
          </p:cNvPr>
          <p:cNvGrpSpPr/>
          <p:nvPr/>
        </p:nvGrpSpPr>
        <p:grpSpPr>
          <a:xfrm>
            <a:off x="7899396" y="2151744"/>
            <a:ext cx="2362200" cy="4112080"/>
            <a:chOff x="4953000" y="2282370"/>
            <a:chExt cx="2362200" cy="4112080"/>
          </a:xfrm>
        </p:grpSpPr>
        <p:sp>
          <p:nvSpPr>
            <p:cNvPr id="56" name="Rectangle 33" descr="Medium wood">
              <a:extLst>
                <a:ext uri="{FF2B5EF4-FFF2-40B4-BE49-F238E27FC236}">
                  <a16:creationId xmlns:a16="http://schemas.microsoft.com/office/drawing/2014/main" id="{F553AD8F-1896-64A6-B098-3A993C3A36B3}"/>
                </a:ext>
              </a:extLst>
            </p:cNvPr>
            <p:cNvSpPr>
              <a:spLocks noChangeArrowheads="1"/>
            </p:cNvSpPr>
            <p:nvPr/>
          </p:nvSpPr>
          <p:spPr bwMode="auto">
            <a:xfrm>
              <a:off x="5943600" y="2282370"/>
              <a:ext cx="228600" cy="3749040"/>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57" name="Oval 34">
              <a:extLst>
                <a:ext uri="{FF2B5EF4-FFF2-40B4-BE49-F238E27FC236}">
                  <a16:creationId xmlns:a16="http://schemas.microsoft.com/office/drawing/2014/main" id="{5B8FD8D8-25C4-D63A-67E0-33451B2CC7BC}"/>
                </a:ext>
              </a:extLst>
            </p:cNvPr>
            <p:cNvSpPr>
              <a:spLocks noChangeArrowheads="1"/>
            </p:cNvSpPr>
            <p:nvPr/>
          </p:nvSpPr>
          <p:spPr bwMode="auto">
            <a:xfrm>
              <a:off x="4953000" y="2806700"/>
              <a:ext cx="2205038" cy="2209800"/>
            </a:xfrm>
            <a:prstGeom prst="ellipse">
              <a:avLst/>
            </a:prstGeom>
            <a:gradFill rotWithShape="1">
              <a:gsLst>
                <a:gs pos="0">
                  <a:srgbClr val="996633"/>
                </a:gs>
                <a:gs pos="100000">
                  <a:schemeClr val="tx1"/>
                </a:gs>
              </a:gsLst>
              <a:path path="shape">
                <a:fillToRect l="50000" t="50000" r="50000" b="50000"/>
              </a:path>
            </a:gra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58" name="AutoShape 35">
              <a:extLst>
                <a:ext uri="{FF2B5EF4-FFF2-40B4-BE49-F238E27FC236}">
                  <a16:creationId xmlns:a16="http://schemas.microsoft.com/office/drawing/2014/main" id="{6D3979E9-D926-66E0-8DB9-857CA7DEFB9E}"/>
                </a:ext>
              </a:extLst>
            </p:cNvPr>
            <p:cNvSpPr>
              <a:spLocks noChangeArrowheads="1"/>
            </p:cNvSpPr>
            <p:nvPr/>
          </p:nvSpPr>
          <p:spPr bwMode="auto">
            <a:xfrm>
              <a:off x="5578475" y="3448050"/>
              <a:ext cx="944563" cy="9048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8 w 21600"/>
                <a:gd name="T25" fmla="*/ 3145 h 21600"/>
                <a:gd name="T26" fmla="*/ 18442 w 21600"/>
                <a:gd name="T27" fmla="*/ 1845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77" y="10800"/>
                  </a:moveTo>
                  <a:cubicBezTo>
                    <a:pt x="5177" y="13905"/>
                    <a:pt x="7695" y="16423"/>
                    <a:pt x="10800" y="16423"/>
                  </a:cubicBezTo>
                  <a:cubicBezTo>
                    <a:pt x="13905" y="16423"/>
                    <a:pt x="16423" y="13905"/>
                    <a:pt x="16423" y="10800"/>
                  </a:cubicBezTo>
                  <a:cubicBezTo>
                    <a:pt x="16423" y="7695"/>
                    <a:pt x="13905" y="5177"/>
                    <a:pt x="10800" y="5177"/>
                  </a:cubicBezTo>
                  <a:cubicBezTo>
                    <a:pt x="7695" y="5177"/>
                    <a:pt x="5177" y="7695"/>
                    <a:pt x="5177" y="10800"/>
                  </a:cubicBezTo>
                  <a:close/>
                </a:path>
              </a:pathLst>
            </a:custGeom>
            <a:solidFill>
              <a:schemeClr val="bg2"/>
            </a:soli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59" name="AutoShape 36">
              <a:extLst>
                <a:ext uri="{FF2B5EF4-FFF2-40B4-BE49-F238E27FC236}">
                  <a16:creationId xmlns:a16="http://schemas.microsoft.com/office/drawing/2014/main" id="{55DF8C1B-DB5C-975D-1F93-0129712D6852}"/>
                </a:ext>
              </a:extLst>
            </p:cNvPr>
            <p:cNvSpPr>
              <a:spLocks noChangeArrowheads="1"/>
            </p:cNvSpPr>
            <p:nvPr/>
          </p:nvSpPr>
          <p:spPr bwMode="auto">
            <a:xfrm>
              <a:off x="5181600" y="3035300"/>
              <a:ext cx="1749425" cy="17668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6 w 21600"/>
                <a:gd name="T25" fmla="*/ 3163 h 21600"/>
                <a:gd name="T26" fmla="*/ 18444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71" y="10800"/>
                  </a:moveTo>
                  <a:cubicBezTo>
                    <a:pt x="2571" y="15345"/>
                    <a:pt x="6255" y="19029"/>
                    <a:pt x="10800" y="19029"/>
                  </a:cubicBezTo>
                  <a:cubicBezTo>
                    <a:pt x="15345" y="19029"/>
                    <a:pt x="19029" y="15345"/>
                    <a:pt x="19029" y="10800"/>
                  </a:cubicBezTo>
                  <a:cubicBezTo>
                    <a:pt x="19029" y="6255"/>
                    <a:pt x="15345" y="2571"/>
                    <a:pt x="10800" y="2571"/>
                  </a:cubicBezTo>
                  <a:cubicBezTo>
                    <a:pt x="6255" y="2571"/>
                    <a:pt x="2571" y="6255"/>
                    <a:pt x="2571" y="10800"/>
                  </a:cubicBezTo>
                  <a:close/>
                </a:path>
              </a:pathLst>
            </a:custGeom>
            <a:gradFill rotWithShape="1">
              <a:gsLst>
                <a:gs pos="0">
                  <a:srgbClr val="666633"/>
                </a:gs>
                <a:gs pos="100000">
                  <a:srgbClr val="FFFFFF"/>
                </a:gs>
              </a:gsLst>
              <a:lin ang="5400000" scaled="1"/>
            </a:gradFill>
            <a:ln w="9525">
              <a:solidFill>
                <a:srgbClr val="FF0066"/>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60" name="Oval 37">
              <a:extLst>
                <a:ext uri="{FF2B5EF4-FFF2-40B4-BE49-F238E27FC236}">
                  <a16:creationId xmlns:a16="http://schemas.microsoft.com/office/drawing/2014/main" id="{FE153BED-EDE4-B168-7E82-114D8E0E462A}"/>
                </a:ext>
              </a:extLst>
            </p:cNvPr>
            <p:cNvSpPr>
              <a:spLocks noChangeArrowheads="1"/>
            </p:cNvSpPr>
            <p:nvPr/>
          </p:nvSpPr>
          <p:spPr bwMode="auto">
            <a:xfrm>
              <a:off x="6015038" y="3859213"/>
              <a:ext cx="79375" cy="79375"/>
            </a:xfrm>
            <a:prstGeom prst="ellipse">
              <a:avLst/>
            </a:prstGeom>
            <a:solidFill>
              <a:srgbClr val="FF0066"/>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61" name="Rectangle 38" descr="Medium wood">
              <a:extLst>
                <a:ext uri="{FF2B5EF4-FFF2-40B4-BE49-F238E27FC236}">
                  <a16:creationId xmlns:a16="http://schemas.microsoft.com/office/drawing/2014/main" id="{402ABF0B-5B76-29A9-05AF-1646CB986128}"/>
                </a:ext>
              </a:extLst>
            </p:cNvPr>
            <p:cNvSpPr>
              <a:spLocks noChangeArrowheads="1"/>
            </p:cNvSpPr>
            <p:nvPr/>
          </p:nvSpPr>
          <p:spPr bwMode="auto">
            <a:xfrm>
              <a:off x="5148263" y="6048375"/>
              <a:ext cx="1814512" cy="346075"/>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62" name="Line 42">
              <a:extLst>
                <a:ext uri="{FF2B5EF4-FFF2-40B4-BE49-F238E27FC236}">
                  <a16:creationId xmlns:a16="http://schemas.microsoft.com/office/drawing/2014/main" id="{91850E40-DF5B-F14A-BDF7-D42E6AF06433}"/>
                </a:ext>
              </a:extLst>
            </p:cNvPr>
            <p:cNvSpPr>
              <a:spLocks noChangeShapeType="1"/>
            </p:cNvSpPr>
            <p:nvPr/>
          </p:nvSpPr>
          <p:spPr bwMode="auto">
            <a:xfrm rot="18584975" flipV="1">
              <a:off x="6309519" y="3199606"/>
              <a:ext cx="90488" cy="19208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FF"/>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63" name="Line 44">
              <a:extLst>
                <a:ext uri="{FF2B5EF4-FFF2-40B4-BE49-F238E27FC236}">
                  <a16:creationId xmlns:a16="http://schemas.microsoft.com/office/drawing/2014/main" id="{8E6BFB65-4D00-C134-8623-598C2A4F236A}"/>
                </a:ext>
              </a:extLst>
            </p:cNvPr>
            <p:cNvSpPr>
              <a:spLocks noChangeShapeType="1"/>
            </p:cNvSpPr>
            <p:nvPr/>
          </p:nvSpPr>
          <p:spPr bwMode="auto">
            <a:xfrm rot="18900000">
              <a:off x="6705600" y="3111500"/>
              <a:ext cx="0" cy="5032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FF"/>
                  </a:solidFill>
                  <a:round/>
                  <a:headEnd/>
                  <a:tailEnd type="triangle" w="med" len="me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64" name="Line 47">
              <a:extLst>
                <a:ext uri="{FF2B5EF4-FFF2-40B4-BE49-F238E27FC236}">
                  <a16:creationId xmlns:a16="http://schemas.microsoft.com/office/drawing/2014/main" id="{A6811EC7-105C-1E92-87A2-7980435EF38F}"/>
                </a:ext>
              </a:extLst>
            </p:cNvPr>
            <p:cNvSpPr>
              <a:spLocks noChangeShapeType="1"/>
            </p:cNvSpPr>
            <p:nvPr/>
          </p:nvSpPr>
          <p:spPr bwMode="auto">
            <a:xfrm flipH="1">
              <a:off x="6019800" y="3187700"/>
              <a:ext cx="533400" cy="685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bg1"/>
                  </a:solidFill>
                  <a:prstDash val="dash"/>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65" name="Oval 52">
              <a:extLst>
                <a:ext uri="{FF2B5EF4-FFF2-40B4-BE49-F238E27FC236}">
                  <a16:creationId xmlns:a16="http://schemas.microsoft.com/office/drawing/2014/main" id="{8D990FCC-7AB5-5824-7FA9-4E1D802B973B}"/>
                </a:ext>
              </a:extLst>
            </p:cNvPr>
            <p:cNvSpPr>
              <a:spLocks noChangeArrowheads="1"/>
            </p:cNvSpPr>
            <p:nvPr/>
          </p:nvSpPr>
          <p:spPr bwMode="auto">
            <a:xfrm>
              <a:off x="6477000" y="3111500"/>
              <a:ext cx="152400" cy="152400"/>
            </a:xfrm>
            <a:prstGeom prst="ellipse">
              <a:avLst/>
            </a:prstGeom>
            <a:noFill/>
            <a:ln>
              <a:noFill/>
            </a:ln>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67" name="Line 58">
              <a:extLst>
                <a:ext uri="{FF2B5EF4-FFF2-40B4-BE49-F238E27FC236}">
                  <a16:creationId xmlns:a16="http://schemas.microsoft.com/office/drawing/2014/main" id="{2B5A62E6-3D3A-EC5B-9744-1B453D41BFDF}"/>
                </a:ext>
              </a:extLst>
            </p:cNvPr>
            <p:cNvSpPr>
              <a:spLocks noChangeShapeType="1"/>
            </p:cNvSpPr>
            <p:nvPr/>
          </p:nvSpPr>
          <p:spPr bwMode="auto">
            <a:xfrm>
              <a:off x="6858000" y="2959100"/>
              <a:ext cx="3048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grpSp>
      <p:sp>
        <p:nvSpPr>
          <p:cNvPr id="68" name="Freeform 38" descr="n25 Fb Nguyen Phuong">
            <a:extLst>
              <a:ext uri="{FF2B5EF4-FFF2-40B4-BE49-F238E27FC236}">
                <a16:creationId xmlns:a16="http://schemas.microsoft.com/office/drawing/2014/main" id="{3C745FD8-F483-53E0-5015-FEB7C485C7F8}"/>
              </a:ext>
            </a:extLst>
          </p:cNvPr>
          <p:cNvSpPr>
            <a:spLocks/>
          </p:cNvSpPr>
          <p:nvPr/>
        </p:nvSpPr>
        <p:spPr bwMode="auto">
          <a:xfrm rot="20483390">
            <a:off x="7721618" y="2591605"/>
            <a:ext cx="612775" cy="325437"/>
          </a:xfrm>
          <a:custGeom>
            <a:avLst/>
            <a:gdLst>
              <a:gd name="T0" fmla="*/ 386 w 386"/>
              <a:gd name="T1" fmla="*/ 0 h 205"/>
              <a:gd name="T2" fmla="*/ 315 w 386"/>
              <a:gd name="T3" fmla="*/ 8 h 205"/>
              <a:gd name="T4" fmla="*/ 223 w 386"/>
              <a:gd name="T5" fmla="*/ 36 h 205"/>
              <a:gd name="T6" fmla="*/ 87 w 386"/>
              <a:gd name="T7" fmla="*/ 118 h 205"/>
              <a:gd name="T8" fmla="*/ 0 w 386"/>
              <a:gd name="T9" fmla="*/ 205 h 205"/>
            </a:gdLst>
            <a:ahLst/>
            <a:cxnLst>
              <a:cxn ang="0">
                <a:pos x="T0" y="T1"/>
              </a:cxn>
              <a:cxn ang="0">
                <a:pos x="T2" y="T3"/>
              </a:cxn>
              <a:cxn ang="0">
                <a:pos x="T4" y="T5"/>
              </a:cxn>
              <a:cxn ang="0">
                <a:pos x="T6" y="T7"/>
              </a:cxn>
              <a:cxn ang="0">
                <a:pos x="T8" y="T9"/>
              </a:cxn>
            </a:cxnLst>
            <a:rect l="0" t="0" r="r" b="b"/>
            <a:pathLst>
              <a:path w="386" h="205">
                <a:moveTo>
                  <a:pt x="386" y="0"/>
                </a:moveTo>
                <a:cubicBezTo>
                  <a:pt x="376" y="0"/>
                  <a:pt x="342" y="2"/>
                  <a:pt x="315" y="8"/>
                </a:cubicBezTo>
                <a:cubicBezTo>
                  <a:pt x="288" y="14"/>
                  <a:pt x="261" y="18"/>
                  <a:pt x="223" y="36"/>
                </a:cubicBezTo>
                <a:cubicBezTo>
                  <a:pt x="185" y="54"/>
                  <a:pt x="124" y="90"/>
                  <a:pt x="87" y="118"/>
                </a:cubicBezTo>
                <a:cubicBezTo>
                  <a:pt x="50" y="146"/>
                  <a:pt x="18" y="187"/>
                  <a:pt x="0" y="205"/>
                </a:cubicBezTo>
              </a:path>
            </a:pathLst>
          </a:custGeom>
          <a:noFill/>
          <a:ln w="38100" cmpd="sng">
            <a:solidFill>
              <a:srgbClr val="FF33CC"/>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88" name="Freeform 112" descr="n25 Fb Nguyen Phuong">
            <a:extLst>
              <a:ext uri="{FF2B5EF4-FFF2-40B4-BE49-F238E27FC236}">
                <a16:creationId xmlns:a16="http://schemas.microsoft.com/office/drawing/2014/main" id="{6FBB5A22-9A3F-A1A9-9C8F-CF6F89259BBF}"/>
              </a:ext>
            </a:extLst>
          </p:cNvPr>
          <p:cNvSpPr>
            <a:spLocks/>
          </p:cNvSpPr>
          <p:nvPr/>
        </p:nvSpPr>
        <p:spPr bwMode="auto">
          <a:xfrm rot="4929671">
            <a:off x="9492609" y="2514562"/>
            <a:ext cx="771525" cy="541337"/>
          </a:xfrm>
          <a:custGeom>
            <a:avLst/>
            <a:gdLst>
              <a:gd name="T0" fmla="*/ 386 w 386"/>
              <a:gd name="T1" fmla="*/ 0 h 205"/>
              <a:gd name="T2" fmla="*/ 315 w 386"/>
              <a:gd name="T3" fmla="*/ 8 h 205"/>
              <a:gd name="T4" fmla="*/ 223 w 386"/>
              <a:gd name="T5" fmla="*/ 36 h 205"/>
              <a:gd name="T6" fmla="*/ 87 w 386"/>
              <a:gd name="T7" fmla="*/ 118 h 205"/>
              <a:gd name="T8" fmla="*/ 0 w 386"/>
              <a:gd name="T9" fmla="*/ 205 h 205"/>
            </a:gdLst>
            <a:ahLst/>
            <a:cxnLst>
              <a:cxn ang="0">
                <a:pos x="T0" y="T1"/>
              </a:cxn>
              <a:cxn ang="0">
                <a:pos x="T2" y="T3"/>
              </a:cxn>
              <a:cxn ang="0">
                <a:pos x="T4" y="T5"/>
              </a:cxn>
              <a:cxn ang="0">
                <a:pos x="T6" y="T7"/>
              </a:cxn>
              <a:cxn ang="0">
                <a:pos x="T8" y="T9"/>
              </a:cxn>
            </a:cxnLst>
            <a:rect l="0" t="0" r="r" b="b"/>
            <a:pathLst>
              <a:path w="386" h="205">
                <a:moveTo>
                  <a:pt x="386" y="0"/>
                </a:moveTo>
                <a:cubicBezTo>
                  <a:pt x="376" y="0"/>
                  <a:pt x="342" y="2"/>
                  <a:pt x="315" y="8"/>
                </a:cubicBezTo>
                <a:cubicBezTo>
                  <a:pt x="288" y="14"/>
                  <a:pt x="261" y="18"/>
                  <a:pt x="223" y="36"/>
                </a:cubicBezTo>
                <a:cubicBezTo>
                  <a:pt x="185" y="54"/>
                  <a:pt x="124" y="90"/>
                  <a:pt x="87" y="118"/>
                </a:cubicBezTo>
                <a:cubicBezTo>
                  <a:pt x="50" y="146"/>
                  <a:pt x="18" y="187"/>
                  <a:pt x="0" y="205"/>
                </a:cubicBezTo>
              </a:path>
            </a:pathLst>
          </a:custGeom>
          <a:noFill/>
          <a:ln w="38100" cmpd="sng">
            <a:solidFill>
              <a:srgbClr val="FF33CC"/>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14" name="Text Box 15" descr="n25 Fb Nguyen Phuong">
            <a:extLst>
              <a:ext uri="{FF2B5EF4-FFF2-40B4-BE49-F238E27FC236}">
                <a16:creationId xmlns:a16="http://schemas.microsoft.com/office/drawing/2014/main" id="{BBB30A15-61A8-209E-E4AD-84FA8B3B2A65}"/>
              </a:ext>
            </a:extLst>
          </p:cNvPr>
          <p:cNvSpPr txBox="1">
            <a:spLocks noChangeArrowheads="1"/>
          </p:cNvSpPr>
          <p:nvPr/>
        </p:nvSpPr>
        <p:spPr bwMode="auto">
          <a:xfrm>
            <a:off x="2058731" y="2196083"/>
            <a:ext cx="4207714" cy="461665"/>
          </a:xfrm>
          <a:prstGeom prst="rect">
            <a:avLst/>
          </a:prstGeom>
          <a:solidFill>
            <a:schemeClr val="accent1">
              <a:lumMod val="60000"/>
              <a:lumOff val="40000"/>
            </a:schemeClr>
          </a:solidFill>
          <a:ln>
            <a:noFill/>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fontAlgn="base">
              <a:spcBef>
                <a:spcPct val="50000"/>
              </a:spcBef>
              <a:spcAft>
                <a:spcPct val="0"/>
              </a:spcAft>
            </a:pPr>
            <a:r>
              <a:rPr lang="en-US" sz="2400">
                <a:solidFill>
                  <a:srgbClr val="0033CC"/>
                </a:solidFill>
                <a:latin typeface="Calibri" panose="020F0502020204030204" pitchFamily="34" charset="0"/>
                <a:cs typeface="Calibri" panose="020F0502020204030204" pitchFamily="34" charset="0"/>
              </a:rPr>
              <a:t>Đồng thời tác dụng 2 lực lên đĩa</a:t>
            </a:r>
          </a:p>
        </p:txBody>
      </p:sp>
      <p:graphicFrame>
        <p:nvGraphicFramePr>
          <p:cNvPr id="115" name="Table 114" descr="n25 Fb Nguyen Phuong">
            <a:extLst>
              <a:ext uri="{FF2B5EF4-FFF2-40B4-BE49-F238E27FC236}">
                <a16:creationId xmlns:a16="http://schemas.microsoft.com/office/drawing/2014/main" id="{309C754F-6281-0B9B-83A8-FC25ACBDD74D}"/>
              </a:ext>
            </a:extLst>
          </p:cNvPr>
          <p:cNvGraphicFramePr>
            <a:graphicFrameLocks noGrp="1"/>
          </p:cNvGraphicFramePr>
          <p:nvPr>
            <p:extLst>
              <p:ext uri="{D42A27DB-BD31-4B8C-83A1-F6EECF244321}">
                <p14:modId xmlns:p14="http://schemas.microsoft.com/office/powerpoint/2010/main" val="917154790"/>
              </p:ext>
            </p:extLst>
          </p:nvPr>
        </p:nvGraphicFramePr>
        <p:xfrm>
          <a:off x="808342" y="2839569"/>
          <a:ext cx="6402524" cy="1608393"/>
        </p:xfrm>
        <a:graphic>
          <a:graphicData uri="http://schemas.openxmlformats.org/drawingml/2006/table">
            <a:tbl>
              <a:tblPr firstRow="1" firstCol="1" bandRow="1">
                <a:tableStyleId>{5C22544A-7EE6-4342-B048-85BDC9FD1C3A}</a:tableStyleId>
              </a:tblPr>
              <a:tblGrid>
                <a:gridCol w="927602">
                  <a:extLst>
                    <a:ext uri="{9D8B030D-6E8A-4147-A177-3AD203B41FA5}">
                      <a16:colId xmlns:a16="http://schemas.microsoft.com/office/drawing/2014/main" val="3210040803"/>
                    </a:ext>
                  </a:extLst>
                </a:gridCol>
                <a:gridCol w="867143">
                  <a:extLst>
                    <a:ext uri="{9D8B030D-6E8A-4147-A177-3AD203B41FA5}">
                      <a16:colId xmlns:a16="http://schemas.microsoft.com/office/drawing/2014/main" val="3776964327"/>
                    </a:ext>
                  </a:extLst>
                </a:gridCol>
                <a:gridCol w="890463">
                  <a:extLst>
                    <a:ext uri="{9D8B030D-6E8A-4147-A177-3AD203B41FA5}">
                      <a16:colId xmlns:a16="http://schemas.microsoft.com/office/drawing/2014/main" val="2850529364"/>
                    </a:ext>
                  </a:extLst>
                </a:gridCol>
                <a:gridCol w="929329">
                  <a:extLst>
                    <a:ext uri="{9D8B030D-6E8A-4147-A177-3AD203B41FA5}">
                      <a16:colId xmlns:a16="http://schemas.microsoft.com/office/drawing/2014/main" val="2575015527"/>
                    </a:ext>
                  </a:extLst>
                </a:gridCol>
                <a:gridCol w="929329">
                  <a:extLst>
                    <a:ext uri="{9D8B030D-6E8A-4147-A177-3AD203B41FA5}">
                      <a16:colId xmlns:a16="http://schemas.microsoft.com/office/drawing/2014/main" val="3289605199"/>
                    </a:ext>
                  </a:extLst>
                </a:gridCol>
                <a:gridCol w="929329">
                  <a:extLst>
                    <a:ext uri="{9D8B030D-6E8A-4147-A177-3AD203B41FA5}">
                      <a16:colId xmlns:a16="http://schemas.microsoft.com/office/drawing/2014/main" val="2407611591"/>
                    </a:ext>
                  </a:extLst>
                </a:gridCol>
                <a:gridCol w="929329">
                  <a:extLst>
                    <a:ext uri="{9D8B030D-6E8A-4147-A177-3AD203B41FA5}">
                      <a16:colId xmlns:a16="http://schemas.microsoft.com/office/drawing/2014/main" val="629527376"/>
                    </a:ext>
                  </a:extLst>
                </a:gridCol>
              </a:tblGrid>
              <a:tr h="0">
                <a:tc>
                  <a:txBody>
                    <a:bodyPr/>
                    <a:lstStyle/>
                    <a:p>
                      <a:pPr algn="ctr">
                        <a:lnSpc>
                          <a:spcPct val="115000"/>
                        </a:lnSpc>
                      </a:pPr>
                      <a:r>
                        <a:rPr lang="en-US" sz="2400">
                          <a:effectLst/>
                          <a:latin typeface="Calibri" panose="020F0502020204030204" pitchFamily="34" charset="0"/>
                          <a:cs typeface="Calibri" panose="020F0502020204030204" pitchFamily="34" charset="0"/>
                        </a:rPr>
                        <a:t>Lần đo</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F</a:t>
                      </a:r>
                      <a:r>
                        <a:rPr lang="en-US" sz="2400" baseline="-25000">
                          <a:effectLst/>
                          <a:latin typeface="Calibri" panose="020F0502020204030204" pitchFamily="34" charset="0"/>
                          <a:cs typeface="Calibri" panose="020F0502020204030204" pitchFamily="34" charset="0"/>
                        </a:rPr>
                        <a:t>1</a:t>
                      </a:r>
                      <a:r>
                        <a:rPr lang="en-US" sz="2400">
                          <a:effectLst/>
                          <a:latin typeface="Calibri" panose="020F0502020204030204" pitchFamily="34" charset="0"/>
                          <a:cs typeface="Calibri" panose="020F0502020204030204" pitchFamily="34" charset="0"/>
                        </a:rPr>
                        <a:t> (N)</a:t>
                      </a:r>
                    </a:p>
                    <a:p>
                      <a:pPr algn="ctr">
                        <a:lnSpc>
                          <a:spcPct val="115000"/>
                        </a:lnSpc>
                      </a:pPr>
                      <a:r>
                        <a:rPr lang="en-US" sz="2400">
                          <a:effectLst/>
                          <a:latin typeface="Calibri" panose="020F0502020204030204" pitchFamily="34" charset="0"/>
                          <a:cs typeface="Calibri" panose="020F0502020204030204" pitchFamily="34" charset="0"/>
                        </a:rPr>
                        <a:t> </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d</a:t>
                      </a:r>
                      <a:r>
                        <a:rPr lang="en-US" sz="2400" baseline="-25000">
                          <a:effectLst/>
                          <a:latin typeface="Calibri" panose="020F0502020204030204" pitchFamily="34" charset="0"/>
                          <a:cs typeface="Calibri" panose="020F0502020204030204" pitchFamily="34" charset="0"/>
                        </a:rPr>
                        <a:t>1</a:t>
                      </a:r>
                      <a:r>
                        <a:rPr lang="en-US" sz="2400">
                          <a:effectLst/>
                          <a:latin typeface="Calibri" panose="020F0502020204030204" pitchFamily="34" charset="0"/>
                          <a:cs typeface="Calibri" panose="020F0502020204030204" pitchFamily="34" charset="0"/>
                        </a:rPr>
                        <a:t> (m)</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F</a:t>
                      </a:r>
                      <a:r>
                        <a:rPr lang="en-US" sz="2400" baseline="-25000">
                          <a:effectLst/>
                          <a:latin typeface="Calibri" panose="020F0502020204030204" pitchFamily="34" charset="0"/>
                          <a:cs typeface="Calibri" panose="020F0502020204030204" pitchFamily="34" charset="0"/>
                        </a:rPr>
                        <a:t>1</a:t>
                      </a:r>
                      <a:r>
                        <a:rPr lang="en-US" sz="2400">
                          <a:effectLst/>
                          <a:latin typeface="Calibri" panose="020F0502020204030204" pitchFamily="34" charset="0"/>
                          <a:cs typeface="Calibri" panose="020F0502020204030204" pitchFamily="34" charset="0"/>
                        </a:rPr>
                        <a:t>d</a:t>
                      </a:r>
                      <a:r>
                        <a:rPr lang="en-US" sz="2400" baseline="-25000">
                          <a:effectLst/>
                          <a:latin typeface="Calibri" panose="020F0502020204030204" pitchFamily="34" charset="0"/>
                          <a:cs typeface="Calibri" panose="020F0502020204030204" pitchFamily="34" charset="0"/>
                        </a:rPr>
                        <a:t>1</a:t>
                      </a:r>
                      <a:r>
                        <a:rPr lang="en-US" sz="2400">
                          <a:effectLst/>
                          <a:latin typeface="Calibri" panose="020F0502020204030204" pitchFamily="34" charset="0"/>
                          <a:cs typeface="Calibri" panose="020F0502020204030204" pitchFamily="34" charset="0"/>
                        </a:rPr>
                        <a:t> (Nm)</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tc>
                  <a:txBody>
                    <a:bodyPr/>
                    <a:lstStyle/>
                    <a:p>
                      <a:pPr algn="ctr">
                        <a:lnSpc>
                          <a:spcPct val="115000"/>
                        </a:lnSpc>
                      </a:pPr>
                      <a:r>
                        <a:rPr lang="en-US" sz="2400">
                          <a:effectLst/>
                          <a:latin typeface="Calibri" panose="020F0502020204030204" pitchFamily="34" charset="0"/>
                          <a:cs typeface="Calibri" panose="020F0502020204030204" pitchFamily="34" charset="0"/>
                        </a:rPr>
                        <a:t>F</a:t>
                      </a:r>
                      <a:r>
                        <a:rPr lang="en-US" sz="2400" baseline="-25000">
                          <a:effectLst/>
                          <a:latin typeface="Calibri" panose="020F0502020204030204" pitchFamily="34" charset="0"/>
                          <a:cs typeface="Calibri" panose="020F0502020204030204" pitchFamily="34" charset="0"/>
                        </a:rPr>
                        <a:t>2</a:t>
                      </a:r>
                      <a:r>
                        <a:rPr lang="en-US" sz="2400">
                          <a:effectLst/>
                          <a:latin typeface="Calibri" panose="020F0502020204030204" pitchFamily="34" charset="0"/>
                          <a:cs typeface="Calibri" panose="020F0502020204030204" pitchFamily="34" charset="0"/>
                        </a:rPr>
                        <a:t> (N)</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d</a:t>
                      </a:r>
                      <a:r>
                        <a:rPr lang="en-US" sz="2400" baseline="-25000">
                          <a:effectLst/>
                          <a:latin typeface="Calibri" panose="020F0502020204030204" pitchFamily="34" charset="0"/>
                          <a:cs typeface="Calibri" panose="020F0502020204030204" pitchFamily="34" charset="0"/>
                        </a:rPr>
                        <a:t>2</a:t>
                      </a:r>
                      <a:r>
                        <a:rPr lang="en-US" sz="2400">
                          <a:effectLst/>
                          <a:latin typeface="Calibri" panose="020F0502020204030204" pitchFamily="34" charset="0"/>
                          <a:cs typeface="Calibri" panose="020F0502020204030204" pitchFamily="34" charset="0"/>
                        </a:rPr>
                        <a:t> (m)</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F</a:t>
                      </a:r>
                      <a:r>
                        <a:rPr lang="en-US" sz="2400" baseline="-25000">
                          <a:effectLst/>
                          <a:latin typeface="Calibri" panose="020F0502020204030204" pitchFamily="34" charset="0"/>
                          <a:cs typeface="Calibri" panose="020F0502020204030204" pitchFamily="34" charset="0"/>
                        </a:rPr>
                        <a:t>2</a:t>
                      </a:r>
                      <a:r>
                        <a:rPr lang="en-US" sz="2400">
                          <a:effectLst/>
                          <a:latin typeface="Calibri" panose="020F0502020204030204" pitchFamily="34" charset="0"/>
                          <a:cs typeface="Calibri" panose="020F0502020204030204" pitchFamily="34" charset="0"/>
                        </a:rPr>
                        <a:t>d</a:t>
                      </a:r>
                      <a:r>
                        <a:rPr lang="en-US" sz="2400" baseline="-25000">
                          <a:effectLst/>
                          <a:latin typeface="Calibri" panose="020F0502020204030204" pitchFamily="34" charset="0"/>
                          <a:cs typeface="Calibri" panose="020F0502020204030204" pitchFamily="34" charset="0"/>
                        </a:rPr>
                        <a:t>2</a:t>
                      </a:r>
                      <a:r>
                        <a:rPr lang="en-US" sz="2400">
                          <a:effectLst/>
                          <a:latin typeface="Calibri" panose="020F0502020204030204" pitchFamily="34" charset="0"/>
                          <a:cs typeface="Calibri" panose="020F0502020204030204" pitchFamily="34" charset="0"/>
                        </a:rPr>
                        <a:t> (Nm)</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936554336"/>
                  </a:ext>
                </a:extLst>
              </a:tr>
              <a:tr h="0">
                <a:tc>
                  <a:txBody>
                    <a:bodyPr/>
                    <a:lstStyle/>
                    <a:p>
                      <a:pPr algn="ctr">
                        <a:lnSpc>
                          <a:spcPct val="115000"/>
                        </a:lnSpc>
                      </a:pPr>
                      <a:r>
                        <a:rPr lang="en-US" sz="2400">
                          <a:effectLst/>
                          <a:latin typeface="Calibri" panose="020F0502020204030204" pitchFamily="34" charset="0"/>
                          <a:cs typeface="Calibri" panose="020F0502020204030204" pitchFamily="34" charset="0"/>
                        </a:rPr>
                        <a:t>1</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1</a:t>
                      </a:r>
                    </a:p>
                  </a:txBody>
                  <a:tcPr marL="68580" marR="6858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a:effectLst/>
                          <a:latin typeface="Calibri" panose="020F0502020204030204" pitchFamily="34" charset="0"/>
                          <a:cs typeface="Calibri" panose="020F0502020204030204" pitchFamily="34" charset="0"/>
                        </a:rPr>
                        <a:t>0,4</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0,4</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a:effectLst/>
                          <a:latin typeface="Calibri" panose="020F0502020204030204" pitchFamily="34" charset="0"/>
                          <a:cs typeface="Calibri" panose="020F0502020204030204" pitchFamily="34" charset="0"/>
                        </a:rPr>
                        <a:t>2</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a:effectLst/>
                          <a:latin typeface="Calibri" panose="020F0502020204030204" pitchFamily="34" charset="0"/>
                          <a:cs typeface="Calibri" panose="020F0502020204030204" pitchFamily="34" charset="0"/>
                        </a:rPr>
                        <a:t>0,2</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0,4</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154927059"/>
                  </a:ext>
                </a:extLst>
              </a:tr>
              <a:tr h="0">
                <a:tc>
                  <a:txBody>
                    <a:bodyPr/>
                    <a:lstStyle/>
                    <a:p>
                      <a:pPr algn="ctr">
                        <a:lnSpc>
                          <a:spcPct val="115000"/>
                        </a:lnSpc>
                      </a:pPr>
                      <a:r>
                        <a:rPr lang="en-US" sz="2400">
                          <a:effectLst/>
                          <a:latin typeface="Calibri" panose="020F0502020204030204" pitchFamily="34" charset="0"/>
                          <a:cs typeface="Calibri" panose="020F0502020204030204" pitchFamily="34" charset="0"/>
                        </a:rPr>
                        <a:t>2</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5</a:t>
                      </a: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0,1</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0,5</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tc>
                  <a:txBody>
                    <a:bodyPr/>
                    <a:lstStyle/>
                    <a:p>
                      <a:pPr algn="ctr">
                        <a:lnSpc>
                          <a:spcPct val="115000"/>
                        </a:lnSpc>
                      </a:pPr>
                      <a:r>
                        <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1</a:t>
                      </a: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0,5</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lnSpc>
                          <a:spcPct val="115000"/>
                        </a:lnSpc>
                      </a:pPr>
                      <a:r>
                        <a:rPr lang="en-US" sz="2400">
                          <a:effectLst/>
                          <a:latin typeface="Calibri" panose="020F0502020204030204" pitchFamily="34" charset="0"/>
                          <a:cs typeface="Calibri" panose="020F0502020204030204" pitchFamily="34" charset="0"/>
                        </a:rPr>
                        <a:t>0,5</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805432393"/>
                  </a:ext>
                </a:extLst>
              </a:tr>
            </a:tbl>
          </a:graphicData>
        </a:graphic>
      </p:graphicFrame>
      <p:grpSp>
        <p:nvGrpSpPr>
          <p:cNvPr id="70" name="Group 69" descr="n25 Fb Nguyen Phuong">
            <a:extLst>
              <a:ext uri="{FF2B5EF4-FFF2-40B4-BE49-F238E27FC236}">
                <a16:creationId xmlns:a16="http://schemas.microsoft.com/office/drawing/2014/main" id="{5AB0A0DE-2A84-E670-5DE1-5C6E4B0A6D0A}"/>
              </a:ext>
            </a:extLst>
          </p:cNvPr>
          <p:cNvGrpSpPr/>
          <p:nvPr/>
        </p:nvGrpSpPr>
        <p:grpSpPr>
          <a:xfrm>
            <a:off x="7820462" y="3679041"/>
            <a:ext cx="1184784" cy="1985042"/>
            <a:chOff x="4835016" y="3797300"/>
            <a:chExt cx="1184784" cy="1985042"/>
          </a:xfrm>
        </p:grpSpPr>
        <p:grpSp>
          <p:nvGrpSpPr>
            <p:cNvPr id="71" name="Group 70">
              <a:extLst>
                <a:ext uri="{FF2B5EF4-FFF2-40B4-BE49-F238E27FC236}">
                  <a16:creationId xmlns:a16="http://schemas.microsoft.com/office/drawing/2014/main" id="{CC2C6A0D-C2CE-6463-2F7E-BF56BC0A610A}"/>
                </a:ext>
              </a:extLst>
            </p:cNvPr>
            <p:cNvGrpSpPr/>
            <p:nvPr/>
          </p:nvGrpSpPr>
          <p:grpSpPr>
            <a:xfrm>
              <a:off x="5442156" y="3797300"/>
              <a:ext cx="577644" cy="1985042"/>
              <a:chOff x="5442156" y="3797300"/>
              <a:chExt cx="577644" cy="1985042"/>
            </a:xfrm>
          </p:grpSpPr>
          <p:sp>
            <p:nvSpPr>
              <p:cNvPr id="73" name="Line 45">
                <a:extLst>
                  <a:ext uri="{FF2B5EF4-FFF2-40B4-BE49-F238E27FC236}">
                    <a16:creationId xmlns:a16="http://schemas.microsoft.com/office/drawing/2014/main" id="{0916DB93-B5F1-2AA0-629E-0AAD67C38FA8}"/>
                  </a:ext>
                </a:extLst>
              </p:cNvPr>
              <p:cNvSpPr>
                <a:spLocks noChangeShapeType="1"/>
              </p:cNvSpPr>
              <p:nvPr/>
            </p:nvSpPr>
            <p:spPr bwMode="auto">
              <a:xfrm>
                <a:off x="5543550" y="3873500"/>
                <a:ext cx="0" cy="8382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74" name="Line 46">
                <a:extLst>
                  <a:ext uri="{FF2B5EF4-FFF2-40B4-BE49-F238E27FC236}">
                    <a16:creationId xmlns:a16="http://schemas.microsoft.com/office/drawing/2014/main" id="{A2553D46-C40F-FCD1-54D4-6640F6FB7C67}"/>
                  </a:ext>
                </a:extLst>
              </p:cNvPr>
              <p:cNvSpPr>
                <a:spLocks noChangeShapeType="1"/>
              </p:cNvSpPr>
              <p:nvPr/>
            </p:nvSpPr>
            <p:spPr bwMode="auto">
              <a:xfrm flipH="1">
                <a:off x="5562600" y="3888248"/>
                <a:ext cx="457200"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75" name="Oval 51">
                <a:extLst>
                  <a:ext uri="{FF2B5EF4-FFF2-40B4-BE49-F238E27FC236}">
                    <a16:creationId xmlns:a16="http://schemas.microsoft.com/office/drawing/2014/main" id="{5832A661-029D-F345-216D-21E4BC4AD6E0}"/>
                  </a:ext>
                </a:extLst>
              </p:cNvPr>
              <p:cNvSpPr>
                <a:spLocks noChangeArrowheads="1"/>
              </p:cNvSpPr>
              <p:nvPr/>
            </p:nvSpPr>
            <p:spPr bwMode="auto">
              <a:xfrm>
                <a:off x="5486400" y="3797300"/>
                <a:ext cx="152400" cy="152400"/>
              </a:xfrm>
              <a:prstGeom prst="ellipse">
                <a:avLst/>
              </a:prstGeom>
              <a:solidFill>
                <a:srgbClr val="6666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nvGrpSpPr>
              <p:cNvPr id="76" name="Group 75">
                <a:extLst>
                  <a:ext uri="{FF2B5EF4-FFF2-40B4-BE49-F238E27FC236}">
                    <a16:creationId xmlns:a16="http://schemas.microsoft.com/office/drawing/2014/main" id="{B06559B0-9214-C693-68D7-DEA033829E04}"/>
                  </a:ext>
                </a:extLst>
              </p:cNvPr>
              <p:cNvGrpSpPr/>
              <p:nvPr/>
            </p:nvGrpSpPr>
            <p:grpSpPr>
              <a:xfrm>
                <a:off x="5442156" y="3949700"/>
                <a:ext cx="210804" cy="1832642"/>
                <a:chOff x="5442156" y="3949700"/>
                <a:chExt cx="210804" cy="1832642"/>
              </a:xfrm>
            </p:grpSpPr>
            <p:sp>
              <p:nvSpPr>
                <p:cNvPr id="77" name="Line 82">
                  <a:extLst>
                    <a:ext uri="{FF2B5EF4-FFF2-40B4-BE49-F238E27FC236}">
                      <a16:creationId xmlns:a16="http://schemas.microsoft.com/office/drawing/2014/main" id="{441F2242-BDE6-7617-52F1-D11691214DFD}"/>
                    </a:ext>
                  </a:extLst>
                </p:cNvPr>
                <p:cNvSpPr>
                  <a:spLocks noChangeShapeType="1"/>
                </p:cNvSpPr>
                <p:nvPr/>
              </p:nvSpPr>
              <p:spPr bwMode="auto">
                <a:xfrm>
                  <a:off x="5543550" y="3949700"/>
                  <a:ext cx="0" cy="17356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78" name="Rectangle 31" descr="Small confetti">
                  <a:extLst>
                    <a:ext uri="{FF2B5EF4-FFF2-40B4-BE49-F238E27FC236}">
                      <a16:creationId xmlns:a16="http://schemas.microsoft.com/office/drawing/2014/main" id="{15C14B3E-7323-56FC-BA46-A14FA1586F95}"/>
                    </a:ext>
                  </a:extLst>
                </p:cNvPr>
                <p:cNvSpPr>
                  <a:spLocks noChangeArrowheads="1"/>
                </p:cNvSpPr>
                <p:nvPr/>
              </p:nvSpPr>
              <p:spPr bwMode="auto">
                <a:xfrm>
                  <a:off x="5444998" y="5414938"/>
                  <a:ext cx="207962" cy="173038"/>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79" name="Rectangle 31" descr="Small confetti">
                  <a:extLst>
                    <a:ext uri="{FF2B5EF4-FFF2-40B4-BE49-F238E27FC236}">
                      <a16:creationId xmlns:a16="http://schemas.microsoft.com/office/drawing/2014/main" id="{0A40FEF7-6E77-4662-1DB1-BA161EE0AF3F}"/>
                    </a:ext>
                  </a:extLst>
                </p:cNvPr>
                <p:cNvSpPr>
                  <a:spLocks noChangeArrowheads="1"/>
                </p:cNvSpPr>
                <p:nvPr/>
              </p:nvSpPr>
              <p:spPr bwMode="auto">
                <a:xfrm>
                  <a:off x="5442156" y="5609304"/>
                  <a:ext cx="207962" cy="173038"/>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grpSp>
        <mc:AlternateContent xmlns:mc="http://schemas.openxmlformats.org/markup-compatibility/2006" xmlns:a14="http://schemas.microsoft.com/office/drawing/2010/main">
          <mc:Choice Requires="a14">
            <p:sp>
              <p:nvSpPr>
                <p:cNvPr id="72" name="Text Box 54">
                  <a:extLst>
                    <a:ext uri="{FF2B5EF4-FFF2-40B4-BE49-F238E27FC236}">
                      <a16:creationId xmlns:a16="http://schemas.microsoft.com/office/drawing/2014/main" id="{1673EA4B-7371-57AD-679B-98D6468421B5}"/>
                    </a:ext>
                  </a:extLst>
                </p:cNvPr>
                <p:cNvSpPr txBox="1">
                  <a:spLocks noChangeArrowheads="1"/>
                </p:cNvSpPr>
                <p:nvPr/>
              </p:nvSpPr>
              <p:spPr bwMode="auto">
                <a:xfrm>
                  <a:off x="4835016" y="44958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ctrlPr>
                          </m:sSubPr>
                          <m:e>
                            <m:acc>
                              <m:accPr>
                                <m:chr m:val="⃗"/>
                                <m:ctrlPr>
                                  <a:rPr kumimoji="0" lang="en-US" sz="2400" b="1"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a:ln>
                                      <a:noFill/>
                                    </a:ln>
                                    <a:solidFill>
                                      <a:srgbClr val="0033CC"/>
                                    </a:solidFill>
                                    <a:effectLst/>
                                    <a:uLnTx/>
                                    <a:uFillTx/>
                                    <a:latin typeface="Cambria Math"/>
                                    <a:ea typeface="+mn-ea"/>
                                    <a:cs typeface="+mn-cs"/>
                                  </a:rPr>
                                  <m:t>𝑭</m:t>
                                </m:r>
                              </m:e>
                            </m:acc>
                          </m:e>
                          <m:sub>
                            <m: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𝟐</m:t>
                            </m:r>
                          </m:sub>
                        </m:sSub>
                      </m:oMath>
                    </m:oMathPara>
                  </a14:m>
                  <a:endParaRPr kumimoji="0" lang="en-US" sz="2400" b="1" i="0" u="none" strike="noStrike" kern="1200" cap="none" spc="0" normalizeH="0" baseline="-25000" noProof="0">
                    <a:ln>
                      <a:noFill/>
                    </a:ln>
                    <a:solidFill>
                      <a:srgbClr val="0000FF"/>
                    </a:solidFill>
                    <a:effectLst/>
                    <a:uLnTx/>
                    <a:uFillTx/>
                    <a:latin typeface="Times New Roman" charset="0"/>
                    <a:ea typeface="+mn-ea"/>
                    <a:cs typeface="+mn-cs"/>
                  </a:endParaRPr>
                </a:p>
              </p:txBody>
            </p:sp>
          </mc:Choice>
          <mc:Fallback xmlns="">
            <p:sp>
              <p:nvSpPr>
                <p:cNvPr id="72" name="Text Box 54">
                  <a:extLst>
                    <a:ext uri="{FF2B5EF4-FFF2-40B4-BE49-F238E27FC236}">
                      <a16:creationId xmlns:a16="http://schemas.microsoft.com/office/drawing/2014/main" id="{1673EA4B-7371-57AD-679B-98D6468421B5}"/>
                    </a:ext>
                  </a:extLst>
                </p:cNvPr>
                <p:cNvSpPr txBox="1">
                  <a:spLocks noRot="1" noChangeAspect="1" noMove="1" noResize="1" noEditPoints="1" noAdjustHandles="1" noChangeArrowheads="1" noChangeShapeType="1" noTextEdit="1"/>
                </p:cNvSpPr>
                <p:nvPr/>
              </p:nvSpPr>
              <p:spPr bwMode="auto">
                <a:xfrm>
                  <a:off x="4835016" y="4495800"/>
                  <a:ext cx="609600" cy="506421"/>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2" name="Group 1" descr="n25 Fb Nguyen Phuong">
            <a:extLst>
              <a:ext uri="{FF2B5EF4-FFF2-40B4-BE49-F238E27FC236}">
                <a16:creationId xmlns:a16="http://schemas.microsoft.com/office/drawing/2014/main" id="{7F8CB2FD-1DC2-EEFE-218D-B828A253916D}"/>
              </a:ext>
            </a:extLst>
          </p:cNvPr>
          <p:cNvGrpSpPr/>
          <p:nvPr/>
        </p:nvGrpSpPr>
        <p:grpSpPr>
          <a:xfrm>
            <a:off x="9042396" y="3695833"/>
            <a:ext cx="1446524" cy="1608138"/>
            <a:chOff x="9042396" y="3695833"/>
            <a:chExt cx="1446524" cy="1608138"/>
          </a:xfrm>
        </p:grpSpPr>
        <p:grpSp>
          <p:nvGrpSpPr>
            <p:cNvPr id="81" name="Group 80">
              <a:extLst>
                <a:ext uri="{FF2B5EF4-FFF2-40B4-BE49-F238E27FC236}">
                  <a16:creationId xmlns:a16="http://schemas.microsoft.com/office/drawing/2014/main" id="{6FBF5260-FFD1-B0E4-A27A-00AF3C1F9826}"/>
                </a:ext>
              </a:extLst>
            </p:cNvPr>
            <p:cNvGrpSpPr/>
            <p:nvPr/>
          </p:nvGrpSpPr>
          <p:grpSpPr>
            <a:xfrm>
              <a:off x="9788372" y="3695833"/>
              <a:ext cx="700548" cy="1608138"/>
              <a:chOff x="6843252" y="3797300"/>
              <a:chExt cx="700548" cy="1608138"/>
            </a:xfrm>
          </p:grpSpPr>
          <p:grpSp>
            <p:nvGrpSpPr>
              <p:cNvPr id="82" name="Group 100">
                <a:extLst>
                  <a:ext uri="{FF2B5EF4-FFF2-40B4-BE49-F238E27FC236}">
                    <a16:creationId xmlns:a16="http://schemas.microsoft.com/office/drawing/2014/main" id="{90BB6C5A-AF19-3A83-B54A-02495C44BDF5}"/>
                  </a:ext>
                </a:extLst>
              </p:cNvPr>
              <p:cNvGrpSpPr>
                <a:grpSpLocks/>
              </p:cNvGrpSpPr>
              <p:nvPr/>
            </p:nvGrpSpPr>
            <p:grpSpPr bwMode="auto">
              <a:xfrm>
                <a:off x="6849142" y="3873500"/>
                <a:ext cx="207962" cy="1531938"/>
                <a:chOff x="3872" y="2160"/>
                <a:chExt cx="131" cy="965"/>
              </a:xfrm>
            </p:grpSpPr>
            <p:sp>
              <p:nvSpPr>
                <p:cNvPr id="86" name="Line 48">
                  <a:extLst>
                    <a:ext uri="{FF2B5EF4-FFF2-40B4-BE49-F238E27FC236}">
                      <a16:creationId xmlns:a16="http://schemas.microsoft.com/office/drawing/2014/main" id="{877083ED-650A-1616-E328-0B053C265376}"/>
                    </a:ext>
                  </a:extLst>
                </p:cNvPr>
                <p:cNvSpPr>
                  <a:spLocks noChangeShapeType="1"/>
                </p:cNvSpPr>
                <p:nvPr/>
              </p:nvSpPr>
              <p:spPr bwMode="auto">
                <a:xfrm>
                  <a:off x="3936" y="2160"/>
                  <a:ext cx="0" cy="86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87" name="Rectangle 31" descr="Small confetti">
                  <a:extLst>
                    <a:ext uri="{FF2B5EF4-FFF2-40B4-BE49-F238E27FC236}">
                      <a16:creationId xmlns:a16="http://schemas.microsoft.com/office/drawing/2014/main" id="{F80920FF-6385-998A-E538-4F80AD80E974}"/>
                    </a:ext>
                  </a:extLst>
                </p:cNvPr>
                <p:cNvSpPr>
                  <a:spLocks noChangeArrowheads="1"/>
                </p:cNvSpPr>
                <p:nvPr/>
              </p:nvSpPr>
              <p:spPr bwMode="auto">
                <a:xfrm>
                  <a:off x="3872" y="3016"/>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sp>
            <p:nvSpPr>
              <p:cNvPr id="83" name="Line 45">
                <a:extLst>
                  <a:ext uri="{FF2B5EF4-FFF2-40B4-BE49-F238E27FC236}">
                    <a16:creationId xmlns:a16="http://schemas.microsoft.com/office/drawing/2014/main" id="{3881D534-9862-5315-4AAC-FFE729F30FC4}"/>
                  </a:ext>
                </a:extLst>
              </p:cNvPr>
              <p:cNvSpPr>
                <a:spLocks noChangeShapeType="1"/>
              </p:cNvSpPr>
              <p:nvPr/>
            </p:nvSpPr>
            <p:spPr bwMode="auto">
              <a:xfrm>
                <a:off x="6948948" y="3873500"/>
                <a:ext cx="0" cy="5334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84" name="Oval 51">
                <a:extLst>
                  <a:ext uri="{FF2B5EF4-FFF2-40B4-BE49-F238E27FC236}">
                    <a16:creationId xmlns:a16="http://schemas.microsoft.com/office/drawing/2014/main" id="{A6BF63D5-F9DE-D1E4-09D1-E8F0E111C397}"/>
                  </a:ext>
                </a:extLst>
              </p:cNvPr>
              <p:cNvSpPr>
                <a:spLocks noChangeArrowheads="1"/>
              </p:cNvSpPr>
              <p:nvPr/>
            </p:nvSpPr>
            <p:spPr bwMode="auto">
              <a:xfrm>
                <a:off x="6843252" y="3797300"/>
                <a:ext cx="152400" cy="152400"/>
              </a:xfrm>
              <a:prstGeom prst="ellipse">
                <a:avLst/>
              </a:prstGeom>
              <a:solidFill>
                <a:srgbClr val="6666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mc:AlternateContent xmlns:mc="http://schemas.openxmlformats.org/markup-compatibility/2006" xmlns:a14="http://schemas.microsoft.com/office/drawing/2010/main">
            <mc:Choice Requires="a14">
              <p:sp>
                <p:nvSpPr>
                  <p:cNvPr id="85" name="Text Box 54">
                    <a:extLst>
                      <a:ext uri="{FF2B5EF4-FFF2-40B4-BE49-F238E27FC236}">
                        <a16:creationId xmlns:a16="http://schemas.microsoft.com/office/drawing/2014/main" id="{9447445B-9CED-63C4-C4D3-80EE4DBBC04A}"/>
                      </a:ext>
                    </a:extLst>
                  </p:cNvPr>
                  <p:cNvSpPr txBox="1">
                    <a:spLocks noChangeArrowheads="1"/>
                  </p:cNvSpPr>
                  <p:nvPr/>
                </p:nvSpPr>
                <p:spPr bwMode="auto">
                  <a:xfrm>
                    <a:off x="6934200" y="43307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ctrlPr>
                            </m:sSubPr>
                            <m:e>
                              <m:acc>
                                <m:accPr>
                                  <m:chr m:val="⃗"/>
                                  <m:ctrlPr>
                                    <a:rPr kumimoji="0" lang="en-US" sz="2400" b="1"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a:ln>
                                        <a:noFill/>
                                      </a:ln>
                                      <a:solidFill>
                                        <a:srgbClr val="0033CC"/>
                                      </a:solidFill>
                                      <a:effectLst/>
                                      <a:uLnTx/>
                                      <a:uFillTx/>
                                      <a:latin typeface="Cambria Math"/>
                                      <a:ea typeface="+mn-ea"/>
                                      <a:cs typeface="+mn-cs"/>
                                    </a:rPr>
                                    <m:t>𝑭</m:t>
                                  </m:r>
                                </m:e>
                              </m:acc>
                            </m:e>
                            <m:sub>
                              <m: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𝟏</m:t>
                              </m:r>
                            </m:sub>
                          </m:sSub>
                        </m:oMath>
                      </m:oMathPara>
                    </a14:m>
                    <a:endParaRPr kumimoji="0" lang="en-US" sz="2400" b="1" i="0" u="none" strike="noStrike" kern="1200" cap="none" spc="0" normalizeH="0" baseline="-25000" noProof="0">
                      <a:ln>
                        <a:noFill/>
                      </a:ln>
                      <a:solidFill>
                        <a:srgbClr val="0000FF"/>
                      </a:solidFill>
                      <a:effectLst/>
                      <a:uLnTx/>
                      <a:uFillTx/>
                      <a:latin typeface="Times New Roman" charset="0"/>
                      <a:ea typeface="+mn-ea"/>
                      <a:cs typeface="+mn-cs"/>
                    </a:endParaRPr>
                  </a:p>
                </p:txBody>
              </p:sp>
            </mc:Choice>
            <mc:Fallback xmlns="">
              <p:sp>
                <p:nvSpPr>
                  <p:cNvPr id="85" name="Text Box 54">
                    <a:extLst>
                      <a:ext uri="{FF2B5EF4-FFF2-40B4-BE49-F238E27FC236}">
                        <a16:creationId xmlns:a16="http://schemas.microsoft.com/office/drawing/2014/main" id="{9447445B-9CED-63C4-C4D3-80EE4DBBC04A}"/>
                      </a:ext>
                    </a:extLst>
                  </p:cNvPr>
                  <p:cNvSpPr txBox="1">
                    <a:spLocks noRot="1" noChangeAspect="1" noMove="1" noResize="1" noEditPoints="1" noAdjustHandles="1" noChangeArrowheads="1" noChangeShapeType="1" noTextEdit="1"/>
                  </p:cNvSpPr>
                  <p:nvPr/>
                </p:nvSpPr>
                <p:spPr bwMode="auto">
                  <a:xfrm>
                    <a:off x="6934200" y="4330700"/>
                    <a:ext cx="609600" cy="506421"/>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116" name="Line 46">
              <a:extLst>
                <a:ext uri="{FF2B5EF4-FFF2-40B4-BE49-F238E27FC236}">
                  <a16:creationId xmlns:a16="http://schemas.microsoft.com/office/drawing/2014/main" id="{A7C68425-858D-CE8E-03B3-10A1D824B7B2}"/>
                </a:ext>
              </a:extLst>
            </p:cNvPr>
            <p:cNvSpPr>
              <a:spLocks noChangeShapeType="1"/>
            </p:cNvSpPr>
            <p:nvPr/>
          </p:nvSpPr>
          <p:spPr bwMode="auto">
            <a:xfrm flipH="1">
              <a:off x="9042396" y="3769989"/>
              <a:ext cx="822960"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grpSp>
      <p:grpSp>
        <p:nvGrpSpPr>
          <p:cNvPr id="118" name="Group 117" descr="n25 Fb Nguyen Phuong">
            <a:extLst>
              <a:ext uri="{FF2B5EF4-FFF2-40B4-BE49-F238E27FC236}">
                <a16:creationId xmlns:a16="http://schemas.microsoft.com/office/drawing/2014/main" id="{D4D45D25-1929-06EA-CED3-DBF5B9030B5A}"/>
              </a:ext>
            </a:extLst>
          </p:cNvPr>
          <p:cNvGrpSpPr/>
          <p:nvPr/>
        </p:nvGrpSpPr>
        <p:grpSpPr>
          <a:xfrm>
            <a:off x="7200161" y="3686103"/>
            <a:ext cx="1796728" cy="1790676"/>
            <a:chOff x="4835016" y="3797300"/>
            <a:chExt cx="1796728" cy="1790676"/>
          </a:xfrm>
        </p:grpSpPr>
        <p:grpSp>
          <p:nvGrpSpPr>
            <p:cNvPr id="128" name="Group 127">
              <a:extLst>
                <a:ext uri="{FF2B5EF4-FFF2-40B4-BE49-F238E27FC236}">
                  <a16:creationId xmlns:a16="http://schemas.microsoft.com/office/drawing/2014/main" id="{05C22F46-5073-DD61-5D71-12969643D40C}"/>
                </a:ext>
              </a:extLst>
            </p:cNvPr>
            <p:cNvGrpSpPr/>
            <p:nvPr/>
          </p:nvGrpSpPr>
          <p:grpSpPr>
            <a:xfrm>
              <a:off x="5444998" y="3797300"/>
              <a:ext cx="1186746" cy="1790676"/>
              <a:chOff x="5444998" y="3797300"/>
              <a:chExt cx="1186746" cy="1790676"/>
            </a:xfrm>
          </p:grpSpPr>
          <p:sp>
            <p:nvSpPr>
              <p:cNvPr id="130" name="Line 45">
                <a:extLst>
                  <a:ext uri="{FF2B5EF4-FFF2-40B4-BE49-F238E27FC236}">
                    <a16:creationId xmlns:a16="http://schemas.microsoft.com/office/drawing/2014/main" id="{5C59A2CE-8343-A821-48A2-CF53BCD59F71}"/>
                  </a:ext>
                </a:extLst>
              </p:cNvPr>
              <p:cNvSpPr>
                <a:spLocks noChangeShapeType="1"/>
              </p:cNvSpPr>
              <p:nvPr/>
            </p:nvSpPr>
            <p:spPr bwMode="auto">
              <a:xfrm>
                <a:off x="5557618" y="3873500"/>
                <a:ext cx="0" cy="4572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31" name="Line 46">
                <a:extLst>
                  <a:ext uri="{FF2B5EF4-FFF2-40B4-BE49-F238E27FC236}">
                    <a16:creationId xmlns:a16="http://schemas.microsoft.com/office/drawing/2014/main" id="{0DA26680-A9C4-A137-0EFE-DEE1FC0A24F7}"/>
                  </a:ext>
                </a:extLst>
              </p:cNvPr>
              <p:cNvSpPr>
                <a:spLocks noChangeShapeType="1"/>
              </p:cNvSpPr>
              <p:nvPr/>
            </p:nvSpPr>
            <p:spPr bwMode="auto">
              <a:xfrm flipH="1">
                <a:off x="5534464" y="3888248"/>
                <a:ext cx="1097280"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32" name="Oval 51">
                <a:extLst>
                  <a:ext uri="{FF2B5EF4-FFF2-40B4-BE49-F238E27FC236}">
                    <a16:creationId xmlns:a16="http://schemas.microsoft.com/office/drawing/2014/main" id="{FB737912-D5C9-51C0-AC6F-7A673A3B553D}"/>
                  </a:ext>
                </a:extLst>
              </p:cNvPr>
              <p:cNvSpPr>
                <a:spLocks noChangeArrowheads="1"/>
              </p:cNvSpPr>
              <p:nvPr/>
            </p:nvSpPr>
            <p:spPr bwMode="auto">
              <a:xfrm>
                <a:off x="5486400" y="3797300"/>
                <a:ext cx="152400" cy="152400"/>
              </a:xfrm>
              <a:prstGeom prst="ellipse">
                <a:avLst/>
              </a:prstGeom>
              <a:solidFill>
                <a:srgbClr val="6666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nvGrpSpPr>
              <p:cNvPr id="133" name="Group 132">
                <a:extLst>
                  <a:ext uri="{FF2B5EF4-FFF2-40B4-BE49-F238E27FC236}">
                    <a16:creationId xmlns:a16="http://schemas.microsoft.com/office/drawing/2014/main" id="{B64A118D-C683-0EF4-84DC-343FF43F2BCC}"/>
                  </a:ext>
                </a:extLst>
              </p:cNvPr>
              <p:cNvGrpSpPr/>
              <p:nvPr/>
            </p:nvGrpSpPr>
            <p:grpSpPr>
              <a:xfrm>
                <a:off x="5444998" y="3949700"/>
                <a:ext cx="207962" cy="1638276"/>
                <a:chOff x="5444998" y="3949700"/>
                <a:chExt cx="207962" cy="1638276"/>
              </a:xfrm>
            </p:grpSpPr>
            <p:sp>
              <p:nvSpPr>
                <p:cNvPr id="134" name="Line 82">
                  <a:extLst>
                    <a:ext uri="{FF2B5EF4-FFF2-40B4-BE49-F238E27FC236}">
                      <a16:creationId xmlns:a16="http://schemas.microsoft.com/office/drawing/2014/main" id="{116FDCE9-73A4-8793-90E3-9504A8C55AAA}"/>
                    </a:ext>
                  </a:extLst>
                </p:cNvPr>
                <p:cNvSpPr>
                  <a:spLocks noChangeShapeType="1"/>
                </p:cNvSpPr>
                <p:nvPr/>
              </p:nvSpPr>
              <p:spPr bwMode="auto">
                <a:xfrm>
                  <a:off x="5543550" y="3949700"/>
                  <a:ext cx="0" cy="1554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35" name="Rectangle 31" descr="Small confetti">
                  <a:extLst>
                    <a:ext uri="{FF2B5EF4-FFF2-40B4-BE49-F238E27FC236}">
                      <a16:creationId xmlns:a16="http://schemas.microsoft.com/office/drawing/2014/main" id="{E9EC4664-196B-6B3B-7A5E-8C0AB3A9D89F}"/>
                    </a:ext>
                  </a:extLst>
                </p:cNvPr>
                <p:cNvSpPr>
                  <a:spLocks noChangeArrowheads="1"/>
                </p:cNvSpPr>
                <p:nvPr/>
              </p:nvSpPr>
              <p:spPr bwMode="auto">
                <a:xfrm>
                  <a:off x="5444998" y="5414938"/>
                  <a:ext cx="207962" cy="173038"/>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grpSp>
        <mc:AlternateContent xmlns:mc="http://schemas.openxmlformats.org/markup-compatibility/2006" xmlns:a14="http://schemas.microsoft.com/office/drawing/2010/main">
          <mc:Choice Requires="a14">
            <p:sp>
              <p:nvSpPr>
                <p:cNvPr id="129" name="Text Box 54">
                  <a:extLst>
                    <a:ext uri="{FF2B5EF4-FFF2-40B4-BE49-F238E27FC236}">
                      <a16:creationId xmlns:a16="http://schemas.microsoft.com/office/drawing/2014/main" id="{147BC73A-06B7-313C-7FA8-1BF8F7444F50}"/>
                    </a:ext>
                  </a:extLst>
                </p:cNvPr>
                <p:cNvSpPr txBox="1">
                  <a:spLocks noChangeArrowheads="1"/>
                </p:cNvSpPr>
                <p:nvPr/>
              </p:nvSpPr>
              <p:spPr bwMode="auto">
                <a:xfrm>
                  <a:off x="4835016" y="44958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ctrlPr>
                          </m:sSubPr>
                          <m:e>
                            <m:acc>
                              <m:accPr>
                                <m:chr m:val="⃗"/>
                                <m:ctrlPr>
                                  <a:rPr kumimoji="0" lang="en-US" sz="2400" b="1"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a:ln>
                                      <a:noFill/>
                                    </a:ln>
                                    <a:solidFill>
                                      <a:srgbClr val="0033CC"/>
                                    </a:solidFill>
                                    <a:effectLst/>
                                    <a:uLnTx/>
                                    <a:uFillTx/>
                                    <a:latin typeface="Cambria Math"/>
                                    <a:ea typeface="+mn-ea"/>
                                    <a:cs typeface="+mn-cs"/>
                                  </a:rPr>
                                  <m:t>𝑭</m:t>
                                </m:r>
                              </m:e>
                            </m:acc>
                          </m:e>
                          <m:sub>
                            <m: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𝟐</m:t>
                            </m:r>
                          </m:sub>
                        </m:sSub>
                      </m:oMath>
                    </m:oMathPara>
                  </a14:m>
                  <a:endParaRPr kumimoji="0" lang="en-US" sz="2400" b="1" i="0" u="none" strike="noStrike" kern="1200" cap="none" spc="0" normalizeH="0" baseline="-25000" noProof="0">
                    <a:ln>
                      <a:noFill/>
                    </a:ln>
                    <a:solidFill>
                      <a:srgbClr val="0000FF"/>
                    </a:solidFill>
                    <a:effectLst/>
                    <a:uLnTx/>
                    <a:uFillTx/>
                    <a:latin typeface="Times New Roman" charset="0"/>
                    <a:ea typeface="+mn-ea"/>
                    <a:cs typeface="+mn-cs"/>
                  </a:endParaRPr>
                </a:p>
              </p:txBody>
            </p:sp>
          </mc:Choice>
          <mc:Fallback xmlns="">
            <p:sp>
              <p:nvSpPr>
                <p:cNvPr id="129" name="Text Box 54">
                  <a:extLst>
                    <a:ext uri="{FF2B5EF4-FFF2-40B4-BE49-F238E27FC236}">
                      <a16:creationId xmlns:a16="http://schemas.microsoft.com/office/drawing/2014/main" id="{147BC73A-06B7-313C-7FA8-1BF8F7444F50}"/>
                    </a:ext>
                  </a:extLst>
                </p:cNvPr>
                <p:cNvSpPr txBox="1">
                  <a:spLocks noRot="1" noChangeAspect="1" noMove="1" noResize="1" noEditPoints="1" noAdjustHandles="1" noChangeArrowheads="1" noChangeShapeType="1" noTextEdit="1"/>
                </p:cNvSpPr>
                <p:nvPr/>
              </p:nvSpPr>
              <p:spPr bwMode="auto">
                <a:xfrm>
                  <a:off x="4835016" y="4495800"/>
                  <a:ext cx="609600" cy="506421"/>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119" name="Group 118" descr="n25 Fb Nguyen Phuong">
            <a:extLst>
              <a:ext uri="{FF2B5EF4-FFF2-40B4-BE49-F238E27FC236}">
                <a16:creationId xmlns:a16="http://schemas.microsoft.com/office/drawing/2014/main" id="{F4E75718-5922-A5DC-4E60-09ED982FE63C}"/>
              </a:ext>
            </a:extLst>
          </p:cNvPr>
          <p:cNvGrpSpPr/>
          <p:nvPr/>
        </p:nvGrpSpPr>
        <p:grpSpPr>
          <a:xfrm>
            <a:off x="8988409" y="3693341"/>
            <a:ext cx="869744" cy="2362202"/>
            <a:chOff x="9619176" y="3695833"/>
            <a:chExt cx="869744" cy="2362202"/>
          </a:xfrm>
        </p:grpSpPr>
        <p:grpSp>
          <p:nvGrpSpPr>
            <p:cNvPr id="120" name="Group 119">
              <a:extLst>
                <a:ext uri="{FF2B5EF4-FFF2-40B4-BE49-F238E27FC236}">
                  <a16:creationId xmlns:a16="http://schemas.microsoft.com/office/drawing/2014/main" id="{5568A828-BDBF-55DF-1036-264991568D18}"/>
                </a:ext>
              </a:extLst>
            </p:cNvPr>
            <p:cNvGrpSpPr/>
            <p:nvPr/>
          </p:nvGrpSpPr>
          <p:grpSpPr>
            <a:xfrm>
              <a:off x="9788372" y="3695833"/>
              <a:ext cx="700548" cy="2362202"/>
              <a:chOff x="6843252" y="3797300"/>
              <a:chExt cx="700548" cy="2362202"/>
            </a:xfrm>
          </p:grpSpPr>
          <p:grpSp>
            <p:nvGrpSpPr>
              <p:cNvPr id="122" name="Group 100">
                <a:extLst>
                  <a:ext uri="{FF2B5EF4-FFF2-40B4-BE49-F238E27FC236}">
                    <a16:creationId xmlns:a16="http://schemas.microsoft.com/office/drawing/2014/main" id="{0C4029D6-8B43-7B44-71F5-8A3C17CC4429}"/>
                  </a:ext>
                </a:extLst>
              </p:cNvPr>
              <p:cNvGrpSpPr>
                <a:grpSpLocks/>
              </p:cNvGrpSpPr>
              <p:nvPr/>
            </p:nvGrpSpPr>
            <p:grpSpPr bwMode="auto">
              <a:xfrm>
                <a:off x="6849142" y="3873501"/>
                <a:ext cx="207962" cy="2286001"/>
                <a:chOff x="3872" y="2160"/>
                <a:chExt cx="131" cy="1440"/>
              </a:xfrm>
            </p:grpSpPr>
            <p:sp>
              <p:nvSpPr>
                <p:cNvPr id="126" name="Line 48">
                  <a:extLst>
                    <a:ext uri="{FF2B5EF4-FFF2-40B4-BE49-F238E27FC236}">
                      <a16:creationId xmlns:a16="http://schemas.microsoft.com/office/drawing/2014/main" id="{F4DD3EE0-CF85-6AD9-7F6B-59CB7FEC840C}"/>
                    </a:ext>
                  </a:extLst>
                </p:cNvPr>
                <p:cNvSpPr>
                  <a:spLocks noChangeShapeType="1"/>
                </p:cNvSpPr>
                <p:nvPr/>
              </p:nvSpPr>
              <p:spPr bwMode="auto">
                <a:xfrm>
                  <a:off x="3936" y="2160"/>
                  <a:ext cx="0" cy="144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27" name="Rectangle 31" descr="Small confetti">
                  <a:extLst>
                    <a:ext uri="{FF2B5EF4-FFF2-40B4-BE49-F238E27FC236}">
                      <a16:creationId xmlns:a16="http://schemas.microsoft.com/office/drawing/2014/main" id="{99FD91FB-7288-B235-420F-F24A818DF3D8}"/>
                    </a:ext>
                  </a:extLst>
                </p:cNvPr>
                <p:cNvSpPr>
                  <a:spLocks noChangeArrowheads="1"/>
                </p:cNvSpPr>
                <p:nvPr/>
              </p:nvSpPr>
              <p:spPr bwMode="auto">
                <a:xfrm>
                  <a:off x="3872" y="3016"/>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137" name="Rectangle 31" descr="Small confetti">
                  <a:extLst>
                    <a:ext uri="{FF2B5EF4-FFF2-40B4-BE49-F238E27FC236}">
                      <a16:creationId xmlns:a16="http://schemas.microsoft.com/office/drawing/2014/main" id="{8DE0877C-2375-4FE2-BA56-A81DFFFB0EC9}"/>
                    </a:ext>
                  </a:extLst>
                </p:cNvPr>
                <p:cNvSpPr>
                  <a:spLocks noChangeArrowheads="1"/>
                </p:cNvSpPr>
                <p:nvPr/>
              </p:nvSpPr>
              <p:spPr bwMode="auto">
                <a:xfrm>
                  <a:off x="3872" y="3139"/>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138" name="Rectangle 31" descr="Small confetti">
                  <a:extLst>
                    <a:ext uri="{FF2B5EF4-FFF2-40B4-BE49-F238E27FC236}">
                      <a16:creationId xmlns:a16="http://schemas.microsoft.com/office/drawing/2014/main" id="{8ADFE92C-161B-B947-B188-DC27F56D6EDB}"/>
                    </a:ext>
                  </a:extLst>
                </p:cNvPr>
                <p:cNvSpPr>
                  <a:spLocks noChangeArrowheads="1"/>
                </p:cNvSpPr>
                <p:nvPr/>
              </p:nvSpPr>
              <p:spPr bwMode="auto">
                <a:xfrm>
                  <a:off x="3872" y="3259"/>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139" name="Rectangle 31" descr="Small confetti">
                  <a:extLst>
                    <a:ext uri="{FF2B5EF4-FFF2-40B4-BE49-F238E27FC236}">
                      <a16:creationId xmlns:a16="http://schemas.microsoft.com/office/drawing/2014/main" id="{17299B13-540E-78B1-566C-205AD0EC9A07}"/>
                    </a:ext>
                  </a:extLst>
                </p:cNvPr>
                <p:cNvSpPr>
                  <a:spLocks noChangeArrowheads="1"/>
                </p:cNvSpPr>
                <p:nvPr/>
              </p:nvSpPr>
              <p:spPr bwMode="auto">
                <a:xfrm>
                  <a:off x="3872" y="3366"/>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sp>
              <p:nvSpPr>
                <p:cNvPr id="152" name="Rectangle 31" descr="Small confetti">
                  <a:extLst>
                    <a:ext uri="{FF2B5EF4-FFF2-40B4-BE49-F238E27FC236}">
                      <a16:creationId xmlns:a16="http://schemas.microsoft.com/office/drawing/2014/main" id="{91FB9DF8-1FEE-0A3B-B226-EDECDC9C98C6}"/>
                    </a:ext>
                  </a:extLst>
                </p:cNvPr>
                <p:cNvSpPr>
                  <a:spLocks noChangeArrowheads="1"/>
                </p:cNvSpPr>
                <p:nvPr/>
              </p:nvSpPr>
              <p:spPr bwMode="auto">
                <a:xfrm>
                  <a:off x="3872" y="3469"/>
                  <a:ext cx="131" cy="109"/>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p:grpSp>
          <p:sp>
            <p:nvSpPr>
              <p:cNvPr id="123" name="Line 45">
                <a:extLst>
                  <a:ext uri="{FF2B5EF4-FFF2-40B4-BE49-F238E27FC236}">
                    <a16:creationId xmlns:a16="http://schemas.microsoft.com/office/drawing/2014/main" id="{A6B811AD-0709-F0EF-460A-2310A2166FBD}"/>
                  </a:ext>
                </a:extLst>
              </p:cNvPr>
              <p:cNvSpPr>
                <a:spLocks noChangeShapeType="1"/>
              </p:cNvSpPr>
              <p:nvPr/>
            </p:nvSpPr>
            <p:spPr bwMode="auto">
              <a:xfrm>
                <a:off x="6948948" y="3873500"/>
                <a:ext cx="0" cy="118872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sp>
            <p:nvSpPr>
              <p:cNvPr id="124" name="Oval 51">
                <a:extLst>
                  <a:ext uri="{FF2B5EF4-FFF2-40B4-BE49-F238E27FC236}">
                    <a16:creationId xmlns:a16="http://schemas.microsoft.com/office/drawing/2014/main" id="{9A215047-4EC3-7F42-DC5D-9AA70190BA0B}"/>
                  </a:ext>
                </a:extLst>
              </p:cNvPr>
              <p:cNvSpPr>
                <a:spLocks noChangeArrowheads="1"/>
              </p:cNvSpPr>
              <p:nvPr/>
            </p:nvSpPr>
            <p:spPr bwMode="auto">
              <a:xfrm>
                <a:off x="6843252" y="3797300"/>
                <a:ext cx="152400" cy="152400"/>
              </a:xfrm>
              <a:prstGeom prst="ellipse">
                <a:avLst/>
              </a:prstGeom>
              <a:solidFill>
                <a:srgbClr val="6666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FF"/>
                  </a:solidFill>
                  <a:effectLst/>
                  <a:uLnTx/>
                  <a:uFillTx/>
                  <a:latin typeface="Times New Roman" charset="0"/>
                  <a:ea typeface="+mn-ea"/>
                  <a:cs typeface="+mn-cs"/>
                </a:endParaRPr>
              </a:p>
            </p:txBody>
          </p:sp>
          <mc:AlternateContent xmlns:mc="http://schemas.openxmlformats.org/markup-compatibility/2006" xmlns:a14="http://schemas.microsoft.com/office/drawing/2010/main">
            <mc:Choice Requires="a14">
              <p:sp>
                <p:nvSpPr>
                  <p:cNvPr id="125" name="Text Box 54">
                    <a:extLst>
                      <a:ext uri="{FF2B5EF4-FFF2-40B4-BE49-F238E27FC236}">
                        <a16:creationId xmlns:a16="http://schemas.microsoft.com/office/drawing/2014/main" id="{EBC00C02-3A9D-0638-8C44-9A6121293B64}"/>
                      </a:ext>
                    </a:extLst>
                  </p:cNvPr>
                  <p:cNvSpPr txBox="1">
                    <a:spLocks noChangeArrowheads="1"/>
                  </p:cNvSpPr>
                  <p:nvPr/>
                </p:nvSpPr>
                <p:spPr bwMode="auto">
                  <a:xfrm>
                    <a:off x="6934200" y="4330700"/>
                    <a:ext cx="609600" cy="5064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ctrlPr>
                            </m:sSubPr>
                            <m:e>
                              <m:acc>
                                <m:accPr>
                                  <m:chr m:val="⃗"/>
                                  <m:ctrlPr>
                                    <a:rPr kumimoji="0" lang="en-US" sz="2400" b="1" i="1" u="none" strike="noStrike" kern="1200" cap="none" spc="0" normalizeH="0" baseline="0" noProof="0">
                                      <a:ln>
                                        <a:noFill/>
                                      </a:ln>
                                      <a:solidFill>
                                        <a:srgbClr val="0033CC"/>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a:ln>
                                        <a:noFill/>
                                      </a:ln>
                                      <a:solidFill>
                                        <a:srgbClr val="0033CC"/>
                                      </a:solidFill>
                                      <a:effectLst/>
                                      <a:uLnTx/>
                                      <a:uFillTx/>
                                      <a:latin typeface="Cambria Math"/>
                                      <a:ea typeface="+mn-ea"/>
                                      <a:cs typeface="+mn-cs"/>
                                    </a:rPr>
                                    <m:t>𝑭</m:t>
                                  </m:r>
                                </m:e>
                              </m:acc>
                            </m:e>
                            <m:sub>
                              <m:r>
                                <a:rPr kumimoji="0" lang="en-US" sz="2400" b="1" i="1" u="none" strike="noStrike" kern="1200" cap="none" spc="0" normalizeH="0" baseline="0" noProof="0" smtClean="0">
                                  <a:ln>
                                    <a:noFill/>
                                  </a:ln>
                                  <a:solidFill>
                                    <a:srgbClr val="0033CC"/>
                                  </a:solidFill>
                                  <a:effectLst/>
                                  <a:uLnTx/>
                                  <a:uFillTx/>
                                  <a:latin typeface="Cambria Math" panose="02040503050406030204" pitchFamily="18" charset="0"/>
                                  <a:ea typeface="+mn-ea"/>
                                  <a:cs typeface="+mn-cs"/>
                                </a:rPr>
                                <m:t>𝟏</m:t>
                              </m:r>
                            </m:sub>
                          </m:sSub>
                        </m:oMath>
                      </m:oMathPara>
                    </a14:m>
                    <a:endParaRPr kumimoji="0" lang="en-US" sz="2400" b="1" i="0" u="none" strike="noStrike" kern="1200" cap="none" spc="0" normalizeH="0" baseline="-25000" noProof="0">
                      <a:ln>
                        <a:noFill/>
                      </a:ln>
                      <a:solidFill>
                        <a:srgbClr val="0000FF"/>
                      </a:solidFill>
                      <a:effectLst/>
                      <a:uLnTx/>
                      <a:uFillTx/>
                      <a:latin typeface="Times New Roman" charset="0"/>
                      <a:ea typeface="+mn-ea"/>
                      <a:cs typeface="+mn-cs"/>
                    </a:endParaRPr>
                  </a:p>
                </p:txBody>
              </p:sp>
            </mc:Choice>
            <mc:Fallback xmlns="">
              <p:sp>
                <p:nvSpPr>
                  <p:cNvPr id="125" name="Text Box 54">
                    <a:extLst>
                      <a:ext uri="{FF2B5EF4-FFF2-40B4-BE49-F238E27FC236}">
                        <a16:creationId xmlns:a16="http://schemas.microsoft.com/office/drawing/2014/main" id="{EBC00C02-3A9D-0638-8C44-9A6121293B64}"/>
                      </a:ext>
                    </a:extLst>
                  </p:cNvPr>
                  <p:cNvSpPr txBox="1">
                    <a:spLocks noRot="1" noChangeAspect="1" noMove="1" noResize="1" noEditPoints="1" noAdjustHandles="1" noChangeArrowheads="1" noChangeShapeType="1" noTextEdit="1"/>
                  </p:cNvSpPr>
                  <p:nvPr/>
                </p:nvSpPr>
                <p:spPr bwMode="auto">
                  <a:xfrm>
                    <a:off x="6934200" y="4330700"/>
                    <a:ext cx="609600" cy="506421"/>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121" name="Line 46">
              <a:extLst>
                <a:ext uri="{FF2B5EF4-FFF2-40B4-BE49-F238E27FC236}">
                  <a16:creationId xmlns:a16="http://schemas.microsoft.com/office/drawing/2014/main" id="{E0A57B29-F98A-B324-94A6-6BE7DD48DE22}"/>
                </a:ext>
              </a:extLst>
            </p:cNvPr>
            <p:cNvSpPr>
              <a:spLocks noChangeShapeType="1"/>
            </p:cNvSpPr>
            <p:nvPr/>
          </p:nvSpPr>
          <p:spPr bwMode="auto">
            <a:xfrm flipH="1">
              <a:off x="9619176" y="3769989"/>
              <a:ext cx="274320" cy="0"/>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Times New Roman" charset="0"/>
                <a:ea typeface="+mn-ea"/>
                <a:cs typeface="+mn-cs"/>
              </a:endParaRPr>
            </a:p>
          </p:txBody>
        </p:sp>
      </p:grpSp>
      <p:sp>
        <p:nvSpPr>
          <p:cNvPr id="153" name="TextBox 152" descr="n25 Fb Nguyen Phuong">
            <a:extLst>
              <a:ext uri="{FF2B5EF4-FFF2-40B4-BE49-F238E27FC236}">
                <a16:creationId xmlns:a16="http://schemas.microsoft.com/office/drawing/2014/main" id="{88E2F03E-BCEC-5106-E6BD-079C590C7D68}"/>
              </a:ext>
            </a:extLst>
          </p:cNvPr>
          <p:cNvSpPr txBox="1"/>
          <p:nvPr/>
        </p:nvSpPr>
        <p:spPr>
          <a:xfrm>
            <a:off x="808342" y="4790005"/>
            <a:ext cx="6377752" cy="558743"/>
          </a:xfrm>
          <a:prstGeom prst="rect">
            <a:avLst/>
          </a:prstGeom>
          <a:noFill/>
          <a:ln w="28575">
            <a:solidFill>
              <a:schemeClr val="accent1"/>
            </a:solidFill>
          </a:ln>
        </p:spPr>
        <p:txBody>
          <a:bodyPr wrap="square">
            <a:spAutoFit/>
          </a:bodyPr>
          <a:lstStyle/>
          <a:p>
            <a:pPr algn="ctr">
              <a:lnSpc>
                <a:spcPct val="115000"/>
              </a:lnSpc>
            </a:pP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Ta thấy: F</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F</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 	</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hay 	M</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 M</a:t>
            </a:r>
            <a:r>
              <a:rPr lang="en-US" sz="2800" baseline="-250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a:t>
            </a:r>
            <a:r>
              <a:rPr lang="en-US" sz="2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nvGrpSpPr>
          <p:cNvPr id="180" name="Group 42" descr="n25 Fb Nguyen Phuong">
            <a:extLst>
              <a:ext uri="{FF2B5EF4-FFF2-40B4-BE49-F238E27FC236}">
                <a16:creationId xmlns:a16="http://schemas.microsoft.com/office/drawing/2014/main" id="{AD5E9E79-2078-CB60-9269-6F37829B5BA6}"/>
              </a:ext>
            </a:extLst>
          </p:cNvPr>
          <p:cNvGrpSpPr>
            <a:grpSpLocks/>
          </p:cNvGrpSpPr>
          <p:nvPr/>
        </p:nvGrpSpPr>
        <p:grpSpPr bwMode="auto">
          <a:xfrm>
            <a:off x="7834530" y="2739025"/>
            <a:ext cx="3886201" cy="3475038"/>
            <a:chOff x="2592" y="1440"/>
            <a:chExt cx="2448" cy="2189"/>
          </a:xfrm>
        </p:grpSpPr>
        <p:sp>
          <p:nvSpPr>
            <p:cNvPr id="181" name="Rectangle 30">
              <a:extLst>
                <a:ext uri="{FF2B5EF4-FFF2-40B4-BE49-F238E27FC236}">
                  <a16:creationId xmlns:a16="http://schemas.microsoft.com/office/drawing/2014/main" id="{EADB29C6-7404-E2E4-1FC5-C335737141FD}"/>
                </a:ext>
              </a:extLst>
            </p:cNvPr>
            <p:cNvSpPr>
              <a:spLocks noChangeArrowheads="1"/>
            </p:cNvSpPr>
            <p:nvPr/>
          </p:nvSpPr>
          <p:spPr bwMode="auto">
            <a:xfrm>
              <a:off x="2948" y="3038"/>
              <a:ext cx="131" cy="109"/>
            </a:xfrm>
            <a:prstGeom prst="rect">
              <a:avLst/>
            </a:prstGeom>
            <a:noFill/>
            <a:ln>
              <a:noFill/>
            </a:ln>
            <a:extLst>
              <a:ext uri="{909E8E84-426E-40DD-AFC4-6F175D3DCCD1}">
                <a14:hiddenFill xmlns:a14="http://schemas.microsoft.com/office/drawing/2010/main">
                  <a:solidFill>
                    <a:srgbClr val="669900"/>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82" name="Rectangle 31" descr="Small confetti">
              <a:extLst>
                <a:ext uri="{FF2B5EF4-FFF2-40B4-BE49-F238E27FC236}">
                  <a16:creationId xmlns:a16="http://schemas.microsoft.com/office/drawing/2014/main" id="{C8695B5A-FB67-B479-D453-1BA35C6F82A7}"/>
                </a:ext>
              </a:extLst>
            </p:cNvPr>
            <p:cNvSpPr>
              <a:spLocks noChangeArrowheads="1"/>
            </p:cNvSpPr>
            <p:nvPr/>
          </p:nvSpPr>
          <p:spPr bwMode="auto">
            <a:xfrm>
              <a:off x="2948" y="2928"/>
              <a:ext cx="131" cy="109"/>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83" name="Rectangle 32" descr="Small confetti">
              <a:extLst>
                <a:ext uri="{FF2B5EF4-FFF2-40B4-BE49-F238E27FC236}">
                  <a16:creationId xmlns:a16="http://schemas.microsoft.com/office/drawing/2014/main" id="{9AD340CF-3046-200D-BFD4-C74AE3EF599C}"/>
                </a:ext>
              </a:extLst>
            </p:cNvPr>
            <p:cNvSpPr>
              <a:spLocks noChangeArrowheads="1"/>
            </p:cNvSpPr>
            <p:nvPr/>
          </p:nvSpPr>
          <p:spPr bwMode="auto">
            <a:xfrm>
              <a:off x="4516" y="2966"/>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84" name="Oval 37">
              <a:extLst>
                <a:ext uri="{FF2B5EF4-FFF2-40B4-BE49-F238E27FC236}">
                  <a16:creationId xmlns:a16="http://schemas.microsoft.com/office/drawing/2014/main" id="{845715B6-5E10-EB0C-D601-CFB7871C2901}"/>
                </a:ext>
              </a:extLst>
            </p:cNvPr>
            <p:cNvSpPr>
              <a:spLocks noChangeArrowheads="1"/>
            </p:cNvSpPr>
            <p:nvPr/>
          </p:nvSpPr>
          <p:spPr bwMode="auto">
            <a:xfrm>
              <a:off x="3309" y="2055"/>
              <a:ext cx="50" cy="50"/>
            </a:xfrm>
            <a:prstGeom prst="ellipse">
              <a:avLst/>
            </a:prstGeom>
            <a:solidFill>
              <a:srgbClr val="FF0066"/>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85" name="Line 39">
              <a:extLst>
                <a:ext uri="{FF2B5EF4-FFF2-40B4-BE49-F238E27FC236}">
                  <a16:creationId xmlns:a16="http://schemas.microsoft.com/office/drawing/2014/main" id="{08BCD4AB-6864-F83B-7E2C-2F9F6152C709}"/>
                </a:ext>
              </a:extLst>
            </p:cNvPr>
            <p:cNvSpPr>
              <a:spLocks noChangeShapeType="1"/>
            </p:cNvSpPr>
            <p:nvPr/>
          </p:nvSpPr>
          <p:spPr bwMode="auto">
            <a:xfrm>
              <a:off x="4449" y="3629"/>
              <a:ext cx="576"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86" name="Line 40">
              <a:extLst>
                <a:ext uri="{FF2B5EF4-FFF2-40B4-BE49-F238E27FC236}">
                  <a16:creationId xmlns:a16="http://schemas.microsoft.com/office/drawing/2014/main" id="{4DB5CB28-5D4A-0105-6AE5-5046A9CE42B9}"/>
                </a:ext>
              </a:extLst>
            </p:cNvPr>
            <p:cNvSpPr>
              <a:spLocks noChangeShapeType="1"/>
            </p:cNvSpPr>
            <p:nvPr/>
          </p:nvSpPr>
          <p:spPr bwMode="auto">
            <a:xfrm>
              <a:off x="4478" y="2563"/>
              <a:ext cx="25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87" name="Oval 41">
              <a:extLst>
                <a:ext uri="{FF2B5EF4-FFF2-40B4-BE49-F238E27FC236}">
                  <a16:creationId xmlns:a16="http://schemas.microsoft.com/office/drawing/2014/main" id="{3CCBD429-8F9D-DEF9-5922-C7960CC8056C}"/>
                </a:ext>
              </a:extLst>
            </p:cNvPr>
            <p:cNvSpPr>
              <a:spLocks noChangeArrowheads="1"/>
            </p:cNvSpPr>
            <p:nvPr/>
          </p:nvSpPr>
          <p:spPr bwMode="auto">
            <a:xfrm>
              <a:off x="4391" y="2447"/>
              <a:ext cx="202" cy="202"/>
            </a:xfrm>
            <a:prstGeom prst="ellipse">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88" name="Line 42">
              <a:extLst>
                <a:ext uri="{FF2B5EF4-FFF2-40B4-BE49-F238E27FC236}">
                  <a16:creationId xmlns:a16="http://schemas.microsoft.com/office/drawing/2014/main" id="{D4BAE12D-E2BA-17CD-1BB9-CB5BD3BF23EF}"/>
                </a:ext>
              </a:extLst>
            </p:cNvPr>
            <p:cNvSpPr>
              <a:spLocks noChangeShapeType="1"/>
            </p:cNvSpPr>
            <p:nvPr/>
          </p:nvSpPr>
          <p:spPr bwMode="auto">
            <a:xfrm rot="18584975" flipV="1">
              <a:off x="4106" y="1488"/>
              <a:ext cx="57" cy="121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89" name="Line 43">
              <a:extLst>
                <a:ext uri="{FF2B5EF4-FFF2-40B4-BE49-F238E27FC236}">
                  <a16:creationId xmlns:a16="http://schemas.microsoft.com/office/drawing/2014/main" id="{890ABA27-586D-AD03-1AD5-53C57E13B29B}"/>
                </a:ext>
              </a:extLst>
            </p:cNvPr>
            <p:cNvSpPr>
              <a:spLocks noChangeShapeType="1"/>
            </p:cNvSpPr>
            <p:nvPr/>
          </p:nvSpPr>
          <p:spPr bwMode="auto">
            <a:xfrm>
              <a:off x="4593" y="2563"/>
              <a:ext cx="0" cy="40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0" name="Line 44">
              <a:extLst>
                <a:ext uri="{FF2B5EF4-FFF2-40B4-BE49-F238E27FC236}">
                  <a16:creationId xmlns:a16="http://schemas.microsoft.com/office/drawing/2014/main" id="{BD50CB0D-C124-7CD5-E4B9-D86056FC4CBF}"/>
                </a:ext>
              </a:extLst>
            </p:cNvPr>
            <p:cNvSpPr>
              <a:spLocks noChangeShapeType="1"/>
            </p:cNvSpPr>
            <p:nvPr/>
          </p:nvSpPr>
          <p:spPr bwMode="auto">
            <a:xfrm rot="-2700000">
              <a:off x="3744" y="1584"/>
              <a:ext cx="0" cy="317"/>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1" name="Line 47">
              <a:extLst>
                <a:ext uri="{FF2B5EF4-FFF2-40B4-BE49-F238E27FC236}">
                  <a16:creationId xmlns:a16="http://schemas.microsoft.com/office/drawing/2014/main" id="{B105E991-14EC-1F65-D207-D80ED811E555}"/>
                </a:ext>
              </a:extLst>
            </p:cNvPr>
            <p:cNvSpPr>
              <a:spLocks noChangeShapeType="1"/>
            </p:cNvSpPr>
            <p:nvPr/>
          </p:nvSpPr>
          <p:spPr bwMode="auto">
            <a:xfrm flipH="1">
              <a:off x="3331" y="1632"/>
              <a:ext cx="317" cy="448"/>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2" name="Oval 49">
              <a:extLst>
                <a:ext uri="{FF2B5EF4-FFF2-40B4-BE49-F238E27FC236}">
                  <a16:creationId xmlns:a16="http://schemas.microsoft.com/office/drawing/2014/main" id="{7FFCA43E-ACD4-96F9-7AA2-8EC48495F03C}"/>
                </a:ext>
              </a:extLst>
            </p:cNvPr>
            <p:cNvSpPr>
              <a:spLocks noChangeArrowheads="1"/>
            </p:cNvSpPr>
            <p:nvPr/>
          </p:nvSpPr>
          <p:spPr bwMode="auto">
            <a:xfrm>
              <a:off x="4471" y="2530"/>
              <a:ext cx="48" cy="48"/>
            </a:xfrm>
            <a:prstGeom prst="ellipse">
              <a:avLst/>
            </a:prstGeom>
            <a:solidFill>
              <a:srgbClr val="00FFFF"/>
            </a:solidFill>
            <a:ln w="9525">
              <a:solidFill>
                <a:schemeClr val="bg2"/>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93" name="Line 50">
              <a:extLst>
                <a:ext uri="{FF2B5EF4-FFF2-40B4-BE49-F238E27FC236}">
                  <a16:creationId xmlns:a16="http://schemas.microsoft.com/office/drawing/2014/main" id="{21EE8122-A74C-A848-F559-1FE007B2F04F}"/>
                </a:ext>
              </a:extLst>
            </p:cNvPr>
            <p:cNvSpPr>
              <a:spLocks noChangeShapeType="1"/>
            </p:cNvSpPr>
            <p:nvPr/>
          </p:nvSpPr>
          <p:spPr bwMode="auto">
            <a:xfrm flipV="1">
              <a:off x="4752" y="1920"/>
              <a:ext cx="0" cy="168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4" name="Oval 51">
              <a:extLst>
                <a:ext uri="{FF2B5EF4-FFF2-40B4-BE49-F238E27FC236}">
                  <a16:creationId xmlns:a16="http://schemas.microsoft.com/office/drawing/2014/main" id="{790727BC-70C9-884F-C1FC-AFA7AA6CB539}"/>
                </a:ext>
              </a:extLst>
            </p:cNvPr>
            <p:cNvSpPr>
              <a:spLocks noChangeArrowheads="1"/>
            </p:cNvSpPr>
            <p:nvPr/>
          </p:nvSpPr>
          <p:spPr bwMode="auto">
            <a:xfrm>
              <a:off x="2976" y="2064"/>
              <a:ext cx="96" cy="96"/>
            </a:xfrm>
            <a:prstGeom prst="ellipse">
              <a:avLst/>
            </a:prstGeom>
            <a:noFill/>
            <a:ln>
              <a:noFill/>
            </a:ln>
            <a:extLst>
              <a:ext uri="{909E8E84-426E-40DD-AFC4-6F175D3DCCD1}">
                <a14:hiddenFill xmlns:a14="http://schemas.microsoft.com/office/drawing/2010/main">
                  <a:solidFill>
                    <a:srgbClr val="666633"/>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95" name="Oval 52">
              <a:extLst>
                <a:ext uri="{FF2B5EF4-FFF2-40B4-BE49-F238E27FC236}">
                  <a16:creationId xmlns:a16="http://schemas.microsoft.com/office/drawing/2014/main" id="{609B54C3-34C5-E5BE-B670-01D9F88326AF}"/>
                </a:ext>
              </a:extLst>
            </p:cNvPr>
            <p:cNvSpPr>
              <a:spLocks noChangeArrowheads="1"/>
            </p:cNvSpPr>
            <p:nvPr/>
          </p:nvSpPr>
          <p:spPr bwMode="auto">
            <a:xfrm>
              <a:off x="3600" y="1584"/>
              <a:ext cx="96" cy="96"/>
            </a:xfrm>
            <a:prstGeom prst="ellipse">
              <a:avLst/>
            </a:prstGeom>
            <a:solidFill>
              <a:srgbClr val="0000FF"/>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96" name="Line 53">
              <a:extLst>
                <a:ext uri="{FF2B5EF4-FFF2-40B4-BE49-F238E27FC236}">
                  <a16:creationId xmlns:a16="http://schemas.microsoft.com/office/drawing/2014/main" id="{FA3F2418-389C-C974-DA36-3BF071CE274C}"/>
                </a:ext>
              </a:extLst>
            </p:cNvPr>
            <p:cNvSpPr>
              <a:spLocks noChangeShapeType="1"/>
            </p:cNvSpPr>
            <p:nvPr/>
          </p:nvSpPr>
          <p:spPr bwMode="auto">
            <a:xfrm>
              <a:off x="4464" y="3600"/>
              <a:ext cx="576"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7" name="Text Box 54">
              <a:extLst>
                <a:ext uri="{FF2B5EF4-FFF2-40B4-BE49-F238E27FC236}">
                  <a16:creationId xmlns:a16="http://schemas.microsoft.com/office/drawing/2014/main" id="{2710B36A-8B15-0B43-61EF-7AA29D2837A2}"/>
                </a:ext>
              </a:extLst>
            </p:cNvPr>
            <p:cNvSpPr txBox="1">
              <a:spLocks noChangeArrowheads="1"/>
            </p:cNvSpPr>
            <p:nvPr/>
          </p:nvSpPr>
          <p:spPr bwMode="auto">
            <a:xfrm>
              <a:off x="2592" y="2592"/>
              <a:ext cx="38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2400" baseline="-25000">
                <a:solidFill>
                  <a:srgbClr val="0000FF"/>
                </a:solidFill>
                <a:latin typeface="Times New Roman" charset="0"/>
              </a:endParaRPr>
            </a:p>
          </p:txBody>
        </p:sp>
        <p:sp>
          <p:nvSpPr>
            <p:cNvPr id="198" name="Line 55">
              <a:extLst>
                <a:ext uri="{FF2B5EF4-FFF2-40B4-BE49-F238E27FC236}">
                  <a16:creationId xmlns:a16="http://schemas.microsoft.com/office/drawing/2014/main" id="{8722E77F-D472-86FE-F065-6484EEB92BBA}"/>
                </a:ext>
              </a:extLst>
            </p:cNvPr>
            <p:cNvSpPr>
              <a:spLocks noChangeShapeType="1"/>
            </p:cNvSpPr>
            <p:nvPr/>
          </p:nvSpPr>
          <p:spPr bwMode="auto">
            <a:xfrm>
              <a:off x="2592" y="2640"/>
              <a:ext cx="24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FF"/>
                  </a:solidFill>
                  <a:round/>
                  <a:headEnd/>
                  <a:tailEnd type="triangle" w="med" len="me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99" name="Text Box 56">
              <a:extLst>
                <a:ext uri="{FF2B5EF4-FFF2-40B4-BE49-F238E27FC236}">
                  <a16:creationId xmlns:a16="http://schemas.microsoft.com/office/drawing/2014/main" id="{8CF814F7-0CB4-E657-6C74-F3FFE6F9D405}"/>
                </a:ext>
              </a:extLst>
            </p:cNvPr>
            <p:cNvSpPr txBox="1">
              <a:spLocks noChangeArrowheads="1"/>
            </p:cNvSpPr>
            <p:nvPr/>
          </p:nvSpPr>
          <p:spPr bwMode="auto">
            <a:xfrm>
              <a:off x="4368" y="3072"/>
              <a:ext cx="3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3600">
                <a:solidFill>
                  <a:srgbClr val="0000FF"/>
                </a:solidFill>
                <a:latin typeface="Times New Roman" charset="0"/>
              </a:endParaRPr>
            </a:p>
          </p:txBody>
        </p:sp>
        <p:sp>
          <p:nvSpPr>
            <p:cNvPr id="200" name="Text Box 57">
              <a:extLst>
                <a:ext uri="{FF2B5EF4-FFF2-40B4-BE49-F238E27FC236}">
                  <a16:creationId xmlns:a16="http://schemas.microsoft.com/office/drawing/2014/main" id="{636A1DD9-2E0D-D0C4-A352-87CAB260ADA0}"/>
                </a:ext>
              </a:extLst>
            </p:cNvPr>
            <p:cNvSpPr txBox="1">
              <a:spLocks noChangeArrowheads="1"/>
            </p:cNvSpPr>
            <p:nvPr/>
          </p:nvSpPr>
          <p:spPr bwMode="auto">
            <a:xfrm>
              <a:off x="3792" y="144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a:solidFill>
                    <a:srgbClr val="0000FF"/>
                  </a:solidFill>
                  <a:latin typeface="Times New Roman" charset="0"/>
                </a:rPr>
                <a:t>F</a:t>
              </a:r>
              <a:r>
                <a:rPr lang="en-US" sz="2400" baseline="-25000">
                  <a:solidFill>
                    <a:srgbClr val="0000FF"/>
                  </a:solidFill>
                  <a:latin typeface="Times New Roman" charset="0"/>
                </a:rPr>
                <a:t>1</a:t>
              </a:r>
            </a:p>
          </p:txBody>
        </p:sp>
        <p:sp>
          <p:nvSpPr>
            <p:cNvPr id="201" name="Line 58">
              <a:extLst>
                <a:ext uri="{FF2B5EF4-FFF2-40B4-BE49-F238E27FC236}">
                  <a16:creationId xmlns:a16="http://schemas.microsoft.com/office/drawing/2014/main" id="{04C0A1D4-BE90-4F48-D41D-CC245CAB47C9}"/>
                </a:ext>
              </a:extLst>
            </p:cNvPr>
            <p:cNvSpPr>
              <a:spLocks noChangeShapeType="1"/>
            </p:cNvSpPr>
            <p:nvPr/>
          </p:nvSpPr>
          <p:spPr bwMode="auto">
            <a:xfrm>
              <a:off x="3840" y="1488"/>
              <a:ext cx="192"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grpSp>
      <p:grpSp>
        <p:nvGrpSpPr>
          <p:cNvPr id="154" name="Group 42" descr="n25 Fb Nguyen Phuong">
            <a:extLst>
              <a:ext uri="{FF2B5EF4-FFF2-40B4-BE49-F238E27FC236}">
                <a16:creationId xmlns:a16="http://schemas.microsoft.com/office/drawing/2014/main" id="{8E8066C6-C410-C0CA-7A53-EE5240DE5203}"/>
              </a:ext>
            </a:extLst>
          </p:cNvPr>
          <p:cNvGrpSpPr>
            <a:grpSpLocks/>
          </p:cNvGrpSpPr>
          <p:nvPr/>
        </p:nvGrpSpPr>
        <p:grpSpPr bwMode="auto">
          <a:xfrm>
            <a:off x="7497457" y="3269640"/>
            <a:ext cx="3886201" cy="3475038"/>
            <a:chOff x="2592" y="1440"/>
            <a:chExt cx="2448" cy="2189"/>
          </a:xfrm>
        </p:grpSpPr>
        <p:sp>
          <p:nvSpPr>
            <p:cNvPr id="155" name="Rectangle 30">
              <a:extLst>
                <a:ext uri="{FF2B5EF4-FFF2-40B4-BE49-F238E27FC236}">
                  <a16:creationId xmlns:a16="http://schemas.microsoft.com/office/drawing/2014/main" id="{F1E6DB7B-BFCE-32B5-3BE6-9FEB12D75BF9}"/>
                </a:ext>
              </a:extLst>
            </p:cNvPr>
            <p:cNvSpPr>
              <a:spLocks noChangeArrowheads="1"/>
            </p:cNvSpPr>
            <p:nvPr/>
          </p:nvSpPr>
          <p:spPr bwMode="auto">
            <a:xfrm>
              <a:off x="2948" y="3038"/>
              <a:ext cx="131" cy="109"/>
            </a:xfrm>
            <a:prstGeom prst="rect">
              <a:avLst/>
            </a:prstGeom>
            <a:noFill/>
            <a:ln>
              <a:noFill/>
            </a:ln>
            <a:extLst>
              <a:ext uri="{909E8E84-426E-40DD-AFC4-6F175D3DCCD1}">
                <a14:hiddenFill xmlns:a14="http://schemas.microsoft.com/office/drawing/2010/main">
                  <a:solidFill>
                    <a:srgbClr val="669900"/>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56" name="Rectangle 31" descr="Small confetti">
              <a:extLst>
                <a:ext uri="{FF2B5EF4-FFF2-40B4-BE49-F238E27FC236}">
                  <a16:creationId xmlns:a16="http://schemas.microsoft.com/office/drawing/2014/main" id="{A238F214-CA44-2DD8-1D27-6E902FB38081}"/>
                </a:ext>
              </a:extLst>
            </p:cNvPr>
            <p:cNvSpPr>
              <a:spLocks noChangeArrowheads="1"/>
            </p:cNvSpPr>
            <p:nvPr/>
          </p:nvSpPr>
          <p:spPr bwMode="auto">
            <a:xfrm>
              <a:off x="2948" y="2928"/>
              <a:ext cx="131" cy="109"/>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59" name="Line 39">
              <a:extLst>
                <a:ext uri="{FF2B5EF4-FFF2-40B4-BE49-F238E27FC236}">
                  <a16:creationId xmlns:a16="http://schemas.microsoft.com/office/drawing/2014/main" id="{A308A83D-8639-5E84-F6DF-D7FD8831F3A6}"/>
                </a:ext>
              </a:extLst>
            </p:cNvPr>
            <p:cNvSpPr>
              <a:spLocks noChangeShapeType="1"/>
            </p:cNvSpPr>
            <p:nvPr/>
          </p:nvSpPr>
          <p:spPr bwMode="auto">
            <a:xfrm>
              <a:off x="4449" y="3629"/>
              <a:ext cx="576"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0" name="Line 40">
              <a:extLst>
                <a:ext uri="{FF2B5EF4-FFF2-40B4-BE49-F238E27FC236}">
                  <a16:creationId xmlns:a16="http://schemas.microsoft.com/office/drawing/2014/main" id="{FF228A60-9F6F-B6C5-DE73-3B2921C463D5}"/>
                </a:ext>
              </a:extLst>
            </p:cNvPr>
            <p:cNvSpPr>
              <a:spLocks noChangeShapeType="1"/>
            </p:cNvSpPr>
            <p:nvPr/>
          </p:nvSpPr>
          <p:spPr bwMode="auto">
            <a:xfrm>
              <a:off x="4478" y="2563"/>
              <a:ext cx="25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1" name="Oval 41">
              <a:extLst>
                <a:ext uri="{FF2B5EF4-FFF2-40B4-BE49-F238E27FC236}">
                  <a16:creationId xmlns:a16="http://schemas.microsoft.com/office/drawing/2014/main" id="{7385777D-A657-F20D-A5DD-5FDEE09814DF}"/>
                </a:ext>
              </a:extLst>
            </p:cNvPr>
            <p:cNvSpPr>
              <a:spLocks noChangeArrowheads="1"/>
            </p:cNvSpPr>
            <p:nvPr/>
          </p:nvSpPr>
          <p:spPr bwMode="auto">
            <a:xfrm>
              <a:off x="4391" y="2447"/>
              <a:ext cx="202" cy="202"/>
            </a:xfrm>
            <a:prstGeom prst="ellipse">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62" name="Line 42">
              <a:extLst>
                <a:ext uri="{FF2B5EF4-FFF2-40B4-BE49-F238E27FC236}">
                  <a16:creationId xmlns:a16="http://schemas.microsoft.com/office/drawing/2014/main" id="{EA0FC697-BA4E-44B8-6FB2-3562B0C95E95}"/>
                </a:ext>
              </a:extLst>
            </p:cNvPr>
            <p:cNvSpPr>
              <a:spLocks noChangeShapeType="1"/>
            </p:cNvSpPr>
            <p:nvPr/>
          </p:nvSpPr>
          <p:spPr bwMode="auto">
            <a:xfrm rot="18584975" flipV="1">
              <a:off x="4106" y="1488"/>
              <a:ext cx="57" cy="121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3" name="Line 43">
              <a:extLst>
                <a:ext uri="{FF2B5EF4-FFF2-40B4-BE49-F238E27FC236}">
                  <a16:creationId xmlns:a16="http://schemas.microsoft.com/office/drawing/2014/main" id="{AE5CAE39-F3B2-CAC3-D23F-E2CC4293ADCB}"/>
                </a:ext>
              </a:extLst>
            </p:cNvPr>
            <p:cNvSpPr>
              <a:spLocks noChangeShapeType="1"/>
            </p:cNvSpPr>
            <p:nvPr/>
          </p:nvSpPr>
          <p:spPr bwMode="auto">
            <a:xfrm>
              <a:off x="4593" y="2563"/>
              <a:ext cx="0" cy="86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4" name="Line 44">
              <a:extLst>
                <a:ext uri="{FF2B5EF4-FFF2-40B4-BE49-F238E27FC236}">
                  <a16:creationId xmlns:a16="http://schemas.microsoft.com/office/drawing/2014/main" id="{735B72D5-4531-134F-5F47-22A32E481FD9}"/>
                </a:ext>
              </a:extLst>
            </p:cNvPr>
            <p:cNvSpPr>
              <a:spLocks noChangeShapeType="1"/>
            </p:cNvSpPr>
            <p:nvPr/>
          </p:nvSpPr>
          <p:spPr bwMode="auto">
            <a:xfrm rot="18900000">
              <a:off x="3894" y="1509"/>
              <a:ext cx="38" cy="763"/>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5" name="Line 47">
              <a:extLst>
                <a:ext uri="{FF2B5EF4-FFF2-40B4-BE49-F238E27FC236}">
                  <a16:creationId xmlns:a16="http://schemas.microsoft.com/office/drawing/2014/main" id="{04F7FF06-CA5B-B1E1-A29F-AE32B25603F2}"/>
                </a:ext>
              </a:extLst>
            </p:cNvPr>
            <p:cNvSpPr>
              <a:spLocks noChangeShapeType="1"/>
            </p:cNvSpPr>
            <p:nvPr/>
          </p:nvSpPr>
          <p:spPr bwMode="auto">
            <a:xfrm flipH="1">
              <a:off x="3538" y="1641"/>
              <a:ext cx="115" cy="115"/>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6" name="Oval 49">
              <a:extLst>
                <a:ext uri="{FF2B5EF4-FFF2-40B4-BE49-F238E27FC236}">
                  <a16:creationId xmlns:a16="http://schemas.microsoft.com/office/drawing/2014/main" id="{608D9FF7-E23D-FABD-8942-6E12E736B5E2}"/>
                </a:ext>
              </a:extLst>
            </p:cNvPr>
            <p:cNvSpPr>
              <a:spLocks noChangeArrowheads="1"/>
            </p:cNvSpPr>
            <p:nvPr/>
          </p:nvSpPr>
          <p:spPr bwMode="auto">
            <a:xfrm>
              <a:off x="4471" y="2530"/>
              <a:ext cx="48" cy="48"/>
            </a:xfrm>
            <a:prstGeom prst="ellipse">
              <a:avLst/>
            </a:prstGeom>
            <a:solidFill>
              <a:srgbClr val="00FFFF"/>
            </a:solidFill>
            <a:ln w="9525">
              <a:solidFill>
                <a:schemeClr val="bg2"/>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67" name="Line 50">
              <a:extLst>
                <a:ext uri="{FF2B5EF4-FFF2-40B4-BE49-F238E27FC236}">
                  <a16:creationId xmlns:a16="http://schemas.microsoft.com/office/drawing/2014/main" id="{8FC22D21-ED33-123C-8547-D75BED32FE0A}"/>
                </a:ext>
              </a:extLst>
            </p:cNvPr>
            <p:cNvSpPr>
              <a:spLocks noChangeShapeType="1"/>
            </p:cNvSpPr>
            <p:nvPr/>
          </p:nvSpPr>
          <p:spPr bwMode="auto">
            <a:xfrm flipV="1">
              <a:off x="4752" y="1920"/>
              <a:ext cx="0" cy="168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68" name="Oval 51">
              <a:extLst>
                <a:ext uri="{FF2B5EF4-FFF2-40B4-BE49-F238E27FC236}">
                  <a16:creationId xmlns:a16="http://schemas.microsoft.com/office/drawing/2014/main" id="{0C05D95B-2B32-3DFC-9148-90C5B1FCB02F}"/>
                </a:ext>
              </a:extLst>
            </p:cNvPr>
            <p:cNvSpPr>
              <a:spLocks noChangeArrowheads="1"/>
            </p:cNvSpPr>
            <p:nvPr/>
          </p:nvSpPr>
          <p:spPr bwMode="auto">
            <a:xfrm>
              <a:off x="2976" y="2064"/>
              <a:ext cx="96" cy="96"/>
            </a:xfrm>
            <a:prstGeom prst="ellipse">
              <a:avLst/>
            </a:prstGeom>
            <a:noFill/>
            <a:ln>
              <a:noFill/>
            </a:ln>
            <a:extLst>
              <a:ext uri="{909E8E84-426E-40DD-AFC4-6F175D3DCCD1}">
                <a14:hiddenFill xmlns:a14="http://schemas.microsoft.com/office/drawing/2010/main">
                  <a:solidFill>
                    <a:srgbClr val="666633"/>
                  </a:solid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69" name="Oval 52">
              <a:extLst>
                <a:ext uri="{FF2B5EF4-FFF2-40B4-BE49-F238E27FC236}">
                  <a16:creationId xmlns:a16="http://schemas.microsoft.com/office/drawing/2014/main" id="{B99EFA26-1658-C73E-521B-21F292256F74}"/>
                </a:ext>
              </a:extLst>
            </p:cNvPr>
            <p:cNvSpPr>
              <a:spLocks noChangeArrowheads="1"/>
            </p:cNvSpPr>
            <p:nvPr/>
          </p:nvSpPr>
          <p:spPr bwMode="auto">
            <a:xfrm>
              <a:off x="3600" y="1584"/>
              <a:ext cx="96" cy="96"/>
            </a:xfrm>
            <a:prstGeom prst="ellipse">
              <a:avLst/>
            </a:prstGeom>
            <a:solidFill>
              <a:srgbClr val="0000FF"/>
            </a:solidFill>
            <a:ln w="9525">
              <a:solidFill>
                <a:schemeClr val="tx1"/>
              </a:solidFill>
              <a:round/>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70" name="Line 53">
              <a:extLst>
                <a:ext uri="{FF2B5EF4-FFF2-40B4-BE49-F238E27FC236}">
                  <a16:creationId xmlns:a16="http://schemas.microsoft.com/office/drawing/2014/main" id="{40CB9257-2383-A270-0AB2-915CC37C8B91}"/>
                </a:ext>
              </a:extLst>
            </p:cNvPr>
            <p:cNvSpPr>
              <a:spLocks noChangeShapeType="1"/>
            </p:cNvSpPr>
            <p:nvPr/>
          </p:nvSpPr>
          <p:spPr bwMode="auto">
            <a:xfrm>
              <a:off x="4464" y="3600"/>
              <a:ext cx="576"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71" name="Text Box 54">
              <a:extLst>
                <a:ext uri="{FF2B5EF4-FFF2-40B4-BE49-F238E27FC236}">
                  <a16:creationId xmlns:a16="http://schemas.microsoft.com/office/drawing/2014/main" id="{4434B172-96B6-DEB4-7CD9-33A0A44DC00F}"/>
                </a:ext>
              </a:extLst>
            </p:cNvPr>
            <p:cNvSpPr txBox="1">
              <a:spLocks noChangeArrowheads="1"/>
            </p:cNvSpPr>
            <p:nvPr/>
          </p:nvSpPr>
          <p:spPr bwMode="auto">
            <a:xfrm>
              <a:off x="2592" y="2592"/>
              <a:ext cx="38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2400" baseline="-25000">
                <a:solidFill>
                  <a:srgbClr val="0000FF"/>
                </a:solidFill>
                <a:latin typeface="Times New Roman" charset="0"/>
              </a:endParaRPr>
            </a:p>
          </p:txBody>
        </p:sp>
        <p:sp>
          <p:nvSpPr>
            <p:cNvPr id="172" name="Line 55">
              <a:extLst>
                <a:ext uri="{FF2B5EF4-FFF2-40B4-BE49-F238E27FC236}">
                  <a16:creationId xmlns:a16="http://schemas.microsoft.com/office/drawing/2014/main" id="{E4A8B2CD-478B-41C5-D1FF-7FD30CAF8850}"/>
                </a:ext>
              </a:extLst>
            </p:cNvPr>
            <p:cNvSpPr>
              <a:spLocks noChangeShapeType="1"/>
            </p:cNvSpPr>
            <p:nvPr/>
          </p:nvSpPr>
          <p:spPr bwMode="auto">
            <a:xfrm>
              <a:off x="2592" y="2640"/>
              <a:ext cx="24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FF"/>
                  </a:solidFill>
                  <a:round/>
                  <a:headEnd/>
                  <a:tailEnd type="triangle" w="med" len="med"/>
                </a14:hiddenLine>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73" name="Text Box 56">
              <a:extLst>
                <a:ext uri="{FF2B5EF4-FFF2-40B4-BE49-F238E27FC236}">
                  <a16:creationId xmlns:a16="http://schemas.microsoft.com/office/drawing/2014/main" id="{5C8DFA0B-3367-B0D7-4386-7D6CAD086A2B}"/>
                </a:ext>
              </a:extLst>
            </p:cNvPr>
            <p:cNvSpPr txBox="1">
              <a:spLocks noChangeArrowheads="1"/>
            </p:cNvSpPr>
            <p:nvPr/>
          </p:nvSpPr>
          <p:spPr bwMode="auto">
            <a:xfrm>
              <a:off x="4368" y="3072"/>
              <a:ext cx="3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3600">
                <a:solidFill>
                  <a:srgbClr val="0000FF"/>
                </a:solidFill>
                <a:latin typeface="Times New Roman" charset="0"/>
              </a:endParaRPr>
            </a:p>
          </p:txBody>
        </p:sp>
        <p:sp>
          <p:nvSpPr>
            <p:cNvPr id="174" name="Text Box 57">
              <a:extLst>
                <a:ext uri="{FF2B5EF4-FFF2-40B4-BE49-F238E27FC236}">
                  <a16:creationId xmlns:a16="http://schemas.microsoft.com/office/drawing/2014/main" id="{0EA01B0A-015F-B568-1D5F-7C4E8603D2F2}"/>
                </a:ext>
              </a:extLst>
            </p:cNvPr>
            <p:cNvSpPr txBox="1">
              <a:spLocks noChangeArrowheads="1"/>
            </p:cNvSpPr>
            <p:nvPr/>
          </p:nvSpPr>
          <p:spPr bwMode="auto">
            <a:xfrm>
              <a:off x="3792" y="144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a:solidFill>
                    <a:srgbClr val="0000FF"/>
                  </a:solidFill>
                  <a:latin typeface="Times New Roman" charset="0"/>
                </a:rPr>
                <a:t>F</a:t>
              </a:r>
              <a:r>
                <a:rPr lang="en-US" sz="2400" b="1" baseline="-25000">
                  <a:solidFill>
                    <a:srgbClr val="0000FF"/>
                  </a:solidFill>
                  <a:latin typeface="Times New Roman" charset="0"/>
                </a:rPr>
                <a:t>1</a:t>
              </a:r>
            </a:p>
          </p:txBody>
        </p:sp>
        <p:sp>
          <p:nvSpPr>
            <p:cNvPr id="175" name="Line 58">
              <a:extLst>
                <a:ext uri="{FF2B5EF4-FFF2-40B4-BE49-F238E27FC236}">
                  <a16:creationId xmlns:a16="http://schemas.microsoft.com/office/drawing/2014/main" id="{FA58F54B-BD8A-ED73-CED1-AEC69A5D6623}"/>
                </a:ext>
              </a:extLst>
            </p:cNvPr>
            <p:cNvSpPr>
              <a:spLocks noChangeShapeType="1"/>
            </p:cNvSpPr>
            <p:nvPr/>
          </p:nvSpPr>
          <p:spPr bwMode="auto">
            <a:xfrm>
              <a:off x="3831" y="1488"/>
              <a:ext cx="192"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176" name="Rectangle 32" descr="Small confetti">
              <a:extLst>
                <a:ext uri="{FF2B5EF4-FFF2-40B4-BE49-F238E27FC236}">
                  <a16:creationId xmlns:a16="http://schemas.microsoft.com/office/drawing/2014/main" id="{572887E0-A35F-028B-CB37-093C46A0A931}"/>
                </a:ext>
              </a:extLst>
            </p:cNvPr>
            <p:cNvSpPr>
              <a:spLocks noChangeArrowheads="1"/>
            </p:cNvSpPr>
            <p:nvPr/>
          </p:nvSpPr>
          <p:spPr bwMode="auto">
            <a:xfrm>
              <a:off x="4514" y="3097"/>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77" name="Rectangle 32" descr="Small confetti">
              <a:extLst>
                <a:ext uri="{FF2B5EF4-FFF2-40B4-BE49-F238E27FC236}">
                  <a16:creationId xmlns:a16="http://schemas.microsoft.com/office/drawing/2014/main" id="{F9EFFBAC-CE2B-CC81-F182-D744349D8879}"/>
                </a:ext>
              </a:extLst>
            </p:cNvPr>
            <p:cNvSpPr>
              <a:spLocks noChangeArrowheads="1"/>
            </p:cNvSpPr>
            <p:nvPr/>
          </p:nvSpPr>
          <p:spPr bwMode="auto">
            <a:xfrm>
              <a:off x="4516" y="3228"/>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78" name="Rectangle 32" descr="Small confetti">
              <a:extLst>
                <a:ext uri="{FF2B5EF4-FFF2-40B4-BE49-F238E27FC236}">
                  <a16:creationId xmlns:a16="http://schemas.microsoft.com/office/drawing/2014/main" id="{AABA9DA7-84F2-74D7-5BD8-817573A4A8C1}"/>
                </a:ext>
              </a:extLst>
            </p:cNvPr>
            <p:cNvSpPr>
              <a:spLocks noChangeArrowheads="1"/>
            </p:cNvSpPr>
            <p:nvPr/>
          </p:nvSpPr>
          <p:spPr bwMode="auto">
            <a:xfrm>
              <a:off x="4516" y="3360"/>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79" name="Rectangle 32" descr="Small confetti">
              <a:extLst>
                <a:ext uri="{FF2B5EF4-FFF2-40B4-BE49-F238E27FC236}">
                  <a16:creationId xmlns:a16="http://schemas.microsoft.com/office/drawing/2014/main" id="{E775B476-8415-151D-DAE1-02A6F4806331}"/>
                </a:ext>
              </a:extLst>
            </p:cNvPr>
            <p:cNvSpPr>
              <a:spLocks noChangeArrowheads="1"/>
            </p:cNvSpPr>
            <p:nvPr/>
          </p:nvSpPr>
          <p:spPr bwMode="auto">
            <a:xfrm>
              <a:off x="4517" y="2846"/>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sp>
          <p:nvSpPr>
            <p:cNvPr id="157" name="Rectangle 32" descr="Small confetti">
              <a:extLst>
                <a:ext uri="{FF2B5EF4-FFF2-40B4-BE49-F238E27FC236}">
                  <a16:creationId xmlns:a16="http://schemas.microsoft.com/office/drawing/2014/main" id="{10A6CC96-B3B8-3F65-7BBB-F494435276E7}"/>
                </a:ext>
              </a:extLst>
            </p:cNvPr>
            <p:cNvSpPr>
              <a:spLocks noChangeArrowheads="1"/>
            </p:cNvSpPr>
            <p:nvPr/>
          </p:nvSpPr>
          <p:spPr bwMode="auto">
            <a:xfrm>
              <a:off x="4516" y="2966"/>
              <a:ext cx="131" cy="109"/>
            </a:xfrm>
            <a:prstGeom prst="rect">
              <a:avLst/>
            </a:prstGeom>
            <a:solidFill>
              <a:srgbClr val="666633"/>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FF"/>
                </a:solidFill>
                <a:latin typeface="Times New Roman" charset="0"/>
              </a:endParaRPr>
            </a:p>
          </p:txBody>
        </p:sp>
      </p:grpSp>
    </p:spTree>
    <p:custDataLst>
      <p:tags r:id="rId1"/>
    </p:custDataLst>
    <p:extLst>
      <p:ext uri="{BB962C8B-B14F-4D97-AF65-F5344CB8AC3E}">
        <p14:creationId xmlns:p14="http://schemas.microsoft.com/office/powerpoint/2010/main" val="33554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wipe(up)">
                                      <p:cBhvr>
                                        <p:cTn id="20" dur="500"/>
                                        <p:tgtEl>
                                          <p:spTgt spid="6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wipe(up)">
                                      <p:cBhvr>
                                        <p:cTn id="23" dur="500"/>
                                        <p:tgtEl>
                                          <p:spTgt spid="8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0"/>
                                        </p:tgtEl>
                                        <p:attrNameLst>
                                          <p:attrName>style.visibility</p:attrName>
                                        </p:attrNameLst>
                                      </p:cBhvr>
                                      <p:to>
                                        <p:strVal val="visible"/>
                                      </p:to>
                                    </p:set>
                                    <p:animEffect transition="in" filter="fade">
                                      <p:cBhvr>
                                        <p:cTn id="31" dur="500"/>
                                        <p:tgtEl>
                                          <p:spTgt spid="18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70"/>
                                        </p:tgtEl>
                                      </p:cBhvr>
                                    </p:animEffect>
                                    <p:set>
                                      <p:cBhvr>
                                        <p:cTn id="36" dur="1" fill="hold">
                                          <p:stCondLst>
                                            <p:cond delay="499"/>
                                          </p:stCondLst>
                                        </p:cTn>
                                        <p:tgtEl>
                                          <p:spTgt spid="70"/>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80"/>
                                        </p:tgtEl>
                                      </p:cBhvr>
                                    </p:animEffect>
                                    <p:set>
                                      <p:cBhvr>
                                        <p:cTn id="39" dur="1" fill="hold">
                                          <p:stCondLst>
                                            <p:cond delay="499"/>
                                          </p:stCondLst>
                                        </p:cTn>
                                        <p:tgtEl>
                                          <p:spTgt spid="18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9"/>
                                        </p:tgtEl>
                                        <p:attrNameLst>
                                          <p:attrName>style.visibility</p:attrName>
                                        </p:attrNameLst>
                                      </p:cBhvr>
                                      <p:to>
                                        <p:strVal val="visible"/>
                                      </p:to>
                                    </p:set>
                                    <p:animEffect transition="in" filter="fade">
                                      <p:cBhvr>
                                        <p:cTn id="44" dur="500"/>
                                        <p:tgtEl>
                                          <p:spTgt spid="119"/>
                                        </p:tgtEl>
                                      </p:cBhvr>
                                    </p:animEffect>
                                  </p:childTnLst>
                                </p:cTn>
                              </p:par>
                              <p:par>
                                <p:cTn id="45" presetID="10" presetClass="entr" presetSubtype="0" fill="hold" nodeType="withEffect">
                                  <p:stCondLst>
                                    <p:cond delay="0"/>
                                  </p:stCondLst>
                                  <p:childTnLst>
                                    <p:set>
                                      <p:cBhvr>
                                        <p:cTn id="46" dur="1" fill="hold">
                                          <p:stCondLst>
                                            <p:cond delay="0"/>
                                          </p:stCondLst>
                                        </p:cTn>
                                        <p:tgtEl>
                                          <p:spTgt spid="118"/>
                                        </p:tgtEl>
                                        <p:attrNameLst>
                                          <p:attrName>style.visibility</p:attrName>
                                        </p:attrNameLst>
                                      </p:cBhvr>
                                      <p:to>
                                        <p:strVal val="visible"/>
                                      </p:to>
                                    </p:set>
                                    <p:animEffect transition="in" filter="fade">
                                      <p:cBhvr>
                                        <p:cTn id="47" dur="500"/>
                                        <p:tgtEl>
                                          <p:spTgt spid="1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19"/>
                                        </p:tgtEl>
                                      </p:cBhvr>
                                    </p:animEffect>
                                    <p:set>
                                      <p:cBhvr>
                                        <p:cTn id="52" dur="1" fill="hold">
                                          <p:stCondLst>
                                            <p:cond delay="499"/>
                                          </p:stCondLst>
                                        </p:cTn>
                                        <p:tgtEl>
                                          <p:spTgt spid="11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54"/>
                                        </p:tgtEl>
                                        <p:attrNameLst>
                                          <p:attrName>style.visibility</p:attrName>
                                        </p:attrNameLst>
                                      </p:cBhvr>
                                      <p:to>
                                        <p:strVal val="visible"/>
                                      </p:to>
                                    </p:set>
                                    <p:animEffect transition="in" filter="fade">
                                      <p:cBhvr>
                                        <p:cTn id="55" dur="500"/>
                                        <p:tgtEl>
                                          <p:spTgt spid="154"/>
                                        </p:tgtEl>
                                      </p:cBhvr>
                                    </p:animEffec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0"/>
                                  </p:stCondLst>
                                  <p:childTnLst>
                                    <p:set>
                                      <p:cBhvr>
                                        <p:cTn id="59" dur="1" fill="hold">
                                          <p:stCondLst>
                                            <p:cond delay="0"/>
                                          </p:stCondLst>
                                        </p:cTn>
                                        <p:tgtEl>
                                          <p:spTgt spid="153"/>
                                        </p:tgtEl>
                                        <p:attrNameLst>
                                          <p:attrName>style.visibility</p:attrName>
                                        </p:attrNameLst>
                                      </p:cBhvr>
                                      <p:to>
                                        <p:strVal val="visible"/>
                                      </p:to>
                                    </p:set>
                                    <p:anim calcmode="lin" valueType="num">
                                      <p:cBhvr>
                                        <p:cTn id="60" dur="500" fill="hold"/>
                                        <p:tgtEl>
                                          <p:spTgt spid="153"/>
                                        </p:tgtEl>
                                        <p:attrNameLst>
                                          <p:attrName>ppt_w</p:attrName>
                                        </p:attrNameLst>
                                      </p:cBhvr>
                                      <p:tavLst>
                                        <p:tav tm="0">
                                          <p:val>
                                            <p:fltVal val="0"/>
                                          </p:val>
                                        </p:tav>
                                        <p:tav tm="100000">
                                          <p:val>
                                            <p:strVal val="#ppt_w"/>
                                          </p:val>
                                        </p:tav>
                                      </p:tavLst>
                                    </p:anim>
                                    <p:anim calcmode="lin" valueType="num">
                                      <p:cBhvr>
                                        <p:cTn id="61" dur="500" fill="hold"/>
                                        <p:tgtEl>
                                          <p:spTgt spid="1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88" grpId="0" animBg="1"/>
      <p:bldP spid="1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16" name="Group 15" descr="n25 Fb Nguyen Phuong">
            <a:extLst>
              <a:ext uri="{FF2B5EF4-FFF2-40B4-BE49-F238E27FC236}">
                <a16:creationId xmlns:a16="http://schemas.microsoft.com/office/drawing/2014/main" id="{5482452E-9893-55A9-F079-9ADFEBE7447D}"/>
              </a:ext>
            </a:extLst>
          </p:cNvPr>
          <p:cNvGrpSpPr/>
          <p:nvPr/>
        </p:nvGrpSpPr>
        <p:grpSpPr>
          <a:xfrm>
            <a:off x="545434" y="977698"/>
            <a:ext cx="4541440" cy="684069"/>
            <a:chOff x="5038658" y="3876448"/>
            <a:chExt cx="4541440" cy="684069"/>
          </a:xfrm>
        </p:grpSpPr>
        <p:sp>
          <p:nvSpPr>
            <p:cNvPr id="17" name="TextBox 16">
              <a:extLst>
                <a:ext uri="{FF2B5EF4-FFF2-40B4-BE49-F238E27FC236}">
                  <a16:creationId xmlns:a16="http://schemas.microsoft.com/office/drawing/2014/main" id="{2FE09954-B024-03FD-E49A-AF5B1C288308}"/>
                </a:ext>
              </a:extLst>
            </p:cNvPr>
            <p:cNvSpPr txBox="1"/>
            <p:nvPr/>
          </p:nvSpPr>
          <p:spPr>
            <a:xfrm>
              <a:off x="5798340" y="3972610"/>
              <a:ext cx="3781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Quy tắc 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8" name="Group 42">
              <a:extLst>
                <a:ext uri="{FF2B5EF4-FFF2-40B4-BE49-F238E27FC236}">
                  <a16:creationId xmlns:a16="http://schemas.microsoft.com/office/drawing/2014/main" id="{D95AF236-F18A-5313-3097-AED4B3070ABC}"/>
                </a:ext>
              </a:extLst>
            </p:cNvPr>
            <p:cNvGrpSpPr/>
            <p:nvPr/>
          </p:nvGrpSpPr>
          <p:grpSpPr>
            <a:xfrm>
              <a:off x="5038658" y="3876448"/>
              <a:ext cx="684069" cy="684069"/>
              <a:chOff x="3218806" y="1961572"/>
              <a:chExt cx="684068" cy="684068"/>
            </a:xfrm>
          </p:grpSpPr>
          <p:sp>
            <p:nvSpPr>
              <p:cNvPr id="19" name="Diamond 43">
                <a:extLst>
                  <a:ext uri="{FF2B5EF4-FFF2-40B4-BE49-F238E27FC236}">
                    <a16:creationId xmlns:a16="http://schemas.microsoft.com/office/drawing/2014/main" id="{0D7EDE15-5604-2A27-CD66-A0DF8A8EEE60}"/>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0" name="TextBox 19">
                <a:extLst>
                  <a:ext uri="{FF2B5EF4-FFF2-40B4-BE49-F238E27FC236}">
                    <a16:creationId xmlns:a16="http://schemas.microsoft.com/office/drawing/2014/main" id="{43E2AD47-EB1F-DAE2-C756-D1231A386024}"/>
                  </a:ext>
                </a:extLst>
              </p:cNvPr>
              <p:cNvSpPr txBox="1"/>
              <p:nvPr/>
            </p:nvSpPr>
            <p:spPr>
              <a:xfrm>
                <a:off x="3292103"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1" name="Rectangle 36" descr="n25 Fb Nguyen Phuong">
            <a:extLst>
              <a:ext uri="{FF2B5EF4-FFF2-40B4-BE49-F238E27FC236}">
                <a16:creationId xmlns:a16="http://schemas.microsoft.com/office/drawing/2014/main" id="{8636AA08-9528-2531-0200-8DC77FECA56B}"/>
              </a:ext>
            </a:extLst>
          </p:cNvPr>
          <p:cNvSpPr>
            <a:spLocks noChangeArrowheads="1"/>
          </p:cNvSpPr>
          <p:nvPr/>
        </p:nvSpPr>
        <p:spPr bwMode="auto">
          <a:xfrm>
            <a:off x="715978" y="1682633"/>
            <a:ext cx="19094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a:ln>
                  <a:noFill/>
                </a:ln>
                <a:solidFill>
                  <a:srgbClr val="008000"/>
                </a:solidFill>
                <a:effectLst/>
                <a:uLnTx/>
                <a:uFillTx/>
                <a:latin typeface="Calibri" panose="020F0502020204030204" pitchFamily="34" charset="0"/>
                <a:ea typeface="+mn-ea"/>
                <a:cs typeface="Calibri" panose="020F0502020204030204" pitchFamily="34" charset="0"/>
              </a:rPr>
              <a:t>1. Thí nghiệm</a:t>
            </a:r>
          </a:p>
        </p:txBody>
      </p:sp>
      <p:sp>
        <p:nvSpPr>
          <p:cNvPr id="153" name="TextBox 152" descr="n25 Fb Nguyen Phuong">
            <a:extLst>
              <a:ext uri="{FF2B5EF4-FFF2-40B4-BE49-F238E27FC236}">
                <a16:creationId xmlns:a16="http://schemas.microsoft.com/office/drawing/2014/main" id="{88E2F03E-BCEC-5106-E6BD-079C590C7D68}"/>
              </a:ext>
            </a:extLst>
          </p:cNvPr>
          <p:cNvSpPr txBox="1"/>
          <p:nvPr/>
        </p:nvSpPr>
        <p:spPr>
          <a:xfrm>
            <a:off x="3629025" y="1671336"/>
            <a:ext cx="4933950" cy="492122"/>
          </a:xfrm>
          <a:prstGeom prst="rect">
            <a:avLst/>
          </a:prstGeom>
          <a:noFill/>
          <a:ln w="28575">
            <a:solidFill>
              <a:schemeClr val="accent1"/>
            </a:solidFill>
          </a:ln>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Ta thấy: F</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d</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1 </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F</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d</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2 	</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hay 	M</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 M</a:t>
            </a:r>
            <a:r>
              <a:rPr kumimoji="0" lang="en-US" sz="2400" b="0" i="0" u="none" strike="noStrike" kern="1200" cap="none" spc="0" normalizeH="0" baseline="-2500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400" b="0" i="0" u="none" strike="noStrike" kern="1200" cap="none" spc="0" normalizeH="0" baseline="0" noProof="0">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sp>
        <p:nvSpPr>
          <p:cNvPr id="69" name="Rectangle 36" descr="n25 Fb Nguyen Phuong">
            <a:extLst>
              <a:ext uri="{FF2B5EF4-FFF2-40B4-BE49-F238E27FC236}">
                <a16:creationId xmlns:a16="http://schemas.microsoft.com/office/drawing/2014/main" id="{F2A165AE-D2E3-7929-A38E-DFEA532B3E62}"/>
              </a:ext>
            </a:extLst>
          </p:cNvPr>
          <p:cNvSpPr>
            <a:spLocks noChangeArrowheads="1"/>
          </p:cNvSpPr>
          <p:nvPr/>
        </p:nvSpPr>
        <p:spPr bwMode="auto">
          <a:xfrm>
            <a:off x="715978" y="2223627"/>
            <a:ext cx="109883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sng" strike="noStrike" kern="1200" cap="none" spc="0" normalizeH="0" baseline="0" noProof="0">
                <a:ln>
                  <a:noFill/>
                </a:ln>
                <a:solidFill>
                  <a:srgbClr val="008000"/>
                </a:solidFill>
                <a:effectLst/>
                <a:uLnTx/>
                <a:uFillTx/>
                <a:latin typeface="Calibri" panose="020F0502020204030204" pitchFamily="34" charset="0"/>
                <a:cs typeface="Calibri" panose="020F0502020204030204" pitchFamily="34" charset="0"/>
              </a:rPr>
              <a:t>2. Quy tắc moment lực </a:t>
            </a:r>
            <a:r>
              <a:rPr lang="en-US" sz="2400" b="1" u="sng">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(hay điều kiện cân bằng của một vật có trục quay cố định)</a:t>
            </a:r>
            <a:endParaRPr kumimoji="0" lang="en-US" sz="2400" b="1" u="sng" strike="noStrike" kern="1200" cap="none" spc="0" normalizeH="0" baseline="0" noProof="0">
              <a:ln>
                <a:noFill/>
              </a:ln>
              <a:solidFill>
                <a:srgbClr val="008000"/>
              </a:solidFill>
              <a:effectLst/>
              <a:uLnTx/>
              <a:uFillTx/>
              <a:latin typeface="Calibri" panose="020F0502020204030204" pitchFamily="34" charset="0"/>
              <a:cs typeface="Calibri" panose="020F0502020204030204" pitchFamily="34" charset="0"/>
            </a:endParaRPr>
          </a:p>
        </p:txBody>
      </p:sp>
      <p:sp>
        <p:nvSpPr>
          <p:cNvPr id="80" name="TextBox 79" descr="n25 Fb Nguyen Phuong">
            <a:extLst>
              <a:ext uri="{FF2B5EF4-FFF2-40B4-BE49-F238E27FC236}">
                <a16:creationId xmlns:a16="http://schemas.microsoft.com/office/drawing/2014/main" id="{2BFC2DED-D39B-59F6-8376-36E1DED6DC6C}"/>
              </a:ext>
            </a:extLst>
          </p:cNvPr>
          <p:cNvSpPr txBox="1"/>
          <p:nvPr/>
        </p:nvSpPr>
        <p:spPr>
          <a:xfrm>
            <a:off x="808342" y="2617273"/>
            <a:ext cx="10713098" cy="2843855"/>
          </a:xfrm>
          <a:prstGeom prst="rect">
            <a:avLst/>
          </a:prstGeom>
          <a:noFill/>
        </p:spPr>
        <p:txBody>
          <a:bodyPr wrap="square">
            <a:spAutoFit/>
          </a:bodyPr>
          <a:lstStyle/>
          <a:p>
            <a:pPr indent="-179705" algn="just">
              <a:lnSpc>
                <a:spcPct val="115000"/>
              </a:lnSpc>
            </a:pPr>
            <a:r>
              <a:rPr lang="en-US" sz="2400" b="1">
                <a:solidFill>
                  <a:srgbClr val="00B050"/>
                </a:solidFill>
                <a:latin typeface="Calibri" panose="020F0502020204030204" pitchFamily="34" charset="0"/>
                <a:ea typeface="Times New Roman" panose="02020603050405020304" pitchFamily="18" charset="0"/>
                <a:cs typeface="Calibri" panose="020F0502020204030204" pitchFamily="34" charset="0"/>
                <a:sym typeface="Webdings" panose="05030102010509060703" pitchFamily="18" charset="2"/>
              </a:rPr>
              <a:t></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Muốn cho một vật có trục quay cố định ở trạng thái cân bằng, thì tổng các moment lực có xu hướng làm vật quay </a:t>
            </a: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theo chiều kim đồng hồ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phải </a:t>
            </a: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bằng </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tổng các moment lực có xu hướng làm vật quay </a:t>
            </a:r>
            <a:r>
              <a:rPr lang="en-US" sz="2400" i="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ngược chiều kim đồng hồ</a:t>
            </a:r>
            <a:r>
              <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t>
            </a:r>
          </a:p>
          <a:p>
            <a:pPr indent="-179705" algn="just"/>
            <a:r>
              <a:rPr lang="pt-BR" sz="2400">
                <a:solidFill>
                  <a:schemeClr val="accent1">
                    <a:lumMod val="75000"/>
                  </a:schemeClr>
                </a:solidFill>
                <a:latin typeface="Calibri" panose="020F0502020204030204" pitchFamily="34" charset="0"/>
                <a:ea typeface="Times New Roman" panose="02020603050405020304" pitchFamily="18" charset="0"/>
                <a:cs typeface="Calibri" panose="020F0502020204030204" pitchFamily="34" charset="0"/>
                <a:sym typeface="Webdings" panose="05030102010509060703" pitchFamily="18" charset="2"/>
              </a:rPr>
              <a:t></a:t>
            </a:r>
            <a:r>
              <a:rPr lang="en-US" sz="240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Nếu chọn một chiều quay làm chiều dương thì điều kiện cân bằng của vật có trục quay cố định là: </a:t>
            </a:r>
            <a:r>
              <a:rPr lang="en-US" sz="2400" i="1">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Tổng các moment lực tác dụng lên vật (đối với một điểm bất kì) bằng 0.</a:t>
            </a:r>
            <a:endParaRPr lang="en-US" sz="240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indent="-179705" algn="ctr"/>
            <a:r>
              <a:rPr lang="pt-BR"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pt-BR"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 = 0</a:t>
            </a:r>
            <a:endParaRPr lang="en-US"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9" name="TextBox 88" descr="n25 Fb Nguyen Phuong">
            <a:extLst>
              <a:ext uri="{FF2B5EF4-FFF2-40B4-BE49-F238E27FC236}">
                <a16:creationId xmlns:a16="http://schemas.microsoft.com/office/drawing/2014/main" id="{2479598C-B1D5-A0B9-0627-3F7436E0E964}"/>
              </a:ext>
            </a:extLst>
          </p:cNvPr>
          <p:cNvSpPr txBox="1"/>
          <p:nvPr/>
        </p:nvSpPr>
        <p:spPr>
          <a:xfrm>
            <a:off x="1571248" y="5457131"/>
            <a:ext cx="9950192" cy="830997"/>
          </a:xfrm>
          <a:prstGeom prst="rect">
            <a:avLst/>
          </a:prstGeom>
          <a:noFill/>
        </p:spPr>
        <p:txBody>
          <a:bodyPr wrap="square">
            <a:spAutoFit/>
          </a:bodyPr>
          <a:lstStyle/>
          <a:p>
            <a:pPr indent="-179705" algn="just"/>
            <a:r>
              <a:rPr lang="pt-BR" sz="24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Chú ý:</a:t>
            </a:r>
            <a:r>
              <a:rPr lang="pt-BR"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Quy tắc momen lực còn áp dụng cho cả TH vật không có trục quay cố định. Vd: chiếc cuốc chim.</a:t>
            </a:r>
            <a:endParaRPr lang="en-US" sz="2400">
              <a:solidFill>
                <a:srgbClr val="00B05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8436" name="Picture 4" descr="n25 Fb Nguyen Phuong">
            <a:extLst>
              <a:ext uri="{FF2B5EF4-FFF2-40B4-BE49-F238E27FC236}">
                <a16:creationId xmlns:a16="http://schemas.microsoft.com/office/drawing/2014/main" id="{511B212E-5B3C-798C-F218-F760CE950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 y="5457130"/>
            <a:ext cx="941797" cy="830997"/>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Rounded Corners 89" descr="n25 Fb Nguyen Phuong">
            <a:extLst>
              <a:ext uri="{FF2B5EF4-FFF2-40B4-BE49-F238E27FC236}">
                <a16:creationId xmlns:a16="http://schemas.microsoft.com/office/drawing/2014/main" id="{8DD115DD-1352-FF3A-86BD-CADC928A741B}"/>
              </a:ext>
            </a:extLst>
          </p:cNvPr>
          <p:cNvSpPr/>
          <p:nvPr/>
        </p:nvSpPr>
        <p:spPr>
          <a:xfrm>
            <a:off x="5584875" y="4981722"/>
            <a:ext cx="1209822" cy="42203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10385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80">
                                            <p:txEl>
                                              <p:pRg st="0" end="0"/>
                                            </p:txEl>
                                          </p:spTgt>
                                        </p:tgtEl>
                                        <p:attrNameLst>
                                          <p:attrName>style.visibility</p:attrName>
                                        </p:attrNameLst>
                                      </p:cBhvr>
                                      <p:to>
                                        <p:strVal val="visible"/>
                                      </p:to>
                                    </p:set>
                                    <p:animEffect transition="in" filter="wipe(up)">
                                      <p:cBhvr>
                                        <p:cTn id="14" dur="1000"/>
                                        <p:tgtEl>
                                          <p:spTgt spid="8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0">
                                            <p:txEl>
                                              <p:pRg st="1" end="1"/>
                                            </p:txEl>
                                          </p:spTgt>
                                        </p:tgtEl>
                                        <p:attrNameLst>
                                          <p:attrName>style.visibility</p:attrName>
                                        </p:attrNameLst>
                                      </p:cBhvr>
                                      <p:to>
                                        <p:strVal val="visible"/>
                                      </p:to>
                                    </p:set>
                                    <p:animEffect transition="in" filter="wipe(up)">
                                      <p:cBhvr>
                                        <p:cTn id="19" dur="1000"/>
                                        <p:tgtEl>
                                          <p:spTgt spid="8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0">
                                            <p:txEl>
                                              <p:pRg st="2" end="2"/>
                                            </p:txEl>
                                          </p:spTgt>
                                        </p:tgtEl>
                                        <p:attrNameLst>
                                          <p:attrName>style.visibility</p:attrName>
                                        </p:attrNameLst>
                                      </p:cBhvr>
                                      <p:to>
                                        <p:strVal val="visible"/>
                                      </p:to>
                                    </p:set>
                                    <p:animEffect transition="in" filter="wipe(up)">
                                      <p:cBhvr>
                                        <p:cTn id="24" dur="1000"/>
                                        <p:tgtEl>
                                          <p:spTgt spid="80">
                                            <p:txEl>
                                              <p:pRg st="2" end="2"/>
                                            </p:txEl>
                                          </p:spTgt>
                                        </p:tgtEl>
                                      </p:cBhvr>
                                    </p:animEffect>
                                  </p:childTnLst>
                                </p:cTn>
                              </p:par>
                            </p:childTnLst>
                          </p:cTn>
                        </p:par>
                        <p:par>
                          <p:cTn id="25" fill="hold">
                            <p:stCondLst>
                              <p:cond delay="1000"/>
                            </p:stCondLst>
                            <p:childTnLst>
                              <p:par>
                                <p:cTn id="26" presetID="21" presetClass="entr" presetSubtype="1" fill="hold" grpId="0" nodeType="after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wheel(1)">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8436"/>
                                        </p:tgtEl>
                                        <p:attrNameLst>
                                          <p:attrName>style.visibility</p:attrName>
                                        </p:attrNameLst>
                                      </p:cBhvr>
                                      <p:to>
                                        <p:strVal val="visible"/>
                                      </p:to>
                                    </p:set>
                                    <p:animEffect transition="in" filter="fade">
                                      <p:cBhvr>
                                        <p:cTn id="33" dur="500"/>
                                        <p:tgtEl>
                                          <p:spTgt spid="18436"/>
                                        </p:tgtEl>
                                      </p:cBhvr>
                                    </p:animEffect>
                                    <p:anim calcmode="lin" valueType="num">
                                      <p:cBhvr>
                                        <p:cTn id="34" dur="500" fill="hold"/>
                                        <p:tgtEl>
                                          <p:spTgt spid="18436"/>
                                        </p:tgtEl>
                                        <p:attrNameLst>
                                          <p:attrName>ppt_x</p:attrName>
                                        </p:attrNameLst>
                                      </p:cBhvr>
                                      <p:tavLst>
                                        <p:tav tm="0">
                                          <p:val>
                                            <p:strVal val="#ppt_x"/>
                                          </p:val>
                                        </p:tav>
                                        <p:tav tm="100000">
                                          <p:val>
                                            <p:strVal val="#ppt_x"/>
                                          </p:val>
                                        </p:tav>
                                      </p:tavLst>
                                    </p:anim>
                                    <p:anim calcmode="lin" valueType="num">
                                      <p:cBhvr>
                                        <p:cTn id="35" dur="500" fill="hold"/>
                                        <p:tgtEl>
                                          <p:spTgt spid="18436"/>
                                        </p:tgtEl>
                                        <p:attrNameLst>
                                          <p:attrName>ppt_y</p:attrName>
                                        </p:attrNameLst>
                                      </p:cBhvr>
                                      <p:tavLst>
                                        <p:tav tm="0">
                                          <p:val>
                                            <p:strVal val="#ppt_y-.1"/>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wipe(left)">
                                      <p:cBhvr>
                                        <p:cTn id="39"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89" grpId="0"/>
      <p:bldP spid="9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16" name="Group 15" descr="n25 Fb Nguyen Phuong">
            <a:extLst>
              <a:ext uri="{FF2B5EF4-FFF2-40B4-BE49-F238E27FC236}">
                <a16:creationId xmlns:a16="http://schemas.microsoft.com/office/drawing/2014/main" id="{5482452E-9893-55A9-F079-9ADFEBE7447D}"/>
              </a:ext>
            </a:extLst>
          </p:cNvPr>
          <p:cNvGrpSpPr/>
          <p:nvPr/>
        </p:nvGrpSpPr>
        <p:grpSpPr>
          <a:xfrm>
            <a:off x="545434" y="977698"/>
            <a:ext cx="4541440" cy="684069"/>
            <a:chOff x="5038658" y="3876448"/>
            <a:chExt cx="4541440" cy="684069"/>
          </a:xfrm>
        </p:grpSpPr>
        <p:sp>
          <p:nvSpPr>
            <p:cNvPr id="17" name="TextBox 16">
              <a:extLst>
                <a:ext uri="{FF2B5EF4-FFF2-40B4-BE49-F238E27FC236}">
                  <a16:creationId xmlns:a16="http://schemas.microsoft.com/office/drawing/2014/main" id="{2FE09954-B024-03FD-E49A-AF5B1C288308}"/>
                </a:ext>
              </a:extLst>
            </p:cNvPr>
            <p:cNvSpPr txBox="1"/>
            <p:nvPr/>
          </p:nvSpPr>
          <p:spPr>
            <a:xfrm>
              <a:off x="5798340" y="3972610"/>
              <a:ext cx="3781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Quy tắc moment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8" name="Group 42">
              <a:extLst>
                <a:ext uri="{FF2B5EF4-FFF2-40B4-BE49-F238E27FC236}">
                  <a16:creationId xmlns:a16="http://schemas.microsoft.com/office/drawing/2014/main" id="{D95AF236-F18A-5313-3097-AED4B3070ABC}"/>
                </a:ext>
              </a:extLst>
            </p:cNvPr>
            <p:cNvGrpSpPr/>
            <p:nvPr/>
          </p:nvGrpSpPr>
          <p:grpSpPr>
            <a:xfrm>
              <a:off x="5038658" y="3876448"/>
              <a:ext cx="684069" cy="684069"/>
              <a:chOff x="3218806" y="1961572"/>
              <a:chExt cx="684068" cy="684068"/>
            </a:xfrm>
          </p:grpSpPr>
          <p:sp>
            <p:nvSpPr>
              <p:cNvPr id="19" name="Diamond 43">
                <a:extLst>
                  <a:ext uri="{FF2B5EF4-FFF2-40B4-BE49-F238E27FC236}">
                    <a16:creationId xmlns:a16="http://schemas.microsoft.com/office/drawing/2014/main" id="{0D7EDE15-5604-2A27-CD66-A0DF8A8EEE60}"/>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0" name="TextBox 19">
                <a:extLst>
                  <a:ext uri="{FF2B5EF4-FFF2-40B4-BE49-F238E27FC236}">
                    <a16:creationId xmlns:a16="http://schemas.microsoft.com/office/drawing/2014/main" id="{43E2AD47-EB1F-DAE2-C756-D1231A386024}"/>
                  </a:ext>
                </a:extLst>
              </p:cNvPr>
              <p:cNvSpPr txBox="1"/>
              <p:nvPr/>
            </p:nvSpPr>
            <p:spPr>
              <a:xfrm>
                <a:off x="3292103"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2" name="TextBox 21" descr="n25 Fb Nguyen Phuong">
            <a:extLst>
              <a:ext uri="{FF2B5EF4-FFF2-40B4-BE49-F238E27FC236}">
                <a16:creationId xmlns:a16="http://schemas.microsoft.com/office/drawing/2014/main" id="{E64DB64E-BF67-DAFD-23F0-E6330DDA9F3D}"/>
              </a:ext>
            </a:extLst>
          </p:cNvPr>
          <p:cNvSpPr txBox="1"/>
          <p:nvPr/>
        </p:nvSpPr>
        <p:spPr>
          <a:xfrm>
            <a:off x="704155" y="1745640"/>
            <a:ext cx="7160652" cy="2123658"/>
          </a:xfrm>
          <a:prstGeom prst="rect">
            <a:avLst/>
          </a:prstGeom>
          <a:noFill/>
        </p:spPr>
        <p:txBody>
          <a:bodyPr wrap="square">
            <a:spAutoFit/>
          </a:bodyPr>
          <a:lstStyle/>
          <a:p>
            <a:pPr algn="just"/>
            <a:r>
              <a:rPr lang="en-US" sz="22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Câu 2: a.</a:t>
            </a:r>
            <a:r>
              <a:rPr lang="en-US" sz="22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Sử dụng kiến thức về moment lực giải thích vì sao chiếc bập bênh đứng cân bằng.</a:t>
            </a:r>
          </a:p>
          <a:p>
            <a:pPr algn="just"/>
            <a:r>
              <a:rPr lang="en-US" sz="2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Cho biết người chị (bên phải) có trọng lượng P</a:t>
            </a:r>
            <a:r>
              <a:rPr lang="en-US" sz="2200" baseline="-25000">
                <a:effectLst/>
                <a:latin typeface="Calibri" panose="020F0502020204030204" pitchFamily="34" charset="0"/>
                <a:ea typeface="Times New Roman" panose="02020603050405020304" pitchFamily="18" charset="0"/>
                <a:cs typeface="Calibri" panose="020F0502020204030204" pitchFamily="34" charset="0"/>
              </a:rPr>
              <a:t>2 </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300 N, khoảng cách d</a:t>
            </a:r>
            <a:r>
              <a:rPr lang="en-US" sz="2200" baseline="-25000">
                <a:effectLst/>
                <a:latin typeface="Calibri" panose="020F0502020204030204" pitchFamily="34" charset="0"/>
                <a:ea typeface="Times New Roman" panose="02020603050405020304" pitchFamily="18" charset="0"/>
                <a:cs typeface="Calibri" panose="020F0502020204030204" pitchFamily="34" charset="0"/>
              </a:rPr>
              <a:t>2 </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 m, còn người em có trọng lượng P</a:t>
            </a:r>
            <a:r>
              <a:rPr lang="en-US" sz="2200" baseline="-25000">
                <a:effectLst/>
                <a:latin typeface="Calibri" panose="020F0502020204030204" pitchFamily="34" charset="0"/>
                <a:ea typeface="Times New Roman" panose="02020603050405020304" pitchFamily="18" charset="0"/>
                <a:cs typeface="Calibri" panose="020F0502020204030204" pitchFamily="34" charset="0"/>
              </a:rPr>
              <a:t>1 </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200 N. Hỏi khoảng cách d</a:t>
            </a:r>
            <a:r>
              <a:rPr lang="en-US" sz="2200" baseline="-25000">
                <a:effectLst/>
                <a:latin typeface="Calibri" panose="020F0502020204030204" pitchFamily="34" charset="0"/>
                <a:ea typeface="Times New Roman" panose="02020603050405020304" pitchFamily="18" charset="0"/>
                <a:cs typeface="Calibri" panose="020F0502020204030204" pitchFamily="34" charset="0"/>
              </a:rPr>
              <a:t>1 </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phải bằng bao nhiêu để bập bênh cân bằng?</a:t>
            </a:r>
            <a:endParaRPr lang="en-US" sz="22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3" name="Picture 22" descr="n25 Fb Nguyen Phuong">
            <a:extLst>
              <a:ext uri="{FF2B5EF4-FFF2-40B4-BE49-F238E27FC236}">
                <a16:creationId xmlns:a16="http://schemas.microsoft.com/office/drawing/2014/main" id="{B4EF15EE-4B33-F0A3-6E3D-5E47CBB66606}"/>
              </a:ext>
            </a:extLst>
          </p:cNvPr>
          <p:cNvPicPr>
            <a:picLocks noChangeAspect="1"/>
          </p:cNvPicPr>
          <p:nvPr/>
        </p:nvPicPr>
        <p:blipFill>
          <a:blip r:embed="rId4"/>
          <a:stretch>
            <a:fillRect/>
          </a:stretch>
        </p:blipFill>
        <p:spPr>
          <a:xfrm>
            <a:off x="7864807" y="1745640"/>
            <a:ext cx="3781758" cy="2205899"/>
          </a:xfrm>
          <a:prstGeom prst="rect">
            <a:avLst/>
          </a:prstGeom>
        </p:spPr>
      </p:pic>
      <mc:AlternateContent xmlns:mc="http://schemas.openxmlformats.org/markup-compatibility/2006">
        <mc:Choice xmlns:a14="http://schemas.microsoft.com/office/drawing/2010/main" Requires="a14">
          <p:sp>
            <p:nvSpPr>
              <p:cNvPr id="24" name="TextBox 23" descr="n25 Fb Nguyen Phuong">
                <a:extLst>
                  <a:ext uri="{FF2B5EF4-FFF2-40B4-BE49-F238E27FC236}">
                    <a16:creationId xmlns:a16="http://schemas.microsoft.com/office/drawing/2014/main" id="{4CDF956C-0188-8160-88EC-B284E7FC4643}"/>
                  </a:ext>
                </a:extLst>
              </p:cNvPr>
              <p:cNvSpPr txBox="1"/>
              <p:nvPr/>
            </p:nvSpPr>
            <p:spPr>
              <a:xfrm>
                <a:off x="704155" y="4035945"/>
                <a:ext cx="10942410" cy="2306081"/>
              </a:xfrm>
              <a:prstGeom prst="rect">
                <a:avLst/>
              </a:prstGeom>
              <a:noFill/>
              <a:ln w="28575">
                <a:solidFill>
                  <a:srgbClr val="FFC000"/>
                </a:solidFill>
                <a:prstDash val="sysDash"/>
              </a:ln>
            </p:spPr>
            <p:txBody>
              <a:bodyPr wrap="square">
                <a:spAutoFit/>
              </a:bodyPr>
              <a:lstStyle/>
              <a:p>
                <a:pPr algn="just"/>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Giải: </a:t>
                </a:r>
              </a:p>
              <a:p>
                <a:pPr marL="228600" indent="-228600" algn="just"/>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Chiếc bập bênh đứng cân bằng do moment lực có xu hướng làm vật quay theo chiều kim đồng hồ bằng moment lực có xu hướng làm vật quay ngược chiều kim đồng hồ.</a:t>
                </a:r>
              </a:p>
              <a:p>
                <a:pPr marL="228600" indent="-228600"/>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Lực của người em và người chị tác dụng lên bập bênh là trọng lực P</a:t>
                </a:r>
              </a:p>
              <a:p>
                <a:pPr marL="228600" indent="-228600"/>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Do bập bênh cân bằng nên ta có:</a:t>
                </a:r>
              </a:p>
              <a:p>
                <a:pPr algn="ct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F</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P</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P</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r>
                          <a:rPr lang="en-US" sz="2200" i="1">
                            <a:solidFill>
                              <a:srgbClr val="008000"/>
                            </a:solidFill>
                            <a:effectLst/>
                            <a:latin typeface="Cambria Math" panose="02040503050406030204" pitchFamily="18" charset="0"/>
                            <a:ea typeface="Times New Roman" panose="02020603050405020304" pitchFamily="18" charset="0"/>
                          </a:rPr>
                          <m:t>𝑑</m:t>
                        </m:r>
                      </m:e>
                      <m:sub>
                        <m:r>
                          <a:rPr lang="en-US" sz="2200" i="1">
                            <a:solidFill>
                              <a:srgbClr val="008000"/>
                            </a:solidFill>
                            <a:effectLst/>
                            <a:latin typeface="Cambria Math" panose="02040503050406030204" pitchFamily="18" charset="0"/>
                            <a:ea typeface="Times New Roman" panose="02020603050405020304" pitchFamily="18" charset="0"/>
                          </a:rPr>
                          <m:t>1</m:t>
                        </m:r>
                      </m:sub>
                    </m:sSub>
                    <m:r>
                      <a:rPr lang="en-US" sz="2200" i="1">
                        <a:solidFill>
                          <a:srgbClr val="008000"/>
                        </a:solidFill>
                        <a:effectLst/>
                        <a:latin typeface="Cambria Math" panose="02040503050406030204" pitchFamily="18" charset="0"/>
                        <a:ea typeface="Times New Roman" panose="02020603050405020304" pitchFamily="18" charset="0"/>
                      </a:rPr>
                      <m:t>=</m:t>
                    </m:r>
                    <m:f>
                      <m:fPr>
                        <m:ctrlPr>
                          <a:rPr lang="en-US" sz="2200" i="1">
                            <a:solidFill>
                              <a:srgbClr val="008000"/>
                            </a:solidFill>
                            <a:effectLst/>
                            <a:latin typeface="Cambria Math" panose="02040503050406030204" pitchFamily="18" charset="0"/>
                            <a:ea typeface="Times New Roman" panose="02020603050405020304" pitchFamily="18" charset="0"/>
                          </a:rPr>
                        </m:ctrlPr>
                      </m:fPr>
                      <m:num>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r>
                              <a:rPr lang="en-US" sz="2200" i="1">
                                <a:solidFill>
                                  <a:srgbClr val="008000"/>
                                </a:solidFill>
                                <a:effectLst/>
                                <a:latin typeface="Cambria Math" panose="02040503050406030204" pitchFamily="18" charset="0"/>
                                <a:ea typeface="Times New Roman" panose="02020603050405020304" pitchFamily="18" charset="0"/>
                              </a:rPr>
                              <m:t>𝑃</m:t>
                            </m:r>
                          </m:e>
                          <m:sub>
                            <m:r>
                              <a:rPr lang="en-US" sz="2200" i="1">
                                <a:solidFill>
                                  <a:srgbClr val="008000"/>
                                </a:solidFill>
                                <a:effectLst/>
                                <a:latin typeface="Cambria Math" panose="02040503050406030204" pitchFamily="18" charset="0"/>
                                <a:ea typeface="Times New Roman" panose="02020603050405020304" pitchFamily="18" charset="0"/>
                              </a:rPr>
                              <m:t>2</m:t>
                            </m:r>
                          </m:sub>
                        </m:sSub>
                      </m:num>
                      <m:den>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r>
                              <a:rPr lang="en-US" sz="2200" i="1">
                                <a:solidFill>
                                  <a:srgbClr val="008000"/>
                                </a:solidFill>
                                <a:effectLst/>
                                <a:latin typeface="Cambria Math" panose="02040503050406030204" pitchFamily="18" charset="0"/>
                                <a:ea typeface="Times New Roman" panose="02020603050405020304" pitchFamily="18" charset="0"/>
                              </a:rPr>
                              <m:t>𝑃</m:t>
                            </m:r>
                          </m:e>
                          <m:sub>
                            <m:r>
                              <a:rPr lang="en-US" sz="2200" i="1">
                                <a:solidFill>
                                  <a:srgbClr val="008000"/>
                                </a:solidFill>
                                <a:effectLst/>
                                <a:latin typeface="Cambria Math" panose="02040503050406030204" pitchFamily="18" charset="0"/>
                                <a:ea typeface="Times New Roman" panose="02020603050405020304" pitchFamily="18" charset="0"/>
                              </a:rPr>
                              <m:t>1</m:t>
                            </m:r>
                          </m:sub>
                        </m:sSub>
                      </m:den>
                    </m:f>
                    <m:r>
                      <a:rPr lang="en-US" sz="2200" i="1">
                        <a:solidFill>
                          <a:srgbClr val="008000"/>
                        </a:solidFill>
                        <a:effectLst/>
                        <a:latin typeface="Cambria Math" panose="02040503050406030204" pitchFamily="18" charset="0"/>
                        <a:ea typeface="Times New Roman" panose="02020603050405020304" pitchFamily="18" charset="0"/>
                      </a:rPr>
                      <m:t>.</m:t>
                    </m:r>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r>
                          <a:rPr lang="en-US" sz="2200" i="1">
                            <a:solidFill>
                              <a:srgbClr val="008000"/>
                            </a:solidFill>
                            <a:effectLst/>
                            <a:latin typeface="Cambria Math" panose="02040503050406030204" pitchFamily="18" charset="0"/>
                            <a:ea typeface="Times New Roman" panose="02020603050405020304" pitchFamily="18" charset="0"/>
                          </a:rPr>
                          <m:t>𝑑</m:t>
                        </m:r>
                      </m:e>
                      <m:sub>
                        <m:r>
                          <a:rPr lang="en-US" sz="2200" i="1">
                            <a:solidFill>
                              <a:srgbClr val="008000"/>
                            </a:solidFill>
                            <a:effectLst/>
                            <a:latin typeface="Cambria Math" panose="02040503050406030204" pitchFamily="18" charset="0"/>
                            <a:ea typeface="Times New Roman" panose="02020603050405020304" pitchFamily="18" charset="0"/>
                          </a:rPr>
                          <m:t>2</m:t>
                        </m:r>
                      </m:sub>
                    </m:sSub>
                  </m:oMath>
                </a14:m>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3(m)</a:t>
                </a:r>
              </a:p>
            </p:txBody>
          </p:sp>
        </mc:Choice>
        <mc:Fallback>
          <p:sp>
            <p:nvSpPr>
              <p:cNvPr id="24" name="TextBox 23" descr="n25 Fb Nguyen Phuong">
                <a:extLst>
                  <a:ext uri="{FF2B5EF4-FFF2-40B4-BE49-F238E27FC236}">
                    <a16:creationId xmlns:a16="http://schemas.microsoft.com/office/drawing/2014/main" id="{4CDF956C-0188-8160-88EC-B284E7FC4643}"/>
                  </a:ext>
                </a:extLst>
              </p:cNvPr>
              <p:cNvSpPr txBox="1">
                <a:spLocks noRot="1" noChangeAspect="1" noMove="1" noResize="1" noEditPoints="1" noAdjustHandles="1" noChangeArrowheads="1" noChangeShapeType="1" noTextEdit="1"/>
              </p:cNvSpPr>
              <p:nvPr/>
            </p:nvSpPr>
            <p:spPr>
              <a:xfrm>
                <a:off x="704155" y="4035945"/>
                <a:ext cx="10942410" cy="2306081"/>
              </a:xfrm>
              <a:prstGeom prst="rect">
                <a:avLst/>
              </a:prstGeom>
              <a:blipFill>
                <a:blip r:embed="rId5"/>
                <a:stretch>
                  <a:fillRect l="-611" t="-1305" r="-556"/>
                </a:stretch>
              </a:blipFill>
              <a:ln w="28575">
                <a:solidFill>
                  <a:srgbClr val="FFC000"/>
                </a:solidFill>
                <a:prstDash val="sysDash"/>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16286764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left)">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left)">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left)">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wipe(left)">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wipe(left)">
                                      <p:cBhvr>
                                        <p:cTn id="32"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Oval 3" descr="n25 Fb Nguyen Phuong"/>
          <p:cNvSpPr/>
          <p:nvPr/>
        </p:nvSpPr>
        <p:spPr>
          <a:xfrm>
            <a:off x="4876800" y="4451547"/>
            <a:ext cx="24384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Flowchart: Manual Operation 4" descr="n25 Fb Nguyen Phuong"/>
          <p:cNvSpPr/>
          <p:nvPr/>
        </p:nvSpPr>
        <p:spPr>
          <a:xfrm>
            <a:off x="5689600" y="3943547"/>
            <a:ext cx="812800" cy="6096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9" name="Picture 8" descr="n25 Fb Nguyen Phuong"/>
          <p:cNvPicPr>
            <a:picLocks noChangeAspect="1"/>
          </p:cNvPicPr>
          <p:nvPr/>
        </p:nvPicPr>
        <p:blipFill rotWithShape="1">
          <a:blip r:embed="rId7">
            <a:extLst>
              <a:ext uri="{28A0092B-C50C-407E-A947-70E740481C1C}">
                <a14:useLocalDpi xmlns:a14="http://schemas.microsoft.com/office/drawing/2010/main" val="0"/>
              </a:ext>
            </a:extLst>
          </a:blip>
          <a:srcRect t="83777"/>
          <a:stretch/>
        </p:blipFill>
        <p:spPr>
          <a:xfrm>
            <a:off x="4877003" y="6079456"/>
            <a:ext cx="2438199" cy="411363"/>
          </a:xfrm>
          <a:prstGeom prst="rect">
            <a:avLst/>
          </a:prstGeom>
        </p:spPr>
      </p:pic>
      <p:pic>
        <p:nvPicPr>
          <p:cNvPr id="12" name="yeah.mp3" descr="n25 Fb Nguyen Phuong">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8"/>
          <a:stretch>
            <a:fillRect/>
          </a:stretch>
        </p:blipFill>
        <p:spPr>
          <a:xfrm>
            <a:off x="4615543" y="6917804"/>
            <a:ext cx="812800" cy="812800"/>
          </a:xfrm>
          <a:prstGeom prst="rect">
            <a:avLst/>
          </a:prstGeom>
        </p:spPr>
      </p:pic>
      <p:pic>
        <p:nvPicPr>
          <p:cNvPr id="21" name="Picture 20"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643" y="3573194"/>
            <a:ext cx="2743567" cy="3149504"/>
          </a:xfrm>
          <a:prstGeom prst="rect">
            <a:avLst/>
          </a:prstGeom>
        </p:spPr>
      </p:pic>
      <p:pic>
        <p:nvPicPr>
          <p:cNvPr id="32" name="yeah.mp3" descr="n25 Fb Nguyen Phuong">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8"/>
          <a:stretch>
            <a:fillRect/>
          </a:stretch>
        </p:blipFill>
        <p:spPr>
          <a:xfrm>
            <a:off x="5631543" y="7127360"/>
            <a:ext cx="812800" cy="812800"/>
          </a:xfrm>
          <a:prstGeom prst="rect">
            <a:avLst/>
          </a:prstGeom>
        </p:spPr>
      </p:pic>
      <p:sp>
        <p:nvSpPr>
          <p:cNvPr id="3" name="Rectangle 2" descr="n25 Fb Nguyen Phuong">
            <a:extLst>
              <a:ext uri="{FF2B5EF4-FFF2-40B4-BE49-F238E27FC236}">
                <a16:creationId xmlns:a16="http://schemas.microsoft.com/office/drawing/2014/main" id="{07F3D0DE-DB09-F7E3-4855-F2756A831CB2}"/>
              </a:ext>
            </a:extLst>
          </p:cNvPr>
          <p:cNvSpPr/>
          <p:nvPr/>
        </p:nvSpPr>
        <p:spPr>
          <a:xfrm>
            <a:off x="2568784" y="402589"/>
            <a:ext cx="7054432" cy="923330"/>
          </a:xfrm>
          <a:prstGeom prst="rect">
            <a:avLst/>
          </a:prstGeom>
          <a:noFill/>
        </p:spPr>
        <p:txBody>
          <a:bodyPr wrap="none" lIns="91440" tIns="45720" rIns="91440" bIns="45720">
            <a:spAutoFit/>
          </a:bodyP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rPr>
              <a:t>GIÚP QUẠ UỐNG NƯỚC</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pic>
        <p:nvPicPr>
          <p:cNvPr id="6" name="tieng qua keu" descr="n25 Fb Nguyen Phuong">
            <a:hlinkClick r:id="" action="ppaction://media"/>
            <a:extLst>
              <a:ext uri="{FF2B5EF4-FFF2-40B4-BE49-F238E27FC236}">
                <a16:creationId xmlns:a16="http://schemas.microsoft.com/office/drawing/2014/main" id="{B385DF5A-E601-9FC6-83CA-AB1BF462C9C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192000" y="254654"/>
            <a:ext cx="609600" cy="609600"/>
          </a:xfrm>
          <a:prstGeom prst="rect">
            <a:avLst/>
          </a:prstGeom>
        </p:spPr>
      </p:pic>
    </p:spTree>
    <p:extLst>
      <p:ext uri="{BB962C8B-B14F-4D97-AF65-F5344CB8AC3E}">
        <p14:creationId xmlns:p14="http://schemas.microsoft.com/office/powerpoint/2010/main" val="385794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1" fill="hold"/>
                                        <p:tgtEl>
                                          <p:spTgt spid="6"/>
                                        </p:tgtEl>
                                      </p:cBhvr>
                                    </p:cmd>
                                  </p:childTnLst>
                                </p:cTn>
                              </p:par>
                              <p:par>
                                <p:cTn id="7" presetID="2" presetClass="entr" presetSubtype="8"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additive="base">
                                        <p:cTn id="9" dur="2000" fill="hold"/>
                                        <p:tgtEl>
                                          <p:spTgt spid="21"/>
                                        </p:tgtEl>
                                        <p:attrNameLst>
                                          <p:attrName>ppt_x</p:attrName>
                                        </p:attrNameLst>
                                      </p:cBhvr>
                                      <p:tavLst>
                                        <p:tav tm="0">
                                          <p:val>
                                            <p:strVal val="0-#ppt_w/2"/>
                                          </p:val>
                                        </p:tav>
                                        <p:tav tm="100000">
                                          <p:val>
                                            <p:strVal val="#ppt_x"/>
                                          </p:val>
                                        </p:tav>
                                      </p:tavLst>
                                    </p:anim>
                                    <p:anim calcmode="lin" valueType="num">
                                      <p:cBhvr additive="base">
                                        <p:cTn id="10" dur="2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2"/>
                </p:tgtEl>
              </p:cMediaNode>
            </p:audio>
            <p:audio>
              <p:cMediaNode vol="80000">
                <p:cTn id="12" fill="hold" display="0">
                  <p:stCondLst>
                    <p:cond delay="indefinite"/>
                  </p:stCondLst>
                  <p:endCondLst>
                    <p:cond evt="onStopAudio" delay="0">
                      <p:tgtEl>
                        <p:sldTgt/>
                      </p:tgtEl>
                    </p:cond>
                  </p:endCondLst>
                </p:cTn>
                <p:tgtEl>
                  <p:spTgt spid="32"/>
                </p:tgtEl>
              </p:cMediaNode>
            </p:audio>
            <p:audio>
              <p:cMediaNode vol="80000">
                <p:cTn id="13"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8" objId="6"/>
        <p14:stopEvt time="3208"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25 Fb Nguyen Phuong">
            <a:extLst>
              <a:ext uri="{FF2B5EF4-FFF2-40B4-BE49-F238E27FC236}">
                <a16:creationId xmlns:a16="http://schemas.microsoft.com/office/drawing/2014/main" id="{6242C6A1-0059-4646-8579-E9BA7EEAA70E}"/>
              </a:ext>
            </a:extLst>
          </p:cNvPr>
          <p:cNvGrpSpPr/>
          <p:nvPr/>
        </p:nvGrpSpPr>
        <p:grpSpPr>
          <a:xfrm rot="20292490" flipH="1">
            <a:off x="2547574" y="1461207"/>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2"/>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6" name="Freeform 55" descr="n25 Fb Nguyen Phuong">
            <a:extLst>
              <a:ext uri="{FF2B5EF4-FFF2-40B4-BE49-F238E27FC236}">
                <a16:creationId xmlns:a16="http://schemas.microsoft.com/office/drawing/2014/main" id="{2B63E036-E51A-464D-A8FA-01AE2E9C58A0}"/>
              </a:ext>
            </a:extLst>
          </p:cNvPr>
          <p:cNvSpPr/>
          <p:nvPr/>
        </p:nvSpPr>
        <p:spPr>
          <a:xfrm>
            <a:off x="3811331" y="6070606"/>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grpSp>
        <p:nvGrpSpPr>
          <p:cNvPr id="26" name="Graphic 3" descr="n25 Fb Nguyen Phuong">
            <a:extLst>
              <a:ext uri="{FF2B5EF4-FFF2-40B4-BE49-F238E27FC236}">
                <a16:creationId xmlns:a16="http://schemas.microsoft.com/office/drawing/2014/main" id="{F2A41AFB-2AC5-42C0-8626-0B24B936D1CD}"/>
              </a:ext>
            </a:extLst>
          </p:cNvPr>
          <p:cNvGrpSpPr/>
          <p:nvPr/>
        </p:nvGrpSpPr>
        <p:grpSpPr>
          <a:xfrm>
            <a:off x="466725" y="1612079"/>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descr="n25 Fb Nguyen Phuong">
            <a:extLst>
              <a:ext uri="{FF2B5EF4-FFF2-40B4-BE49-F238E27FC236}">
                <a16:creationId xmlns:a16="http://schemas.microsoft.com/office/drawing/2014/main" id="{982603EF-53FA-7238-6AEA-381343D4C9DC}"/>
              </a:ext>
            </a:extLst>
          </p:cNvPr>
          <p:cNvGrpSpPr/>
          <p:nvPr/>
        </p:nvGrpSpPr>
        <p:grpSpPr>
          <a:xfrm>
            <a:off x="4145884" y="2050325"/>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5" name="Group 24" descr="n25 Fb Nguyen Phuong">
            <a:extLst>
              <a:ext uri="{FF2B5EF4-FFF2-40B4-BE49-F238E27FC236}">
                <a16:creationId xmlns:a16="http://schemas.microsoft.com/office/drawing/2014/main" id="{FE475BF9-C6EA-DF64-3DB6-88B039D3007E}"/>
              </a:ext>
            </a:extLst>
          </p:cNvPr>
          <p:cNvGrpSpPr/>
          <p:nvPr/>
        </p:nvGrpSpPr>
        <p:grpSpPr>
          <a:xfrm>
            <a:off x="5038658" y="3876448"/>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Quy tắc 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47" name="Group 46" descr="n25 Fb Nguyen Phuong">
            <a:extLst>
              <a:ext uri="{FF2B5EF4-FFF2-40B4-BE49-F238E27FC236}">
                <a16:creationId xmlns:a16="http://schemas.microsoft.com/office/drawing/2014/main" id="{A970D04A-3CC5-8223-084D-D2DF0FF1484D}"/>
              </a:ext>
            </a:extLst>
          </p:cNvPr>
          <p:cNvGrpSpPr/>
          <p:nvPr/>
        </p:nvGrpSpPr>
        <p:grpSpPr>
          <a:xfrm>
            <a:off x="8382630" y="4714222"/>
            <a:ext cx="3663517" cy="830997"/>
            <a:chOff x="8382630" y="4714222"/>
            <a:chExt cx="3663517"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7" y="4714222"/>
              <a:ext cx="2926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8" name="Group 27" descr="n25 Fb Nguyen Phuong">
            <a:extLst>
              <a:ext uri="{FF2B5EF4-FFF2-40B4-BE49-F238E27FC236}">
                <a16:creationId xmlns:a16="http://schemas.microsoft.com/office/drawing/2014/main" id="{86E7686E-600E-FE71-7E88-B5C811D28AC3}"/>
              </a:ext>
            </a:extLst>
          </p:cNvPr>
          <p:cNvGrpSpPr/>
          <p:nvPr/>
        </p:nvGrpSpPr>
        <p:grpSpPr>
          <a:xfrm>
            <a:off x="7592835" y="2963387"/>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Ngẫu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6" name="TextBox 75" descr="n25 Fb Nguyen Phuong">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rPr>
              <a:t>Bài </a:t>
            </a: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cap="none" spc="0" normalizeH="0" baseline="0" noProof="0" dirty="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1947131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nvGrpSpPr>
          <p:cNvPr id="11" name="Group 10" descr="n25 Fb Nguyen Phuong">
            <a:extLst>
              <a:ext uri="{FF2B5EF4-FFF2-40B4-BE49-F238E27FC236}">
                <a16:creationId xmlns:a16="http://schemas.microsoft.com/office/drawing/2014/main" id="{93468051-F38C-E1D8-7E35-49EA38C63161}"/>
              </a:ext>
            </a:extLst>
          </p:cNvPr>
          <p:cNvGrpSpPr/>
          <p:nvPr/>
        </p:nvGrpSpPr>
        <p:grpSpPr>
          <a:xfrm>
            <a:off x="561581" y="981145"/>
            <a:ext cx="3204826" cy="684069"/>
            <a:chOff x="7592835" y="2963387"/>
            <a:chExt cx="3204826" cy="684069"/>
          </a:xfrm>
        </p:grpSpPr>
        <p:sp>
          <p:nvSpPr>
            <p:cNvPr id="12" name="TextBox 11">
              <a:extLst>
                <a:ext uri="{FF2B5EF4-FFF2-40B4-BE49-F238E27FC236}">
                  <a16:creationId xmlns:a16="http://schemas.microsoft.com/office/drawing/2014/main" id="{4B69BD49-C890-F856-7E25-98684F44D773}"/>
                </a:ext>
              </a:extLst>
            </p:cNvPr>
            <p:cNvSpPr txBox="1"/>
            <p:nvPr/>
          </p:nvSpPr>
          <p:spPr>
            <a:xfrm>
              <a:off x="8382630" y="3064819"/>
              <a:ext cx="24150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Ngẫu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3" name="Group 54">
              <a:extLst>
                <a:ext uri="{FF2B5EF4-FFF2-40B4-BE49-F238E27FC236}">
                  <a16:creationId xmlns:a16="http://schemas.microsoft.com/office/drawing/2014/main" id="{658EBDC0-768D-927E-AE0B-4C64483D04C8}"/>
                </a:ext>
              </a:extLst>
            </p:cNvPr>
            <p:cNvGrpSpPr/>
            <p:nvPr/>
          </p:nvGrpSpPr>
          <p:grpSpPr>
            <a:xfrm>
              <a:off x="7592835" y="2963387"/>
              <a:ext cx="684069" cy="684069"/>
              <a:chOff x="3218806" y="1961572"/>
              <a:chExt cx="684068" cy="684068"/>
            </a:xfrm>
          </p:grpSpPr>
          <p:sp>
            <p:nvSpPr>
              <p:cNvPr id="14" name="Diamond 55">
                <a:extLst>
                  <a:ext uri="{FF2B5EF4-FFF2-40B4-BE49-F238E27FC236}">
                    <a16:creationId xmlns:a16="http://schemas.microsoft.com/office/drawing/2014/main" id="{D3984227-5F39-0458-D505-A179C6DD3CDB}"/>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15" name="TextBox 14">
                <a:extLst>
                  <a:ext uri="{FF2B5EF4-FFF2-40B4-BE49-F238E27FC236}">
                    <a16:creationId xmlns:a16="http://schemas.microsoft.com/office/drawing/2014/main" id="{4F845D45-E34A-BF95-C653-404B424DF167}"/>
                  </a:ext>
                </a:extLst>
              </p:cNvPr>
              <p:cNvSpPr txBox="1"/>
              <p:nvPr/>
            </p:nvSpPr>
            <p:spPr>
              <a:xfrm>
                <a:off x="3234075" y="2083544"/>
                <a:ext cx="650986"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pic>
        <p:nvPicPr>
          <p:cNvPr id="21" name="Picture 9" descr="n25 Fb Nguyen Phuong">
            <a:extLst>
              <a:ext uri="{FF2B5EF4-FFF2-40B4-BE49-F238E27FC236}">
                <a16:creationId xmlns:a16="http://schemas.microsoft.com/office/drawing/2014/main" id="{2B35D54E-9785-596A-E822-2DC776960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343" y="2137027"/>
            <a:ext cx="3370996" cy="324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n25 Fb Nguyen Phuong">
            <a:extLst>
              <a:ext uri="{FF2B5EF4-FFF2-40B4-BE49-F238E27FC236}">
                <a16:creationId xmlns:a16="http://schemas.microsoft.com/office/drawing/2014/main" id="{C4D1CB81-E415-C7F7-8538-05CB7BC1340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18663" y="2137026"/>
            <a:ext cx="3652707" cy="32475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n25 Fb Nguyen Phuong">
            <a:extLst>
              <a:ext uri="{FF2B5EF4-FFF2-40B4-BE49-F238E27FC236}">
                <a16:creationId xmlns:a16="http://schemas.microsoft.com/office/drawing/2014/main" id="{015DF460-E256-A573-02BD-941FDFB4C3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503" y="2137025"/>
            <a:ext cx="3370995" cy="324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80879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pic>
        <p:nvPicPr>
          <p:cNvPr id="21" name="Picture 9" descr="n25 Fb Nguyen Phuong">
            <a:extLst>
              <a:ext uri="{FF2B5EF4-FFF2-40B4-BE49-F238E27FC236}">
                <a16:creationId xmlns:a16="http://schemas.microsoft.com/office/drawing/2014/main" id="{2B35D54E-9785-596A-E822-2DC776960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1099" y="977700"/>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n25 Fb Nguyen Phuong">
            <a:extLst>
              <a:ext uri="{FF2B5EF4-FFF2-40B4-BE49-F238E27FC236}">
                <a16:creationId xmlns:a16="http://schemas.microsoft.com/office/drawing/2014/main" id="{C4D1CB81-E415-C7F7-8538-05CB7BC1340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363450" y="1394077"/>
            <a:ext cx="3652707" cy="32475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n25 Fb Nguyen Phuong">
            <a:extLst>
              <a:ext uri="{FF2B5EF4-FFF2-40B4-BE49-F238E27FC236}">
                <a16:creationId xmlns:a16="http://schemas.microsoft.com/office/drawing/2014/main" id="{015DF460-E256-A573-02BD-941FDFB4C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1099" y="3649236"/>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descr="n25 Fb Nguyen Phuong">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4</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9" name="TextBox 28" descr="n25 Fb Nguyen Phuong">
            <a:extLst>
              <a:ext uri="{FF2B5EF4-FFF2-40B4-BE49-F238E27FC236}">
                <a16:creationId xmlns:a16="http://schemas.microsoft.com/office/drawing/2014/main" id="{B66DA57C-D493-26C7-C5AC-05ECE9EC4C3F}"/>
              </a:ext>
            </a:extLst>
          </p:cNvPr>
          <p:cNvSpPr txBox="1"/>
          <p:nvPr/>
        </p:nvSpPr>
        <p:spPr>
          <a:xfrm>
            <a:off x="518469" y="1381968"/>
            <a:ext cx="7979159" cy="2615781"/>
          </a:xfrm>
          <a:prstGeom prst="rect">
            <a:avLst/>
          </a:prstGeom>
          <a:noFill/>
        </p:spPr>
        <p:txBody>
          <a:bodyPr wrap="square">
            <a:spAutoFit/>
          </a:bodyPr>
          <a:lstStyle/>
          <a:p>
            <a:pPr algn="just">
              <a:lnSpc>
                <a:spcPct val="115000"/>
              </a:lnSpc>
            </a:pPr>
            <a:r>
              <a:rPr lang="en-US" sz="2400" b="1">
                <a:effectLst/>
                <a:latin typeface="Calibri" panose="020F0502020204030204" pitchFamily="34" charset="0"/>
                <a:ea typeface="Times New Roman" panose="02020603050405020304" pitchFamily="18" charset="0"/>
                <a:cs typeface="Calibri" panose="020F0502020204030204" pitchFamily="34" charset="0"/>
              </a:rPr>
              <a:t>Câu 1: a.</a:t>
            </a:r>
            <a:r>
              <a:rPr lang="en-US" sz="2400">
                <a:effectLst/>
                <a:latin typeface="Calibri" panose="020F0502020204030204" pitchFamily="34" charset="0"/>
                <a:ea typeface="Times New Roman" panose="02020603050405020304" pitchFamily="18" charset="0"/>
                <a:cs typeface="Calibri" panose="020F0502020204030204" pitchFamily="34" charset="0"/>
              </a:rPr>
              <a:t> Dùng tay vặn vòi nước, quay bánh đà… Hãy phân tích lực tác dụng lên vật, các lực này có đặc điểm gì?</a:t>
            </a:r>
          </a:p>
          <a:p>
            <a:pPr algn="just">
              <a:lnSpc>
                <a:spcPct val="115000"/>
              </a:lnSpc>
            </a:pPr>
            <a:r>
              <a:rPr lang="en-US" sz="2400" b="1">
                <a:effectLst/>
                <a:latin typeface="Calibri" panose="020F0502020204030204" pitchFamily="34" charset="0"/>
                <a:ea typeface="Times New Roman" panose="02020603050405020304" pitchFamily="18" charset="0"/>
                <a:cs typeface="Calibri" panose="020F0502020204030204" pitchFamily="34" charset="0"/>
              </a:rPr>
              <a:t>b.</a:t>
            </a:r>
            <a:r>
              <a:rPr lang="en-US" sz="2400">
                <a:effectLst/>
                <a:latin typeface="Calibri" panose="020F0502020204030204" pitchFamily="34" charset="0"/>
                <a:ea typeface="Times New Roman" panose="02020603050405020304" pitchFamily="18" charset="0"/>
                <a:cs typeface="Calibri" panose="020F0502020204030204" pitchFamily="34" charset="0"/>
              </a:rPr>
              <a:t> Hai lực có đặc điểm như trên gọi là ngẫu lực. Hãy định nghĩa ngẫu lực?</a:t>
            </a:r>
          </a:p>
          <a:p>
            <a:pPr algn="just">
              <a:lnSpc>
                <a:spcPct val="115000"/>
              </a:lnSpc>
            </a:pPr>
            <a:r>
              <a:rPr lang="en-US" sz="2400" b="1">
                <a:effectLst/>
                <a:latin typeface="Calibri" panose="020F0502020204030204" pitchFamily="34" charset="0"/>
                <a:ea typeface="Times New Roman" panose="02020603050405020304" pitchFamily="18" charset="0"/>
                <a:cs typeface="Calibri" panose="020F0502020204030204" pitchFamily="34" charset="0"/>
              </a:rPr>
              <a:t>c. </a:t>
            </a:r>
            <a:r>
              <a:rPr lang="en-US" sz="2400">
                <a:effectLst/>
                <a:latin typeface="Calibri" panose="020F0502020204030204" pitchFamily="34" charset="0"/>
                <a:ea typeface="Times New Roman" panose="02020603050405020304" pitchFamily="18" charset="0"/>
                <a:cs typeface="Calibri" panose="020F0502020204030204" pitchFamily="34" charset="0"/>
              </a:rPr>
              <a:t>Ngẫu lực tác dụng lên vật có đặc điểm gì? Tìm thêm một số ví dụ về ngẫu lực.</a:t>
            </a:r>
          </a:p>
        </p:txBody>
      </p:sp>
      <p:sp>
        <p:nvSpPr>
          <p:cNvPr id="30" name="TextBox 29" descr="n25 Fb Nguyen Phuong">
            <a:extLst>
              <a:ext uri="{FF2B5EF4-FFF2-40B4-BE49-F238E27FC236}">
                <a16:creationId xmlns:a16="http://schemas.microsoft.com/office/drawing/2014/main" id="{79427E64-084B-82B0-6592-50F02388D44B}"/>
              </a:ext>
            </a:extLst>
          </p:cNvPr>
          <p:cNvSpPr txBox="1"/>
          <p:nvPr/>
        </p:nvSpPr>
        <p:spPr>
          <a:xfrm>
            <a:off x="518469" y="3916352"/>
            <a:ext cx="7979159" cy="1766317"/>
          </a:xfrm>
          <a:prstGeom prst="rect">
            <a:avLst/>
          </a:prstGeom>
          <a:noFill/>
        </p:spPr>
        <p:txBody>
          <a:bodyPr wrap="square">
            <a:spAutoFit/>
          </a:bodyPr>
          <a:lstStyle/>
          <a:p>
            <a:pPr algn="just">
              <a:lnSpc>
                <a:spcPct val="115000"/>
              </a:lnSpc>
              <a:tabLst>
                <a:tab pos="2256155" algn="l"/>
              </a:tabLst>
            </a:pPr>
            <a:r>
              <a:rPr lang="en-US" sz="2400" b="1">
                <a:effectLst/>
                <a:latin typeface="Calibri" panose="020F0502020204030204" pitchFamily="34" charset="0"/>
                <a:ea typeface="Times New Roman" panose="02020603050405020304" pitchFamily="18" charset="0"/>
                <a:cs typeface="Calibri" panose="020F0502020204030204" pitchFamily="34" charset="0"/>
              </a:rPr>
              <a:t>Câu 2:</a:t>
            </a:r>
            <a:r>
              <a:rPr lang="en-US" sz="2400">
                <a:effectLst/>
                <a:latin typeface="Calibri" panose="020F0502020204030204" pitchFamily="34" charset="0"/>
                <a:ea typeface="Times New Roman" panose="02020603050405020304" pitchFamily="18" charset="0"/>
                <a:cs typeface="Calibri" panose="020F0502020204030204" pitchFamily="34" charset="0"/>
              </a:rPr>
              <a:t> Tìm hợp lực của ngẫu lực.</a:t>
            </a:r>
          </a:p>
          <a:p>
            <a:pPr algn="just">
              <a:lnSpc>
                <a:spcPct val="115000"/>
              </a:lnSpc>
              <a:tabLst>
                <a:tab pos="2256155" algn="l"/>
              </a:tabLst>
            </a:pPr>
            <a:r>
              <a:rPr lang="en-US" sz="2400" b="1">
                <a:effectLst/>
                <a:latin typeface="Calibri" panose="020F0502020204030204" pitchFamily="34" charset="0"/>
                <a:ea typeface="Times New Roman" panose="02020603050405020304" pitchFamily="18" charset="0"/>
                <a:cs typeface="Calibri" panose="020F0502020204030204" pitchFamily="34" charset="0"/>
              </a:rPr>
              <a:t>Câu 3:</a:t>
            </a:r>
            <a:r>
              <a:rPr lang="en-US" sz="2400">
                <a:effectLst/>
                <a:latin typeface="Calibri" panose="020F0502020204030204" pitchFamily="34" charset="0"/>
                <a:ea typeface="Times New Roman" panose="02020603050405020304" pitchFamily="18" charset="0"/>
                <a:cs typeface="Calibri" panose="020F0502020204030204" pitchFamily="34" charset="0"/>
              </a:rPr>
              <a:t> Vận dụng CT tính mô men đã học ở bài trước, hãy tính momen của ngẫu lực tác dụng lên vật rắn đối với trục quay O? Momen của ngẫu lực có phụ thuộc vị trí trục quay không?</a:t>
            </a:r>
          </a:p>
        </p:txBody>
      </p:sp>
    </p:spTree>
    <p:extLst>
      <p:ext uri="{BB962C8B-B14F-4D97-AF65-F5344CB8AC3E}">
        <p14:creationId xmlns:p14="http://schemas.microsoft.com/office/powerpoint/2010/main" val="1721486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pic>
        <p:nvPicPr>
          <p:cNvPr id="21" name="Picture 9" descr="n25 Fb Nguyen Phuong">
            <a:extLst>
              <a:ext uri="{FF2B5EF4-FFF2-40B4-BE49-F238E27FC236}">
                <a16:creationId xmlns:a16="http://schemas.microsoft.com/office/drawing/2014/main" id="{2B35D54E-9785-596A-E822-2DC776960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099" y="977700"/>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 descr="n25 Fb Nguyen Phuong">
            <a:extLst>
              <a:ext uri="{FF2B5EF4-FFF2-40B4-BE49-F238E27FC236}">
                <a16:creationId xmlns:a16="http://schemas.microsoft.com/office/drawing/2014/main" id="{015DF460-E256-A573-02BD-941FDFB4C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1099" y="3649236"/>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descr="n25 Fb Nguyen Phuong">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4</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29" name="TextBox 28" descr="n25 Fb Nguyen Phuong">
            <a:extLst>
              <a:ext uri="{FF2B5EF4-FFF2-40B4-BE49-F238E27FC236}">
                <a16:creationId xmlns:a16="http://schemas.microsoft.com/office/drawing/2014/main" id="{B66DA57C-D493-26C7-C5AC-05ECE9EC4C3F}"/>
              </a:ext>
            </a:extLst>
          </p:cNvPr>
          <p:cNvSpPr txBox="1"/>
          <p:nvPr/>
        </p:nvSpPr>
        <p:spPr>
          <a:xfrm>
            <a:off x="518469" y="977699"/>
            <a:ext cx="7979159" cy="261578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1: a.</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Dùng tay vặn vòi nước, quay bánh đà… Hãy phân tích lực tác dụng lên vật, các lực này có đặc điểm gì?</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Hai lực có đặc điểm như trên gọi là ngẫu lực. Hãy định nghĩa ngẫu lực?</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 </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Ngẫu lực tác dụng lên vật có đặc điểm gì? Tìm thêm một số ví dụ về ngẫu lực.</a:t>
            </a:r>
          </a:p>
        </p:txBody>
      </p:sp>
      <p:sp>
        <p:nvSpPr>
          <p:cNvPr id="30" name="TextBox 29" descr="n25 Fb Nguyen Phuong">
            <a:extLst>
              <a:ext uri="{FF2B5EF4-FFF2-40B4-BE49-F238E27FC236}">
                <a16:creationId xmlns:a16="http://schemas.microsoft.com/office/drawing/2014/main" id="{79427E64-084B-82B0-6592-50F02388D44B}"/>
              </a:ext>
            </a:extLst>
          </p:cNvPr>
          <p:cNvSpPr txBox="1"/>
          <p:nvPr/>
        </p:nvSpPr>
        <p:spPr>
          <a:xfrm>
            <a:off x="518469" y="6912399"/>
            <a:ext cx="7979159" cy="176631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56155" algn="l"/>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Tìm hợp lực của ngẫu lực.</a:t>
            </a:r>
          </a:p>
          <a:p>
            <a:pPr marL="0" marR="0" lvl="0" indent="0" algn="just" defTabSz="914400" rtl="0" eaLnBrk="1" fontAlgn="auto" latinLnBrk="0" hangingPunct="1">
              <a:lnSpc>
                <a:spcPct val="115000"/>
              </a:lnSpc>
              <a:spcBef>
                <a:spcPts val="0"/>
              </a:spcBef>
              <a:spcAft>
                <a:spcPts val="0"/>
              </a:spcAft>
              <a:buClrTx/>
              <a:buSzTx/>
              <a:buFontTx/>
              <a:buNone/>
              <a:tabLst>
                <a:tab pos="2256155" algn="l"/>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Vận dụng CT tính mô men đã học ở bài trước, hãy tính momen của ngẫu lực tác dụng lên vật rắn đối với trục quay O? Momen của ngẫu lực có phụ thuộc vị trí trục quay không?</a:t>
            </a:r>
          </a:p>
        </p:txBody>
      </p:sp>
      <p:sp>
        <p:nvSpPr>
          <p:cNvPr id="9" name="TextBox 8" descr="n25 Fb Nguyen Phuong">
            <a:extLst>
              <a:ext uri="{FF2B5EF4-FFF2-40B4-BE49-F238E27FC236}">
                <a16:creationId xmlns:a16="http://schemas.microsoft.com/office/drawing/2014/main" id="{81A6041A-8133-9B6F-ED78-54B363F50F30}"/>
              </a:ext>
            </a:extLst>
          </p:cNvPr>
          <p:cNvSpPr txBox="1"/>
          <p:nvPr/>
        </p:nvSpPr>
        <p:spPr>
          <a:xfrm>
            <a:off x="518468" y="3687336"/>
            <a:ext cx="8282631" cy="2594428"/>
          </a:xfrm>
          <a:prstGeom prst="rect">
            <a:avLst/>
          </a:prstGeom>
          <a:noFill/>
          <a:ln w="28575">
            <a:solidFill>
              <a:schemeClr val="accent1"/>
            </a:solidFill>
            <a:prstDash val="sysDash"/>
          </a:ln>
        </p:spPr>
        <p:txBody>
          <a:bodyPr wrap="square">
            <a:spAutoFit/>
          </a:bodyPr>
          <a:lstStyle/>
          <a:p>
            <a:pPr algn="just">
              <a:lnSpc>
                <a:spcPct val="114000"/>
              </a:lnSpc>
            </a:pPr>
            <a:r>
              <a:rPr lang="en-US"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Hai lực này song song, ngược chiều, cùng độ lớn, không cùng giá.</a:t>
            </a:r>
          </a:p>
          <a:p>
            <a:pPr algn="just">
              <a:lnSpc>
                <a:spcPct val="114000"/>
              </a:lnSpc>
            </a:pPr>
            <a:r>
              <a:rPr lang="en-US"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Hệ hai lực song song, ngược chiều, cùng độ lớn, không cùng giá, cùng tác dụng vào một vật gọi là ngẫu lực.</a:t>
            </a:r>
          </a:p>
          <a:p>
            <a:pPr algn="just">
              <a:lnSpc>
                <a:spcPct val="114000"/>
              </a:lnSpc>
            </a:pPr>
            <a:r>
              <a:rPr lang="en-US"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c. </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Ngẫu lực tác dụng lên vật chỉ làm vật quay chứ không tịnh tiến.</a:t>
            </a:r>
          </a:p>
          <a:p>
            <a:pPr algn="just">
              <a:lnSpc>
                <a:spcPct val="114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Ví dụ về ngẫu lực: Tuốc nơ vít, tay lái xe đạp, nắm vặn cửa…</a:t>
            </a:r>
          </a:p>
        </p:txBody>
      </p:sp>
      <p:pic>
        <p:nvPicPr>
          <p:cNvPr id="1026" name="Picture 2" descr="n25 Fb Nguyen Phuong">
            <a:extLst>
              <a:ext uri="{FF2B5EF4-FFF2-40B4-BE49-F238E27FC236}">
                <a16:creationId xmlns:a16="http://schemas.microsoft.com/office/drawing/2014/main" id="{FB6F14CC-ABE1-67EC-2BF7-E79CDCBF19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0485" y="2953653"/>
            <a:ext cx="2543045" cy="16099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n25 Fb Nguyen Phuong">
            <a:extLst>
              <a:ext uri="{FF2B5EF4-FFF2-40B4-BE49-F238E27FC236}">
                <a16:creationId xmlns:a16="http://schemas.microsoft.com/office/drawing/2014/main" id="{557D267D-E806-62AE-067C-756C529F01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0485" y="1117607"/>
            <a:ext cx="2543045" cy="1825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25 Fb Nguyen Phuong">
            <a:extLst>
              <a:ext uri="{FF2B5EF4-FFF2-40B4-BE49-F238E27FC236}">
                <a16:creationId xmlns:a16="http://schemas.microsoft.com/office/drawing/2014/main" id="{9FBA8935-A87E-F430-D673-D0DF88E6EF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0485" y="4634075"/>
            <a:ext cx="2543045" cy="16099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30375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1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up)">
                                      <p:cBhvr>
                                        <p:cTn id="17" dur="10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up)">
                                      <p:cBhvr>
                                        <p:cTn id="22" dur="10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up)">
                                      <p:cBhvr>
                                        <p:cTn id="27" dur="10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xit" presetSubtype="0" fill="hold" nodeType="with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500"/>
                                        <p:tgtEl>
                                          <p:spTgt spid="10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30"/>
                                        </p:tgtEl>
                                        <p:attrNameLst>
                                          <p:attrName>style.visibility</p:attrName>
                                        </p:attrNameLst>
                                      </p:cBhvr>
                                      <p:to>
                                        <p:strVal val="visible"/>
                                      </p:to>
                                    </p:set>
                                    <p:animEffect transition="in" filter="fade">
                                      <p:cBhvr>
                                        <p:cTn id="4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28" name="TextBox 27" descr="n25 Fb Nguyen Phuong">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4</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30" name="TextBox 29" descr="n25 Fb Nguyen Phuong">
            <a:extLst>
              <a:ext uri="{FF2B5EF4-FFF2-40B4-BE49-F238E27FC236}">
                <a16:creationId xmlns:a16="http://schemas.microsoft.com/office/drawing/2014/main" id="{79427E64-084B-82B0-6592-50F02388D44B}"/>
              </a:ext>
            </a:extLst>
          </p:cNvPr>
          <p:cNvSpPr txBox="1"/>
          <p:nvPr/>
        </p:nvSpPr>
        <p:spPr>
          <a:xfrm>
            <a:off x="518469" y="977699"/>
            <a:ext cx="11063931" cy="176631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56155" algn="l"/>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Tìm hợp lực của ngẫu lực.</a:t>
            </a:r>
          </a:p>
          <a:p>
            <a:pPr marL="0" marR="0" lvl="0" indent="0" algn="just" defTabSz="914400" rtl="0" eaLnBrk="1" fontAlgn="auto" latinLnBrk="0" hangingPunct="1">
              <a:lnSpc>
                <a:spcPct val="115000"/>
              </a:lnSpc>
              <a:spcBef>
                <a:spcPts val="0"/>
              </a:spcBef>
              <a:spcAft>
                <a:spcPts val="0"/>
              </a:spcAft>
              <a:buClrTx/>
              <a:buSzTx/>
              <a:buFontTx/>
              <a:buNone/>
              <a:tabLst>
                <a:tab pos="2256155" algn="l"/>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Vận dụng CT tính mô men đã học ở bài trước, hãy tính momen của ngẫu lực tác dụng lên vật rắn đối với trục quay O? Momen của ngẫu lực có phụ thuộc vị trí trục quay không?</a:t>
            </a:r>
          </a:p>
        </p:txBody>
      </p:sp>
      <p:sp>
        <p:nvSpPr>
          <p:cNvPr id="9" name="TextBox 8" descr="n25 Fb Nguyen Phuong">
            <a:extLst>
              <a:ext uri="{FF2B5EF4-FFF2-40B4-BE49-F238E27FC236}">
                <a16:creationId xmlns:a16="http://schemas.microsoft.com/office/drawing/2014/main" id="{5E9FC4C4-F7D0-BAE0-29E9-AE57BA647E98}"/>
              </a:ext>
            </a:extLst>
          </p:cNvPr>
          <p:cNvSpPr txBox="1"/>
          <p:nvPr/>
        </p:nvSpPr>
        <p:spPr>
          <a:xfrm>
            <a:off x="609600" y="2934474"/>
            <a:ext cx="6915150" cy="2615781"/>
          </a:xfrm>
          <a:prstGeom prst="rect">
            <a:avLst/>
          </a:prstGeom>
          <a:noFill/>
          <a:ln w="28575">
            <a:solidFill>
              <a:schemeClr val="accent1"/>
            </a:solidFill>
            <a:prstDash val="sysDash"/>
          </a:ln>
        </p:spPr>
        <p:txBody>
          <a:bodyPr wrap="square">
            <a:spAutoFit/>
          </a:bodyPr>
          <a:lstStyle/>
          <a:p>
            <a:pPr algn="just">
              <a:lnSpc>
                <a:spcPct val="115000"/>
              </a:lnSpc>
            </a:pPr>
            <a:r>
              <a:rPr lang="en-US"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Câu 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Ngẫu lực không tìm được hợp lực</a:t>
            </a:r>
          </a:p>
          <a:p>
            <a:pPr algn="just">
              <a:lnSpc>
                <a:spcPct val="115000"/>
              </a:lnSpc>
              <a:tabLst>
                <a:tab pos="2256155" algn="l"/>
              </a:tabLst>
            </a:pPr>
            <a:r>
              <a:rPr lang="en-US"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Câu 3:</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M = F</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F</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p>
          <a:p>
            <a:pPr algn="just">
              <a:lnSpc>
                <a:spcPct val="115000"/>
              </a:lnSpc>
            </a:pPr>
            <a:r>
              <a:rPr lang="en-US" sz="2400">
                <a:solidFill>
                  <a:srgbClr val="008000"/>
                </a:solidFill>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Mà: F</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 </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F</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p>
          <a:p>
            <a:pPr algn="just">
              <a:lnSpc>
                <a:spcPct val="115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M = F</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F.d</a:t>
            </a:r>
          </a:p>
          <a:p>
            <a:pPr algn="just">
              <a:lnSpc>
                <a:spcPct val="115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Momen của ngẫu lực không phụ thuộc vào vị trí của trục quay vuông góc với mặt phẳng chứa ngẫu lực.</a:t>
            </a:r>
          </a:p>
        </p:txBody>
      </p:sp>
      <p:pic>
        <p:nvPicPr>
          <p:cNvPr id="10" name="Picture 9" descr="n25 Fb Nguyen Phuong">
            <a:extLst>
              <a:ext uri="{FF2B5EF4-FFF2-40B4-BE49-F238E27FC236}">
                <a16:creationId xmlns:a16="http://schemas.microsoft.com/office/drawing/2014/main" id="{FCBA62AE-5878-5585-126D-C03B670A0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9483" y="3062853"/>
            <a:ext cx="3912917" cy="2359022"/>
          </a:xfrm>
          <a:prstGeom prst="rect">
            <a:avLst/>
          </a:prstGeom>
        </p:spPr>
      </p:pic>
      <p:sp>
        <p:nvSpPr>
          <p:cNvPr id="13" name="TextBox 12" descr="n25 Fb Nguyen Phuong">
            <a:extLst>
              <a:ext uri="{FF2B5EF4-FFF2-40B4-BE49-F238E27FC236}">
                <a16:creationId xmlns:a16="http://schemas.microsoft.com/office/drawing/2014/main" id="{6D003204-D1D7-0283-206C-300D689AA53C}"/>
              </a:ext>
            </a:extLst>
          </p:cNvPr>
          <p:cNvSpPr txBox="1"/>
          <p:nvPr/>
        </p:nvSpPr>
        <p:spPr>
          <a:xfrm>
            <a:off x="609600" y="-2681284"/>
            <a:ext cx="7979159" cy="261578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Câu 1: a.</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Dùng tay vặn vòi nước, quay bánh đà… Hãy phân tích lực tác dụng lên vật, các lực này có đặc điểm gì?</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 Hai lực có đặc điểm như trên gọi là ngẫu lực. Hãy định nghĩa ngẫu lực?</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c. </a:t>
            </a:r>
            <a:r>
              <a:rPr kumimoji="0" lang="en-US" sz="2400" b="0" i="0" u="none" strike="noStrike" kern="120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rPr>
              <a:t>Ngẫu lực tác dụng lên vật có đặc điểm gì? Tìm thêm một số ví dụ về ngẫu lực.</a:t>
            </a:r>
          </a:p>
        </p:txBody>
      </p:sp>
    </p:spTree>
    <p:custDataLst>
      <p:tags r:id="rId1"/>
    </p:custDataLst>
    <p:extLst>
      <p:ext uri="{BB962C8B-B14F-4D97-AF65-F5344CB8AC3E}">
        <p14:creationId xmlns:p14="http://schemas.microsoft.com/office/powerpoint/2010/main" val="1627350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wipe(left)">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wipe(left)">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wipe(left)">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grpSp>
        <p:nvGrpSpPr>
          <p:cNvPr id="11" name="Group 10" descr="n25 Fb Nguyen Phuong">
            <a:extLst>
              <a:ext uri="{FF2B5EF4-FFF2-40B4-BE49-F238E27FC236}">
                <a16:creationId xmlns:a16="http://schemas.microsoft.com/office/drawing/2014/main" id="{93468051-F38C-E1D8-7E35-49EA38C63161}"/>
              </a:ext>
            </a:extLst>
          </p:cNvPr>
          <p:cNvGrpSpPr/>
          <p:nvPr/>
        </p:nvGrpSpPr>
        <p:grpSpPr>
          <a:xfrm>
            <a:off x="561581" y="981145"/>
            <a:ext cx="3204826" cy="684069"/>
            <a:chOff x="7592835" y="2963387"/>
            <a:chExt cx="3204826" cy="684069"/>
          </a:xfrm>
        </p:grpSpPr>
        <p:sp>
          <p:nvSpPr>
            <p:cNvPr id="12" name="TextBox 11">
              <a:extLst>
                <a:ext uri="{FF2B5EF4-FFF2-40B4-BE49-F238E27FC236}">
                  <a16:creationId xmlns:a16="http://schemas.microsoft.com/office/drawing/2014/main" id="{4B69BD49-C890-F856-7E25-98684F44D773}"/>
                </a:ext>
              </a:extLst>
            </p:cNvPr>
            <p:cNvSpPr txBox="1"/>
            <p:nvPr/>
          </p:nvSpPr>
          <p:spPr>
            <a:xfrm>
              <a:off x="8382630" y="3064819"/>
              <a:ext cx="24150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Ngẫu lực</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13" name="Group 54">
              <a:extLst>
                <a:ext uri="{FF2B5EF4-FFF2-40B4-BE49-F238E27FC236}">
                  <a16:creationId xmlns:a16="http://schemas.microsoft.com/office/drawing/2014/main" id="{658EBDC0-768D-927E-AE0B-4C64483D04C8}"/>
                </a:ext>
              </a:extLst>
            </p:cNvPr>
            <p:cNvGrpSpPr/>
            <p:nvPr/>
          </p:nvGrpSpPr>
          <p:grpSpPr>
            <a:xfrm>
              <a:off x="7592835" y="2963387"/>
              <a:ext cx="684069" cy="684069"/>
              <a:chOff x="3218806" y="1961572"/>
              <a:chExt cx="684068" cy="684068"/>
            </a:xfrm>
          </p:grpSpPr>
          <p:sp>
            <p:nvSpPr>
              <p:cNvPr id="14" name="Diamond 55">
                <a:extLst>
                  <a:ext uri="{FF2B5EF4-FFF2-40B4-BE49-F238E27FC236}">
                    <a16:creationId xmlns:a16="http://schemas.microsoft.com/office/drawing/2014/main" id="{D3984227-5F39-0458-D505-A179C6DD3CDB}"/>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15" name="TextBox 14">
                <a:extLst>
                  <a:ext uri="{FF2B5EF4-FFF2-40B4-BE49-F238E27FC236}">
                    <a16:creationId xmlns:a16="http://schemas.microsoft.com/office/drawing/2014/main" id="{4F845D45-E34A-BF95-C653-404B424DF167}"/>
                  </a:ext>
                </a:extLst>
              </p:cNvPr>
              <p:cNvSpPr txBox="1"/>
              <p:nvPr/>
            </p:nvSpPr>
            <p:spPr>
              <a:xfrm>
                <a:off x="3234075" y="2083544"/>
                <a:ext cx="650986"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rPr>
                  <a:t>III</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sp>
        <p:nvSpPr>
          <p:cNvPr id="16" name="TextBox 15" descr="n25 Fb Nguyen Phuong">
            <a:extLst>
              <a:ext uri="{FF2B5EF4-FFF2-40B4-BE49-F238E27FC236}">
                <a16:creationId xmlns:a16="http://schemas.microsoft.com/office/drawing/2014/main" id="{9FB1101E-40AE-9E41-42C9-732C136CE832}"/>
              </a:ext>
            </a:extLst>
          </p:cNvPr>
          <p:cNvSpPr txBox="1"/>
          <p:nvPr/>
        </p:nvSpPr>
        <p:spPr>
          <a:xfrm>
            <a:off x="614950" y="1676999"/>
            <a:ext cx="8414750" cy="1938992"/>
          </a:xfrm>
          <a:prstGeom prst="rect">
            <a:avLst/>
          </a:prstGeom>
          <a:noFill/>
        </p:spPr>
        <p:txBody>
          <a:bodyPr wrap="square">
            <a:spAutoFit/>
          </a:bodyPr>
          <a:lstStyle/>
          <a:p>
            <a:pPr indent="114300" algn="just">
              <a:tabLst>
                <a:tab pos="228600" algn="l"/>
              </a:tabLst>
            </a:pPr>
            <a:r>
              <a:rPr lang="fr-FR" sz="24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 Ngẫu lực là gì?</a:t>
            </a:r>
            <a:endPar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endParaRPr>
          </a:p>
          <a:p>
            <a:pPr marL="114300" algn="just">
              <a:tabLst>
                <a:tab pos="228600" algn="l"/>
              </a:tabLst>
            </a:pPr>
            <a:r>
              <a:rPr lang="fr-FR" sz="2400" b="1" i="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a. Định nghĩa:</a:t>
            </a:r>
            <a:r>
              <a:rPr lang="fr-FR"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Hệ hai lực song song, ngược chiều, có độ lớn bằng nhau và cùng tác dụng vào một vật gọi là ngẫu lực.</a:t>
            </a:r>
            <a:endPar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endParaRPr>
          </a:p>
          <a:p>
            <a:pPr indent="114300" algn="just"/>
            <a:r>
              <a:rPr lang="en-US" sz="2400" b="1" i="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 Tác dụng của ngẫu lực đối với một vật rắn:</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Chỉ làm cho vật quay chứ không tịnh tiến</a:t>
            </a:r>
          </a:p>
        </p:txBody>
      </p:sp>
      <p:pic>
        <p:nvPicPr>
          <p:cNvPr id="19" name="Picture 9" descr="n25 Fb Nguyen Phuong">
            <a:extLst>
              <a:ext uri="{FF2B5EF4-FFF2-40B4-BE49-F238E27FC236}">
                <a16:creationId xmlns:a16="http://schemas.microsoft.com/office/drawing/2014/main" id="{F5ADE1ED-1CDF-5D92-E8D7-5CC1C7117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1099" y="977700"/>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descr="n25 Fb Nguyen Phuong">
            <a:extLst>
              <a:ext uri="{FF2B5EF4-FFF2-40B4-BE49-F238E27FC236}">
                <a16:creationId xmlns:a16="http://schemas.microsoft.com/office/drawing/2014/main" id="{FB35A20A-7969-2876-7A1E-AE1316D38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099" y="3649236"/>
            <a:ext cx="2872431" cy="276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descr="n25 Fb Nguyen Phuong">
            <a:extLst>
              <a:ext uri="{FF2B5EF4-FFF2-40B4-BE49-F238E27FC236}">
                <a16:creationId xmlns:a16="http://schemas.microsoft.com/office/drawing/2014/main" id="{C34A3E00-123C-9A5D-8739-9E9AC3E3C8AF}"/>
              </a:ext>
            </a:extLst>
          </p:cNvPr>
          <p:cNvSpPr txBox="1"/>
          <p:nvPr/>
        </p:nvSpPr>
        <p:spPr>
          <a:xfrm>
            <a:off x="614950" y="3568531"/>
            <a:ext cx="8414750" cy="3046988"/>
          </a:xfrm>
          <a:prstGeom prst="rect">
            <a:avLst/>
          </a:prstGeom>
          <a:noFill/>
        </p:spPr>
        <p:txBody>
          <a:bodyPr wrap="square">
            <a:spAutoFit/>
          </a:bodyPr>
          <a:lstStyle/>
          <a:p>
            <a:pPr indent="114300" algn="just">
              <a:tabLst>
                <a:tab pos="228600" algn="l"/>
              </a:tabLst>
            </a:pPr>
            <a:r>
              <a:rPr lang="en-US" sz="2400" b="1" i="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 Mômen của ngẫu lực.</a:t>
            </a:r>
            <a:endPar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tabLst>
                <a:tab pos="228600" algn="l"/>
              </a:tabLst>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Mômen của ngẫu lực không phụ thuộc vào vị trí trục quay và có giá trị: </a:t>
            </a:r>
          </a:p>
          <a:p>
            <a:pPr algn="ctr">
              <a:tabLst>
                <a:tab pos="228600" algn="l"/>
              </a:tabLst>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M = F.d</a:t>
            </a:r>
          </a:p>
          <a:p>
            <a:pPr algn="just"/>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Trong đó: </a:t>
            </a:r>
          </a:p>
          <a:p>
            <a:pPr algn="just"/>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F là độ lớn của mỗi lực;  </a:t>
            </a:r>
          </a:p>
          <a:p>
            <a:pPr algn="just"/>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d = 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khoảng cách giữa hai giá của lực, gọi là cánh tay đòn của ngẫu lực.</a:t>
            </a:r>
          </a:p>
        </p:txBody>
      </p:sp>
      <p:sp>
        <p:nvSpPr>
          <p:cNvPr id="23" name="Rectangle: Rounded Corners 22" descr="n25 Fb Nguyen Phuong">
            <a:extLst>
              <a:ext uri="{FF2B5EF4-FFF2-40B4-BE49-F238E27FC236}">
                <a16:creationId xmlns:a16="http://schemas.microsoft.com/office/drawing/2014/main" id="{383AAAF4-1282-7999-6C71-43354CBB6611}"/>
              </a:ext>
            </a:extLst>
          </p:cNvPr>
          <p:cNvSpPr/>
          <p:nvPr/>
        </p:nvSpPr>
        <p:spPr>
          <a:xfrm>
            <a:off x="4236464" y="4708094"/>
            <a:ext cx="1209822" cy="42203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7114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25 Fb Nguyen Phuong">
            <a:extLst>
              <a:ext uri="{FF2B5EF4-FFF2-40B4-BE49-F238E27FC236}">
                <a16:creationId xmlns:a16="http://schemas.microsoft.com/office/drawing/2014/main" id="{6242C6A1-0059-4646-8579-E9BA7EEAA70E}"/>
              </a:ext>
            </a:extLst>
          </p:cNvPr>
          <p:cNvGrpSpPr/>
          <p:nvPr/>
        </p:nvGrpSpPr>
        <p:grpSpPr>
          <a:xfrm rot="20292490" flipH="1">
            <a:off x="2547574" y="1461207"/>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2"/>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6" name="Freeform 55" descr="n25 Fb Nguyen Phuong">
            <a:extLst>
              <a:ext uri="{FF2B5EF4-FFF2-40B4-BE49-F238E27FC236}">
                <a16:creationId xmlns:a16="http://schemas.microsoft.com/office/drawing/2014/main" id="{2B63E036-E51A-464D-A8FA-01AE2E9C58A0}"/>
              </a:ext>
            </a:extLst>
          </p:cNvPr>
          <p:cNvSpPr/>
          <p:nvPr/>
        </p:nvSpPr>
        <p:spPr>
          <a:xfrm>
            <a:off x="3811331" y="6070606"/>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grpSp>
        <p:nvGrpSpPr>
          <p:cNvPr id="26" name="Graphic 3" descr="n25 Fb Nguyen Phuong">
            <a:extLst>
              <a:ext uri="{FF2B5EF4-FFF2-40B4-BE49-F238E27FC236}">
                <a16:creationId xmlns:a16="http://schemas.microsoft.com/office/drawing/2014/main" id="{F2A41AFB-2AC5-42C0-8626-0B24B936D1CD}"/>
              </a:ext>
            </a:extLst>
          </p:cNvPr>
          <p:cNvGrpSpPr/>
          <p:nvPr/>
        </p:nvGrpSpPr>
        <p:grpSpPr>
          <a:xfrm>
            <a:off x="466725" y="1612079"/>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descr="n25 Fb Nguyen Phuong">
            <a:extLst>
              <a:ext uri="{FF2B5EF4-FFF2-40B4-BE49-F238E27FC236}">
                <a16:creationId xmlns:a16="http://schemas.microsoft.com/office/drawing/2014/main" id="{982603EF-53FA-7238-6AEA-381343D4C9DC}"/>
              </a:ext>
            </a:extLst>
          </p:cNvPr>
          <p:cNvGrpSpPr/>
          <p:nvPr/>
        </p:nvGrpSpPr>
        <p:grpSpPr>
          <a:xfrm>
            <a:off x="4145884" y="2050325"/>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5" name="Group 24" descr="n25 Fb Nguyen Phuong">
            <a:extLst>
              <a:ext uri="{FF2B5EF4-FFF2-40B4-BE49-F238E27FC236}">
                <a16:creationId xmlns:a16="http://schemas.microsoft.com/office/drawing/2014/main" id="{FE475BF9-C6EA-DF64-3DB6-88B039D3007E}"/>
              </a:ext>
            </a:extLst>
          </p:cNvPr>
          <p:cNvGrpSpPr/>
          <p:nvPr/>
        </p:nvGrpSpPr>
        <p:grpSpPr>
          <a:xfrm>
            <a:off x="5038658" y="3876448"/>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Quy tắc 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47" name="Group 46" descr="n25 Fb Nguyen Phuong">
            <a:extLst>
              <a:ext uri="{FF2B5EF4-FFF2-40B4-BE49-F238E27FC236}">
                <a16:creationId xmlns:a16="http://schemas.microsoft.com/office/drawing/2014/main" id="{A970D04A-3CC5-8223-084D-D2DF0FF1484D}"/>
              </a:ext>
            </a:extLst>
          </p:cNvPr>
          <p:cNvGrpSpPr/>
          <p:nvPr/>
        </p:nvGrpSpPr>
        <p:grpSpPr>
          <a:xfrm>
            <a:off x="8382630" y="4714222"/>
            <a:ext cx="3663517" cy="830997"/>
            <a:chOff x="8382630" y="4714222"/>
            <a:chExt cx="3663517"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7" y="4714222"/>
              <a:ext cx="2926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8" name="Group 27" descr="n25 Fb Nguyen Phuong">
            <a:extLst>
              <a:ext uri="{FF2B5EF4-FFF2-40B4-BE49-F238E27FC236}">
                <a16:creationId xmlns:a16="http://schemas.microsoft.com/office/drawing/2014/main" id="{86E7686E-600E-FE71-7E88-B5C811D28AC3}"/>
              </a:ext>
            </a:extLst>
          </p:cNvPr>
          <p:cNvGrpSpPr/>
          <p:nvPr/>
        </p:nvGrpSpPr>
        <p:grpSpPr>
          <a:xfrm>
            <a:off x="7592835" y="2963387"/>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Ngẫu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6" name="TextBox 75" descr="n25 Fb Nguyen Phuong">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rPr>
              <a:t>Bài </a:t>
            </a: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cap="none" spc="0" normalizeH="0" baseline="0" noProof="0" dirty="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2583913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26" name="Group 25" descr="n25 Fb Nguyen Phuong">
            <a:extLst>
              <a:ext uri="{FF2B5EF4-FFF2-40B4-BE49-F238E27FC236}">
                <a16:creationId xmlns:a16="http://schemas.microsoft.com/office/drawing/2014/main" id="{8E646CE3-D614-E397-DC3F-37895AF295D0}"/>
              </a:ext>
            </a:extLst>
          </p:cNvPr>
          <p:cNvGrpSpPr/>
          <p:nvPr/>
        </p:nvGrpSpPr>
        <p:grpSpPr>
          <a:xfrm>
            <a:off x="561581" y="982967"/>
            <a:ext cx="7176501" cy="684069"/>
            <a:chOff x="8382630" y="4789509"/>
            <a:chExt cx="7176501" cy="684069"/>
          </a:xfrm>
        </p:grpSpPr>
        <p:sp>
          <p:nvSpPr>
            <p:cNvPr id="27" name="TextBox 26">
              <a:extLst>
                <a:ext uri="{FF2B5EF4-FFF2-40B4-BE49-F238E27FC236}">
                  <a16:creationId xmlns:a16="http://schemas.microsoft.com/office/drawing/2014/main" id="{23B979A2-7341-AA7A-DE54-541CFAECB2AF}"/>
                </a:ext>
              </a:extLst>
            </p:cNvPr>
            <p:cNvSpPr txBox="1"/>
            <p:nvPr/>
          </p:nvSpPr>
          <p:spPr>
            <a:xfrm>
              <a:off x="9085749" y="4888983"/>
              <a:ext cx="64733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28" name="Group 48">
              <a:extLst>
                <a:ext uri="{FF2B5EF4-FFF2-40B4-BE49-F238E27FC236}">
                  <a16:creationId xmlns:a16="http://schemas.microsoft.com/office/drawing/2014/main" id="{35B3C17E-153F-BBC7-E6C0-8A988C16BDA6}"/>
                </a:ext>
              </a:extLst>
            </p:cNvPr>
            <p:cNvGrpSpPr/>
            <p:nvPr/>
          </p:nvGrpSpPr>
          <p:grpSpPr>
            <a:xfrm>
              <a:off x="8382630" y="4789509"/>
              <a:ext cx="684069" cy="684069"/>
              <a:chOff x="3218806" y="1961572"/>
              <a:chExt cx="684068" cy="684068"/>
            </a:xfrm>
          </p:grpSpPr>
          <p:sp>
            <p:nvSpPr>
              <p:cNvPr id="29" name="Diamond 49">
                <a:extLst>
                  <a:ext uri="{FF2B5EF4-FFF2-40B4-BE49-F238E27FC236}">
                    <a16:creationId xmlns:a16="http://schemas.microsoft.com/office/drawing/2014/main" id="{23519386-0E8C-8C12-402F-F86BD363088C}"/>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30" name="TextBox 29">
                <a:extLst>
                  <a:ext uri="{FF2B5EF4-FFF2-40B4-BE49-F238E27FC236}">
                    <a16:creationId xmlns:a16="http://schemas.microsoft.com/office/drawing/2014/main" id="{D3B0BE54-AB39-0208-1B47-892D9BA29171}"/>
                  </a:ext>
                </a:extLst>
              </p:cNvPr>
              <p:cNvSpPr txBox="1"/>
              <p:nvPr/>
            </p:nvSpPr>
            <p:spPr>
              <a:xfrm>
                <a:off x="3310275"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Tree>
    <p:extLst>
      <p:ext uri="{BB962C8B-B14F-4D97-AF65-F5344CB8AC3E}">
        <p14:creationId xmlns:p14="http://schemas.microsoft.com/office/powerpoint/2010/main" val="3455037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28" name="TextBox 27" descr="n25 Fb Nguyen Phuong">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5</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mc:AlternateContent xmlns:mc="http://schemas.openxmlformats.org/markup-compatibility/2006">
        <mc:Choice xmlns:a14="http://schemas.microsoft.com/office/drawing/2010/main" Requires="a14">
          <p:sp>
            <p:nvSpPr>
              <p:cNvPr id="9" name="TextBox 8" descr="n25 Fb Nguyen Phuong">
                <a:extLst>
                  <a:ext uri="{FF2B5EF4-FFF2-40B4-BE49-F238E27FC236}">
                    <a16:creationId xmlns:a16="http://schemas.microsoft.com/office/drawing/2014/main" id="{6815D320-BE03-51B6-84EF-A8996BC3676D}"/>
                  </a:ext>
                </a:extLst>
              </p:cNvPr>
              <p:cNvSpPr txBox="1"/>
              <p:nvPr/>
            </p:nvSpPr>
            <p:spPr>
              <a:xfrm>
                <a:off x="476249" y="920549"/>
                <a:ext cx="8801101" cy="1826269"/>
              </a:xfrm>
              <a:prstGeom prst="rect">
                <a:avLst/>
              </a:prstGeom>
              <a:noFill/>
            </p:spPr>
            <p:txBody>
              <a:bodyPr wrap="square">
                <a:spAutoFit/>
              </a:bodyPr>
              <a:lstStyle/>
              <a:p>
                <a:pPr algn="just"/>
                <a:r>
                  <a:rPr lang="en-US" sz="2200" b="1">
                    <a:effectLst/>
                    <a:latin typeface="Calibri" panose="020F0502020204030204" pitchFamily="34" charset="0"/>
                    <a:ea typeface="Times New Roman" panose="02020603050405020304" pitchFamily="18" charset="0"/>
                    <a:cs typeface="Calibri" panose="020F0502020204030204" pitchFamily="34" charset="0"/>
                  </a:rPr>
                  <a:t>Câu 1:</a:t>
                </a:r>
                <a:r>
                  <a:rPr lang="en-US" sz="2200">
                    <a:effectLst/>
                    <a:latin typeface="Calibri" panose="020F0502020204030204" pitchFamily="34" charset="0"/>
                    <a:ea typeface="Times New Roman" panose="02020603050405020304" pitchFamily="18" charset="0"/>
                    <a:cs typeface="Calibri" panose="020F0502020204030204" pitchFamily="34" charset="0"/>
                  </a:rPr>
                  <a:t> Đặt một chiếc thước dài trên bàn. Cho một bạn nâng một đầu thước lên và giữ yên (Hình 21.7). Hỏi:</a:t>
                </a:r>
              </a:p>
              <a:p>
                <a:pPr algn="just"/>
                <a:r>
                  <a:rPr lang="en-US" sz="2200">
                    <a:effectLst/>
                    <a:latin typeface="Calibri" panose="020F0502020204030204" pitchFamily="34" charset="0"/>
                    <a:ea typeface="Times New Roman" panose="02020603050405020304" pitchFamily="18" charset="0"/>
                    <a:cs typeface="Calibri" panose="020F0502020204030204" pitchFamily="34" charset="0"/>
                  </a:rPr>
                  <a:t>- Khi thay đổi lực nâng </a:t>
                </a:r>
                <a14:m>
                  <m:oMath xmlns:m="http://schemas.openxmlformats.org/officeDocument/2006/math">
                    <m:acc>
                      <m:accPr>
                        <m:chr m:val="⃗"/>
                        <m:ctrlPr>
                          <a:rPr lang="en-US" sz="2200" i="1">
                            <a:effectLst/>
                            <a:latin typeface="Cambria Math" panose="02040503050406030204" pitchFamily="18" charset="0"/>
                            <a:ea typeface="Times New Roman" panose="02020603050405020304" pitchFamily="18" charset="0"/>
                          </a:rPr>
                        </m:ctrlPr>
                      </m:accPr>
                      <m:e>
                        <m:r>
                          <a:rPr lang="en-US" sz="2200" i="1">
                            <a:effectLst/>
                            <a:latin typeface="Cambria Math" panose="02040503050406030204" pitchFamily="18" charset="0"/>
                            <a:ea typeface="Times New Roman" panose="02020603050405020304" pitchFamily="18" charset="0"/>
                          </a:rPr>
                          <m:t>𝐹</m:t>
                        </m:r>
                      </m:e>
                    </m:acc>
                  </m:oMath>
                </a14:m>
                <a:r>
                  <a:rPr lang="en-US" sz="2200">
                    <a:effectLst/>
                    <a:latin typeface="Calibri" panose="020F0502020204030204" pitchFamily="34" charset="0"/>
                    <a:ea typeface="Times New Roman" panose="02020603050405020304" pitchFamily="18" charset="0"/>
                    <a:cs typeface="Calibri" panose="020F0502020204030204" pitchFamily="34" charset="0"/>
                  </a:rPr>
                  <a:t> ta thấy thước quay quanh trục nào?</a:t>
                </a:r>
              </a:p>
              <a:p>
                <a:pPr algn="just"/>
                <a:r>
                  <a:rPr lang="en-US" sz="2200">
                    <a:effectLst/>
                    <a:latin typeface="Calibri" panose="020F0502020204030204" pitchFamily="34" charset="0"/>
                    <a:ea typeface="Times New Roman" panose="02020603050405020304" pitchFamily="18" charset="0"/>
                    <a:cs typeface="Calibri" panose="020F0502020204030204" pitchFamily="34" charset="0"/>
                  </a:rPr>
                  <a:t>- Khi thước đang đứng yên ở vị trí như Hình 21.7, ta có thể áp dụng quy tắc moment lực được không và áp dụng như thế nào?</a:t>
                </a:r>
              </a:p>
            </p:txBody>
          </p:sp>
        </mc:Choice>
        <mc:Fallback>
          <p:sp>
            <p:nvSpPr>
              <p:cNvPr id="9" name="TextBox 8" descr="n25 Fb Nguyen Phuong">
                <a:extLst>
                  <a:ext uri="{FF2B5EF4-FFF2-40B4-BE49-F238E27FC236}">
                    <a16:creationId xmlns:a16="http://schemas.microsoft.com/office/drawing/2014/main" id="{6815D320-BE03-51B6-84EF-A8996BC3676D}"/>
                  </a:ext>
                </a:extLst>
              </p:cNvPr>
              <p:cNvSpPr txBox="1">
                <a:spLocks noRot="1" noChangeAspect="1" noMove="1" noResize="1" noEditPoints="1" noAdjustHandles="1" noChangeArrowheads="1" noChangeShapeType="1" noTextEdit="1"/>
              </p:cNvSpPr>
              <p:nvPr/>
            </p:nvSpPr>
            <p:spPr>
              <a:xfrm>
                <a:off x="476249" y="920549"/>
                <a:ext cx="8801101" cy="1826269"/>
              </a:xfrm>
              <a:prstGeom prst="rect">
                <a:avLst/>
              </a:prstGeom>
              <a:blipFill>
                <a:blip r:embed="rId3"/>
                <a:stretch>
                  <a:fillRect l="-900" t="-2333" r="-900" b="-6000"/>
                </a:stretch>
              </a:blipFill>
            </p:spPr>
            <p:txBody>
              <a:bodyPr/>
              <a:lstStyle/>
              <a:p>
                <a:r>
                  <a:rPr lang="en-US">
                    <a:noFill/>
                  </a:rPr>
                  <a:t> </a:t>
                </a:r>
              </a:p>
            </p:txBody>
          </p:sp>
        </mc:Fallback>
      </mc:AlternateContent>
      <p:pic>
        <p:nvPicPr>
          <p:cNvPr id="10" name="Picture 9" descr="n25 Fb Nguyen Phuong">
            <a:extLst>
              <a:ext uri="{FF2B5EF4-FFF2-40B4-BE49-F238E27FC236}">
                <a16:creationId xmlns:a16="http://schemas.microsoft.com/office/drawing/2014/main" id="{AEA03896-8791-7F93-2B45-C4F75810D119}"/>
              </a:ext>
            </a:extLst>
          </p:cNvPr>
          <p:cNvPicPr>
            <a:picLocks noChangeAspect="1"/>
          </p:cNvPicPr>
          <p:nvPr/>
        </p:nvPicPr>
        <p:blipFill rotWithShape="1">
          <a:blip r:embed="rId4">
            <a:extLst>
              <a:ext uri="{28A0092B-C50C-407E-A947-70E740481C1C}">
                <a14:useLocalDpi xmlns:a14="http://schemas.microsoft.com/office/drawing/2010/main" val="0"/>
              </a:ext>
            </a:extLst>
          </a:blip>
          <a:srcRect l="4166" r="3474"/>
          <a:stretch/>
        </p:blipFill>
        <p:spPr bwMode="auto">
          <a:xfrm>
            <a:off x="9296401" y="977698"/>
            <a:ext cx="2419350" cy="1937117"/>
          </a:xfrm>
          <a:prstGeom prst="rect">
            <a:avLst/>
          </a:prstGeom>
          <a:noFill/>
          <a:ln>
            <a:noFill/>
          </a:ln>
          <a:extLst>
            <a:ext uri="{53640926-AAD7-44D8-BBD7-CCE9431645EC}">
              <a14:shadowObscured xmlns:a14="http://schemas.microsoft.com/office/drawing/2010/main"/>
            </a:ext>
          </a:extLst>
        </p:spPr>
      </p:pic>
      <p:pic>
        <p:nvPicPr>
          <p:cNvPr id="11" name="Picture 10" descr="n25 Fb Nguyen Phuong">
            <a:extLst>
              <a:ext uri="{FF2B5EF4-FFF2-40B4-BE49-F238E27FC236}">
                <a16:creationId xmlns:a16="http://schemas.microsoft.com/office/drawing/2014/main" id="{95EBCD16-DFC1-D0CF-1888-71AE2DA486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77401" y="2906983"/>
            <a:ext cx="2038350" cy="3558093"/>
          </a:xfrm>
          <a:prstGeom prst="rect">
            <a:avLst/>
          </a:prstGeom>
          <a:noFill/>
          <a:ln>
            <a:noFill/>
          </a:ln>
        </p:spPr>
      </p:pic>
      <p:sp>
        <p:nvSpPr>
          <p:cNvPr id="12" name="TextBox 11" descr="n25 Fb Nguyen Phuong">
            <a:extLst>
              <a:ext uri="{FF2B5EF4-FFF2-40B4-BE49-F238E27FC236}">
                <a16:creationId xmlns:a16="http://schemas.microsoft.com/office/drawing/2014/main" id="{D5ED3101-EC89-FACA-CD8E-94FD61687C67}"/>
              </a:ext>
            </a:extLst>
          </p:cNvPr>
          <p:cNvSpPr txBox="1"/>
          <p:nvPr/>
        </p:nvSpPr>
        <p:spPr>
          <a:xfrm>
            <a:off x="476248" y="2708718"/>
            <a:ext cx="8801101" cy="1446550"/>
          </a:xfrm>
          <a:prstGeom prst="rect">
            <a:avLst/>
          </a:prstGeom>
          <a:noFill/>
        </p:spPr>
        <p:txBody>
          <a:bodyPr wrap="square">
            <a:spAutoFit/>
          </a:bodyPr>
          <a:lstStyle/>
          <a:p>
            <a:pPr algn="just"/>
            <a:r>
              <a:rPr lang="en-US" sz="2200" b="1">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Câu 2:</a:t>
            </a:r>
            <a:r>
              <a:rPr lang="en-US" sz="2200">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 Khi một vật không có điểm tựa cố định. Ví dụ, thanh cứng tựa vào bức tường nhẵn, đầu dưới của thanh đặt trên bàn nhám (Hình 21.8). Khi đó ta có thể áp dụng được quy tắc moment lực được không và áp dụng như thế nào?</a:t>
            </a:r>
          </a:p>
        </p:txBody>
      </p:sp>
      <p:sp>
        <p:nvSpPr>
          <p:cNvPr id="13" name="TextBox 12" descr="n25 Fb Nguyen Phuong">
            <a:extLst>
              <a:ext uri="{FF2B5EF4-FFF2-40B4-BE49-F238E27FC236}">
                <a16:creationId xmlns:a16="http://schemas.microsoft.com/office/drawing/2014/main" id="{CE86AEF7-B1FA-5DDB-41D8-F79F102D7154}"/>
              </a:ext>
            </a:extLst>
          </p:cNvPr>
          <p:cNvSpPr txBox="1"/>
          <p:nvPr/>
        </p:nvSpPr>
        <p:spPr>
          <a:xfrm>
            <a:off x="476248" y="4117168"/>
            <a:ext cx="8801101" cy="1107996"/>
          </a:xfrm>
          <a:prstGeom prst="rect">
            <a:avLst/>
          </a:prstGeom>
          <a:noFill/>
        </p:spPr>
        <p:txBody>
          <a:bodyPr wrap="square">
            <a:spAutoFit/>
          </a:bodyPr>
          <a:lstStyle/>
          <a:p>
            <a:pPr algn="just">
              <a:tabLst>
                <a:tab pos="2256155" algn="l"/>
              </a:tabLst>
            </a:pPr>
            <a:r>
              <a:rPr lang="en-US" sz="2200" b="1">
                <a:effectLst/>
                <a:latin typeface="Calibri" panose="020F0502020204030204" pitchFamily="34" charset="0"/>
                <a:ea typeface="Times New Roman" panose="02020603050405020304" pitchFamily="18" charset="0"/>
                <a:cs typeface="Calibri" panose="020F0502020204030204" pitchFamily="34" charset="0"/>
              </a:rPr>
              <a:t>Câu 3:</a:t>
            </a:r>
            <a:r>
              <a:rPr lang="en-US" sz="2200">
                <a:effectLst/>
                <a:latin typeface="Calibri" panose="020F0502020204030204" pitchFamily="34" charset="0"/>
                <a:ea typeface="Times New Roman" panose="02020603050405020304" pitchFamily="18" charset="0"/>
                <a:cs typeface="Calibri" panose="020F0502020204030204" pitchFamily="34" charset="0"/>
              </a:rPr>
              <a:t> Ta cũng đã biết, vật đứng yên thì các lực tác dụng lên vật phải cân bằng. Kết hợp với quy tắc moment ở trên, hãy đưa ra điều kiện cân bằng tổng quát của một vật rắn.</a:t>
            </a:r>
          </a:p>
        </p:txBody>
      </p:sp>
      <p:sp>
        <p:nvSpPr>
          <p:cNvPr id="14" name="TextBox 13" descr="n25 Fb Nguyen Phuong">
            <a:extLst>
              <a:ext uri="{FF2B5EF4-FFF2-40B4-BE49-F238E27FC236}">
                <a16:creationId xmlns:a16="http://schemas.microsoft.com/office/drawing/2014/main" id="{E485F534-09B1-DBB5-3B44-447D3BB002B5}"/>
              </a:ext>
            </a:extLst>
          </p:cNvPr>
          <p:cNvSpPr txBox="1"/>
          <p:nvPr/>
        </p:nvSpPr>
        <p:spPr>
          <a:xfrm>
            <a:off x="476247" y="5182062"/>
            <a:ext cx="8801101" cy="1446550"/>
          </a:xfrm>
          <a:prstGeom prst="rect">
            <a:avLst/>
          </a:prstGeom>
          <a:noFill/>
        </p:spPr>
        <p:txBody>
          <a:bodyPr wrap="square">
            <a:spAutoFit/>
          </a:bodyPr>
          <a:lstStyle/>
          <a:p>
            <a:pPr algn="just"/>
            <a:r>
              <a:rPr lang="en-US" sz="2200" b="1">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Câu 4:</a:t>
            </a:r>
            <a:r>
              <a:rPr lang="en-US" sz="2200">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 Áp dụng điều kiện cân bằng tổng quát vào thanh cứng tựa tường (Hình 21.8).</a:t>
            </a:r>
          </a:p>
          <a:p>
            <a:pPr algn="just"/>
            <a:r>
              <a:rPr lang="en-US" sz="2200" b="1">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a.</a:t>
            </a:r>
            <a:r>
              <a:rPr lang="en-US" sz="2200">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 Viết điều kiện cân bằng thứ nhất</a:t>
            </a:r>
          </a:p>
          <a:p>
            <a:pPr algn="just"/>
            <a:r>
              <a:rPr lang="en-US" sz="2200" b="1">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b.</a:t>
            </a:r>
            <a:r>
              <a:rPr lang="en-US" sz="2200">
                <a:solidFill>
                  <a:schemeClr val="accent3"/>
                </a:solidFill>
                <a:effectLst/>
                <a:latin typeface="Calibri" panose="020F0502020204030204" pitchFamily="34" charset="0"/>
                <a:ea typeface="Times New Roman" panose="02020603050405020304" pitchFamily="18" charset="0"/>
                <a:cs typeface="Calibri" panose="020F0502020204030204" pitchFamily="34" charset="0"/>
              </a:rPr>
              <a:t> Viết điều kiện cân bằng thứ hai đối với trục quay A.</a:t>
            </a:r>
          </a:p>
        </p:txBody>
      </p:sp>
    </p:spTree>
    <p:extLst>
      <p:ext uri="{BB962C8B-B14F-4D97-AF65-F5344CB8AC3E}">
        <p14:creationId xmlns:p14="http://schemas.microsoft.com/office/powerpoint/2010/main" val="11213415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28" name="TextBox 27" descr="n25 Fb Nguyen Phuong">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5</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mc:AlternateContent xmlns:mc="http://schemas.openxmlformats.org/markup-compatibility/2006">
        <mc:Choice xmlns:a14="http://schemas.microsoft.com/office/drawing/2010/main" Requires="a14">
          <p:sp>
            <p:nvSpPr>
              <p:cNvPr id="9" name="TextBox 8" descr="n25 Fb Nguyen Phuong">
                <a:extLst>
                  <a:ext uri="{FF2B5EF4-FFF2-40B4-BE49-F238E27FC236}">
                    <a16:creationId xmlns:a16="http://schemas.microsoft.com/office/drawing/2014/main" id="{6815D320-BE03-51B6-84EF-A8996BC3676D}"/>
                  </a:ext>
                </a:extLst>
              </p:cNvPr>
              <p:cNvSpPr txBox="1"/>
              <p:nvPr/>
            </p:nvSpPr>
            <p:spPr>
              <a:xfrm>
                <a:off x="476249" y="920549"/>
                <a:ext cx="11239502" cy="19837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Đặt một chiếc thước dài trên bàn. Cho một bạn nâng một đầu thước lên và giữ yên (Hình 21.7).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Khi thay đổi lực nâng </a:t>
                </a:r>
                <a14:m>
                  <m:oMath xmlns:m="http://schemas.openxmlformats.org/officeDocument/2006/math">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𝐹</m:t>
                        </m:r>
                      </m:e>
                    </m:acc>
                  </m:oMath>
                </a14:m>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ta thấy thước quay quanh trục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Khi thước đang đứng yên ở vị trí như Hình 21.7, ta có thể áp dụng quy tắc moment lực được không và áp dụng như thế nào?</a:t>
                </a:r>
              </a:p>
            </p:txBody>
          </p:sp>
        </mc:Choice>
        <mc:Fallback>
          <p:sp>
            <p:nvSpPr>
              <p:cNvPr id="9" name="TextBox 8" descr="n25 Fb Nguyen Phuong">
                <a:extLst>
                  <a:ext uri="{FF2B5EF4-FFF2-40B4-BE49-F238E27FC236}">
                    <a16:creationId xmlns:a16="http://schemas.microsoft.com/office/drawing/2014/main" id="{6815D320-BE03-51B6-84EF-A8996BC3676D}"/>
                  </a:ext>
                </a:extLst>
              </p:cNvPr>
              <p:cNvSpPr txBox="1">
                <a:spLocks noRot="1" noChangeAspect="1" noMove="1" noResize="1" noEditPoints="1" noAdjustHandles="1" noChangeArrowheads="1" noChangeShapeType="1" noTextEdit="1"/>
              </p:cNvSpPr>
              <p:nvPr/>
            </p:nvSpPr>
            <p:spPr>
              <a:xfrm>
                <a:off x="476249" y="920549"/>
                <a:ext cx="11239502" cy="1983748"/>
              </a:xfrm>
              <a:prstGeom prst="rect">
                <a:avLst/>
              </a:prstGeom>
              <a:blipFill>
                <a:blip r:embed="rId4"/>
                <a:stretch>
                  <a:fillRect l="-813" t="-2462" r="-868" b="-6154"/>
                </a:stretch>
              </a:blipFill>
            </p:spPr>
            <p:txBody>
              <a:bodyPr/>
              <a:lstStyle/>
              <a:p>
                <a:r>
                  <a:rPr lang="en-US">
                    <a:noFill/>
                  </a:rPr>
                  <a:t> </a:t>
                </a:r>
              </a:p>
            </p:txBody>
          </p:sp>
        </mc:Fallback>
      </mc:AlternateContent>
      <p:pic>
        <p:nvPicPr>
          <p:cNvPr id="10" name="Picture 9" descr="n25 Fb Nguyen Phuong">
            <a:extLst>
              <a:ext uri="{FF2B5EF4-FFF2-40B4-BE49-F238E27FC236}">
                <a16:creationId xmlns:a16="http://schemas.microsoft.com/office/drawing/2014/main" id="{AEA03896-8791-7F93-2B45-C4F75810D119}"/>
              </a:ext>
            </a:extLst>
          </p:cNvPr>
          <p:cNvPicPr>
            <a:picLocks noChangeAspect="1"/>
          </p:cNvPicPr>
          <p:nvPr/>
        </p:nvPicPr>
        <p:blipFill rotWithShape="1">
          <a:blip r:embed="rId5">
            <a:extLst>
              <a:ext uri="{28A0092B-C50C-407E-A947-70E740481C1C}">
                <a14:useLocalDpi xmlns:a14="http://schemas.microsoft.com/office/drawing/2010/main" val="0"/>
              </a:ext>
            </a:extLst>
          </a:blip>
          <a:srcRect l="4166" r="3474"/>
          <a:stretch/>
        </p:blipFill>
        <p:spPr bwMode="auto">
          <a:xfrm>
            <a:off x="7753286" y="2904297"/>
            <a:ext cx="3962465" cy="3172653"/>
          </a:xfrm>
          <a:prstGeom prst="rect">
            <a:avLst/>
          </a:prstGeom>
          <a:noFill/>
          <a:ln>
            <a:noFill/>
          </a:ln>
          <a:extLst>
            <a:ext uri="{53640926-AAD7-44D8-BBD7-CCE9431645EC}">
              <a14:shadowObscured xmlns:a14="http://schemas.microsoft.com/office/drawing/2010/main"/>
            </a:ext>
          </a:extLst>
        </p:spPr>
      </p:pic>
      <p:pic>
        <p:nvPicPr>
          <p:cNvPr id="11" name="Picture 10" descr="n25 Fb Nguyen Phuong">
            <a:extLst>
              <a:ext uri="{FF2B5EF4-FFF2-40B4-BE49-F238E27FC236}">
                <a16:creationId xmlns:a16="http://schemas.microsoft.com/office/drawing/2014/main" id="{95EBCD16-DFC1-D0CF-1888-71AE2DA4868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77401" y="6990725"/>
            <a:ext cx="2038350" cy="3558093"/>
          </a:xfrm>
          <a:prstGeom prst="rect">
            <a:avLst/>
          </a:prstGeom>
          <a:noFill/>
          <a:ln>
            <a:noFill/>
          </a:ln>
        </p:spPr>
      </p:pic>
      <p:sp>
        <p:nvSpPr>
          <p:cNvPr id="12" name="TextBox 11" descr="n25 Fb Nguyen Phuong">
            <a:extLst>
              <a:ext uri="{FF2B5EF4-FFF2-40B4-BE49-F238E27FC236}">
                <a16:creationId xmlns:a16="http://schemas.microsoft.com/office/drawing/2014/main" id="{D5ED3101-EC89-FACA-CD8E-94FD61687C67}"/>
              </a:ext>
            </a:extLst>
          </p:cNvPr>
          <p:cNvSpPr txBox="1"/>
          <p:nvPr/>
        </p:nvSpPr>
        <p:spPr>
          <a:xfrm>
            <a:off x="476249" y="6858000"/>
            <a:ext cx="88011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Khi một vật không có điểm tựa cố định. Ví dụ, thanh cứng tựa vào bức tường nhẵn, đầu dưới của thanh đặt trên bàn nhám (Hình 21.8). Khi đó ta có thể áp dụng được quy tắc moment lực được không và áp dụng như thế nào?</a:t>
            </a:r>
          </a:p>
        </p:txBody>
      </p:sp>
      <p:sp>
        <p:nvSpPr>
          <p:cNvPr id="13" name="TextBox 12" descr="n25 Fb Nguyen Phuong">
            <a:extLst>
              <a:ext uri="{FF2B5EF4-FFF2-40B4-BE49-F238E27FC236}">
                <a16:creationId xmlns:a16="http://schemas.microsoft.com/office/drawing/2014/main" id="{CE86AEF7-B1FA-5DDB-41D8-F79F102D7154}"/>
              </a:ext>
            </a:extLst>
          </p:cNvPr>
          <p:cNvSpPr txBox="1"/>
          <p:nvPr/>
        </p:nvSpPr>
        <p:spPr>
          <a:xfrm>
            <a:off x="476249" y="8266450"/>
            <a:ext cx="8801101"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256155" algn="l"/>
              </a:tabLst>
              <a:defRPr/>
            </a:pPr>
            <a:r>
              <a:rPr kumimoji="0" lang="en-US" sz="22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Ta cũng đã biết, vật đứng yên thì các lực tác dụng lên vật phải cân bằng. Kết hợp với quy tắc moment ở trên, hãy đưa ra điều kiện cân bằng tổng quát của một vật rắn.</a:t>
            </a:r>
          </a:p>
        </p:txBody>
      </p:sp>
      <p:sp>
        <p:nvSpPr>
          <p:cNvPr id="14" name="TextBox 13" descr="n25 Fb Nguyen Phuong">
            <a:extLst>
              <a:ext uri="{FF2B5EF4-FFF2-40B4-BE49-F238E27FC236}">
                <a16:creationId xmlns:a16="http://schemas.microsoft.com/office/drawing/2014/main" id="{E485F534-09B1-DBB5-3B44-447D3BB002B5}"/>
              </a:ext>
            </a:extLst>
          </p:cNvPr>
          <p:cNvSpPr txBox="1"/>
          <p:nvPr/>
        </p:nvSpPr>
        <p:spPr>
          <a:xfrm>
            <a:off x="476248" y="9331344"/>
            <a:ext cx="88011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Áp dụng điều kiện cân bằng tổng quát vào thanh cứng tựa tường (Hình 21.8).</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hai đối với trục quay A.</a:t>
            </a:r>
          </a:p>
        </p:txBody>
      </p:sp>
      <mc:AlternateContent xmlns:mc="http://schemas.openxmlformats.org/markup-compatibility/2006">
        <mc:Choice xmlns:a14="http://schemas.microsoft.com/office/drawing/2010/main" Requires="a14">
          <p:sp>
            <p:nvSpPr>
              <p:cNvPr id="15" name="TextBox 14" descr="n25 Fb Nguyen Phuong">
                <a:extLst>
                  <a:ext uri="{FF2B5EF4-FFF2-40B4-BE49-F238E27FC236}">
                    <a16:creationId xmlns:a16="http://schemas.microsoft.com/office/drawing/2014/main" id="{50D7408F-B979-CCE0-0FAD-FB7738DB4B58}"/>
                  </a:ext>
                </a:extLst>
              </p:cNvPr>
              <p:cNvSpPr txBox="1"/>
              <p:nvPr/>
            </p:nvSpPr>
            <p:spPr>
              <a:xfrm>
                <a:off x="808342" y="3360572"/>
                <a:ext cx="6750666" cy="2239396"/>
              </a:xfrm>
              <a:prstGeom prst="rect">
                <a:avLst/>
              </a:prstGeom>
              <a:noFill/>
              <a:ln w="28575">
                <a:solidFill>
                  <a:schemeClr val="accent1"/>
                </a:solidFill>
                <a:prstDash val="sysDash"/>
              </a:ln>
            </p:spPr>
            <p:txBody>
              <a:bodyPr wrap="square">
                <a:spAutoFit/>
              </a:bodyPr>
              <a:lstStyle/>
              <a:p>
                <a:pPr algn="just">
                  <a:lnSpc>
                    <a:spcPct val="115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Khi thay đổi lực nâng </a:t>
                </a:r>
                <a14:m>
                  <m:oMath xmlns:m="http://schemas.openxmlformats.org/officeDocument/2006/math">
                    <m:acc>
                      <m:accPr>
                        <m:chr m:val="⃗"/>
                        <m:ctrlPr>
                          <a:rPr lang="en-US" sz="2400" i="1">
                            <a:solidFill>
                              <a:srgbClr val="008000"/>
                            </a:solidFill>
                            <a:effectLst/>
                            <a:latin typeface="Cambria Math" panose="02040503050406030204" pitchFamily="18" charset="0"/>
                            <a:ea typeface="Times New Roman" panose="02020603050405020304" pitchFamily="18" charset="0"/>
                          </a:rPr>
                        </m:ctrlPr>
                      </m:accPr>
                      <m:e>
                        <m:r>
                          <a:rPr lang="en-US" sz="2400" i="1">
                            <a:solidFill>
                              <a:srgbClr val="008000"/>
                            </a:solidFill>
                            <a:effectLst/>
                            <a:latin typeface="Cambria Math" panose="02040503050406030204" pitchFamily="18" charset="0"/>
                            <a:ea typeface="Times New Roman" panose="02020603050405020304" pitchFamily="18" charset="0"/>
                          </a:rPr>
                          <m:t>𝐹</m:t>
                        </m:r>
                      </m:e>
                    </m:acc>
                    <m:r>
                      <a:rPr lang="en-US" sz="2400" i="1">
                        <a:solidFill>
                          <a:srgbClr val="008000"/>
                        </a:solidFill>
                        <a:effectLst/>
                        <a:latin typeface="Cambria Math" panose="02040503050406030204" pitchFamily="18" charset="0"/>
                        <a:ea typeface="Times New Roman" panose="02020603050405020304" pitchFamily="18" charset="0"/>
                      </a:rPr>
                      <m:t> </m:t>
                    </m:r>
                  </m:oMath>
                </a14:m>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ta thấy thước quay quanh trục AB</a:t>
                </a:r>
              </a:p>
              <a:p>
                <a:pPr algn="just">
                  <a:lnSpc>
                    <a:spcPct val="115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Khi thước đang đứng yên ta có thể áp dụng được quy tắc moment lực với trục quay tại A:</a:t>
                </a:r>
              </a:p>
              <a:p>
                <a:pPr algn="ctr">
                  <a:lnSpc>
                    <a:spcPct val="115000"/>
                  </a:lnSpc>
                </a:pP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M</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P.d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1</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F.d</a:t>
                </a:r>
                <a:r>
                  <a:rPr lang="en-US" sz="24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a:t>
                </a:r>
              </a:p>
            </p:txBody>
          </p:sp>
        </mc:Choice>
        <mc:Fallback>
          <p:sp>
            <p:nvSpPr>
              <p:cNvPr id="15" name="TextBox 14" descr="n25 Fb Nguyen Phuong">
                <a:extLst>
                  <a:ext uri="{FF2B5EF4-FFF2-40B4-BE49-F238E27FC236}">
                    <a16:creationId xmlns:a16="http://schemas.microsoft.com/office/drawing/2014/main" id="{50D7408F-B979-CCE0-0FAD-FB7738DB4B58}"/>
                  </a:ext>
                </a:extLst>
              </p:cNvPr>
              <p:cNvSpPr txBox="1">
                <a:spLocks noRot="1" noChangeAspect="1" noMove="1" noResize="1" noEditPoints="1" noAdjustHandles="1" noChangeArrowheads="1" noChangeShapeType="1" noTextEdit="1"/>
              </p:cNvSpPr>
              <p:nvPr/>
            </p:nvSpPr>
            <p:spPr>
              <a:xfrm>
                <a:off x="808342" y="3360572"/>
                <a:ext cx="6750666" cy="2239396"/>
              </a:xfrm>
              <a:prstGeom prst="rect">
                <a:avLst/>
              </a:prstGeom>
              <a:blipFill>
                <a:blip r:embed="rId7"/>
                <a:stretch>
                  <a:fillRect l="-1259" r="-1079" b="-4290"/>
                </a:stretch>
              </a:blipFill>
              <a:ln w="28575">
                <a:solidFill>
                  <a:schemeClr val="accent1"/>
                </a:solidFill>
                <a:prstDash val="sysDash"/>
              </a:ln>
            </p:spPr>
            <p:txBody>
              <a:bodyPr/>
              <a:lstStyle/>
              <a:p>
                <a:r>
                  <a:rPr lang="en-US">
                    <a:noFill/>
                  </a:rPr>
                  <a:t> </a:t>
                </a:r>
              </a:p>
            </p:txBody>
          </p:sp>
        </mc:Fallback>
      </mc:AlternateContent>
      <p:grpSp>
        <p:nvGrpSpPr>
          <p:cNvPr id="6" name="Group 5" descr="n25 Fb Nguyen Phuong">
            <a:extLst>
              <a:ext uri="{FF2B5EF4-FFF2-40B4-BE49-F238E27FC236}">
                <a16:creationId xmlns:a16="http://schemas.microsoft.com/office/drawing/2014/main" id="{2604DCE1-C865-831E-C50F-8D5F937651A5}"/>
              </a:ext>
            </a:extLst>
          </p:cNvPr>
          <p:cNvGrpSpPr/>
          <p:nvPr/>
        </p:nvGrpSpPr>
        <p:grpSpPr>
          <a:xfrm>
            <a:off x="7962900" y="5485668"/>
            <a:ext cx="1645920" cy="523220"/>
            <a:chOff x="7962900" y="5485668"/>
            <a:chExt cx="1645920" cy="523220"/>
          </a:xfrm>
        </p:grpSpPr>
        <p:cxnSp>
          <p:nvCxnSpPr>
            <p:cNvPr id="4" name="Straight Arrow Connector 3">
              <a:extLst>
                <a:ext uri="{FF2B5EF4-FFF2-40B4-BE49-F238E27FC236}">
                  <a16:creationId xmlns:a16="http://schemas.microsoft.com/office/drawing/2014/main" id="{CBEC39E0-967D-8C4A-FE55-B7ECE8E7D2E2}"/>
                </a:ext>
              </a:extLst>
            </p:cNvPr>
            <p:cNvCxnSpPr/>
            <p:nvPr/>
          </p:nvCxnSpPr>
          <p:spPr>
            <a:xfrm>
              <a:off x="7962900" y="5568852"/>
              <a:ext cx="1645920" cy="0"/>
            </a:xfrm>
            <a:prstGeom prst="straightConnector1">
              <a:avLst/>
            </a:prstGeom>
            <a:ln w="28575">
              <a:solidFill>
                <a:schemeClr val="accent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6C3FC4A-C6B6-E7EB-A27E-7752A7E85943}"/>
                </a:ext>
              </a:extLst>
            </p:cNvPr>
            <p:cNvSpPr txBox="1"/>
            <p:nvPr/>
          </p:nvSpPr>
          <p:spPr>
            <a:xfrm>
              <a:off x="8534401" y="5485668"/>
              <a:ext cx="552450" cy="523220"/>
            </a:xfrm>
            <a:prstGeom prst="rect">
              <a:avLst/>
            </a:prstGeom>
            <a:noFill/>
          </p:spPr>
          <p:txBody>
            <a:bodyPr wrap="square" rtlCol="0">
              <a:spAutoFit/>
            </a:bodyPr>
            <a:lstStyle/>
            <a:p>
              <a:r>
                <a:rPr lang="en-US" sz="2800" b="1">
                  <a:solidFill>
                    <a:schemeClr val="accent2"/>
                  </a:solidFill>
                  <a:latin typeface="Calibri" panose="020F0502020204030204" pitchFamily="34" charset="0"/>
                  <a:cs typeface="Calibri" panose="020F0502020204030204" pitchFamily="34" charset="0"/>
                </a:rPr>
                <a:t>d</a:t>
              </a:r>
              <a:r>
                <a:rPr lang="en-US" sz="2800" b="1" baseline="-25000">
                  <a:solidFill>
                    <a:schemeClr val="accent2"/>
                  </a:solidFill>
                  <a:latin typeface="Calibri" panose="020F0502020204030204" pitchFamily="34" charset="0"/>
                  <a:cs typeface="Calibri" panose="020F0502020204030204" pitchFamily="34" charset="0"/>
                </a:rPr>
                <a:t>1</a:t>
              </a:r>
              <a:endParaRPr lang="en-US" sz="2800" b="1">
                <a:solidFill>
                  <a:schemeClr val="accent2"/>
                </a:solidFill>
                <a:latin typeface="Calibri" panose="020F0502020204030204" pitchFamily="34" charset="0"/>
                <a:cs typeface="Calibri" panose="020F0502020204030204" pitchFamily="34" charset="0"/>
              </a:endParaRPr>
            </a:p>
          </p:txBody>
        </p:sp>
      </p:grpSp>
      <p:grpSp>
        <p:nvGrpSpPr>
          <p:cNvPr id="16" name="Group 15" descr="n25 Fb Nguyen Phuong">
            <a:extLst>
              <a:ext uri="{FF2B5EF4-FFF2-40B4-BE49-F238E27FC236}">
                <a16:creationId xmlns:a16="http://schemas.microsoft.com/office/drawing/2014/main" id="{80F161C9-73E9-4D50-DF81-E1BF0B12875C}"/>
              </a:ext>
            </a:extLst>
          </p:cNvPr>
          <p:cNvGrpSpPr/>
          <p:nvPr/>
        </p:nvGrpSpPr>
        <p:grpSpPr>
          <a:xfrm>
            <a:off x="7974330" y="5993844"/>
            <a:ext cx="2926080" cy="523220"/>
            <a:chOff x="7962900" y="5528051"/>
            <a:chExt cx="2926080" cy="523220"/>
          </a:xfrm>
        </p:grpSpPr>
        <p:cxnSp>
          <p:nvCxnSpPr>
            <p:cNvPr id="17" name="Straight Arrow Connector 16">
              <a:extLst>
                <a:ext uri="{FF2B5EF4-FFF2-40B4-BE49-F238E27FC236}">
                  <a16:creationId xmlns:a16="http://schemas.microsoft.com/office/drawing/2014/main" id="{B8B8C9B8-86AC-170E-84B7-E92417F6CC76}"/>
                </a:ext>
              </a:extLst>
            </p:cNvPr>
            <p:cNvCxnSpPr/>
            <p:nvPr/>
          </p:nvCxnSpPr>
          <p:spPr>
            <a:xfrm>
              <a:off x="7962900" y="5568852"/>
              <a:ext cx="2926080" cy="0"/>
            </a:xfrm>
            <a:prstGeom prst="straightConnector1">
              <a:avLst/>
            </a:prstGeom>
            <a:ln w="28575">
              <a:solidFill>
                <a:srgbClr val="008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C41C101-0A5C-56A9-9455-553A12DD1F81}"/>
                </a:ext>
              </a:extLst>
            </p:cNvPr>
            <p:cNvSpPr txBox="1"/>
            <p:nvPr/>
          </p:nvSpPr>
          <p:spPr>
            <a:xfrm>
              <a:off x="9269699" y="5528051"/>
              <a:ext cx="552450" cy="523220"/>
            </a:xfrm>
            <a:prstGeom prst="rect">
              <a:avLst/>
            </a:prstGeom>
            <a:noFill/>
          </p:spPr>
          <p:txBody>
            <a:bodyPr wrap="square" rtlCol="0">
              <a:spAutoFit/>
            </a:bodyPr>
            <a:lstStyle/>
            <a:p>
              <a:r>
                <a:rPr lang="en-US" sz="2800" b="1">
                  <a:solidFill>
                    <a:srgbClr val="008000"/>
                  </a:solidFill>
                  <a:latin typeface="Calibri" panose="020F0502020204030204" pitchFamily="34" charset="0"/>
                  <a:cs typeface="Calibri" panose="020F0502020204030204" pitchFamily="34" charset="0"/>
                </a:rPr>
                <a:t>d</a:t>
              </a:r>
              <a:r>
                <a:rPr lang="en-US" sz="2800" b="1" baseline="-25000">
                  <a:solidFill>
                    <a:srgbClr val="008000"/>
                  </a:solidFill>
                  <a:latin typeface="Calibri" panose="020F0502020204030204" pitchFamily="34" charset="0"/>
                  <a:cs typeface="Calibri" panose="020F0502020204030204" pitchFamily="34" charset="0"/>
                </a:rPr>
                <a:t>2</a:t>
              </a:r>
              <a:endParaRPr lang="en-US" sz="2800" b="1">
                <a:solidFill>
                  <a:srgbClr val="008000"/>
                </a:solidFill>
                <a:latin typeface="Calibri" panose="020F0502020204030204" pitchFamily="34" charset="0"/>
                <a:cs typeface="Calibri" panose="020F0502020204030204" pitchFamily="34" charset="0"/>
              </a:endParaRPr>
            </a:p>
          </p:txBody>
        </p:sp>
      </p:grpSp>
      <p:cxnSp>
        <p:nvCxnSpPr>
          <p:cNvPr id="20" name="Straight Arrow Connector 19" descr="n25 Fb Nguyen Phuong">
            <a:extLst>
              <a:ext uri="{FF2B5EF4-FFF2-40B4-BE49-F238E27FC236}">
                <a16:creationId xmlns:a16="http://schemas.microsoft.com/office/drawing/2014/main" id="{B1B4832F-E826-78CF-DC48-1F37FBB1C2A7}"/>
              </a:ext>
            </a:extLst>
          </p:cNvPr>
          <p:cNvCxnSpPr>
            <a:cxnSpLocks/>
          </p:cNvCxnSpPr>
          <p:nvPr/>
        </p:nvCxnSpPr>
        <p:spPr>
          <a:xfrm>
            <a:off x="10927081" y="4205845"/>
            <a:ext cx="0" cy="1787999"/>
          </a:xfrm>
          <a:prstGeom prst="straightConnector1">
            <a:avLst/>
          </a:prstGeom>
          <a:ln w="28575">
            <a:solidFill>
              <a:srgbClr val="008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91173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left)">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out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wipe(left)">
                                      <p:cBhvr>
                                        <p:cTn id="3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Oval 3" descr="n25 Fb Nguyen Phuong"/>
          <p:cNvSpPr/>
          <p:nvPr/>
        </p:nvSpPr>
        <p:spPr>
          <a:xfrm>
            <a:off x="3518435" y="4446996"/>
            <a:ext cx="24384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Flowchart: Manual Operation 4" descr="n25 Fb Nguyen Phuong"/>
          <p:cNvSpPr/>
          <p:nvPr/>
        </p:nvSpPr>
        <p:spPr>
          <a:xfrm>
            <a:off x="4331235" y="3938996"/>
            <a:ext cx="812800" cy="6096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9" name="Picture 8"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83777"/>
          <a:stretch/>
        </p:blipFill>
        <p:spPr>
          <a:xfrm>
            <a:off x="3518638" y="6074905"/>
            <a:ext cx="2438199" cy="411363"/>
          </a:xfrm>
          <a:prstGeom prst="rect">
            <a:avLst/>
          </a:prstGeom>
        </p:spPr>
      </p:pic>
      <p:pic>
        <p:nvPicPr>
          <p:cNvPr id="15" name="Picture 14"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47912"/>
          <a:stretch/>
        </p:blipFill>
        <p:spPr>
          <a:xfrm>
            <a:off x="3518537" y="5154570"/>
            <a:ext cx="2438199" cy="1320813"/>
          </a:xfrm>
          <a:prstGeom prst="rect">
            <a:avLst/>
          </a:prstGeom>
        </p:spPr>
      </p:pic>
      <p:pic>
        <p:nvPicPr>
          <p:cNvPr id="11" name="Picture 10"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68518"/>
          <a:stretch/>
        </p:blipFill>
        <p:spPr>
          <a:xfrm>
            <a:off x="3518537" y="5677083"/>
            <a:ext cx="2438199" cy="798300"/>
          </a:xfrm>
          <a:prstGeom prst="rect">
            <a:avLst/>
          </a:prstGeom>
        </p:spPr>
      </p:pic>
      <p:pic>
        <p:nvPicPr>
          <p:cNvPr id="14" name="Picture 13"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60076" b="-1"/>
          <a:stretch/>
        </p:blipFill>
        <p:spPr>
          <a:xfrm>
            <a:off x="3518537" y="5462998"/>
            <a:ext cx="2438199" cy="1012385"/>
          </a:xfrm>
          <a:prstGeom prst="rect">
            <a:avLst/>
          </a:prstGeom>
        </p:spPr>
      </p:pic>
      <p:pic>
        <p:nvPicPr>
          <p:cNvPr id="18" name="Picture 17"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35892"/>
          <a:stretch/>
        </p:blipFill>
        <p:spPr>
          <a:xfrm>
            <a:off x="3518537" y="4849770"/>
            <a:ext cx="2438199" cy="1625615"/>
          </a:xfrm>
          <a:prstGeom prst="rect">
            <a:avLst/>
          </a:prstGeom>
        </p:spPr>
      </p:pic>
      <p:pic>
        <p:nvPicPr>
          <p:cNvPr id="20" name="Picture 19"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11995"/>
          <a:stretch/>
        </p:blipFill>
        <p:spPr>
          <a:xfrm>
            <a:off x="3518537" y="4243797"/>
            <a:ext cx="2438199" cy="2231587"/>
          </a:xfrm>
          <a:prstGeom prst="rect">
            <a:avLst/>
          </a:prstGeom>
        </p:spPr>
      </p:pic>
      <p:pic>
        <p:nvPicPr>
          <p:cNvPr id="10" name="Picture 9"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19540">
            <a:off x="4213641" y="5961135"/>
            <a:ext cx="528276" cy="390112"/>
          </a:xfrm>
          <a:prstGeom prst="rect">
            <a:avLst/>
          </a:prstGeom>
        </p:spPr>
      </p:pic>
      <p:pic>
        <p:nvPicPr>
          <p:cNvPr id="12" name="yeah.mp3" descr="n25 Fb Nguyen Phuong">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7"/>
          <a:stretch>
            <a:fillRect/>
          </a:stretch>
        </p:blipFill>
        <p:spPr>
          <a:xfrm>
            <a:off x="4615543" y="6917804"/>
            <a:ext cx="812800" cy="812800"/>
          </a:xfrm>
          <a:prstGeom prst="rect">
            <a:avLst/>
          </a:prstGeom>
        </p:spPr>
      </p:pic>
      <p:pic>
        <p:nvPicPr>
          <p:cNvPr id="13" name="Picture 12"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88100">
            <a:off x="4719599" y="6016879"/>
            <a:ext cx="528276" cy="390112"/>
          </a:xfrm>
          <a:prstGeom prst="rect">
            <a:avLst/>
          </a:prstGeom>
        </p:spPr>
      </p:pic>
      <p:pic>
        <p:nvPicPr>
          <p:cNvPr id="16" name="Picture 15"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1064">
            <a:off x="3785597" y="5872575"/>
            <a:ext cx="528276" cy="390112"/>
          </a:xfrm>
          <a:prstGeom prst="rect">
            <a:avLst/>
          </a:prstGeom>
        </p:spPr>
      </p:pic>
      <p:pic>
        <p:nvPicPr>
          <p:cNvPr id="17" name="Picture 16"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67739">
            <a:off x="4667041" y="5786127"/>
            <a:ext cx="528276" cy="390112"/>
          </a:xfrm>
          <a:prstGeom prst="rect">
            <a:avLst/>
          </a:prstGeom>
        </p:spPr>
      </p:pic>
      <p:pic>
        <p:nvPicPr>
          <p:cNvPr id="19" name="Picture 18"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82061">
            <a:off x="4102921" y="5574729"/>
            <a:ext cx="528276" cy="390112"/>
          </a:xfrm>
          <a:prstGeom prst="rect">
            <a:avLst/>
          </a:prstGeom>
        </p:spPr>
      </p:pic>
      <p:pic>
        <p:nvPicPr>
          <p:cNvPr id="21" name="Picture 20" descr="n25 Fb Nguyen Phuo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3491" y="4654898"/>
            <a:ext cx="1592956" cy="1828649"/>
          </a:xfrm>
          <a:prstGeom prst="rect">
            <a:avLst/>
          </a:prstGeom>
        </p:spPr>
      </p:pic>
      <p:sp>
        <p:nvSpPr>
          <p:cNvPr id="22" name="Rectangle 21" descr="n25 Fb Nguyen Phuong"/>
          <p:cNvSpPr/>
          <p:nvPr/>
        </p:nvSpPr>
        <p:spPr>
          <a:xfrm>
            <a:off x="3501244" y="4504872"/>
            <a:ext cx="2828658" cy="779765"/>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9170"/>
            <a:r>
              <a:rPr lang="en-US" sz="4267" b="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Calibri"/>
              </a:rPr>
              <a:t>Chúc mừng</a:t>
            </a:r>
          </a:p>
        </p:txBody>
      </p:sp>
      <p:sp>
        <p:nvSpPr>
          <p:cNvPr id="23" name="Oval 22" descr="n25 Fb Nguyen Phuong"/>
          <p:cNvSpPr/>
          <p:nvPr/>
        </p:nvSpPr>
        <p:spPr>
          <a:xfrm>
            <a:off x="6295384" y="4445000"/>
            <a:ext cx="24384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Flowchart: Manual Operation 23" descr="n25 Fb Nguyen Phuong"/>
          <p:cNvSpPr/>
          <p:nvPr/>
        </p:nvSpPr>
        <p:spPr>
          <a:xfrm>
            <a:off x="7108184" y="3937000"/>
            <a:ext cx="812800" cy="6096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25" name="Picture 24"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83777"/>
          <a:stretch/>
        </p:blipFill>
        <p:spPr>
          <a:xfrm>
            <a:off x="6295587" y="6072909"/>
            <a:ext cx="2438199" cy="411363"/>
          </a:xfrm>
          <a:prstGeom prst="rect">
            <a:avLst/>
          </a:prstGeom>
        </p:spPr>
      </p:pic>
      <p:pic>
        <p:nvPicPr>
          <p:cNvPr id="26" name="Picture 25"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47912"/>
          <a:stretch/>
        </p:blipFill>
        <p:spPr>
          <a:xfrm>
            <a:off x="6295486" y="5152574"/>
            <a:ext cx="2438199" cy="1320813"/>
          </a:xfrm>
          <a:prstGeom prst="rect">
            <a:avLst/>
          </a:prstGeom>
        </p:spPr>
      </p:pic>
      <p:pic>
        <p:nvPicPr>
          <p:cNvPr id="27" name="Picture 26"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68518"/>
          <a:stretch/>
        </p:blipFill>
        <p:spPr>
          <a:xfrm>
            <a:off x="6295486" y="5675087"/>
            <a:ext cx="2438199" cy="798300"/>
          </a:xfrm>
          <a:prstGeom prst="rect">
            <a:avLst/>
          </a:prstGeom>
        </p:spPr>
      </p:pic>
      <p:pic>
        <p:nvPicPr>
          <p:cNvPr id="28" name="Picture 27"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60076" b="-1"/>
          <a:stretch/>
        </p:blipFill>
        <p:spPr>
          <a:xfrm>
            <a:off x="6295486" y="5461002"/>
            <a:ext cx="2438199" cy="1012385"/>
          </a:xfrm>
          <a:prstGeom prst="rect">
            <a:avLst/>
          </a:prstGeom>
        </p:spPr>
      </p:pic>
      <p:pic>
        <p:nvPicPr>
          <p:cNvPr id="29" name="Picture 28"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35892"/>
          <a:stretch/>
        </p:blipFill>
        <p:spPr>
          <a:xfrm>
            <a:off x="6295486" y="4847774"/>
            <a:ext cx="2438199" cy="1625615"/>
          </a:xfrm>
          <a:prstGeom prst="rect">
            <a:avLst/>
          </a:prstGeom>
        </p:spPr>
      </p:pic>
      <p:pic>
        <p:nvPicPr>
          <p:cNvPr id="30" name="Picture 29" descr="n25 Fb Nguyen Phuong"/>
          <p:cNvPicPr>
            <a:picLocks noChangeAspect="1"/>
          </p:cNvPicPr>
          <p:nvPr/>
        </p:nvPicPr>
        <p:blipFill rotWithShape="1">
          <a:blip r:embed="rId5">
            <a:extLst>
              <a:ext uri="{28A0092B-C50C-407E-A947-70E740481C1C}">
                <a14:useLocalDpi xmlns:a14="http://schemas.microsoft.com/office/drawing/2010/main" val="0"/>
              </a:ext>
            </a:extLst>
          </a:blip>
          <a:srcRect t="11995"/>
          <a:stretch/>
        </p:blipFill>
        <p:spPr>
          <a:xfrm>
            <a:off x="6295486" y="4241801"/>
            <a:ext cx="2438199" cy="2231587"/>
          </a:xfrm>
          <a:prstGeom prst="rect">
            <a:avLst/>
          </a:prstGeom>
        </p:spPr>
      </p:pic>
      <p:pic>
        <p:nvPicPr>
          <p:cNvPr id="31" name="Picture 30"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48109">
            <a:off x="7078315" y="6060801"/>
            <a:ext cx="528276" cy="390112"/>
          </a:xfrm>
          <a:prstGeom prst="rect">
            <a:avLst/>
          </a:prstGeom>
        </p:spPr>
      </p:pic>
      <p:pic>
        <p:nvPicPr>
          <p:cNvPr id="32" name="yeah.mp3" descr="n25 Fb Nguyen Phuong">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7"/>
          <a:stretch>
            <a:fillRect/>
          </a:stretch>
        </p:blipFill>
        <p:spPr>
          <a:xfrm>
            <a:off x="5631543" y="7127360"/>
            <a:ext cx="812800" cy="812800"/>
          </a:xfrm>
          <a:prstGeom prst="rect">
            <a:avLst/>
          </a:prstGeom>
        </p:spPr>
      </p:pic>
      <p:pic>
        <p:nvPicPr>
          <p:cNvPr id="33" name="Picture 32"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88100">
            <a:off x="7496549" y="6014883"/>
            <a:ext cx="528276" cy="390112"/>
          </a:xfrm>
          <a:prstGeom prst="rect">
            <a:avLst/>
          </a:prstGeom>
        </p:spPr>
      </p:pic>
      <p:pic>
        <p:nvPicPr>
          <p:cNvPr id="34" name="Picture 33"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1064">
            <a:off x="6562546" y="5870579"/>
            <a:ext cx="528276" cy="390112"/>
          </a:xfrm>
          <a:prstGeom prst="rect">
            <a:avLst/>
          </a:prstGeom>
        </p:spPr>
      </p:pic>
      <p:pic>
        <p:nvPicPr>
          <p:cNvPr id="35" name="Picture 34"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624396">
            <a:off x="7870310" y="5845984"/>
            <a:ext cx="528276" cy="390112"/>
          </a:xfrm>
          <a:prstGeom prst="rect">
            <a:avLst/>
          </a:prstGeom>
        </p:spPr>
      </p:pic>
      <p:pic>
        <p:nvPicPr>
          <p:cNvPr id="36" name="Picture 35" descr="n25 Fb Nguyen Phu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17841">
            <a:off x="7261015" y="5687411"/>
            <a:ext cx="528276" cy="390112"/>
          </a:xfrm>
          <a:prstGeom prst="rect">
            <a:avLst/>
          </a:prstGeom>
        </p:spPr>
      </p:pic>
      <p:pic>
        <p:nvPicPr>
          <p:cNvPr id="37" name="Picture 36" descr="n25 Fb Nguyen Phuo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683886" y="4685296"/>
            <a:ext cx="1592956" cy="1828649"/>
          </a:xfrm>
          <a:prstGeom prst="rect">
            <a:avLst/>
          </a:prstGeom>
        </p:spPr>
      </p:pic>
      <p:sp>
        <p:nvSpPr>
          <p:cNvPr id="38" name="Rectangle 37" descr="n25 Fb Nguyen Phuong"/>
          <p:cNvSpPr/>
          <p:nvPr/>
        </p:nvSpPr>
        <p:spPr>
          <a:xfrm>
            <a:off x="6106311" y="4546601"/>
            <a:ext cx="2828658" cy="779765"/>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9170"/>
            <a:r>
              <a:rPr lang="en-US" sz="4267" b="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Calibri"/>
              </a:rPr>
              <a:t>Chúc mừng</a:t>
            </a:r>
          </a:p>
        </p:txBody>
      </p:sp>
      <p:sp>
        <p:nvSpPr>
          <p:cNvPr id="2" name="Rectangle 1" descr="n25 Fb Nguyen Phuong"/>
          <p:cNvSpPr/>
          <p:nvPr/>
        </p:nvSpPr>
        <p:spPr>
          <a:xfrm>
            <a:off x="1435983" y="5857650"/>
            <a:ext cx="1941878" cy="943785"/>
          </a:xfrm>
          <a:prstGeom prst="rect">
            <a:avLst/>
          </a:prstGeom>
          <a:no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219170"/>
            <a:r>
              <a:rPr lang="en-US" sz="5333" b="1" spc="67">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ĐỘI A</a:t>
            </a:r>
          </a:p>
        </p:txBody>
      </p:sp>
      <p:sp>
        <p:nvSpPr>
          <p:cNvPr id="54" name="Rectangle 53" descr="n25 Fb Nguyen Phuong"/>
          <p:cNvSpPr/>
          <p:nvPr/>
        </p:nvSpPr>
        <p:spPr>
          <a:xfrm>
            <a:off x="8845196" y="5788966"/>
            <a:ext cx="1909818" cy="943785"/>
          </a:xfrm>
          <a:prstGeom prst="rect">
            <a:avLst/>
          </a:prstGeom>
          <a:no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219170"/>
            <a:r>
              <a:rPr lang="en-US" sz="5333" b="1" spc="67">
                <a:ln w="11430"/>
                <a:solidFill>
                  <a:srgbClr val="1F497D">
                    <a:lumMod val="50000"/>
                  </a:srgbClr>
                </a:solidFill>
                <a:effectLst>
                  <a:outerShdw blurRad="76200" dist="50800" dir="5400000" algn="tl" rotWithShape="0">
                    <a:srgbClr val="000000">
                      <a:alpha val="65000"/>
                    </a:srgbClr>
                  </a:outerShdw>
                </a:effectLst>
                <a:latin typeface="Calibri"/>
              </a:rPr>
              <a:t>ĐỘI B</a:t>
            </a:r>
          </a:p>
        </p:txBody>
      </p:sp>
      <p:sp>
        <p:nvSpPr>
          <p:cNvPr id="62" name="Rectangle 61" descr="n25 Fb Nguyen Phuong">
            <a:extLst>
              <a:ext uri="{FF2B5EF4-FFF2-40B4-BE49-F238E27FC236}">
                <a16:creationId xmlns:a16="http://schemas.microsoft.com/office/drawing/2014/main" id="{118EA273-21DA-E13A-BFFD-CF27F57BB34E}"/>
              </a:ext>
            </a:extLst>
          </p:cNvPr>
          <p:cNvSpPr/>
          <p:nvPr/>
        </p:nvSpPr>
        <p:spPr>
          <a:xfrm>
            <a:off x="233700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a:t>Câu 10:</a:t>
            </a:r>
            <a:r>
              <a:rPr lang="en-US" sz="2400"/>
              <a:t> Lực ma sát tác dụng lên mặt tiếp xúc của vật, cản trở chuyển động của vật, có phương tiếp tuyến với bề mặt tiếp xúc.</a:t>
            </a:r>
          </a:p>
        </p:txBody>
      </p:sp>
      <p:sp>
        <p:nvSpPr>
          <p:cNvPr id="63" name="Rectangle 62" descr="n25 Fb Nguyen Phuong">
            <a:extLst>
              <a:ext uri="{FF2B5EF4-FFF2-40B4-BE49-F238E27FC236}">
                <a16:creationId xmlns:a16="http://schemas.microsoft.com/office/drawing/2014/main" id="{16590130-3DD3-C249-4CA7-951E08A922C2}"/>
              </a:ext>
            </a:extLst>
          </p:cNvPr>
          <p:cNvSpPr/>
          <p:nvPr/>
        </p:nvSpPr>
        <p:spPr>
          <a:xfrm>
            <a:off x="233680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a:t>
            </a:r>
          </a:p>
        </p:txBody>
      </p:sp>
      <p:sp>
        <p:nvSpPr>
          <p:cNvPr id="64" name="Rectangle 63" descr="n25 Fb Nguyen Phuong">
            <a:extLst>
              <a:ext uri="{FF2B5EF4-FFF2-40B4-BE49-F238E27FC236}">
                <a16:creationId xmlns:a16="http://schemas.microsoft.com/office/drawing/2014/main" id="{7EB48914-275B-5CA7-F152-0D641DC6A926}"/>
              </a:ext>
            </a:extLst>
          </p:cNvPr>
          <p:cNvSpPr/>
          <p:nvPr/>
        </p:nvSpPr>
        <p:spPr>
          <a:xfrm>
            <a:off x="656427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a:t>
            </a:r>
          </a:p>
        </p:txBody>
      </p:sp>
      <p:sp>
        <p:nvSpPr>
          <p:cNvPr id="65" name="Rectangle 64" descr="n25 Fb Nguyen Phuong">
            <a:extLst>
              <a:ext uri="{FF2B5EF4-FFF2-40B4-BE49-F238E27FC236}">
                <a16:creationId xmlns:a16="http://schemas.microsoft.com/office/drawing/2014/main" id="{ED08D852-BADB-5631-4931-0EA0D4AF3102}"/>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a:t>Câu 9:</a:t>
            </a:r>
            <a:r>
              <a:rPr lang="en-US" sz="2400"/>
              <a:t> Cặp lực và phản lực là hai lực cân bằng nhau vì chúng cùng phương, ngược chiều, cùng độ lớn</a:t>
            </a:r>
          </a:p>
        </p:txBody>
      </p:sp>
      <p:sp>
        <p:nvSpPr>
          <p:cNvPr id="66" name="Rectangle 65" descr="n25 Fb Nguyen Phuong">
            <a:extLst>
              <a:ext uri="{FF2B5EF4-FFF2-40B4-BE49-F238E27FC236}">
                <a16:creationId xmlns:a16="http://schemas.microsoft.com/office/drawing/2014/main" id="{0EB4C56B-48D6-939C-C078-BF73CB787714}"/>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67" name="Rectangle 66" descr="n25 Fb Nguyen Phuong">
            <a:extLst>
              <a:ext uri="{FF2B5EF4-FFF2-40B4-BE49-F238E27FC236}">
                <a16:creationId xmlns:a16="http://schemas.microsoft.com/office/drawing/2014/main" id="{B5EF4580-24E4-FBDD-45D2-50D16897596C}"/>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mc:AlternateContent xmlns:mc="http://schemas.openxmlformats.org/markup-compatibility/2006">
        <mc:Choice xmlns:a14="http://schemas.microsoft.com/office/drawing/2010/main" Requires="a14">
          <p:sp>
            <p:nvSpPr>
              <p:cNvPr id="68" name="Rectangle 67" descr="n25 Fb Nguyen Phuong">
                <a:extLst>
                  <a:ext uri="{FF2B5EF4-FFF2-40B4-BE49-F238E27FC236}">
                    <a16:creationId xmlns:a16="http://schemas.microsoft.com/office/drawing/2014/main" id="{BB278E21-CFEE-04EA-7047-7F46635BA973}"/>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t>Câu 8:</a:t>
                </a:r>
                <a:r>
                  <a:rPr lang="en-US" sz="2800"/>
                  <a:t> Hệ thức định luật II Niu-tơn được viết như sau: </a:t>
                </a:r>
                <a14:m>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𝐹</m:t>
                        </m:r>
                      </m:e>
                    </m:acc>
                    <m:r>
                      <a:rPr lang="en-US" sz="2800" i="1">
                        <a:latin typeface="Cambria Math" panose="02040503050406030204" pitchFamily="18" charset="0"/>
                      </a:rPr>
                      <m:t>=</m:t>
                    </m:r>
                    <m:acc>
                      <m:accPr>
                        <m:chr m:val="⃗"/>
                        <m:ctrlPr>
                          <a:rPr lang="en-US" sz="2800" i="1">
                            <a:latin typeface="Cambria Math" panose="02040503050406030204" pitchFamily="18" charset="0"/>
                          </a:rPr>
                        </m:ctrlPr>
                      </m:accPr>
                      <m:e>
                        <m:r>
                          <a:rPr lang="en-US" sz="2800" i="1">
                            <a:latin typeface="Cambria Math" panose="02040503050406030204" pitchFamily="18" charset="0"/>
                          </a:rPr>
                          <m:t>𝑚𝑎</m:t>
                        </m:r>
                      </m:e>
                    </m:acc>
                  </m:oMath>
                </a14:m>
                <a:r>
                  <a:rPr lang="en-US" sz="2800"/>
                  <a:t>.</a:t>
                </a:r>
              </a:p>
            </p:txBody>
          </p:sp>
        </mc:Choice>
        <mc:Fallback>
          <p:sp>
            <p:nvSpPr>
              <p:cNvPr id="68" name="Rectangle 67" descr="n25 Fb Nguyen Phuong">
                <a:extLst>
                  <a:ext uri="{FF2B5EF4-FFF2-40B4-BE49-F238E27FC236}">
                    <a16:creationId xmlns:a16="http://schemas.microsoft.com/office/drawing/2014/main" id="{BB278E21-CFEE-04EA-7047-7F46635BA973}"/>
                  </a:ext>
                </a:extLst>
              </p:cNvPr>
              <p:cNvSpPr>
                <a:spLocks noRot="1" noChangeAspect="1" noMove="1" noResize="1" noEditPoints="1" noAdjustHandles="1" noChangeArrowheads="1" noChangeShapeType="1" noTextEdit="1"/>
              </p:cNvSpPr>
              <p:nvPr/>
            </p:nvSpPr>
            <p:spPr>
              <a:xfrm>
                <a:off x="2329381" y="271780"/>
                <a:ext cx="7449243" cy="1117600"/>
              </a:xfrm>
              <a:prstGeom prst="rect">
                <a:avLst/>
              </a:prstGeom>
              <a:blipFill>
                <a:blip r:embed="rId9"/>
                <a:stretch>
                  <a:fillRect/>
                </a:stretch>
              </a:blipFill>
              <a:ln/>
            </p:spPr>
            <p:txBody>
              <a:bodyPr/>
              <a:lstStyle/>
              <a:p>
                <a:r>
                  <a:rPr lang="en-US">
                    <a:noFill/>
                  </a:rPr>
                  <a:t> </a:t>
                </a:r>
              </a:p>
            </p:txBody>
          </p:sp>
        </mc:Fallback>
      </mc:AlternateContent>
      <p:sp>
        <p:nvSpPr>
          <p:cNvPr id="69" name="Rectangle 68" descr="n25 Fb Nguyen Phuong">
            <a:extLst>
              <a:ext uri="{FF2B5EF4-FFF2-40B4-BE49-F238E27FC236}">
                <a16:creationId xmlns:a16="http://schemas.microsoft.com/office/drawing/2014/main" id="{A8F2DF77-76E1-3850-DA87-828BF38AC981}"/>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70" name="Rectangle 69" descr="n25 Fb Nguyen Phuong">
            <a:extLst>
              <a:ext uri="{FF2B5EF4-FFF2-40B4-BE49-F238E27FC236}">
                <a16:creationId xmlns:a16="http://schemas.microsoft.com/office/drawing/2014/main" id="{6F837273-5811-6E14-C260-83880E165787}"/>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p:sp>
        <p:nvSpPr>
          <p:cNvPr id="72" name="Rectangle 71" descr="n25 Fb Nguyen Phuong">
            <a:extLst>
              <a:ext uri="{FF2B5EF4-FFF2-40B4-BE49-F238E27FC236}">
                <a16:creationId xmlns:a16="http://schemas.microsoft.com/office/drawing/2014/main" id="{AA528898-69D8-C03D-2EBA-12B7F88F8808}"/>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t>Câu 7:</a:t>
            </a:r>
            <a:r>
              <a:rPr lang="en-US" sz="2800"/>
              <a:t> Quả cầu ở hình vẽ đứng yên do có lực của sợi dây giữ nó lại</a:t>
            </a:r>
          </a:p>
        </p:txBody>
      </p:sp>
      <p:sp>
        <p:nvSpPr>
          <p:cNvPr id="73" name="Rectangle 72" descr="n25 Fb Nguyen Phuong">
            <a:extLst>
              <a:ext uri="{FF2B5EF4-FFF2-40B4-BE49-F238E27FC236}">
                <a16:creationId xmlns:a16="http://schemas.microsoft.com/office/drawing/2014/main" id="{230C5DD3-6BBF-75DA-F5DF-33F9BE9C057D}"/>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74" name="Rectangle 73" descr="n25 Fb Nguyen Phuong">
            <a:extLst>
              <a:ext uri="{FF2B5EF4-FFF2-40B4-BE49-F238E27FC236}">
                <a16:creationId xmlns:a16="http://schemas.microsoft.com/office/drawing/2014/main" id="{F0411FAF-60E1-BA1B-ADE0-189AA6A3BE2A}"/>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p:pic>
        <p:nvPicPr>
          <p:cNvPr id="75" name="Picture 74" descr="n25 Fb Nguyen Phuong">
            <a:extLst>
              <a:ext uri="{FF2B5EF4-FFF2-40B4-BE49-F238E27FC236}">
                <a16:creationId xmlns:a16="http://schemas.microsoft.com/office/drawing/2014/main" id="{7E652DF4-98BA-48A7-9CA3-48EB5B1A61DF}"/>
              </a:ext>
            </a:extLst>
          </p:cNvPr>
          <p:cNvPicPr>
            <a:picLocks noChangeAspect="1"/>
          </p:cNvPicPr>
          <p:nvPr/>
        </p:nvPicPr>
        <p:blipFill rotWithShape="1">
          <a:blip r:embed="rId10">
            <a:extLst>
              <a:ext uri="{28A0092B-C50C-407E-A947-70E740481C1C}">
                <a14:useLocalDpi xmlns:a14="http://schemas.microsoft.com/office/drawing/2010/main" val="0"/>
              </a:ext>
            </a:extLst>
          </a:blip>
          <a:srcRect l="34021" t="2869" r="46649" b="59426"/>
          <a:stretch/>
        </p:blipFill>
        <p:spPr bwMode="auto">
          <a:xfrm>
            <a:off x="10040639" y="271779"/>
            <a:ext cx="946229" cy="2242821"/>
          </a:xfrm>
          <a:prstGeom prst="rect">
            <a:avLst/>
          </a:prstGeom>
          <a:noFill/>
          <a:ln>
            <a:noFill/>
          </a:ln>
          <a:extLst>
            <a:ext uri="{53640926-AAD7-44D8-BBD7-CCE9431645EC}">
              <a14:shadowObscured xmlns:a14="http://schemas.microsoft.com/office/drawing/2010/main"/>
            </a:ext>
          </a:extLst>
        </p:spPr>
      </p:pic>
      <p:sp>
        <p:nvSpPr>
          <p:cNvPr id="76" name="Rectangle 75" descr="n25 Fb Nguyen Phuong">
            <a:extLst>
              <a:ext uri="{FF2B5EF4-FFF2-40B4-BE49-F238E27FC236}">
                <a16:creationId xmlns:a16="http://schemas.microsoft.com/office/drawing/2014/main" id="{B0689423-BA37-78A8-362D-B1ED921F9E61}"/>
              </a:ext>
            </a:extLst>
          </p:cNvPr>
          <p:cNvSpPr/>
          <p:nvPr/>
        </p:nvSpPr>
        <p:spPr>
          <a:xfrm>
            <a:off x="231795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a:t>Câu 6:</a:t>
            </a:r>
            <a:r>
              <a:rPr lang="en-US" sz="2400"/>
              <a:t> Cho hai lực đồng quy có độ lớn F</a:t>
            </a:r>
            <a:r>
              <a:rPr lang="en-US" sz="2400" baseline="-25000"/>
              <a:t>1 </a:t>
            </a:r>
            <a:r>
              <a:rPr lang="en-US" sz="2400"/>
              <a:t>= 6N và F</a:t>
            </a:r>
            <a:r>
              <a:rPr lang="en-US" sz="2400" baseline="-25000"/>
              <a:t>2</a:t>
            </a:r>
            <a:r>
              <a:rPr lang="en-US" sz="2400"/>
              <a:t> = 8N. Nếu hợp lực có độ lớn F = 14N thì góc giữa hai lực là 90</a:t>
            </a:r>
            <a:r>
              <a:rPr lang="en-US" sz="2400" baseline="30000"/>
              <a:t>0</a:t>
            </a:r>
            <a:r>
              <a:rPr lang="en-US" sz="2400"/>
              <a:t>.</a:t>
            </a:r>
          </a:p>
        </p:txBody>
      </p:sp>
      <p:sp>
        <p:nvSpPr>
          <p:cNvPr id="77" name="Rectangle 76" descr="n25 Fb Nguyen Phuong">
            <a:extLst>
              <a:ext uri="{FF2B5EF4-FFF2-40B4-BE49-F238E27FC236}">
                <a16:creationId xmlns:a16="http://schemas.microsoft.com/office/drawing/2014/main" id="{AC03C9F5-DFC7-AF4A-F90C-FE71AD5FBBE8}"/>
              </a:ext>
            </a:extLst>
          </p:cNvPr>
          <p:cNvSpPr/>
          <p:nvPr/>
        </p:nvSpPr>
        <p:spPr>
          <a:xfrm>
            <a:off x="231775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78" name="Rectangle 77" descr="n25 Fb Nguyen Phuong">
            <a:extLst>
              <a:ext uri="{FF2B5EF4-FFF2-40B4-BE49-F238E27FC236}">
                <a16:creationId xmlns:a16="http://schemas.microsoft.com/office/drawing/2014/main" id="{672D8465-23E1-568F-1F7C-72DE5010F6F1}"/>
              </a:ext>
            </a:extLst>
          </p:cNvPr>
          <p:cNvSpPr/>
          <p:nvPr/>
        </p:nvSpPr>
        <p:spPr>
          <a:xfrm>
            <a:off x="654522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p:sp>
        <p:nvSpPr>
          <p:cNvPr id="79" name="Rectangle 78" descr="n25 Fb Nguyen Phuong">
            <a:extLst>
              <a:ext uri="{FF2B5EF4-FFF2-40B4-BE49-F238E27FC236}">
                <a16:creationId xmlns:a16="http://schemas.microsoft.com/office/drawing/2014/main" id="{DD54CA08-3B8F-DC57-18EE-E1F977993765}"/>
              </a:ext>
            </a:extLst>
          </p:cNvPr>
          <p:cNvSpPr/>
          <p:nvPr/>
        </p:nvSpPr>
        <p:spPr>
          <a:xfrm>
            <a:off x="231795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lnSpc>
                <a:spcPct val="90000"/>
              </a:lnSpc>
            </a:pPr>
            <a:r>
              <a:rPr lang="en-US" sz="2000" b="1"/>
              <a:t>Câu 5:</a:t>
            </a:r>
            <a:r>
              <a:rPr lang="en-US" sz="2000"/>
              <a:t> Hình vẽ bên. Vật chịu tác dụng của hai lực cùng phương, cùng chiều nên lực tổng hợp cũng cùng phương, cùng chiều với hai lực thành phần và có độ lớn bằng tổng của hai lực thành phần cộng lại:</a:t>
            </a:r>
          </a:p>
          <a:p>
            <a:pPr algn="ctr">
              <a:lnSpc>
                <a:spcPct val="90000"/>
              </a:lnSpc>
            </a:pPr>
            <a:r>
              <a:rPr lang="en-US" sz="2000"/>
              <a:t>F = F</a:t>
            </a:r>
            <a:r>
              <a:rPr lang="en-US" sz="2000" baseline="-25000"/>
              <a:t>1</a:t>
            </a:r>
            <a:r>
              <a:rPr lang="en-US" sz="2000"/>
              <a:t> + F</a:t>
            </a:r>
            <a:r>
              <a:rPr lang="en-US" sz="2000" baseline="-25000"/>
              <a:t>2</a:t>
            </a:r>
            <a:endParaRPr lang="en-US" sz="2000"/>
          </a:p>
        </p:txBody>
      </p:sp>
      <p:sp>
        <p:nvSpPr>
          <p:cNvPr id="80" name="Rectangle 79" descr="n25 Fb Nguyen Phuong">
            <a:extLst>
              <a:ext uri="{FF2B5EF4-FFF2-40B4-BE49-F238E27FC236}">
                <a16:creationId xmlns:a16="http://schemas.microsoft.com/office/drawing/2014/main" id="{37C562A7-FBA7-FEAE-FFA8-FD84395D04F5}"/>
              </a:ext>
            </a:extLst>
          </p:cNvPr>
          <p:cNvSpPr/>
          <p:nvPr/>
        </p:nvSpPr>
        <p:spPr>
          <a:xfrm>
            <a:off x="231775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a:t>
            </a:r>
          </a:p>
        </p:txBody>
      </p:sp>
      <p:sp>
        <p:nvSpPr>
          <p:cNvPr id="81" name="Rectangle 80" descr="n25 Fb Nguyen Phuong">
            <a:extLst>
              <a:ext uri="{FF2B5EF4-FFF2-40B4-BE49-F238E27FC236}">
                <a16:creationId xmlns:a16="http://schemas.microsoft.com/office/drawing/2014/main" id="{CCACE956-6D93-A0F5-52F4-1C2B868ED0E0}"/>
              </a:ext>
            </a:extLst>
          </p:cNvPr>
          <p:cNvSpPr/>
          <p:nvPr/>
        </p:nvSpPr>
        <p:spPr>
          <a:xfrm>
            <a:off x="654522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a:t>
            </a:r>
          </a:p>
        </p:txBody>
      </p:sp>
      <p:pic>
        <p:nvPicPr>
          <p:cNvPr id="82" name="Picture 81" descr="n25 Fb Nguyen Phuong">
            <a:extLst>
              <a:ext uri="{FF2B5EF4-FFF2-40B4-BE49-F238E27FC236}">
                <a16:creationId xmlns:a16="http://schemas.microsoft.com/office/drawing/2014/main" id="{53A9C01D-34BB-78AA-6B99-9D6ACFA36973}"/>
              </a:ext>
            </a:extLst>
          </p:cNvPr>
          <p:cNvPicPr>
            <a:picLocks noChangeAspect="1"/>
          </p:cNvPicPr>
          <p:nvPr/>
        </p:nvPicPr>
        <p:blipFill rotWithShape="1">
          <a:blip r:embed="rId11">
            <a:extLst>
              <a:ext uri="{28A0092B-C50C-407E-A947-70E740481C1C}">
                <a14:useLocalDpi xmlns:a14="http://schemas.microsoft.com/office/drawing/2010/main" val="0"/>
              </a:ext>
            </a:extLst>
          </a:blip>
          <a:srcRect l="64430" t="7740" r="7047" b="63158"/>
          <a:stretch/>
        </p:blipFill>
        <p:spPr bwMode="auto">
          <a:xfrm>
            <a:off x="9854999" y="260350"/>
            <a:ext cx="2076523" cy="1148195"/>
          </a:xfrm>
          <a:prstGeom prst="rect">
            <a:avLst/>
          </a:prstGeom>
          <a:noFill/>
          <a:ln>
            <a:noFill/>
          </a:ln>
          <a:extLst>
            <a:ext uri="{53640926-AAD7-44D8-BBD7-CCE9431645EC}">
              <a14:shadowObscured xmlns:a14="http://schemas.microsoft.com/office/drawing/2010/main"/>
            </a:ext>
          </a:extLst>
        </p:spPr>
      </p:pic>
      <p:sp>
        <p:nvSpPr>
          <p:cNvPr id="83" name="Rectangle 82" descr="n25 Fb Nguyen Phuong">
            <a:extLst>
              <a:ext uri="{FF2B5EF4-FFF2-40B4-BE49-F238E27FC236}">
                <a16:creationId xmlns:a16="http://schemas.microsoft.com/office/drawing/2014/main" id="{40B5A407-D171-10A5-A0C3-88CEBDF4E76D}"/>
              </a:ext>
            </a:extLst>
          </p:cNvPr>
          <p:cNvSpPr/>
          <p:nvPr/>
        </p:nvSpPr>
        <p:spPr>
          <a:xfrm>
            <a:off x="231795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lnSpc>
                <a:spcPct val="90000"/>
              </a:lnSpc>
            </a:pPr>
            <a:r>
              <a:rPr lang="en-US" sz="2400" b="1"/>
              <a:t>Câu 4:</a:t>
            </a:r>
            <a:r>
              <a:rPr lang="en-US" sz="2400"/>
              <a:t> Các phương tiện giao thông tốc độ cao cần có hình con thoi nhằm giảm lực cản của không khí, giúp chúng chuyển động dễ dàng hơn.</a:t>
            </a:r>
          </a:p>
        </p:txBody>
      </p:sp>
      <p:sp>
        <p:nvSpPr>
          <p:cNvPr id="84" name="Rectangle 83" descr="n25 Fb Nguyen Phuong">
            <a:extLst>
              <a:ext uri="{FF2B5EF4-FFF2-40B4-BE49-F238E27FC236}">
                <a16:creationId xmlns:a16="http://schemas.microsoft.com/office/drawing/2014/main" id="{7EC26E24-D032-085F-DFAA-6F108FC8C6E4}"/>
              </a:ext>
            </a:extLst>
          </p:cNvPr>
          <p:cNvSpPr/>
          <p:nvPr/>
        </p:nvSpPr>
        <p:spPr>
          <a:xfrm>
            <a:off x="231775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a:t>
            </a:r>
          </a:p>
        </p:txBody>
      </p:sp>
      <p:sp>
        <p:nvSpPr>
          <p:cNvPr id="85" name="Rectangle 84" descr="n25 Fb Nguyen Phuong">
            <a:extLst>
              <a:ext uri="{FF2B5EF4-FFF2-40B4-BE49-F238E27FC236}">
                <a16:creationId xmlns:a16="http://schemas.microsoft.com/office/drawing/2014/main" id="{F582028C-219A-67B5-8375-64EF7865A271}"/>
              </a:ext>
            </a:extLst>
          </p:cNvPr>
          <p:cNvSpPr/>
          <p:nvPr/>
        </p:nvSpPr>
        <p:spPr>
          <a:xfrm>
            <a:off x="654522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a:t>
            </a:r>
          </a:p>
        </p:txBody>
      </p:sp>
      <p:sp>
        <p:nvSpPr>
          <p:cNvPr id="86" name="Rectangle 85" descr="n25 Fb Nguyen Phuong">
            <a:extLst>
              <a:ext uri="{FF2B5EF4-FFF2-40B4-BE49-F238E27FC236}">
                <a16:creationId xmlns:a16="http://schemas.microsoft.com/office/drawing/2014/main" id="{BD52F933-BAE0-5F00-6887-94F459631DF5}"/>
              </a:ext>
            </a:extLst>
          </p:cNvPr>
          <p:cNvSpPr/>
          <p:nvPr/>
        </p:nvSpPr>
        <p:spPr>
          <a:xfrm>
            <a:off x="233700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t>Câu 3:</a:t>
            </a:r>
            <a:r>
              <a:rPr lang="en-US" sz="2800"/>
              <a:t> Lực ma sát nghỉ có giá trị cực đại F</a:t>
            </a:r>
            <a:r>
              <a:rPr lang="en-US" sz="2800" baseline="-25000"/>
              <a:t>0</a:t>
            </a:r>
            <a:r>
              <a:rPr lang="en-US" sz="2800"/>
              <a:t>. Khi lực kéo vật F </a:t>
            </a:r>
            <a:r>
              <a:rPr lang="en-US" sz="2800">
                <a:sym typeface="Symbol" panose="05050102010706020507" pitchFamily="18" charset="2"/>
              </a:rPr>
              <a:t></a:t>
            </a:r>
            <a:r>
              <a:rPr lang="en-US" sz="2800"/>
              <a:t> F</a:t>
            </a:r>
            <a:r>
              <a:rPr lang="en-US" sz="2800" baseline="-25000"/>
              <a:t>0</a:t>
            </a:r>
            <a:r>
              <a:rPr lang="en-US" sz="2800"/>
              <a:t> thì vật bắt đầu trượt.</a:t>
            </a:r>
          </a:p>
        </p:txBody>
      </p:sp>
      <p:sp>
        <p:nvSpPr>
          <p:cNvPr id="87" name="Rectangle 86" descr="n25 Fb Nguyen Phuong">
            <a:extLst>
              <a:ext uri="{FF2B5EF4-FFF2-40B4-BE49-F238E27FC236}">
                <a16:creationId xmlns:a16="http://schemas.microsoft.com/office/drawing/2014/main" id="{0839E88A-965F-2843-2FE3-823770739A06}"/>
              </a:ext>
            </a:extLst>
          </p:cNvPr>
          <p:cNvSpPr/>
          <p:nvPr/>
        </p:nvSpPr>
        <p:spPr>
          <a:xfrm>
            <a:off x="233680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88" name="Rectangle 87" descr="n25 Fb Nguyen Phuong">
            <a:extLst>
              <a:ext uri="{FF2B5EF4-FFF2-40B4-BE49-F238E27FC236}">
                <a16:creationId xmlns:a16="http://schemas.microsoft.com/office/drawing/2014/main" id="{AA382216-56E8-7505-C4EB-6C2D31EA529E}"/>
              </a:ext>
            </a:extLst>
          </p:cNvPr>
          <p:cNvSpPr/>
          <p:nvPr/>
        </p:nvSpPr>
        <p:spPr>
          <a:xfrm>
            <a:off x="656427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mc:AlternateContent xmlns:mc="http://schemas.openxmlformats.org/markup-compatibility/2006">
        <mc:Choice xmlns:a14="http://schemas.microsoft.com/office/drawing/2010/main" Requires="a14">
          <p:sp>
            <p:nvSpPr>
              <p:cNvPr id="89" name="Rectangle 88" descr="n25 Fb Nguyen Phuong">
                <a:extLst>
                  <a:ext uri="{FF2B5EF4-FFF2-40B4-BE49-F238E27FC236}">
                    <a16:creationId xmlns:a16="http://schemas.microsoft.com/office/drawing/2014/main" id="{0E21BE7E-BC15-562B-F132-F4C27FDE12A4}"/>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lnSpc>
                    <a:spcPct val="90000"/>
                  </a:lnSpc>
                </a:pPr>
                <a:r>
                  <a:rPr lang="en-US" sz="2400" b="1"/>
                  <a:t>Câu 2:</a:t>
                </a:r>
                <a:r>
                  <a:rPr lang="en-US" sz="2400"/>
                  <a:t> Hợp của hai lực đồng quy được xác định theo quy tắc hình bình hành, với hợp lực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𝐹</m:t>
                        </m:r>
                      </m:e>
                    </m:acc>
                  </m:oMath>
                </a14:m>
                <a:r>
                  <a:rPr lang="en-US" sz="2400"/>
                  <a:t> là đường chéo của hình bình hành với gốc của véc tơ lực đặt tại vật</a:t>
                </a:r>
              </a:p>
            </p:txBody>
          </p:sp>
        </mc:Choice>
        <mc:Fallback>
          <p:sp>
            <p:nvSpPr>
              <p:cNvPr id="89" name="Rectangle 88" descr="n25 Fb Nguyen Phuong">
                <a:extLst>
                  <a:ext uri="{FF2B5EF4-FFF2-40B4-BE49-F238E27FC236}">
                    <a16:creationId xmlns:a16="http://schemas.microsoft.com/office/drawing/2014/main" id="{0E21BE7E-BC15-562B-F132-F4C27FDE12A4}"/>
                  </a:ext>
                </a:extLst>
              </p:cNvPr>
              <p:cNvSpPr>
                <a:spLocks noRot="1" noChangeAspect="1" noMove="1" noResize="1" noEditPoints="1" noAdjustHandles="1" noChangeArrowheads="1" noChangeShapeType="1" noTextEdit="1"/>
              </p:cNvSpPr>
              <p:nvPr/>
            </p:nvSpPr>
            <p:spPr>
              <a:xfrm>
                <a:off x="2329381" y="271780"/>
                <a:ext cx="7449243" cy="1117600"/>
              </a:xfrm>
              <a:prstGeom prst="rect">
                <a:avLst/>
              </a:prstGeom>
              <a:blipFill>
                <a:blip r:embed="rId12"/>
                <a:stretch>
                  <a:fillRect/>
                </a:stretch>
              </a:blipFill>
              <a:ln/>
            </p:spPr>
            <p:txBody>
              <a:bodyPr/>
              <a:lstStyle/>
              <a:p>
                <a:r>
                  <a:rPr lang="en-US">
                    <a:noFill/>
                  </a:rPr>
                  <a:t> </a:t>
                </a:r>
              </a:p>
            </p:txBody>
          </p:sp>
        </mc:Fallback>
      </mc:AlternateContent>
      <p:sp>
        <p:nvSpPr>
          <p:cNvPr id="90" name="Rectangle 89" descr="n25 Fb Nguyen Phuong">
            <a:extLst>
              <a:ext uri="{FF2B5EF4-FFF2-40B4-BE49-F238E27FC236}">
                <a16:creationId xmlns:a16="http://schemas.microsoft.com/office/drawing/2014/main" id="{B9E633E1-C329-CEFF-5BDC-0FE7F276F9CF}"/>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a:t>
            </a:r>
          </a:p>
        </p:txBody>
      </p:sp>
      <p:sp>
        <p:nvSpPr>
          <p:cNvPr id="91" name="Rectangle 90" descr="n25 Fb Nguyen Phuong">
            <a:extLst>
              <a:ext uri="{FF2B5EF4-FFF2-40B4-BE49-F238E27FC236}">
                <a16:creationId xmlns:a16="http://schemas.microsoft.com/office/drawing/2014/main" id="{C4446F74-EC2E-5527-6E6B-1CA139086761}"/>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a:t>
            </a:r>
          </a:p>
        </p:txBody>
      </p:sp>
      <p:sp>
        <p:nvSpPr>
          <p:cNvPr id="92" name="Rectangle 91" descr="n25 Fb Nguyen Phuong">
            <a:extLst>
              <a:ext uri="{FF2B5EF4-FFF2-40B4-BE49-F238E27FC236}">
                <a16:creationId xmlns:a16="http://schemas.microsoft.com/office/drawing/2014/main" id="{D03A913F-9F00-D02C-2509-6A57C2059E22}"/>
              </a:ext>
            </a:extLst>
          </p:cNvPr>
          <p:cNvSpPr/>
          <p:nvPr/>
        </p:nvSpPr>
        <p:spPr>
          <a:xfrm>
            <a:off x="2352241" y="29464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t>Câu 1:</a:t>
            </a:r>
            <a:r>
              <a:rPr lang="en-US" sz="2800"/>
              <a:t> Nếu các lực tác dụng lên một vật cân bằng nhau thì không có lực tác dụng lên vật.</a:t>
            </a:r>
          </a:p>
        </p:txBody>
      </p:sp>
      <p:sp>
        <p:nvSpPr>
          <p:cNvPr id="93" name="Rectangle 92" descr="n25 Fb Nguyen Phuong">
            <a:extLst>
              <a:ext uri="{FF2B5EF4-FFF2-40B4-BE49-F238E27FC236}">
                <a16:creationId xmlns:a16="http://schemas.microsoft.com/office/drawing/2014/main" id="{49D72FB6-977D-A1A9-39CA-FA45CBD4873F}"/>
              </a:ext>
            </a:extLst>
          </p:cNvPr>
          <p:cNvSpPr/>
          <p:nvPr/>
        </p:nvSpPr>
        <p:spPr>
          <a:xfrm>
            <a:off x="2352040" y="161544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A. Đúng  </a:t>
            </a:r>
          </a:p>
        </p:txBody>
      </p:sp>
      <p:sp>
        <p:nvSpPr>
          <p:cNvPr id="94" name="Rectangle 93" descr="n25 Fb Nguyen Phuong">
            <a:extLst>
              <a:ext uri="{FF2B5EF4-FFF2-40B4-BE49-F238E27FC236}">
                <a16:creationId xmlns:a16="http://schemas.microsoft.com/office/drawing/2014/main" id="{8258C124-0D1C-0CDD-92CE-20FD454EFCA2}"/>
              </a:ext>
            </a:extLst>
          </p:cNvPr>
          <p:cNvSpPr/>
          <p:nvPr/>
        </p:nvSpPr>
        <p:spPr>
          <a:xfrm>
            <a:off x="6579513" y="161544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r>
              <a:rPr lang="en-US" sz="2400" b="1">
                <a:solidFill>
                  <a:srgbClr val="FFFF00"/>
                </a:solidFill>
                <a:latin typeface="Calibri"/>
              </a:rPr>
              <a:t>B. Sai </a:t>
            </a:r>
          </a:p>
        </p:txBody>
      </p:sp>
    </p:spTree>
    <p:extLst>
      <p:ext uri="{BB962C8B-B14F-4D97-AF65-F5344CB8AC3E}">
        <p14:creationId xmlns:p14="http://schemas.microsoft.com/office/powerpoint/2010/main" val="325215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grpId="0"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1" presetClass="mediacall" presetSubtype="0" fill="hold" nodeType="withEffect">
                                  <p:stCondLst>
                                    <p:cond delay="0"/>
                                  </p:stCondLst>
                                  <p:childTnLst>
                                    <p:cmd type="call" cmd="playFrom(0.0)">
                                      <p:cBhvr>
                                        <p:cTn id="20" dur="1880" fill="hold"/>
                                        <p:tgtEl>
                                          <p:spTgt spid="12"/>
                                        </p:tgtEl>
                                      </p:cBhvr>
                                    </p:cmd>
                                  </p:childTnLst>
                                </p:cTn>
                              </p:par>
                            </p:childTnLst>
                          </p:cTn>
                        </p:par>
                      </p:childTnLst>
                    </p:cTn>
                  </p:par>
                  <p:par>
                    <p:cTn id="21" fill="hold">
                      <p:stCondLst>
                        <p:cond delay="indefinite"/>
                      </p:stCondLst>
                      <p:childTnLst>
                        <p:par>
                          <p:cTn id="22" fill="hold">
                            <p:stCondLst>
                              <p:cond delay="0"/>
                            </p:stCondLst>
                            <p:childTnLst>
                              <p:par>
                                <p:cTn id="23" presetID="27" presetClass="emph" presetSubtype="0" fill="hold" grpId="1" nodeType="clickEffect">
                                  <p:stCondLst>
                                    <p:cond delay="0"/>
                                  </p:stCondLst>
                                  <p:childTnLst>
                                    <p:animClr clrSpc="rgb" dir="cw">
                                      <p:cBhvr override="childStyle">
                                        <p:cTn id="24" dur="250" autoRev="1" fill="remove"/>
                                        <p:tgtEl>
                                          <p:spTgt spid="5"/>
                                        </p:tgtEl>
                                        <p:attrNameLst>
                                          <p:attrName>style.color</p:attrName>
                                        </p:attrNameLst>
                                      </p:cBhvr>
                                      <p:to>
                                        <a:schemeClr val="bg1"/>
                                      </p:to>
                                    </p:animClr>
                                    <p:animClr clrSpc="rgb" dir="cw">
                                      <p:cBhvr>
                                        <p:cTn id="25" dur="250" autoRev="1" fill="remove"/>
                                        <p:tgtEl>
                                          <p:spTgt spid="5"/>
                                        </p:tgtEl>
                                        <p:attrNameLst>
                                          <p:attrName>fillcolor</p:attrName>
                                        </p:attrNameLst>
                                      </p:cBhvr>
                                      <p:to>
                                        <a:schemeClr val="bg1"/>
                                      </p:to>
                                    </p:animClr>
                                    <p:set>
                                      <p:cBhvr>
                                        <p:cTn id="26" dur="250" autoRev="1" fill="remove"/>
                                        <p:tgtEl>
                                          <p:spTgt spid="5"/>
                                        </p:tgtEl>
                                        <p:attrNameLst>
                                          <p:attrName>fill.type</p:attrName>
                                        </p:attrNameLst>
                                      </p:cBhvr>
                                      <p:to>
                                        <p:strVal val="solid"/>
                                      </p:to>
                                    </p:set>
                                    <p:set>
                                      <p:cBhvr>
                                        <p:cTn id="27" dur="250" autoRev="1" fill="remove"/>
                                        <p:tgtEl>
                                          <p:spTgt spid="5"/>
                                        </p:tgtEl>
                                        <p:attrNameLst>
                                          <p:attrName>fill.on</p:attrName>
                                        </p:attrNameLst>
                                      </p:cBhvr>
                                      <p:to>
                                        <p:strVal val="true"/>
                                      </p:to>
                                    </p:set>
                                  </p:childTnLst>
                                </p:cTn>
                              </p:par>
                            </p:childTnLst>
                          </p:cTn>
                        </p:par>
                        <p:par>
                          <p:cTn id="28" fill="hold">
                            <p:stCondLst>
                              <p:cond delay="500"/>
                            </p:stCondLst>
                            <p:childTnLst>
                              <p:par>
                                <p:cTn id="29" presetID="47"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1" presetClass="mediacall" presetSubtype="0" fill="hold" nodeType="withEffect">
                                  <p:stCondLst>
                                    <p:cond delay="0"/>
                                  </p:stCondLst>
                                  <p:childTnLst>
                                    <p:cmd type="call" cmd="playFrom(0.0)">
                                      <p:cBhvr>
                                        <p:cTn id="38" dur="1880" fill="hold"/>
                                        <p:tgtEl>
                                          <p:spTgt spid="12"/>
                                        </p:tgtEl>
                                      </p:cBhvr>
                                    </p:cmd>
                                  </p:childTnLst>
                                </p:cTn>
                              </p:par>
                            </p:childTnLst>
                          </p:cTn>
                        </p:par>
                      </p:childTnLst>
                    </p:cTn>
                  </p:par>
                  <p:par>
                    <p:cTn id="39" fill="hold">
                      <p:stCondLst>
                        <p:cond delay="indefinite"/>
                      </p:stCondLst>
                      <p:childTnLst>
                        <p:par>
                          <p:cTn id="40" fill="hold">
                            <p:stCondLst>
                              <p:cond delay="0"/>
                            </p:stCondLst>
                            <p:childTnLst>
                              <p:par>
                                <p:cTn id="41" presetID="27" presetClass="emph" presetSubtype="0" fill="hold" grpId="2" nodeType="clickEffect">
                                  <p:stCondLst>
                                    <p:cond delay="0"/>
                                  </p:stCondLst>
                                  <p:childTnLst>
                                    <p:animClr clrSpc="rgb" dir="cw">
                                      <p:cBhvr override="childStyle">
                                        <p:cTn id="42" dur="250" autoRev="1" fill="remove"/>
                                        <p:tgtEl>
                                          <p:spTgt spid="5"/>
                                        </p:tgtEl>
                                        <p:attrNameLst>
                                          <p:attrName>style.color</p:attrName>
                                        </p:attrNameLst>
                                      </p:cBhvr>
                                      <p:to>
                                        <a:schemeClr val="bg1"/>
                                      </p:to>
                                    </p:animClr>
                                    <p:animClr clrSpc="rgb" dir="cw">
                                      <p:cBhvr>
                                        <p:cTn id="43" dur="250" autoRev="1" fill="remove"/>
                                        <p:tgtEl>
                                          <p:spTgt spid="5"/>
                                        </p:tgtEl>
                                        <p:attrNameLst>
                                          <p:attrName>fillcolor</p:attrName>
                                        </p:attrNameLst>
                                      </p:cBhvr>
                                      <p:to>
                                        <a:schemeClr val="bg1"/>
                                      </p:to>
                                    </p:animClr>
                                    <p:set>
                                      <p:cBhvr>
                                        <p:cTn id="44" dur="250" autoRev="1" fill="remove"/>
                                        <p:tgtEl>
                                          <p:spTgt spid="5"/>
                                        </p:tgtEl>
                                        <p:attrNameLst>
                                          <p:attrName>fill.type</p:attrName>
                                        </p:attrNameLst>
                                      </p:cBhvr>
                                      <p:to>
                                        <p:strVal val="solid"/>
                                      </p:to>
                                    </p:set>
                                    <p:set>
                                      <p:cBhvr>
                                        <p:cTn id="45" dur="250" autoRev="1" fill="remove"/>
                                        <p:tgtEl>
                                          <p:spTgt spid="5"/>
                                        </p:tgtEl>
                                        <p:attrNameLst>
                                          <p:attrName>fill.on</p:attrName>
                                        </p:attrNameLst>
                                      </p:cBhvr>
                                      <p:to>
                                        <p:strVal val="true"/>
                                      </p:to>
                                    </p:set>
                                  </p:childTnLst>
                                </p:cTn>
                              </p:par>
                            </p:childTnLst>
                          </p:cTn>
                        </p:par>
                        <p:par>
                          <p:cTn id="46" fill="hold">
                            <p:stCondLst>
                              <p:cond delay="500"/>
                            </p:stCondLst>
                            <p:childTnLst>
                              <p:par>
                                <p:cTn id="47" presetID="47" presetClass="entr" presetSubtype="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par>
                                <p:cTn id="52" presetID="22" presetClass="entr" presetSubtype="4"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par>
                                <p:cTn id="55" presetID="1" presetClass="mediacall" presetSubtype="0" fill="hold" nodeType="withEffect">
                                  <p:stCondLst>
                                    <p:cond delay="0"/>
                                  </p:stCondLst>
                                  <p:childTnLst>
                                    <p:cmd type="call" cmd="playFrom(0.0)">
                                      <p:cBhvr>
                                        <p:cTn id="56" dur="1880" fill="hold"/>
                                        <p:tgtEl>
                                          <p:spTgt spid="12"/>
                                        </p:tgtEl>
                                      </p:cBhvr>
                                    </p:cmd>
                                  </p:childTnLst>
                                </p:cTn>
                              </p:par>
                            </p:childTnLst>
                          </p:cTn>
                        </p:par>
                      </p:childTnLst>
                    </p:cTn>
                  </p:par>
                  <p:par>
                    <p:cTn id="57" fill="hold">
                      <p:stCondLst>
                        <p:cond delay="indefinite"/>
                      </p:stCondLst>
                      <p:childTnLst>
                        <p:par>
                          <p:cTn id="58" fill="hold">
                            <p:stCondLst>
                              <p:cond delay="0"/>
                            </p:stCondLst>
                            <p:childTnLst>
                              <p:par>
                                <p:cTn id="59" presetID="27" presetClass="emph" presetSubtype="0" fill="hold" grpId="3" nodeType="clickEffect">
                                  <p:stCondLst>
                                    <p:cond delay="0"/>
                                  </p:stCondLst>
                                  <p:childTnLst>
                                    <p:animClr clrSpc="rgb" dir="cw">
                                      <p:cBhvr override="childStyle">
                                        <p:cTn id="60" dur="250" autoRev="1" fill="remove"/>
                                        <p:tgtEl>
                                          <p:spTgt spid="5"/>
                                        </p:tgtEl>
                                        <p:attrNameLst>
                                          <p:attrName>style.color</p:attrName>
                                        </p:attrNameLst>
                                      </p:cBhvr>
                                      <p:to>
                                        <a:schemeClr val="bg1"/>
                                      </p:to>
                                    </p:animClr>
                                    <p:animClr clrSpc="rgb" dir="cw">
                                      <p:cBhvr>
                                        <p:cTn id="61" dur="250" autoRev="1" fill="remove"/>
                                        <p:tgtEl>
                                          <p:spTgt spid="5"/>
                                        </p:tgtEl>
                                        <p:attrNameLst>
                                          <p:attrName>fillcolor</p:attrName>
                                        </p:attrNameLst>
                                      </p:cBhvr>
                                      <p:to>
                                        <a:schemeClr val="bg1"/>
                                      </p:to>
                                    </p:animClr>
                                    <p:set>
                                      <p:cBhvr>
                                        <p:cTn id="62" dur="250" autoRev="1" fill="remove"/>
                                        <p:tgtEl>
                                          <p:spTgt spid="5"/>
                                        </p:tgtEl>
                                        <p:attrNameLst>
                                          <p:attrName>fill.type</p:attrName>
                                        </p:attrNameLst>
                                      </p:cBhvr>
                                      <p:to>
                                        <p:strVal val="solid"/>
                                      </p:to>
                                    </p:set>
                                    <p:set>
                                      <p:cBhvr>
                                        <p:cTn id="63" dur="250" autoRev="1" fill="remove"/>
                                        <p:tgtEl>
                                          <p:spTgt spid="5"/>
                                        </p:tgtEl>
                                        <p:attrNameLst>
                                          <p:attrName>fill.on</p:attrName>
                                        </p:attrNameLst>
                                      </p:cBhvr>
                                      <p:to>
                                        <p:strVal val="true"/>
                                      </p:to>
                                    </p:set>
                                  </p:childTnLst>
                                </p:cTn>
                              </p:par>
                            </p:childTnLst>
                          </p:cTn>
                        </p:par>
                        <p:par>
                          <p:cTn id="64" fill="hold">
                            <p:stCondLst>
                              <p:cond delay="500"/>
                            </p:stCondLst>
                            <p:childTnLst>
                              <p:par>
                                <p:cTn id="65" presetID="47" presetClass="entr" presetSubtype="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22" presetClass="entr" presetSubtype="4"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down)">
                                      <p:cBhvr>
                                        <p:cTn id="72" dur="500"/>
                                        <p:tgtEl>
                                          <p:spTgt spid="18"/>
                                        </p:tgtEl>
                                      </p:cBhvr>
                                    </p:animEffect>
                                  </p:childTnLst>
                                </p:cTn>
                              </p:par>
                              <p:par>
                                <p:cTn id="73" presetID="1" presetClass="mediacall" presetSubtype="0" fill="hold" nodeType="withEffect">
                                  <p:stCondLst>
                                    <p:cond delay="0"/>
                                  </p:stCondLst>
                                  <p:childTnLst>
                                    <p:cmd type="call" cmd="playFrom(0.0)">
                                      <p:cBhvr>
                                        <p:cTn id="74" dur="1880" fill="hold"/>
                                        <p:tgtEl>
                                          <p:spTgt spid="12"/>
                                        </p:tgtEl>
                                      </p:cBhvr>
                                    </p:cmd>
                                  </p:childTnLst>
                                </p:cTn>
                              </p:par>
                            </p:childTnLst>
                          </p:cTn>
                        </p:par>
                      </p:childTnLst>
                    </p:cTn>
                  </p:par>
                  <p:par>
                    <p:cTn id="75" fill="hold">
                      <p:stCondLst>
                        <p:cond delay="indefinite"/>
                      </p:stCondLst>
                      <p:childTnLst>
                        <p:par>
                          <p:cTn id="76" fill="hold">
                            <p:stCondLst>
                              <p:cond delay="0"/>
                            </p:stCondLst>
                            <p:childTnLst>
                              <p:par>
                                <p:cTn id="77" presetID="27" presetClass="emph" presetSubtype="0" fill="hold" grpId="4" nodeType="clickEffect">
                                  <p:stCondLst>
                                    <p:cond delay="0"/>
                                  </p:stCondLst>
                                  <p:childTnLst>
                                    <p:animClr clrSpc="rgb" dir="cw">
                                      <p:cBhvr override="childStyle">
                                        <p:cTn id="78" dur="250" autoRev="1" fill="remove"/>
                                        <p:tgtEl>
                                          <p:spTgt spid="5"/>
                                        </p:tgtEl>
                                        <p:attrNameLst>
                                          <p:attrName>style.color</p:attrName>
                                        </p:attrNameLst>
                                      </p:cBhvr>
                                      <p:to>
                                        <a:schemeClr val="bg1"/>
                                      </p:to>
                                    </p:animClr>
                                    <p:animClr clrSpc="rgb" dir="cw">
                                      <p:cBhvr>
                                        <p:cTn id="79" dur="250" autoRev="1" fill="remove"/>
                                        <p:tgtEl>
                                          <p:spTgt spid="5"/>
                                        </p:tgtEl>
                                        <p:attrNameLst>
                                          <p:attrName>fillcolor</p:attrName>
                                        </p:attrNameLst>
                                      </p:cBhvr>
                                      <p:to>
                                        <a:schemeClr val="bg1"/>
                                      </p:to>
                                    </p:animClr>
                                    <p:set>
                                      <p:cBhvr>
                                        <p:cTn id="80" dur="250" autoRev="1" fill="remove"/>
                                        <p:tgtEl>
                                          <p:spTgt spid="5"/>
                                        </p:tgtEl>
                                        <p:attrNameLst>
                                          <p:attrName>fill.type</p:attrName>
                                        </p:attrNameLst>
                                      </p:cBhvr>
                                      <p:to>
                                        <p:strVal val="solid"/>
                                      </p:to>
                                    </p:set>
                                    <p:set>
                                      <p:cBhvr>
                                        <p:cTn id="81" dur="250" autoRev="1" fill="remove"/>
                                        <p:tgtEl>
                                          <p:spTgt spid="5"/>
                                        </p:tgtEl>
                                        <p:attrNameLst>
                                          <p:attrName>fill.on</p:attrName>
                                        </p:attrNameLst>
                                      </p:cBhvr>
                                      <p:to>
                                        <p:strVal val="true"/>
                                      </p:to>
                                    </p:set>
                                  </p:childTnLst>
                                </p:cTn>
                              </p:par>
                            </p:childTnLst>
                          </p:cTn>
                        </p:par>
                        <p:par>
                          <p:cTn id="82" fill="hold">
                            <p:stCondLst>
                              <p:cond delay="500"/>
                            </p:stCondLst>
                            <p:childTnLst>
                              <p:par>
                                <p:cTn id="83" presetID="47" presetClass="entr" presetSubtype="0" fill="hold"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par>
                                <p:cTn id="88" presetID="22" presetClass="entr" presetSubtype="4" fill="hold"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wipe(down)">
                                      <p:cBhvr>
                                        <p:cTn id="90" dur="500"/>
                                        <p:tgtEl>
                                          <p:spTgt spid="20"/>
                                        </p:tgtEl>
                                      </p:cBhvr>
                                    </p:animEffect>
                                  </p:childTnLst>
                                </p:cTn>
                              </p:par>
                              <p:par>
                                <p:cTn id="91" presetID="1" presetClass="mediacall" presetSubtype="0" fill="hold" nodeType="withEffect">
                                  <p:stCondLst>
                                    <p:cond delay="0"/>
                                  </p:stCondLst>
                                  <p:childTnLst>
                                    <p:cmd type="call" cmd="playFrom(0.0)">
                                      <p:cBhvr>
                                        <p:cTn id="92" dur="1880" fill="hold"/>
                                        <p:tgtEl>
                                          <p:spTgt spid="12"/>
                                        </p:tgtEl>
                                      </p:cBhvr>
                                    </p:cmd>
                                  </p:childTnLst>
                                </p:cTn>
                              </p:par>
                              <p:par>
                                <p:cTn id="93" presetID="10" presetClass="entr" presetSubtype="0" fill="hold"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1"/>
                                        </p:tgtEl>
                                        <p:attrNameLst>
                                          <p:attrName>r</p:attrName>
                                        </p:attrNameLst>
                                      </p:cBhvr>
                                    </p:animRot>
                                    <p:animRot by="-240000">
                                      <p:cBhvr>
                                        <p:cTn id="98" dur="200" fill="hold">
                                          <p:stCondLst>
                                            <p:cond delay="200"/>
                                          </p:stCondLst>
                                        </p:cTn>
                                        <p:tgtEl>
                                          <p:spTgt spid="21"/>
                                        </p:tgtEl>
                                        <p:attrNameLst>
                                          <p:attrName>r</p:attrName>
                                        </p:attrNameLst>
                                      </p:cBhvr>
                                    </p:animRot>
                                    <p:animRot by="240000">
                                      <p:cBhvr>
                                        <p:cTn id="99" dur="200" fill="hold">
                                          <p:stCondLst>
                                            <p:cond delay="400"/>
                                          </p:stCondLst>
                                        </p:cTn>
                                        <p:tgtEl>
                                          <p:spTgt spid="21"/>
                                        </p:tgtEl>
                                        <p:attrNameLst>
                                          <p:attrName>r</p:attrName>
                                        </p:attrNameLst>
                                      </p:cBhvr>
                                    </p:animRot>
                                    <p:animRot by="-240000">
                                      <p:cBhvr>
                                        <p:cTn id="100" dur="200" fill="hold">
                                          <p:stCondLst>
                                            <p:cond delay="600"/>
                                          </p:stCondLst>
                                        </p:cTn>
                                        <p:tgtEl>
                                          <p:spTgt spid="21"/>
                                        </p:tgtEl>
                                        <p:attrNameLst>
                                          <p:attrName>r</p:attrName>
                                        </p:attrNameLst>
                                      </p:cBhvr>
                                    </p:animRot>
                                    <p:animRot by="120000">
                                      <p:cBhvr>
                                        <p:cTn id="101" dur="200" fill="hold">
                                          <p:stCondLst>
                                            <p:cond delay="800"/>
                                          </p:stCondLst>
                                        </p:cTn>
                                        <p:tgtEl>
                                          <p:spTgt spid="21"/>
                                        </p:tgtEl>
                                        <p:attrNameLst>
                                          <p:attrName>r</p:attrName>
                                        </p:attrNameLst>
                                      </p:cBhvr>
                                    </p:animRot>
                                  </p:childTnLst>
                                </p:cTn>
                              </p:par>
                              <p:par>
                                <p:cTn id="102" presetID="10" presetClass="entr" presetSubtype="0" fill="hold" grpId="0"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childTnLst>
                                </p:cTn>
                              </p:par>
                              <p:par>
                                <p:cTn id="105" presetID="26" presetClass="emph" presetSubtype="0" repeatCount="indefinite" fill="hold" grpId="1" nodeType="withEffect">
                                  <p:stCondLst>
                                    <p:cond delay="0"/>
                                  </p:stCondLst>
                                  <p:childTnLst>
                                    <p:animEffect transition="out" filter="fade">
                                      <p:cBhvr>
                                        <p:cTn id="106" dur="500" tmFilter="0, 0; .2, .5; .8, .5; 1, 0"/>
                                        <p:tgtEl>
                                          <p:spTgt spid="22"/>
                                        </p:tgtEl>
                                      </p:cBhvr>
                                    </p:animEffect>
                                    <p:animScale>
                                      <p:cBhvr>
                                        <p:cTn id="107" dur="250" autoRev="1" fill="hold"/>
                                        <p:tgtEl>
                                          <p:spTgt spid="22"/>
                                        </p:tgtEl>
                                      </p:cBhvr>
                                      <p:by x="105000" y="105000"/>
                                    </p:animScale>
                                  </p:childTnLst>
                                </p:cTn>
                              </p:par>
                            </p:childTnLst>
                          </p:cTn>
                        </p:par>
                      </p:childTnLst>
                    </p:cTn>
                  </p:par>
                </p:childTnLst>
              </p:cTn>
              <p:nextCondLst>
                <p:cond evt="onClick" delay="0">
                  <p:tgtEl>
                    <p:spTgt spid="5"/>
                  </p:tgtEl>
                </p:cond>
              </p:nextCondLst>
            </p:seq>
            <p:audio>
              <p:cMediaNode vol="80000">
                <p:cTn id="108" fill="hold" display="0">
                  <p:stCondLst>
                    <p:cond delay="indefinite"/>
                  </p:stCondLst>
                  <p:endCondLst>
                    <p:cond evt="onStopAudio" delay="0">
                      <p:tgtEl>
                        <p:sldTgt/>
                      </p:tgtEl>
                    </p:cond>
                  </p:endCondLst>
                </p:cTn>
                <p:tgtEl>
                  <p:spTgt spid="12"/>
                </p:tgtEl>
              </p:cMediaNode>
            </p:audio>
            <p:seq concurrent="1" nextAc="seek">
              <p:cTn id="109" restart="whenNotActive" fill="hold" evtFilter="cancelBubble" nodeType="interactiveSeq">
                <p:stCondLst>
                  <p:cond evt="onClick" delay="0">
                    <p:tgtEl>
                      <p:spTgt spid="24"/>
                    </p:tgtEl>
                  </p:cond>
                </p:stCondLst>
                <p:endSync evt="end" delay="0">
                  <p:rtn val="all"/>
                </p:endSync>
                <p:childTnLst>
                  <p:par>
                    <p:cTn id="110" fill="hold">
                      <p:stCondLst>
                        <p:cond delay="0"/>
                      </p:stCondLst>
                      <p:childTnLst>
                        <p:par>
                          <p:cTn id="111" fill="hold">
                            <p:stCondLst>
                              <p:cond delay="0"/>
                            </p:stCondLst>
                            <p:childTnLst>
                              <p:par>
                                <p:cTn id="112" presetID="27" presetClass="emph" presetSubtype="0" fill="hold" grpId="0" nodeType="clickEffect">
                                  <p:stCondLst>
                                    <p:cond delay="0"/>
                                  </p:stCondLst>
                                  <p:childTnLst>
                                    <p:animClr clrSpc="rgb" dir="cw">
                                      <p:cBhvr override="childStyle">
                                        <p:cTn id="113" dur="250" autoRev="1" fill="remove"/>
                                        <p:tgtEl>
                                          <p:spTgt spid="24"/>
                                        </p:tgtEl>
                                        <p:attrNameLst>
                                          <p:attrName>style.color</p:attrName>
                                        </p:attrNameLst>
                                      </p:cBhvr>
                                      <p:to>
                                        <a:schemeClr val="bg1"/>
                                      </p:to>
                                    </p:animClr>
                                    <p:animClr clrSpc="rgb" dir="cw">
                                      <p:cBhvr>
                                        <p:cTn id="114" dur="250" autoRev="1" fill="remove"/>
                                        <p:tgtEl>
                                          <p:spTgt spid="24"/>
                                        </p:tgtEl>
                                        <p:attrNameLst>
                                          <p:attrName>fillcolor</p:attrName>
                                        </p:attrNameLst>
                                      </p:cBhvr>
                                      <p:to>
                                        <a:schemeClr val="bg1"/>
                                      </p:to>
                                    </p:animClr>
                                    <p:set>
                                      <p:cBhvr>
                                        <p:cTn id="115" dur="250" autoRev="1" fill="remove"/>
                                        <p:tgtEl>
                                          <p:spTgt spid="24"/>
                                        </p:tgtEl>
                                        <p:attrNameLst>
                                          <p:attrName>fill.type</p:attrName>
                                        </p:attrNameLst>
                                      </p:cBhvr>
                                      <p:to>
                                        <p:strVal val="solid"/>
                                      </p:to>
                                    </p:set>
                                    <p:set>
                                      <p:cBhvr>
                                        <p:cTn id="116" dur="250" autoRev="1" fill="remove"/>
                                        <p:tgtEl>
                                          <p:spTgt spid="24"/>
                                        </p:tgtEl>
                                        <p:attrNameLst>
                                          <p:attrName>fill.on</p:attrName>
                                        </p:attrNameLst>
                                      </p:cBhvr>
                                      <p:to>
                                        <p:strVal val="true"/>
                                      </p:to>
                                    </p:set>
                                  </p:childTnLst>
                                </p:cTn>
                              </p:par>
                            </p:childTnLst>
                          </p:cTn>
                        </p:par>
                        <p:par>
                          <p:cTn id="117" fill="hold">
                            <p:stCondLst>
                              <p:cond delay="500"/>
                            </p:stCondLst>
                            <p:childTnLst>
                              <p:par>
                                <p:cTn id="118" presetID="47" presetClass="entr" presetSubtype="0" fill="hold"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fade">
                                      <p:cBhvr>
                                        <p:cTn id="120" dur="1000"/>
                                        <p:tgtEl>
                                          <p:spTgt spid="31"/>
                                        </p:tgtEl>
                                      </p:cBhvr>
                                    </p:animEffect>
                                    <p:anim calcmode="lin" valueType="num">
                                      <p:cBhvr>
                                        <p:cTn id="121" dur="1000" fill="hold"/>
                                        <p:tgtEl>
                                          <p:spTgt spid="31"/>
                                        </p:tgtEl>
                                        <p:attrNameLst>
                                          <p:attrName>ppt_x</p:attrName>
                                        </p:attrNameLst>
                                      </p:cBhvr>
                                      <p:tavLst>
                                        <p:tav tm="0">
                                          <p:val>
                                            <p:strVal val="#ppt_x"/>
                                          </p:val>
                                        </p:tav>
                                        <p:tav tm="100000">
                                          <p:val>
                                            <p:strVal val="#ppt_x"/>
                                          </p:val>
                                        </p:tav>
                                      </p:tavLst>
                                    </p:anim>
                                    <p:anim calcmode="lin" valueType="num">
                                      <p:cBhvr>
                                        <p:cTn id="122" dur="1000" fill="hold"/>
                                        <p:tgtEl>
                                          <p:spTgt spid="31"/>
                                        </p:tgtEl>
                                        <p:attrNameLst>
                                          <p:attrName>ppt_y</p:attrName>
                                        </p:attrNameLst>
                                      </p:cBhvr>
                                      <p:tavLst>
                                        <p:tav tm="0">
                                          <p:val>
                                            <p:strVal val="#ppt_y-.1"/>
                                          </p:val>
                                        </p:tav>
                                        <p:tav tm="100000">
                                          <p:val>
                                            <p:strVal val="#ppt_y"/>
                                          </p:val>
                                        </p:tav>
                                      </p:tavLst>
                                    </p:anim>
                                  </p:childTnLst>
                                </p:cTn>
                              </p:par>
                              <p:par>
                                <p:cTn id="123" presetID="22" presetClass="entr" presetSubtype="4" fill="hold"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ipe(down)">
                                      <p:cBhvr>
                                        <p:cTn id="125" dur="500"/>
                                        <p:tgtEl>
                                          <p:spTgt spid="27"/>
                                        </p:tgtEl>
                                      </p:cBhvr>
                                    </p:animEffect>
                                  </p:childTnLst>
                                </p:cTn>
                              </p:par>
                              <p:par>
                                <p:cTn id="126" presetID="1" presetClass="mediacall" presetSubtype="0" fill="hold" nodeType="withEffect">
                                  <p:stCondLst>
                                    <p:cond delay="0"/>
                                  </p:stCondLst>
                                  <p:childTnLst>
                                    <p:cmd type="call" cmd="playFrom(0.0)">
                                      <p:cBhvr>
                                        <p:cTn id="127" dur="1856" fill="hold"/>
                                        <p:tgtEl>
                                          <p:spTgt spid="32"/>
                                        </p:tgtEl>
                                      </p:cBhvr>
                                    </p:cmd>
                                  </p:childTnLst>
                                </p:cTn>
                              </p:par>
                            </p:childTnLst>
                          </p:cTn>
                        </p:par>
                      </p:childTnLst>
                    </p:cTn>
                  </p:par>
                  <p:par>
                    <p:cTn id="128" fill="hold">
                      <p:stCondLst>
                        <p:cond delay="indefinite"/>
                      </p:stCondLst>
                      <p:childTnLst>
                        <p:par>
                          <p:cTn id="129" fill="hold">
                            <p:stCondLst>
                              <p:cond delay="0"/>
                            </p:stCondLst>
                            <p:childTnLst>
                              <p:par>
                                <p:cTn id="130" presetID="27" presetClass="emph" presetSubtype="0" fill="hold" grpId="1" nodeType="clickEffect">
                                  <p:stCondLst>
                                    <p:cond delay="0"/>
                                  </p:stCondLst>
                                  <p:childTnLst>
                                    <p:animClr clrSpc="rgb" dir="cw">
                                      <p:cBhvr override="childStyle">
                                        <p:cTn id="131" dur="250" autoRev="1" fill="remove"/>
                                        <p:tgtEl>
                                          <p:spTgt spid="24"/>
                                        </p:tgtEl>
                                        <p:attrNameLst>
                                          <p:attrName>style.color</p:attrName>
                                        </p:attrNameLst>
                                      </p:cBhvr>
                                      <p:to>
                                        <a:schemeClr val="bg1"/>
                                      </p:to>
                                    </p:animClr>
                                    <p:animClr clrSpc="rgb" dir="cw">
                                      <p:cBhvr>
                                        <p:cTn id="132" dur="250" autoRev="1" fill="remove"/>
                                        <p:tgtEl>
                                          <p:spTgt spid="24"/>
                                        </p:tgtEl>
                                        <p:attrNameLst>
                                          <p:attrName>fillcolor</p:attrName>
                                        </p:attrNameLst>
                                      </p:cBhvr>
                                      <p:to>
                                        <a:schemeClr val="bg1"/>
                                      </p:to>
                                    </p:animClr>
                                    <p:set>
                                      <p:cBhvr>
                                        <p:cTn id="133" dur="250" autoRev="1" fill="remove"/>
                                        <p:tgtEl>
                                          <p:spTgt spid="24"/>
                                        </p:tgtEl>
                                        <p:attrNameLst>
                                          <p:attrName>fill.type</p:attrName>
                                        </p:attrNameLst>
                                      </p:cBhvr>
                                      <p:to>
                                        <p:strVal val="solid"/>
                                      </p:to>
                                    </p:set>
                                    <p:set>
                                      <p:cBhvr>
                                        <p:cTn id="134" dur="250" autoRev="1" fill="remove"/>
                                        <p:tgtEl>
                                          <p:spTgt spid="24"/>
                                        </p:tgtEl>
                                        <p:attrNameLst>
                                          <p:attrName>fill.on</p:attrName>
                                        </p:attrNameLst>
                                      </p:cBhvr>
                                      <p:to>
                                        <p:strVal val="true"/>
                                      </p:to>
                                    </p:set>
                                  </p:childTnLst>
                                </p:cTn>
                              </p:par>
                            </p:childTnLst>
                          </p:cTn>
                        </p:par>
                        <p:par>
                          <p:cTn id="135" fill="hold">
                            <p:stCondLst>
                              <p:cond delay="500"/>
                            </p:stCondLst>
                            <p:childTnLst>
                              <p:par>
                                <p:cTn id="136" presetID="47" presetClass="entr" presetSubtype="0" fill="hold" nodeType="afterEffect">
                                  <p:stCondLst>
                                    <p:cond delay="0"/>
                                  </p:stCondLst>
                                  <p:childTnLst>
                                    <p:set>
                                      <p:cBhvr>
                                        <p:cTn id="137" dur="1" fill="hold">
                                          <p:stCondLst>
                                            <p:cond delay="0"/>
                                          </p:stCondLst>
                                        </p:cTn>
                                        <p:tgtEl>
                                          <p:spTgt spid="33"/>
                                        </p:tgtEl>
                                        <p:attrNameLst>
                                          <p:attrName>style.visibility</p:attrName>
                                        </p:attrNameLst>
                                      </p:cBhvr>
                                      <p:to>
                                        <p:strVal val="visible"/>
                                      </p:to>
                                    </p:set>
                                    <p:animEffect transition="in" filter="fade">
                                      <p:cBhvr>
                                        <p:cTn id="138" dur="1000"/>
                                        <p:tgtEl>
                                          <p:spTgt spid="33"/>
                                        </p:tgtEl>
                                      </p:cBhvr>
                                    </p:animEffect>
                                    <p:anim calcmode="lin" valueType="num">
                                      <p:cBhvr>
                                        <p:cTn id="139" dur="1000" fill="hold"/>
                                        <p:tgtEl>
                                          <p:spTgt spid="33"/>
                                        </p:tgtEl>
                                        <p:attrNameLst>
                                          <p:attrName>ppt_x</p:attrName>
                                        </p:attrNameLst>
                                      </p:cBhvr>
                                      <p:tavLst>
                                        <p:tav tm="0">
                                          <p:val>
                                            <p:strVal val="#ppt_x"/>
                                          </p:val>
                                        </p:tav>
                                        <p:tav tm="100000">
                                          <p:val>
                                            <p:strVal val="#ppt_x"/>
                                          </p:val>
                                        </p:tav>
                                      </p:tavLst>
                                    </p:anim>
                                    <p:anim calcmode="lin" valueType="num">
                                      <p:cBhvr>
                                        <p:cTn id="140" dur="1000" fill="hold"/>
                                        <p:tgtEl>
                                          <p:spTgt spid="33"/>
                                        </p:tgtEl>
                                        <p:attrNameLst>
                                          <p:attrName>ppt_y</p:attrName>
                                        </p:attrNameLst>
                                      </p:cBhvr>
                                      <p:tavLst>
                                        <p:tav tm="0">
                                          <p:val>
                                            <p:strVal val="#ppt_y-.1"/>
                                          </p:val>
                                        </p:tav>
                                        <p:tav tm="100000">
                                          <p:val>
                                            <p:strVal val="#ppt_y"/>
                                          </p:val>
                                        </p:tav>
                                      </p:tavLst>
                                    </p:anim>
                                  </p:childTnLst>
                                </p:cTn>
                              </p:par>
                              <p:par>
                                <p:cTn id="141" presetID="22" presetClass="entr" presetSubtype="4" fill="hold" nodeType="with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wipe(down)">
                                      <p:cBhvr>
                                        <p:cTn id="143" dur="500"/>
                                        <p:tgtEl>
                                          <p:spTgt spid="28"/>
                                        </p:tgtEl>
                                      </p:cBhvr>
                                    </p:animEffect>
                                  </p:childTnLst>
                                </p:cTn>
                              </p:par>
                              <p:par>
                                <p:cTn id="144" presetID="1" presetClass="mediacall" presetSubtype="0" fill="hold" nodeType="withEffect">
                                  <p:stCondLst>
                                    <p:cond delay="0"/>
                                  </p:stCondLst>
                                  <p:childTnLst>
                                    <p:cmd type="call" cmd="playFrom(0.0)">
                                      <p:cBhvr>
                                        <p:cTn id="145" dur="1856" fill="hold"/>
                                        <p:tgtEl>
                                          <p:spTgt spid="32"/>
                                        </p:tgtEl>
                                      </p:cBhvr>
                                    </p:cmd>
                                  </p:childTnLst>
                                </p:cTn>
                              </p:par>
                            </p:childTnLst>
                          </p:cTn>
                        </p:par>
                      </p:childTnLst>
                    </p:cTn>
                  </p:par>
                  <p:par>
                    <p:cTn id="146" fill="hold">
                      <p:stCondLst>
                        <p:cond delay="indefinite"/>
                      </p:stCondLst>
                      <p:childTnLst>
                        <p:par>
                          <p:cTn id="147" fill="hold">
                            <p:stCondLst>
                              <p:cond delay="0"/>
                            </p:stCondLst>
                            <p:childTnLst>
                              <p:par>
                                <p:cTn id="148" presetID="27" presetClass="emph" presetSubtype="0" fill="hold" grpId="2" nodeType="clickEffect">
                                  <p:stCondLst>
                                    <p:cond delay="0"/>
                                  </p:stCondLst>
                                  <p:childTnLst>
                                    <p:animClr clrSpc="rgb" dir="cw">
                                      <p:cBhvr override="childStyle">
                                        <p:cTn id="149" dur="250" autoRev="1" fill="remove"/>
                                        <p:tgtEl>
                                          <p:spTgt spid="24"/>
                                        </p:tgtEl>
                                        <p:attrNameLst>
                                          <p:attrName>style.color</p:attrName>
                                        </p:attrNameLst>
                                      </p:cBhvr>
                                      <p:to>
                                        <a:schemeClr val="bg1"/>
                                      </p:to>
                                    </p:animClr>
                                    <p:animClr clrSpc="rgb" dir="cw">
                                      <p:cBhvr>
                                        <p:cTn id="150" dur="250" autoRev="1" fill="remove"/>
                                        <p:tgtEl>
                                          <p:spTgt spid="24"/>
                                        </p:tgtEl>
                                        <p:attrNameLst>
                                          <p:attrName>fillcolor</p:attrName>
                                        </p:attrNameLst>
                                      </p:cBhvr>
                                      <p:to>
                                        <a:schemeClr val="bg1"/>
                                      </p:to>
                                    </p:animClr>
                                    <p:set>
                                      <p:cBhvr>
                                        <p:cTn id="151" dur="250" autoRev="1" fill="remove"/>
                                        <p:tgtEl>
                                          <p:spTgt spid="24"/>
                                        </p:tgtEl>
                                        <p:attrNameLst>
                                          <p:attrName>fill.type</p:attrName>
                                        </p:attrNameLst>
                                      </p:cBhvr>
                                      <p:to>
                                        <p:strVal val="solid"/>
                                      </p:to>
                                    </p:set>
                                    <p:set>
                                      <p:cBhvr>
                                        <p:cTn id="152" dur="250" autoRev="1" fill="remove"/>
                                        <p:tgtEl>
                                          <p:spTgt spid="24"/>
                                        </p:tgtEl>
                                        <p:attrNameLst>
                                          <p:attrName>fill.on</p:attrName>
                                        </p:attrNameLst>
                                      </p:cBhvr>
                                      <p:to>
                                        <p:strVal val="true"/>
                                      </p:to>
                                    </p:set>
                                  </p:childTnLst>
                                </p:cTn>
                              </p:par>
                            </p:childTnLst>
                          </p:cTn>
                        </p:par>
                        <p:par>
                          <p:cTn id="153" fill="hold">
                            <p:stCondLst>
                              <p:cond delay="500"/>
                            </p:stCondLst>
                            <p:childTnLst>
                              <p:par>
                                <p:cTn id="154" presetID="47" presetClass="entr" presetSubtype="0" fill="hold" nodeType="afterEffect">
                                  <p:stCondLst>
                                    <p:cond delay="0"/>
                                  </p:stCondLst>
                                  <p:childTnLst>
                                    <p:set>
                                      <p:cBhvr>
                                        <p:cTn id="155" dur="1" fill="hold">
                                          <p:stCondLst>
                                            <p:cond delay="0"/>
                                          </p:stCondLst>
                                        </p:cTn>
                                        <p:tgtEl>
                                          <p:spTgt spid="34"/>
                                        </p:tgtEl>
                                        <p:attrNameLst>
                                          <p:attrName>style.visibility</p:attrName>
                                        </p:attrNameLst>
                                      </p:cBhvr>
                                      <p:to>
                                        <p:strVal val="visible"/>
                                      </p:to>
                                    </p:set>
                                    <p:animEffect transition="in" filter="fade">
                                      <p:cBhvr>
                                        <p:cTn id="156" dur="1000"/>
                                        <p:tgtEl>
                                          <p:spTgt spid="34"/>
                                        </p:tgtEl>
                                      </p:cBhvr>
                                    </p:animEffect>
                                    <p:anim calcmode="lin" valueType="num">
                                      <p:cBhvr>
                                        <p:cTn id="157" dur="1000" fill="hold"/>
                                        <p:tgtEl>
                                          <p:spTgt spid="34"/>
                                        </p:tgtEl>
                                        <p:attrNameLst>
                                          <p:attrName>ppt_x</p:attrName>
                                        </p:attrNameLst>
                                      </p:cBhvr>
                                      <p:tavLst>
                                        <p:tav tm="0">
                                          <p:val>
                                            <p:strVal val="#ppt_x"/>
                                          </p:val>
                                        </p:tav>
                                        <p:tav tm="100000">
                                          <p:val>
                                            <p:strVal val="#ppt_x"/>
                                          </p:val>
                                        </p:tav>
                                      </p:tavLst>
                                    </p:anim>
                                    <p:anim calcmode="lin" valueType="num">
                                      <p:cBhvr>
                                        <p:cTn id="158" dur="1000" fill="hold"/>
                                        <p:tgtEl>
                                          <p:spTgt spid="34"/>
                                        </p:tgtEl>
                                        <p:attrNameLst>
                                          <p:attrName>ppt_y</p:attrName>
                                        </p:attrNameLst>
                                      </p:cBhvr>
                                      <p:tavLst>
                                        <p:tav tm="0">
                                          <p:val>
                                            <p:strVal val="#ppt_y-.1"/>
                                          </p:val>
                                        </p:tav>
                                        <p:tav tm="100000">
                                          <p:val>
                                            <p:strVal val="#ppt_y"/>
                                          </p:val>
                                        </p:tav>
                                      </p:tavLst>
                                    </p:anim>
                                  </p:childTnLst>
                                </p:cTn>
                              </p:par>
                              <p:par>
                                <p:cTn id="159" presetID="22" presetClass="entr" presetSubtype="4" fill="hold" nodeType="withEffect">
                                  <p:stCondLst>
                                    <p:cond delay="0"/>
                                  </p:stCondLst>
                                  <p:childTnLst>
                                    <p:set>
                                      <p:cBhvr>
                                        <p:cTn id="160" dur="1" fill="hold">
                                          <p:stCondLst>
                                            <p:cond delay="0"/>
                                          </p:stCondLst>
                                        </p:cTn>
                                        <p:tgtEl>
                                          <p:spTgt spid="26"/>
                                        </p:tgtEl>
                                        <p:attrNameLst>
                                          <p:attrName>style.visibility</p:attrName>
                                        </p:attrNameLst>
                                      </p:cBhvr>
                                      <p:to>
                                        <p:strVal val="visible"/>
                                      </p:to>
                                    </p:set>
                                    <p:animEffect transition="in" filter="wipe(down)">
                                      <p:cBhvr>
                                        <p:cTn id="161" dur="500"/>
                                        <p:tgtEl>
                                          <p:spTgt spid="26"/>
                                        </p:tgtEl>
                                      </p:cBhvr>
                                    </p:animEffect>
                                  </p:childTnLst>
                                </p:cTn>
                              </p:par>
                              <p:par>
                                <p:cTn id="162" presetID="1" presetClass="mediacall" presetSubtype="0" fill="hold" nodeType="withEffect">
                                  <p:stCondLst>
                                    <p:cond delay="0"/>
                                  </p:stCondLst>
                                  <p:childTnLst>
                                    <p:cmd type="call" cmd="playFrom(0.0)">
                                      <p:cBhvr>
                                        <p:cTn id="163" dur="1856" fill="hold"/>
                                        <p:tgtEl>
                                          <p:spTgt spid="32"/>
                                        </p:tgtEl>
                                      </p:cBhvr>
                                    </p:cmd>
                                  </p:childTnLst>
                                </p:cTn>
                              </p:par>
                            </p:childTnLst>
                          </p:cTn>
                        </p:par>
                      </p:childTnLst>
                    </p:cTn>
                  </p:par>
                  <p:par>
                    <p:cTn id="164" fill="hold">
                      <p:stCondLst>
                        <p:cond delay="indefinite"/>
                      </p:stCondLst>
                      <p:childTnLst>
                        <p:par>
                          <p:cTn id="165" fill="hold">
                            <p:stCondLst>
                              <p:cond delay="0"/>
                            </p:stCondLst>
                            <p:childTnLst>
                              <p:par>
                                <p:cTn id="166" presetID="27" presetClass="emph" presetSubtype="0" fill="hold" grpId="3" nodeType="clickEffect">
                                  <p:stCondLst>
                                    <p:cond delay="0"/>
                                  </p:stCondLst>
                                  <p:childTnLst>
                                    <p:animClr clrSpc="rgb" dir="cw">
                                      <p:cBhvr override="childStyle">
                                        <p:cTn id="167" dur="250" autoRev="1" fill="remove"/>
                                        <p:tgtEl>
                                          <p:spTgt spid="24"/>
                                        </p:tgtEl>
                                        <p:attrNameLst>
                                          <p:attrName>style.color</p:attrName>
                                        </p:attrNameLst>
                                      </p:cBhvr>
                                      <p:to>
                                        <a:schemeClr val="bg1"/>
                                      </p:to>
                                    </p:animClr>
                                    <p:animClr clrSpc="rgb" dir="cw">
                                      <p:cBhvr>
                                        <p:cTn id="168" dur="250" autoRev="1" fill="remove"/>
                                        <p:tgtEl>
                                          <p:spTgt spid="24"/>
                                        </p:tgtEl>
                                        <p:attrNameLst>
                                          <p:attrName>fillcolor</p:attrName>
                                        </p:attrNameLst>
                                      </p:cBhvr>
                                      <p:to>
                                        <a:schemeClr val="bg1"/>
                                      </p:to>
                                    </p:animClr>
                                    <p:set>
                                      <p:cBhvr>
                                        <p:cTn id="169" dur="250" autoRev="1" fill="remove"/>
                                        <p:tgtEl>
                                          <p:spTgt spid="24"/>
                                        </p:tgtEl>
                                        <p:attrNameLst>
                                          <p:attrName>fill.type</p:attrName>
                                        </p:attrNameLst>
                                      </p:cBhvr>
                                      <p:to>
                                        <p:strVal val="solid"/>
                                      </p:to>
                                    </p:set>
                                    <p:set>
                                      <p:cBhvr>
                                        <p:cTn id="170" dur="250" autoRev="1" fill="remove"/>
                                        <p:tgtEl>
                                          <p:spTgt spid="24"/>
                                        </p:tgtEl>
                                        <p:attrNameLst>
                                          <p:attrName>fill.on</p:attrName>
                                        </p:attrNameLst>
                                      </p:cBhvr>
                                      <p:to>
                                        <p:strVal val="true"/>
                                      </p:to>
                                    </p:set>
                                  </p:childTnLst>
                                </p:cTn>
                              </p:par>
                            </p:childTnLst>
                          </p:cTn>
                        </p:par>
                        <p:par>
                          <p:cTn id="171" fill="hold">
                            <p:stCondLst>
                              <p:cond delay="500"/>
                            </p:stCondLst>
                            <p:childTnLst>
                              <p:par>
                                <p:cTn id="172" presetID="47" presetClass="entr" presetSubtype="0" fill="hold" nodeType="afterEffect">
                                  <p:stCondLst>
                                    <p:cond delay="0"/>
                                  </p:stCondLst>
                                  <p:childTnLst>
                                    <p:set>
                                      <p:cBhvr>
                                        <p:cTn id="173" dur="1" fill="hold">
                                          <p:stCondLst>
                                            <p:cond delay="0"/>
                                          </p:stCondLst>
                                        </p:cTn>
                                        <p:tgtEl>
                                          <p:spTgt spid="35"/>
                                        </p:tgtEl>
                                        <p:attrNameLst>
                                          <p:attrName>style.visibility</p:attrName>
                                        </p:attrNameLst>
                                      </p:cBhvr>
                                      <p:to>
                                        <p:strVal val="visible"/>
                                      </p:to>
                                    </p:set>
                                    <p:animEffect transition="in" filter="fade">
                                      <p:cBhvr>
                                        <p:cTn id="174" dur="1000"/>
                                        <p:tgtEl>
                                          <p:spTgt spid="35"/>
                                        </p:tgtEl>
                                      </p:cBhvr>
                                    </p:animEffect>
                                    <p:anim calcmode="lin" valueType="num">
                                      <p:cBhvr>
                                        <p:cTn id="175" dur="1000" fill="hold"/>
                                        <p:tgtEl>
                                          <p:spTgt spid="35"/>
                                        </p:tgtEl>
                                        <p:attrNameLst>
                                          <p:attrName>ppt_x</p:attrName>
                                        </p:attrNameLst>
                                      </p:cBhvr>
                                      <p:tavLst>
                                        <p:tav tm="0">
                                          <p:val>
                                            <p:strVal val="#ppt_x"/>
                                          </p:val>
                                        </p:tav>
                                        <p:tav tm="100000">
                                          <p:val>
                                            <p:strVal val="#ppt_x"/>
                                          </p:val>
                                        </p:tav>
                                      </p:tavLst>
                                    </p:anim>
                                    <p:anim calcmode="lin" valueType="num">
                                      <p:cBhvr>
                                        <p:cTn id="176" dur="1000" fill="hold"/>
                                        <p:tgtEl>
                                          <p:spTgt spid="35"/>
                                        </p:tgtEl>
                                        <p:attrNameLst>
                                          <p:attrName>ppt_y</p:attrName>
                                        </p:attrNameLst>
                                      </p:cBhvr>
                                      <p:tavLst>
                                        <p:tav tm="0">
                                          <p:val>
                                            <p:strVal val="#ppt_y-.1"/>
                                          </p:val>
                                        </p:tav>
                                        <p:tav tm="100000">
                                          <p:val>
                                            <p:strVal val="#ppt_y"/>
                                          </p:val>
                                        </p:tav>
                                      </p:tavLst>
                                    </p:anim>
                                  </p:childTnLst>
                                </p:cTn>
                              </p:par>
                              <p:par>
                                <p:cTn id="177" presetID="22" presetClass="entr" presetSubtype="4" fill="hold" nodeType="withEffect">
                                  <p:stCondLst>
                                    <p:cond delay="0"/>
                                  </p:stCondLst>
                                  <p:childTnLst>
                                    <p:set>
                                      <p:cBhvr>
                                        <p:cTn id="178" dur="1" fill="hold">
                                          <p:stCondLst>
                                            <p:cond delay="0"/>
                                          </p:stCondLst>
                                        </p:cTn>
                                        <p:tgtEl>
                                          <p:spTgt spid="29"/>
                                        </p:tgtEl>
                                        <p:attrNameLst>
                                          <p:attrName>style.visibility</p:attrName>
                                        </p:attrNameLst>
                                      </p:cBhvr>
                                      <p:to>
                                        <p:strVal val="visible"/>
                                      </p:to>
                                    </p:set>
                                    <p:animEffect transition="in" filter="wipe(down)">
                                      <p:cBhvr>
                                        <p:cTn id="179" dur="500"/>
                                        <p:tgtEl>
                                          <p:spTgt spid="29"/>
                                        </p:tgtEl>
                                      </p:cBhvr>
                                    </p:animEffect>
                                  </p:childTnLst>
                                </p:cTn>
                              </p:par>
                              <p:par>
                                <p:cTn id="180" presetID="1" presetClass="mediacall" presetSubtype="0" fill="hold" nodeType="withEffect">
                                  <p:stCondLst>
                                    <p:cond delay="0"/>
                                  </p:stCondLst>
                                  <p:childTnLst>
                                    <p:cmd type="call" cmd="playFrom(0.0)">
                                      <p:cBhvr>
                                        <p:cTn id="181" dur="1856" fill="hold"/>
                                        <p:tgtEl>
                                          <p:spTgt spid="32"/>
                                        </p:tgtEl>
                                      </p:cBhvr>
                                    </p:cmd>
                                  </p:childTnLst>
                                </p:cTn>
                              </p:par>
                            </p:childTnLst>
                          </p:cTn>
                        </p:par>
                      </p:childTnLst>
                    </p:cTn>
                  </p:par>
                  <p:par>
                    <p:cTn id="182" fill="hold">
                      <p:stCondLst>
                        <p:cond delay="indefinite"/>
                      </p:stCondLst>
                      <p:childTnLst>
                        <p:par>
                          <p:cTn id="183" fill="hold">
                            <p:stCondLst>
                              <p:cond delay="0"/>
                            </p:stCondLst>
                            <p:childTnLst>
                              <p:par>
                                <p:cTn id="184" presetID="27" presetClass="emph" presetSubtype="0" fill="hold" grpId="4" nodeType="clickEffect">
                                  <p:stCondLst>
                                    <p:cond delay="0"/>
                                  </p:stCondLst>
                                  <p:childTnLst>
                                    <p:animClr clrSpc="rgb" dir="cw">
                                      <p:cBhvr override="childStyle">
                                        <p:cTn id="185" dur="250" autoRev="1" fill="remove"/>
                                        <p:tgtEl>
                                          <p:spTgt spid="24"/>
                                        </p:tgtEl>
                                        <p:attrNameLst>
                                          <p:attrName>style.color</p:attrName>
                                        </p:attrNameLst>
                                      </p:cBhvr>
                                      <p:to>
                                        <a:schemeClr val="bg1"/>
                                      </p:to>
                                    </p:animClr>
                                    <p:animClr clrSpc="rgb" dir="cw">
                                      <p:cBhvr>
                                        <p:cTn id="186" dur="250" autoRev="1" fill="remove"/>
                                        <p:tgtEl>
                                          <p:spTgt spid="24"/>
                                        </p:tgtEl>
                                        <p:attrNameLst>
                                          <p:attrName>fillcolor</p:attrName>
                                        </p:attrNameLst>
                                      </p:cBhvr>
                                      <p:to>
                                        <a:schemeClr val="bg1"/>
                                      </p:to>
                                    </p:animClr>
                                    <p:set>
                                      <p:cBhvr>
                                        <p:cTn id="187" dur="250" autoRev="1" fill="remove"/>
                                        <p:tgtEl>
                                          <p:spTgt spid="24"/>
                                        </p:tgtEl>
                                        <p:attrNameLst>
                                          <p:attrName>fill.type</p:attrName>
                                        </p:attrNameLst>
                                      </p:cBhvr>
                                      <p:to>
                                        <p:strVal val="solid"/>
                                      </p:to>
                                    </p:set>
                                    <p:set>
                                      <p:cBhvr>
                                        <p:cTn id="188" dur="250" autoRev="1" fill="remove"/>
                                        <p:tgtEl>
                                          <p:spTgt spid="24"/>
                                        </p:tgtEl>
                                        <p:attrNameLst>
                                          <p:attrName>fill.on</p:attrName>
                                        </p:attrNameLst>
                                      </p:cBhvr>
                                      <p:to>
                                        <p:strVal val="true"/>
                                      </p:to>
                                    </p:set>
                                  </p:childTnLst>
                                </p:cTn>
                              </p:par>
                            </p:childTnLst>
                          </p:cTn>
                        </p:par>
                        <p:par>
                          <p:cTn id="189" fill="hold">
                            <p:stCondLst>
                              <p:cond delay="500"/>
                            </p:stCondLst>
                            <p:childTnLst>
                              <p:par>
                                <p:cTn id="190" presetID="47" presetClass="entr" presetSubtype="0" fill="hold" nodeType="afterEffect">
                                  <p:stCondLst>
                                    <p:cond delay="0"/>
                                  </p:stCondLst>
                                  <p:childTnLst>
                                    <p:set>
                                      <p:cBhvr>
                                        <p:cTn id="191" dur="1" fill="hold">
                                          <p:stCondLst>
                                            <p:cond delay="0"/>
                                          </p:stCondLst>
                                        </p:cTn>
                                        <p:tgtEl>
                                          <p:spTgt spid="36"/>
                                        </p:tgtEl>
                                        <p:attrNameLst>
                                          <p:attrName>style.visibility</p:attrName>
                                        </p:attrNameLst>
                                      </p:cBhvr>
                                      <p:to>
                                        <p:strVal val="visible"/>
                                      </p:to>
                                    </p:set>
                                    <p:animEffect transition="in" filter="fade">
                                      <p:cBhvr>
                                        <p:cTn id="192" dur="1000"/>
                                        <p:tgtEl>
                                          <p:spTgt spid="36"/>
                                        </p:tgtEl>
                                      </p:cBhvr>
                                    </p:animEffect>
                                    <p:anim calcmode="lin" valueType="num">
                                      <p:cBhvr>
                                        <p:cTn id="193" dur="1000" fill="hold"/>
                                        <p:tgtEl>
                                          <p:spTgt spid="36"/>
                                        </p:tgtEl>
                                        <p:attrNameLst>
                                          <p:attrName>ppt_x</p:attrName>
                                        </p:attrNameLst>
                                      </p:cBhvr>
                                      <p:tavLst>
                                        <p:tav tm="0">
                                          <p:val>
                                            <p:strVal val="#ppt_x"/>
                                          </p:val>
                                        </p:tav>
                                        <p:tav tm="100000">
                                          <p:val>
                                            <p:strVal val="#ppt_x"/>
                                          </p:val>
                                        </p:tav>
                                      </p:tavLst>
                                    </p:anim>
                                    <p:anim calcmode="lin" valueType="num">
                                      <p:cBhvr>
                                        <p:cTn id="194" dur="1000" fill="hold"/>
                                        <p:tgtEl>
                                          <p:spTgt spid="36"/>
                                        </p:tgtEl>
                                        <p:attrNameLst>
                                          <p:attrName>ppt_y</p:attrName>
                                        </p:attrNameLst>
                                      </p:cBhvr>
                                      <p:tavLst>
                                        <p:tav tm="0">
                                          <p:val>
                                            <p:strVal val="#ppt_y-.1"/>
                                          </p:val>
                                        </p:tav>
                                        <p:tav tm="100000">
                                          <p:val>
                                            <p:strVal val="#ppt_y"/>
                                          </p:val>
                                        </p:tav>
                                      </p:tavLst>
                                    </p:anim>
                                  </p:childTnLst>
                                </p:cTn>
                              </p:par>
                              <p:par>
                                <p:cTn id="195" presetID="22" presetClass="entr" presetSubtype="4" fill="hold" nodeType="withEffect">
                                  <p:stCondLst>
                                    <p:cond delay="0"/>
                                  </p:stCondLst>
                                  <p:childTnLst>
                                    <p:set>
                                      <p:cBhvr>
                                        <p:cTn id="196" dur="1" fill="hold">
                                          <p:stCondLst>
                                            <p:cond delay="0"/>
                                          </p:stCondLst>
                                        </p:cTn>
                                        <p:tgtEl>
                                          <p:spTgt spid="30"/>
                                        </p:tgtEl>
                                        <p:attrNameLst>
                                          <p:attrName>style.visibility</p:attrName>
                                        </p:attrNameLst>
                                      </p:cBhvr>
                                      <p:to>
                                        <p:strVal val="visible"/>
                                      </p:to>
                                    </p:set>
                                    <p:animEffect transition="in" filter="wipe(down)">
                                      <p:cBhvr>
                                        <p:cTn id="197" dur="500"/>
                                        <p:tgtEl>
                                          <p:spTgt spid="30"/>
                                        </p:tgtEl>
                                      </p:cBhvr>
                                    </p:animEffect>
                                  </p:childTnLst>
                                </p:cTn>
                              </p:par>
                              <p:par>
                                <p:cTn id="198" presetID="1" presetClass="mediacall" presetSubtype="0" fill="hold" nodeType="withEffect">
                                  <p:stCondLst>
                                    <p:cond delay="0"/>
                                  </p:stCondLst>
                                  <p:childTnLst>
                                    <p:cmd type="call" cmd="playFrom(0.0)">
                                      <p:cBhvr>
                                        <p:cTn id="199" dur="1856" fill="hold"/>
                                        <p:tgtEl>
                                          <p:spTgt spid="32"/>
                                        </p:tgtEl>
                                      </p:cBhvr>
                                    </p:cmd>
                                  </p:childTnLst>
                                </p:cTn>
                              </p:par>
                              <p:par>
                                <p:cTn id="200" presetID="10" presetClass="entr" presetSubtype="0" fill="hold" nodeType="withEffect">
                                  <p:stCondLst>
                                    <p:cond delay="0"/>
                                  </p:stCondLst>
                                  <p:childTnLst>
                                    <p:set>
                                      <p:cBhvr>
                                        <p:cTn id="201" dur="1" fill="hold">
                                          <p:stCondLst>
                                            <p:cond delay="0"/>
                                          </p:stCondLst>
                                        </p:cTn>
                                        <p:tgtEl>
                                          <p:spTgt spid="37"/>
                                        </p:tgtEl>
                                        <p:attrNameLst>
                                          <p:attrName>style.visibility</p:attrName>
                                        </p:attrNameLst>
                                      </p:cBhvr>
                                      <p:to>
                                        <p:strVal val="visible"/>
                                      </p:to>
                                    </p:set>
                                    <p:animEffect transition="in" filter="fade">
                                      <p:cBhvr>
                                        <p:cTn id="202" dur="500"/>
                                        <p:tgtEl>
                                          <p:spTgt spid="37"/>
                                        </p:tgtEl>
                                      </p:cBhvr>
                                    </p:animEffect>
                                  </p:childTnLst>
                                </p:cTn>
                              </p:par>
                              <p:par>
                                <p:cTn id="203" presetID="32" presetClass="emph" presetSubtype="0" repeatCount="indefinite" fill="hold" nodeType="withEffect">
                                  <p:stCondLst>
                                    <p:cond delay="0"/>
                                  </p:stCondLst>
                                  <p:childTnLst>
                                    <p:animRot by="120000">
                                      <p:cBhvr>
                                        <p:cTn id="204" dur="100" fill="hold">
                                          <p:stCondLst>
                                            <p:cond delay="0"/>
                                          </p:stCondLst>
                                        </p:cTn>
                                        <p:tgtEl>
                                          <p:spTgt spid="37"/>
                                        </p:tgtEl>
                                        <p:attrNameLst>
                                          <p:attrName>r</p:attrName>
                                        </p:attrNameLst>
                                      </p:cBhvr>
                                    </p:animRot>
                                    <p:animRot by="-240000">
                                      <p:cBhvr>
                                        <p:cTn id="205" dur="200" fill="hold">
                                          <p:stCondLst>
                                            <p:cond delay="200"/>
                                          </p:stCondLst>
                                        </p:cTn>
                                        <p:tgtEl>
                                          <p:spTgt spid="37"/>
                                        </p:tgtEl>
                                        <p:attrNameLst>
                                          <p:attrName>r</p:attrName>
                                        </p:attrNameLst>
                                      </p:cBhvr>
                                    </p:animRot>
                                    <p:animRot by="240000">
                                      <p:cBhvr>
                                        <p:cTn id="206" dur="200" fill="hold">
                                          <p:stCondLst>
                                            <p:cond delay="400"/>
                                          </p:stCondLst>
                                        </p:cTn>
                                        <p:tgtEl>
                                          <p:spTgt spid="37"/>
                                        </p:tgtEl>
                                        <p:attrNameLst>
                                          <p:attrName>r</p:attrName>
                                        </p:attrNameLst>
                                      </p:cBhvr>
                                    </p:animRot>
                                    <p:animRot by="-240000">
                                      <p:cBhvr>
                                        <p:cTn id="207" dur="200" fill="hold">
                                          <p:stCondLst>
                                            <p:cond delay="600"/>
                                          </p:stCondLst>
                                        </p:cTn>
                                        <p:tgtEl>
                                          <p:spTgt spid="37"/>
                                        </p:tgtEl>
                                        <p:attrNameLst>
                                          <p:attrName>r</p:attrName>
                                        </p:attrNameLst>
                                      </p:cBhvr>
                                    </p:animRot>
                                    <p:animRot by="120000">
                                      <p:cBhvr>
                                        <p:cTn id="208" dur="200" fill="hold">
                                          <p:stCondLst>
                                            <p:cond delay="800"/>
                                          </p:stCondLst>
                                        </p:cTn>
                                        <p:tgtEl>
                                          <p:spTgt spid="37"/>
                                        </p:tgtEl>
                                        <p:attrNameLst>
                                          <p:attrName>r</p:attrName>
                                        </p:attrNameLst>
                                      </p:cBhvr>
                                    </p:animRot>
                                  </p:childTnLst>
                                </p:cTn>
                              </p:par>
                              <p:par>
                                <p:cTn id="209" presetID="10" presetClass="entr" presetSubtype="0" fill="hold" grpId="0" nodeType="withEffect">
                                  <p:stCondLst>
                                    <p:cond delay="0"/>
                                  </p:stCondLst>
                                  <p:childTnLst>
                                    <p:set>
                                      <p:cBhvr>
                                        <p:cTn id="210" dur="1" fill="hold">
                                          <p:stCondLst>
                                            <p:cond delay="0"/>
                                          </p:stCondLst>
                                        </p:cTn>
                                        <p:tgtEl>
                                          <p:spTgt spid="38"/>
                                        </p:tgtEl>
                                        <p:attrNameLst>
                                          <p:attrName>style.visibility</p:attrName>
                                        </p:attrNameLst>
                                      </p:cBhvr>
                                      <p:to>
                                        <p:strVal val="visible"/>
                                      </p:to>
                                    </p:set>
                                    <p:animEffect transition="in" filter="fade">
                                      <p:cBhvr>
                                        <p:cTn id="211" dur="500"/>
                                        <p:tgtEl>
                                          <p:spTgt spid="38"/>
                                        </p:tgtEl>
                                      </p:cBhvr>
                                    </p:animEffect>
                                  </p:childTnLst>
                                </p:cTn>
                              </p:par>
                              <p:par>
                                <p:cTn id="212" presetID="26" presetClass="emph" presetSubtype="0" repeatCount="indefinite" fill="hold" grpId="1" nodeType="withEffect">
                                  <p:stCondLst>
                                    <p:cond delay="0"/>
                                  </p:stCondLst>
                                  <p:childTnLst>
                                    <p:animEffect transition="out" filter="fade">
                                      <p:cBhvr>
                                        <p:cTn id="213" dur="500" tmFilter="0, 0; .2, .5; .8, .5; 1, 0"/>
                                        <p:tgtEl>
                                          <p:spTgt spid="38"/>
                                        </p:tgtEl>
                                      </p:cBhvr>
                                    </p:animEffect>
                                    <p:animScale>
                                      <p:cBhvr>
                                        <p:cTn id="214" dur="250" autoRev="1" fill="hold"/>
                                        <p:tgtEl>
                                          <p:spTgt spid="38"/>
                                        </p:tgtEl>
                                      </p:cBhvr>
                                      <p:by x="105000" y="105000"/>
                                    </p:animScale>
                                  </p:childTnLst>
                                </p:cTn>
                              </p:par>
                            </p:childTnLst>
                          </p:cTn>
                        </p:par>
                      </p:childTnLst>
                    </p:cTn>
                  </p:par>
                </p:childTnLst>
              </p:cTn>
              <p:nextCondLst>
                <p:cond evt="onClick" delay="0">
                  <p:tgtEl>
                    <p:spTgt spid="24"/>
                  </p:tgtEl>
                </p:cond>
              </p:nextCondLst>
            </p:seq>
            <p:audio>
              <p:cMediaNode vol="80000">
                <p:cTn id="215" fill="hold" display="0">
                  <p:stCondLst>
                    <p:cond delay="indefinite"/>
                  </p:stCondLst>
                  <p:endCondLst>
                    <p:cond evt="onStopAudio" delay="0">
                      <p:tgtEl>
                        <p:sldTgt/>
                      </p:tgtEl>
                    </p:cond>
                  </p:endCondLst>
                </p:cTn>
                <p:tgtEl>
                  <p:spTgt spid="32"/>
                </p:tgtEl>
              </p:cMediaNode>
            </p:audio>
            <p:seq concurrent="1" nextAc="seek">
              <p:cTn id="216" restart="whenNotActive" fill="hold" evtFilter="cancelBubble" nodeType="interactiveSeq">
                <p:stCondLst>
                  <p:cond evt="onClick" delay="0">
                    <p:tgtEl>
                      <p:spTgt spid="6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grpId="0" nodeType="clickEffect">
                                  <p:stCondLst>
                                    <p:cond delay="0"/>
                                  </p:stCondLst>
                                  <p:childTnLst>
                                    <p:animEffect transition="out" filter="fade">
                                      <p:cBhvr>
                                        <p:cTn id="220" dur="500"/>
                                        <p:tgtEl>
                                          <p:spTgt spid="62"/>
                                        </p:tgtEl>
                                      </p:cBhvr>
                                    </p:animEffect>
                                    <p:set>
                                      <p:cBhvr>
                                        <p:cTn id="221" dur="1" fill="hold">
                                          <p:stCondLst>
                                            <p:cond delay="499"/>
                                          </p:stCondLst>
                                        </p:cTn>
                                        <p:tgtEl>
                                          <p:spTgt spid="62"/>
                                        </p:tgtEl>
                                        <p:attrNameLst>
                                          <p:attrName>style.visibility</p:attrName>
                                        </p:attrNameLst>
                                      </p:cBhvr>
                                      <p:to>
                                        <p:strVal val="hidden"/>
                                      </p:to>
                                    </p:set>
                                  </p:childTnLst>
                                </p:cTn>
                              </p:par>
                              <p:par>
                                <p:cTn id="222" presetID="10" presetClass="exit" presetSubtype="0" fill="hold" grpId="0" nodeType="withEffect">
                                  <p:stCondLst>
                                    <p:cond delay="0"/>
                                  </p:stCondLst>
                                  <p:childTnLst>
                                    <p:animEffect transition="out" filter="fade">
                                      <p:cBhvr>
                                        <p:cTn id="223" dur="500"/>
                                        <p:tgtEl>
                                          <p:spTgt spid="63"/>
                                        </p:tgtEl>
                                      </p:cBhvr>
                                    </p:animEffect>
                                    <p:set>
                                      <p:cBhvr>
                                        <p:cTn id="224" dur="1" fill="hold">
                                          <p:stCondLst>
                                            <p:cond delay="499"/>
                                          </p:stCondLst>
                                        </p:cTn>
                                        <p:tgtEl>
                                          <p:spTgt spid="63"/>
                                        </p:tgtEl>
                                        <p:attrNameLst>
                                          <p:attrName>style.visibility</p:attrName>
                                        </p:attrNameLst>
                                      </p:cBhvr>
                                      <p:to>
                                        <p:strVal val="hidden"/>
                                      </p:to>
                                    </p:set>
                                  </p:childTnLst>
                                </p:cTn>
                              </p:par>
                              <p:par>
                                <p:cTn id="225" presetID="10" presetClass="exit" presetSubtype="0" fill="hold" grpId="0" nodeType="withEffect">
                                  <p:stCondLst>
                                    <p:cond delay="0"/>
                                  </p:stCondLst>
                                  <p:childTnLst>
                                    <p:animEffect transition="out" filter="fade">
                                      <p:cBhvr>
                                        <p:cTn id="226" dur="500"/>
                                        <p:tgtEl>
                                          <p:spTgt spid="64"/>
                                        </p:tgtEl>
                                      </p:cBhvr>
                                    </p:animEffect>
                                    <p:set>
                                      <p:cBhvr>
                                        <p:cTn id="22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8" restart="whenNotActive" fill="hold" evtFilter="cancelBubble" nodeType="interactiveSeq">
                <p:stCondLst>
                  <p:cond evt="onClick" delay="0">
                    <p:tgtEl>
                      <p:spTgt spid="63"/>
                    </p:tgtEl>
                  </p:cond>
                </p:stCondLst>
                <p:endSync evt="end" delay="0">
                  <p:rtn val="all"/>
                </p:endSync>
                <p:childTnLst>
                  <p:par>
                    <p:cTn id="229" fill="hold">
                      <p:stCondLst>
                        <p:cond delay="0"/>
                      </p:stCondLst>
                      <p:childTnLst>
                        <p:par>
                          <p:cTn id="230" fill="hold">
                            <p:stCondLst>
                              <p:cond delay="0"/>
                            </p:stCondLst>
                            <p:childTnLst>
                              <p:par>
                                <p:cTn id="231" presetID="1" presetClass="emph" presetSubtype="2" fill="hold" nodeType="clickEffect">
                                  <p:stCondLst>
                                    <p:cond delay="0"/>
                                  </p:stCondLst>
                                  <p:childTnLst>
                                    <p:animClr clrSpc="rgb" dir="cw">
                                      <p:cBhvr>
                                        <p:cTn id="232" dur="500" fill="hold"/>
                                        <p:tgtEl>
                                          <p:spTgt spid="63"/>
                                        </p:tgtEl>
                                        <p:attrNameLst>
                                          <p:attrName>fillcolor</p:attrName>
                                        </p:attrNameLst>
                                      </p:cBhvr>
                                      <p:to>
                                        <a:srgbClr val="00B0F0"/>
                                      </p:to>
                                    </p:animClr>
                                    <p:set>
                                      <p:cBhvr>
                                        <p:cTn id="233" dur="500" fill="hold"/>
                                        <p:tgtEl>
                                          <p:spTgt spid="63"/>
                                        </p:tgtEl>
                                        <p:attrNameLst>
                                          <p:attrName>fill.type</p:attrName>
                                        </p:attrNameLst>
                                      </p:cBhvr>
                                      <p:to>
                                        <p:strVal val="solid"/>
                                      </p:to>
                                    </p:set>
                                    <p:set>
                                      <p:cBhvr>
                                        <p:cTn id="234"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seq concurrent="1" nextAc="seek">
              <p:cTn id="235" restart="whenNotActive" fill="hold" evtFilter="cancelBubble" nodeType="interactiveSeq">
                <p:stCondLst>
                  <p:cond evt="onClick" delay="0">
                    <p:tgtEl>
                      <p:spTgt spid="64"/>
                    </p:tgtEl>
                  </p:cond>
                </p:stCondLst>
                <p:endSync evt="end" delay="0">
                  <p:rtn val="all"/>
                </p:endSync>
                <p:childTnLst>
                  <p:par>
                    <p:cTn id="236" fill="hold">
                      <p:stCondLst>
                        <p:cond delay="0"/>
                      </p:stCondLst>
                      <p:childTnLst>
                        <p:par>
                          <p:cTn id="237" fill="hold">
                            <p:stCondLst>
                              <p:cond delay="0"/>
                            </p:stCondLst>
                            <p:childTnLst>
                              <p:par>
                                <p:cTn id="238" presetID="1" presetClass="emph" presetSubtype="2" fill="hold" nodeType="clickEffect">
                                  <p:stCondLst>
                                    <p:cond delay="0"/>
                                  </p:stCondLst>
                                  <p:childTnLst>
                                    <p:animClr clrSpc="rgb" dir="cw">
                                      <p:cBhvr>
                                        <p:cTn id="239" dur="500" fill="hold"/>
                                        <p:tgtEl>
                                          <p:spTgt spid="64"/>
                                        </p:tgtEl>
                                        <p:attrNameLst>
                                          <p:attrName>fillcolor</p:attrName>
                                        </p:attrNameLst>
                                      </p:cBhvr>
                                      <p:to>
                                        <a:srgbClr val="FF0000"/>
                                      </p:to>
                                    </p:animClr>
                                    <p:set>
                                      <p:cBhvr>
                                        <p:cTn id="240" dur="500" fill="hold"/>
                                        <p:tgtEl>
                                          <p:spTgt spid="64"/>
                                        </p:tgtEl>
                                        <p:attrNameLst>
                                          <p:attrName>fill.type</p:attrName>
                                        </p:attrNameLst>
                                      </p:cBhvr>
                                      <p:to>
                                        <p:strVal val="solid"/>
                                      </p:to>
                                    </p:set>
                                    <p:set>
                                      <p:cBhvr>
                                        <p:cTn id="241" dur="500" fill="hold"/>
                                        <p:tgtEl>
                                          <p:spTgt spid="64"/>
                                        </p:tgtEl>
                                        <p:attrNameLst>
                                          <p:attrName>fill.on</p:attrName>
                                        </p:attrNameLst>
                                      </p:cBhvr>
                                      <p:to>
                                        <p:strVal val="true"/>
                                      </p:to>
                                    </p:set>
                                  </p:childTnLst>
                                </p:cTn>
                              </p:par>
                            </p:childTnLst>
                          </p:cTn>
                        </p:par>
                      </p:childTnLst>
                    </p:cTn>
                  </p:par>
                </p:childTnLst>
              </p:cTn>
              <p:nextCondLst>
                <p:cond evt="onClick" delay="0">
                  <p:tgtEl>
                    <p:spTgt spid="64"/>
                  </p:tgtEl>
                </p:cond>
              </p:nextCondLst>
            </p:seq>
            <p:seq concurrent="1" nextAc="seek">
              <p:cTn id="242" restart="whenNotActive" fill="hold" evtFilter="cancelBubble" nodeType="interactiveSeq">
                <p:stCondLst>
                  <p:cond evt="onClick" delay="0">
                    <p:tgtEl>
                      <p:spTgt spid="65"/>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65"/>
                                        </p:tgtEl>
                                      </p:cBhvr>
                                    </p:animEffect>
                                    <p:set>
                                      <p:cBhvr>
                                        <p:cTn id="247" dur="1" fill="hold">
                                          <p:stCondLst>
                                            <p:cond delay="499"/>
                                          </p:stCondLst>
                                        </p:cTn>
                                        <p:tgtEl>
                                          <p:spTgt spid="65"/>
                                        </p:tgtEl>
                                        <p:attrNameLst>
                                          <p:attrName>style.visibility</p:attrName>
                                        </p:attrNameLst>
                                      </p:cBhvr>
                                      <p:to>
                                        <p:strVal val="hidden"/>
                                      </p:to>
                                    </p:set>
                                  </p:childTnLst>
                                </p:cTn>
                              </p:par>
                              <p:par>
                                <p:cTn id="248" presetID="10" presetClass="exit" presetSubtype="0" fill="hold" grpId="0" nodeType="withEffect">
                                  <p:stCondLst>
                                    <p:cond delay="0"/>
                                  </p:stCondLst>
                                  <p:childTnLst>
                                    <p:animEffect transition="out" filter="fade">
                                      <p:cBhvr>
                                        <p:cTn id="249" dur="500"/>
                                        <p:tgtEl>
                                          <p:spTgt spid="66"/>
                                        </p:tgtEl>
                                      </p:cBhvr>
                                    </p:animEffect>
                                    <p:set>
                                      <p:cBhvr>
                                        <p:cTn id="250" dur="1" fill="hold">
                                          <p:stCondLst>
                                            <p:cond delay="499"/>
                                          </p:stCondLst>
                                        </p:cTn>
                                        <p:tgtEl>
                                          <p:spTgt spid="66"/>
                                        </p:tgtEl>
                                        <p:attrNameLst>
                                          <p:attrName>style.visibility</p:attrName>
                                        </p:attrNameLst>
                                      </p:cBhvr>
                                      <p:to>
                                        <p:strVal val="hidden"/>
                                      </p:to>
                                    </p:set>
                                  </p:childTnLst>
                                </p:cTn>
                              </p:par>
                              <p:par>
                                <p:cTn id="251" presetID="10" presetClass="exit" presetSubtype="0" fill="hold" grpId="0" nodeType="withEffect">
                                  <p:stCondLst>
                                    <p:cond delay="0"/>
                                  </p:stCondLst>
                                  <p:childTnLst>
                                    <p:animEffect transition="out" filter="fade">
                                      <p:cBhvr>
                                        <p:cTn id="252" dur="500"/>
                                        <p:tgtEl>
                                          <p:spTgt spid="67"/>
                                        </p:tgtEl>
                                      </p:cBhvr>
                                    </p:animEffect>
                                    <p:set>
                                      <p:cBhvr>
                                        <p:cTn id="253" dur="1" fill="hold">
                                          <p:stCondLst>
                                            <p:cond delay="499"/>
                                          </p:stCondLst>
                                        </p:cTn>
                                        <p:tgtEl>
                                          <p:spTgt spid="67"/>
                                        </p:tgtEl>
                                        <p:attrNameLst>
                                          <p:attrName>style.visibility</p:attrName>
                                        </p:attrNameLst>
                                      </p:cBhvr>
                                      <p:to>
                                        <p:strVal val="hidden"/>
                                      </p:to>
                                    </p:set>
                                  </p:childTnLst>
                                </p:cTn>
                              </p:par>
                              <p:par>
                                <p:cTn id="254" presetID="10" presetClass="entr" presetSubtype="0" fill="hold" nodeType="withEffect">
                                  <p:stCondLst>
                                    <p:cond delay="0"/>
                                  </p:stCondLst>
                                  <p:childTnLst>
                                    <p:set>
                                      <p:cBhvr>
                                        <p:cTn id="255" dur="1" fill="hold">
                                          <p:stCondLst>
                                            <p:cond delay="0"/>
                                          </p:stCondLst>
                                        </p:cTn>
                                        <p:tgtEl>
                                          <p:spTgt spid="75"/>
                                        </p:tgtEl>
                                        <p:attrNameLst>
                                          <p:attrName>style.visibility</p:attrName>
                                        </p:attrNameLst>
                                      </p:cBhvr>
                                      <p:to>
                                        <p:strVal val="visible"/>
                                      </p:to>
                                    </p:set>
                                    <p:animEffect transition="in" filter="fade">
                                      <p:cBhvr>
                                        <p:cTn id="256" dur="500"/>
                                        <p:tgtEl>
                                          <p:spTgt spid="75"/>
                                        </p:tgtEl>
                                      </p:cBhvr>
                                    </p:animEffect>
                                  </p:childTnLst>
                                </p:cTn>
                              </p:par>
                            </p:childTnLst>
                          </p:cTn>
                        </p:par>
                        <p:par>
                          <p:cTn id="257" fill="hold">
                            <p:stCondLst>
                              <p:cond delay="500"/>
                            </p:stCondLst>
                            <p:childTnLst>
                              <p:par>
                                <p:cTn id="258" presetID="10" presetClass="exit" presetSubtype="0" fill="hold" nodeType="afterEffect">
                                  <p:stCondLst>
                                    <p:cond delay="0"/>
                                  </p:stCondLst>
                                  <p:childTnLst>
                                    <p:animEffect transition="out" filter="fade">
                                      <p:cBhvr>
                                        <p:cTn id="259" dur="500"/>
                                        <p:tgtEl>
                                          <p:spTgt spid="75"/>
                                        </p:tgtEl>
                                      </p:cBhvr>
                                    </p:animEffect>
                                    <p:set>
                                      <p:cBhvr>
                                        <p:cTn id="260"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61" restart="whenNotActive" fill="hold" evtFilter="cancelBubble" nodeType="interactiveSeq">
                <p:stCondLst>
                  <p:cond evt="onClick" delay="0">
                    <p:tgtEl>
                      <p:spTgt spid="66"/>
                    </p:tgtEl>
                  </p:cond>
                </p:stCondLst>
                <p:endSync evt="end" delay="0">
                  <p:rtn val="all"/>
                </p:endSync>
                <p:childTnLst>
                  <p:par>
                    <p:cTn id="262" fill="hold">
                      <p:stCondLst>
                        <p:cond delay="0"/>
                      </p:stCondLst>
                      <p:childTnLst>
                        <p:par>
                          <p:cTn id="263" fill="hold">
                            <p:stCondLst>
                              <p:cond delay="0"/>
                            </p:stCondLst>
                            <p:childTnLst>
                              <p:par>
                                <p:cTn id="264" presetID="1" presetClass="emph" presetSubtype="2" fill="hold" nodeType="clickEffect">
                                  <p:stCondLst>
                                    <p:cond delay="0"/>
                                  </p:stCondLst>
                                  <p:childTnLst>
                                    <p:animClr clrSpc="rgb" dir="cw">
                                      <p:cBhvr>
                                        <p:cTn id="265" dur="500" fill="hold"/>
                                        <p:tgtEl>
                                          <p:spTgt spid="66"/>
                                        </p:tgtEl>
                                        <p:attrNameLst>
                                          <p:attrName>fillcolor</p:attrName>
                                        </p:attrNameLst>
                                      </p:cBhvr>
                                      <p:to>
                                        <a:srgbClr val="FF0000"/>
                                      </p:to>
                                    </p:animClr>
                                    <p:set>
                                      <p:cBhvr>
                                        <p:cTn id="266" dur="500" fill="hold"/>
                                        <p:tgtEl>
                                          <p:spTgt spid="66"/>
                                        </p:tgtEl>
                                        <p:attrNameLst>
                                          <p:attrName>fill.type</p:attrName>
                                        </p:attrNameLst>
                                      </p:cBhvr>
                                      <p:to>
                                        <p:strVal val="solid"/>
                                      </p:to>
                                    </p:set>
                                    <p:set>
                                      <p:cBhvr>
                                        <p:cTn id="267"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268" restart="whenNotActive" fill="hold" evtFilter="cancelBubble" nodeType="interactiveSeq">
                <p:stCondLst>
                  <p:cond evt="onClick" delay="0">
                    <p:tgtEl>
                      <p:spTgt spid="67"/>
                    </p:tgtEl>
                  </p:cond>
                </p:stCondLst>
                <p:endSync evt="end" delay="0">
                  <p:rtn val="all"/>
                </p:endSync>
                <p:childTnLst>
                  <p:par>
                    <p:cTn id="269" fill="hold">
                      <p:stCondLst>
                        <p:cond delay="0"/>
                      </p:stCondLst>
                      <p:childTnLst>
                        <p:par>
                          <p:cTn id="270" fill="hold">
                            <p:stCondLst>
                              <p:cond delay="0"/>
                            </p:stCondLst>
                            <p:childTnLst>
                              <p:par>
                                <p:cTn id="271" presetID="1" presetClass="emph" presetSubtype="2" fill="hold" nodeType="clickEffect">
                                  <p:stCondLst>
                                    <p:cond delay="0"/>
                                  </p:stCondLst>
                                  <p:childTnLst>
                                    <p:animClr clrSpc="rgb" dir="cw">
                                      <p:cBhvr>
                                        <p:cTn id="272" dur="500" fill="hold"/>
                                        <p:tgtEl>
                                          <p:spTgt spid="67"/>
                                        </p:tgtEl>
                                        <p:attrNameLst>
                                          <p:attrName>fillcolor</p:attrName>
                                        </p:attrNameLst>
                                      </p:cBhvr>
                                      <p:to>
                                        <a:srgbClr val="00B0F0"/>
                                      </p:to>
                                    </p:animClr>
                                    <p:set>
                                      <p:cBhvr>
                                        <p:cTn id="273" dur="500" fill="hold"/>
                                        <p:tgtEl>
                                          <p:spTgt spid="67"/>
                                        </p:tgtEl>
                                        <p:attrNameLst>
                                          <p:attrName>fill.type</p:attrName>
                                        </p:attrNameLst>
                                      </p:cBhvr>
                                      <p:to>
                                        <p:strVal val="solid"/>
                                      </p:to>
                                    </p:set>
                                    <p:set>
                                      <p:cBhvr>
                                        <p:cTn id="274"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275" restart="whenNotActive" fill="hold" evtFilter="cancelBubble" nodeType="interactiveSeq">
                <p:stCondLst>
                  <p:cond evt="onClick" delay="0">
                    <p:tgtEl>
                      <p:spTgt spid="68"/>
                    </p:tgtEl>
                  </p:cond>
                </p:stCondLst>
                <p:endSync evt="end" delay="0">
                  <p:rtn val="all"/>
                </p:endSync>
                <p:childTnLst>
                  <p:par>
                    <p:cTn id="276" fill="hold">
                      <p:stCondLst>
                        <p:cond delay="0"/>
                      </p:stCondLst>
                      <p:childTnLst>
                        <p:par>
                          <p:cTn id="277" fill="hold">
                            <p:stCondLst>
                              <p:cond delay="0"/>
                            </p:stCondLst>
                            <p:childTnLst>
                              <p:par>
                                <p:cTn id="278" presetID="10" presetClass="exit" presetSubtype="0" fill="hold" grpId="0" nodeType="clickEffect">
                                  <p:stCondLst>
                                    <p:cond delay="0"/>
                                  </p:stCondLst>
                                  <p:childTnLst>
                                    <p:animEffect transition="out" filter="fade">
                                      <p:cBhvr>
                                        <p:cTn id="279" dur="500"/>
                                        <p:tgtEl>
                                          <p:spTgt spid="68"/>
                                        </p:tgtEl>
                                      </p:cBhvr>
                                    </p:animEffect>
                                    <p:set>
                                      <p:cBhvr>
                                        <p:cTn id="280" dur="1" fill="hold">
                                          <p:stCondLst>
                                            <p:cond delay="499"/>
                                          </p:stCondLst>
                                        </p:cTn>
                                        <p:tgtEl>
                                          <p:spTgt spid="68"/>
                                        </p:tgtEl>
                                        <p:attrNameLst>
                                          <p:attrName>style.visibility</p:attrName>
                                        </p:attrNameLst>
                                      </p:cBhvr>
                                      <p:to>
                                        <p:strVal val="hidden"/>
                                      </p:to>
                                    </p:set>
                                  </p:childTnLst>
                                </p:cTn>
                              </p:par>
                              <p:par>
                                <p:cTn id="281" presetID="10" presetClass="exit" presetSubtype="0" fill="hold" grpId="0" nodeType="withEffect">
                                  <p:stCondLst>
                                    <p:cond delay="0"/>
                                  </p:stCondLst>
                                  <p:childTnLst>
                                    <p:animEffect transition="out" filter="fade">
                                      <p:cBhvr>
                                        <p:cTn id="282" dur="500"/>
                                        <p:tgtEl>
                                          <p:spTgt spid="69"/>
                                        </p:tgtEl>
                                      </p:cBhvr>
                                    </p:animEffect>
                                    <p:set>
                                      <p:cBhvr>
                                        <p:cTn id="283" dur="1" fill="hold">
                                          <p:stCondLst>
                                            <p:cond delay="499"/>
                                          </p:stCondLst>
                                        </p:cTn>
                                        <p:tgtEl>
                                          <p:spTgt spid="69"/>
                                        </p:tgtEl>
                                        <p:attrNameLst>
                                          <p:attrName>style.visibility</p:attrName>
                                        </p:attrNameLst>
                                      </p:cBhvr>
                                      <p:to>
                                        <p:strVal val="hidden"/>
                                      </p:to>
                                    </p:set>
                                  </p:childTnLst>
                                </p:cTn>
                              </p:par>
                              <p:par>
                                <p:cTn id="284" presetID="10" presetClass="exit" presetSubtype="0" fill="hold" grpId="0" nodeType="withEffect">
                                  <p:stCondLst>
                                    <p:cond delay="0"/>
                                  </p:stCondLst>
                                  <p:childTnLst>
                                    <p:animEffect transition="out" filter="fade">
                                      <p:cBhvr>
                                        <p:cTn id="285" dur="500"/>
                                        <p:tgtEl>
                                          <p:spTgt spid="70"/>
                                        </p:tgtEl>
                                      </p:cBhvr>
                                    </p:animEffect>
                                    <p:set>
                                      <p:cBhvr>
                                        <p:cTn id="286" dur="1" fill="hold">
                                          <p:stCondLst>
                                            <p:cond delay="499"/>
                                          </p:stCondLst>
                                        </p:cTn>
                                        <p:tgtEl>
                                          <p:spTgt spid="70"/>
                                        </p:tgtEl>
                                        <p:attrNameLst>
                                          <p:attrName>style.visibility</p:attrName>
                                        </p:attrNameLst>
                                      </p:cBhvr>
                                      <p:to>
                                        <p:strVal val="hidden"/>
                                      </p:to>
                                    </p:set>
                                  </p:childTnLst>
                                </p:cTn>
                              </p:par>
                              <p:par>
                                <p:cTn id="287" presetID="10" presetClass="entr" presetSubtype="0" fill="hold" nodeType="withEffect">
                                  <p:stCondLst>
                                    <p:cond delay="0"/>
                                  </p:stCondLst>
                                  <p:childTnLst>
                                    <p:set>
                                      <p:cBhvr>
                                        <p:cTn id="288" dur="1" fill="hold">
                                          <p:stCondLst>
                                            <p:cond delay="0"/>
                                          </p:stCondLst>
                                        </p:cTn>
                                        <p:tgtEl>
                                          <p:spTgt spid="75"/>
                                        </p:tgtEl>
                                        <p:attrNameLst>
                                          <p:attrName>style.visibility</p:attrName>
                                        </p:attrNameLst>
                                      </p:cBhvr>
                                      <p:to>
                                        <p:strVal val="visible"/>
                                      </p:to>
                                    </p:set>
                                    <p:animEffect transition="in" filter="fade">
                                      <p:cBhvr>
                                        <p:cTn id="289" dur="500"/>
                                        <p:tgtEl>
                                          <p:spTgt spid="75"/>
                                        </p:tgtEl>
                                      </p:cBhvr>
                                    </p:animEffect>
                                  </p:childTnLst>
                                </p:cTn>
                              </p:par>
                            </p:childTnLst>
                          </p:cTn>
                        </p:par>
                      </p:childTnLst>
                    </p:cTn>
                  </p:par>
                </p:childTnLst>
              </p:cTn>
              <p:nextCondLst>
                <p:cond evt="onClick" delay="0">
                  <p:tgtEl>
                    <p:spTgt spid="68"/>
                  </p:tgtEl>
                </p:cond>
              </p:nextCondLst>
            </p:seq>
            <p:seq concurrent="1" nextAc="seek">
              <p:cTn id="290" restart="whenNotActive" fill="hold" evtFilter="cancelBubble" nodeType="interactiveSeq">
                <p:stCondLst>
                  <p:cond evt="onClick" delay="0">
                    <p:tgtEl>
                      <p:spTgt spid="69"/>
                    </p:tgtEl>
                  </p:cond>
                </p:stCondLst>
                <p:endSync evt="end" delay="0">
                  <p:rtn val="all"/>
                </p:endSync>
                <p:childTnLst>
                  <p:par>
                    <p:cTn id="291" fill="hold">
                      <p:stCondLst>
                        <p:cond delay="0"/>
                      </p:stCondLst>
                      <p:childTnLst>
                        <p:par>
                          <p:cTn id="292" fill="hold">
                            <p:stCondLst>
                              <p:cond delay="0"/>
                            </p:stCondLst>
                            <p:childTnLst>
                              <p:par>
                                <p:cTn id="293" presetID="1" presetClass="emph" presetSubtype="2" fill="hold" nodeType="clickEffect">
                                  <p:stCondLst>
                                    <p:cond delay="0"/>
                                  </p:stCondLst>
                                  <p:childTnLst>
                                    <p:animClr clrSpc="rgb" dir="cw">
                                      <p:cBhvr>
                                        <p:cTn id="294" dur="500" fill="hold"/>
                                        <p:tgtEl>
                                          <p:spTgt spid="69"/>
                                        </p:tgtEl>
                                        <p:attrNameLst>
                                          <p:attrName>fillcolor</p:attrName>
                                        </p:attrNameLst>
                                      </p:cBhvr>
                                      <p:to>
                                        <a:srgbClr val="FF0000"/>
                                      </p:to>
                                    </p:animClr>
                                    <p:set>
                                      <p:cBhvr>
                                        <p:cTn id="295" dur="500" fill="hold"/>
                                        <p:tgtEl>
                                          <p:spTgt spid="69"/>
                                        </p:tgtEl>
                                        <p:attrNameLst>
                                          <p:attrName>fill.type</p:attrName>
                                        </p:attrNameLst>
                                      </p:cBhvr>
                                      <p:to>
                                        <p:strVal val="solid"/>
                                      </p:to>
                                    </p:set>
                                    <p:set>
                                      <p:cBhvr>
                                        <p:cTn id="296"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seq concurrent="1" nextAc="seek">
              <p:cTn id="297" restart="whenNotActive" fill="hold" evtFilter="cancelBubble" nodeType="interactiveSeq">
                <p:stCondLst>
                  <p:cond evt="onClick" delay="0">
                    <p:tgtEl>
                      <p:spTgt spid="70"/>
                    </p:tgtEl>
                  </p:cond>
                </p:stCondLst>
                <p:endSync evt="end" delay="0">
                  <p:rtn val="all"/>
                </p:endSync>
                <p:childTnLst>
                  <p:par>
                    <p:cTn id="298" fill="hold">
                      <p:stCondLst>
                        <p:cond delay="0"/>
                      </p:stCondLst>
                      <p:childTnLst>
                        <p:par>
                          <p:cTn id="299" fill="hold">
                            <p:stCondLst>
                              <p:cond delay="0"/>
                            </p:stCondLst>
                            <p:childTnLst>
                              <p:par>
                                <p:cTn id="300" presetID="1" presetClass="emph" presetSubtype="2" fill="hold" nodeType="clickEffect">
                                  <p:stCondLst>
                                    <p:cond delay="0"/>
                                  </p:stCondLst>
                                  <p:childTnLst>
                                    <p:animClr clrSpc="rgb" dir="cw">
                                      <p:cBhvr>
                                        <p:cTn id="301" dur="500" fill="hold"/>
                                        <p:tgtEl>
                                          <p:spTgt spid="70"/>
                                        </p:tgtEl>
                                        <p:attrNameLst>
                                          <p:attrName>fillcolor</p:attrName>
                                        </p:attrNameLst>
                                      </p:cBhvr>
                                      <p:to>
                                        <a:srgbClr val="00B0F0"/>
                                      </p:to>
                                    </p:animClr>
                                    <p:set>
                                      <p:cBhvr>
                                        <p:cTn id="302" dur="500" fill="hold"/>
                                        <p:tgtEl>
                                          <p:spTgt spid="70"/>
                                        </p:tgtEl>
                                        <p:attrNameLst>
                                          <p:attrName>fill.type</p:attrName>
                                        </p:attrNameLst>
                                      </p:cBhvr>
                                      <p:to>
                                        <p:strVal val="solid"/>
                                      </p:to>
                                    </p:set>
                                    <p:set>
                                      <p:cBhvr>
                                        <p:cTn id="303" dur="500" fill="hold"/>
                                        <p:tgtEl>
                                          <p:spTgt spid="70"/>
                                        </p:tgtEl>
                                        <p:attrNameLst>
                                          <p:attrName>fill.on</p:attrName>
                                        </p:attrNameLst>
                                      </p:cBhvr>
                                      <p:to>
                                        <p:strVal val="true"/>
                                      </p:to>
                                    </p:set>
                                  </p:childTnLst>
                                </p:cTn>
                              </p:par>
                            </p:childTnLst>
                          </p:cTn>
                        </p:par>
                      </p:childTnLst>
                    </p:cTn>
                  </p:par>
                </p:childTnLst>
              </p:cTn>
              <p:nextCondLst>
                <p:cond evt="onClick" delay="0">
                  <p:tgtEl>
                    <p:spTgt spid="70"/>
                  </p:tgtEl>
                </p:cond>
              </p:nextCondLst>
            </p:seq>
            <p:seq concurrent="1" nextAc="seek">
              <p:cTn id="304" restart="whenNotActive" fill="hold" evtFilter="cancelBubble" nodeType="interactiveSeq">
                <p:stCondLst>
                  <p:cond evt="onClick" delay="0">
                    <p:tgtEl>
                      <p:spTgt spid="72"/>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0" nodeType="clickEffect">
                                  <p:stCondLst>
                                    <p:cond delay="0"/>
                                  </p:stCondLst>
                                  <p:childTnLst>
                                    <p:animEffect transition="out" filter="fade">
                                      <p:cBhvr>
                                        <p:cTn id="308" dur="500"/>
                                        <p:tgtEl>
                                          <p:spTgt spid="72"/>
                                        </p:tgtEl>
                                      </p:cBhvr>
                                    </p:animEffect>
                                    <p:set>
                                      <p:cBhvr>
                                        <p:cTn id="309" dur="1" fill="hold">
                                          <p:stCondLst>
                                            <p:cond delay="499"/>
                                          </p:stCondLst>
                                        </p:cTn>
                                        <p:tgtEl>
                                          <p:spTgt spid="72"/>
                                        </p:tgtEl>
                                        <p:attrNameLst>
                                          <p:attrName>style.visibility</p:attrName>
                                        </p:attrNameLst>
                                      </p:cBhvr>
                                      <p:to>
                                        <p:strVal val="hidden"/>
                                      </p:to>
                                    </p:set>
                                  </p:childTnLst>
                                </p:cTn>
                              </p:par>
                              <p:par>
                                <p:cTn id="310" presetID="10" presetClass="exit" presetSubtype="0" fill="hold" grpId="0" nodeType="withEffect">
                                  <p:stCondLst>
                                    <p:cond delay="0"/>
                                  </p:stCondLst>
                                  <p:childTnLst>
                                    <p:animEffect transition="out" filter="fade">
                                      <p:cBhvr>
                                        <p:cTn id="311" dur="500"/>
                                        <p:tgtEl>
                                          <p:spTgt spid="73"/>
                                        </p:tgtEl>
                                      </p:cBhvr>
                                    </p:animEffect>
                                    <p:set>
                                      <p:cBhvr>
                                        <p:cTn id="312" dur="1" fill="hold">
                                          <p:stCondLst>
                                            <p:cond delay="499"/>
                                          </p:stCondLst>
                                        </p:cTn>
                                        <p:tgtEl>
                                          <p:spTgt spid="73"/>
                                        </p:tgtEl>
                                        <p:attrNameLst>
                                          <p:attrName>style.visibility</p:attrName>
                                        </p:attrNameLst>
                                      </p:cBhvr>
                                      <p:to>
                                        <p:strVal val="hidden"/>
                                      </p:to>
                                    </p:set>
                                  </p:childTnLst>
                                </p:cTn>
                              </p:par>
                              <p:par>
                                <p:cTn id="313" presetID="10" presetClass="exit" presetSubtype="0" fill="hold" grpId="0" nodeType="withEffect">
                                  <p:stCondLst>
                                    <p:cond delay="0"/>
                                  </p:stCondLst>
                                  <p:childTnLst>
                                    <p:animEffect transition="out" filter="fade">
                                      <p:cBhvr>
                                        <p:cTn id="314" dur="500"/>
                                        <p:tgtEl>
                                          <p:spTgt spid="74"/>
                                        </p:tgtEl>
                                      </p:cBhvr>
                                    </p:animEffect>
                                    <p:set>
                                      <p:cBhvr>
                                        <p:cTn id="315" dur="1" fill="hold">
                                          <p:stCondLst>
                                            <p:cond delay="499"/>
                                          </p:stCondLst>
                                        </p:cTn>
                                        <p:tgtEl>
                                          <p:spTgt spid="74"/>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75"/>
                                        </p:tgtEl>
                                      </p:cBhvr>
                                    </p:animEffect>
                                    <p:set>
                                      <p:cBhvr>
                                        <p:cTn id="318"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19" restart="whenNotActive" fill="hold" evtFilter="cancelBubble" nodeType="interactiveSeq">
                <p:stCondLst>
                  <p:cond evt="onClick" delay="0">
                    <p:tgtEl>
                      <p:spTgt spid="73"/>
                    </p:tgtEl>
                  </p:cond>
                </p:stCondLst>
                <p:endSync evt="end" delay="0">
                  <p:rtn val="all"/>
                </p:endSync>
                <p:childTnLst>
                  <p:par>
                    <p:cTn id="320" fill="hold">
                      <p:stCondLst>
                        <p:cond delay="0"/>
                      </p:stCondLst>
                      <p:childTnLst>
                        <p:par>
                          <p:cTn id="321" fill="hold">
                            <p:stCondLst>
                              <p:cond delay="0"/>
                            </p:stCondLst>
                            <p:childTnLst>
                              <p:par>
                                <p:cTn id="322" presetID="1" presetClass="emph" presetSubtype="2" fill="hold" nodeType="clickEffect">
                                  <p:stCondLst>
                                    <p:cond delay="0"/>
                                  </p:stCondLst>
                                  <p:childTnLst>
                                    <p:animClr clrSpc="rgb" dir="cw">
                                      <p:cBhvr>
                                        <p:cTn id="323" dur="500" fill="hold"/>
                                        <p:tgtEl>
                                          <p:spTgt spid="73"/>
                                        </p:tgtEl>
                                        <p:attrNameLst>
                                          <p:attrName>fillcolor</p:attrName>
                                        </p:attrNameLst>
                                      </p:cBhvr>
                                      <p:to>
                                        <a:srgbClr val="FF0000"/>
                                      </p:to>
                                    </p:animClr>
                                    <p:set>
                                      <p:cBhvr>
                                        <p:cTn id="324" dur="500" fill="hold"/>
                                        <p:tgtEl>
                                          <p:spTgt spid="73"/>
                                        </p:tgtEl>
                                        <p:attrNameLst>
                                          <p:attrName>fill.type</p:attrName>
                                        </p:attrNameLst>
                                      </p:cBhvr>
                                      <p:to>
                                        <p:strVal val="solid"/>
                                      </p:to>
                                    </p:set>
                                    <p:set>
                                      <p:cBhvr>
                                        <p:cTn id="325" dur="500" fill="hold"/>
                                        <p:tgtEl>
                                          <p:spTgt spid="73"/>
                                        </p:tgtEl>
                                        <p:attrNameLst>
                                          <p:attrName>fill.on</p:attrName>
                                        </p:attrNameLst>
                                      </p:cBhvr>
                                      <p:to>
                                        <p:strVal val="true"/>
                                      </p:to>
                                    </p:set>
                                  </p:childTnLst>
                                </p:cTn>
                              </p:par>
                            </p:childTnLst>
                          </p:cTn>
                        </p:par>
                      </p:childTnLst>
                    </p:cTn>
                  </p:par>
                </p:childTnLst>
              </p:cTn>
              <p:nextCondLst>
                <p:cond evt="onClick" delay="0">
                  <p:tgtEl>
                    <p:spTgt spid="73"/>
                  </p:tgtEl>
                </p:cond>
              </p:nextCondLst>
            </p:seq>
            <p:seq concurrent="1" nextAc="seek">
              <p:cTn id="326" restart="whenNotActive" fill="hold" evtFilter="cancelBubble" nodeType="interactiveSeq">
                <p:stCondLst>
                  <p:cond evt="onClick" delay="0">
                    <p:tgtEl>
                      <p:spTgt spid="74"/>
                    </p:tgtEl>
                  </p:cond>
                </p:stCondLst>
                <p:endSync evt="end" delay="0">
                  <p:rtn val="all"/>
                </p:endSync>
                <p:childTnLst>
                  <p:par>
                    <p:cTn id="327" fill="hold">
                      <p:stCondLst>
                        <p:cond delay="0"/>
                      </p:stCondLst>
                      <p:childTnLst>
                        <p:par>
                          <p:cTn id="328" fill="hold">
                            <p:stCondLst>
                              <p:cond delay="0"/>
                            </p:stCondLst>
                            <p:childTnLst>
                              <p:par>
                                <p:cTn id="329" presetID="1" presetClass="emph" presetSubtype="2" fill="hold" nodeType="clickEffect">
                                  <p:stCondLst>
                                    <p:cond delay="0"/>
                                  </p:stCondLst>
                                  <p:childTnLst>
                                    <p:animClr clrSpc="rgb" dir="cw">
                                      <p:cBhvr>
                                        <p:cTn id="330" dur="500" fill="hold"/>
                                        <p:tgtEl>
                                          <p:spTgt spid="74"/>
                                        </p:tgtEl>
                                        <p:attrNameLst>
                                          <p:attrName>fillcolor</p:attrName>
                                        </p:attrNameLst>
                                      </p:cBhvr>
                                      <p:to>
                                        <a:srgbClr val="00B0F0"/>
                                      </p:to>
                                    </p:animClr>
                                    <p:set>
                                      <p:cBhvr>
                                        <p:cTn id="331" dur="500" fill="hold"/>
                                        <p:tgtEl>
                                          <p:spTgt spid="74"/>
                                        </p:tgtEl>
                                        <p:attrNameLst>
                                          <p:attrName>fill.type</p:attrName>
                                        </p:attrNameLst>
                                      </p:cBhvr>
                                      <p:to>
                                        <p:strVal val="solid"/>
                                      </p:to>
                                    </p:set>
                                    <p:set>
                                      <p:cBhvr>
                                        <p:cTn id="332" dur="500" fill="hold"/>
                                        <p:tgtEl>
                                          <p:spTgt spid="74"/>
                                        </p:tgtEl>
                                        <p:attrNameLst>
                                          <p:attrName>fill.on</p:attrName>
                                        </p:attrNameLst>
                                      </p:cBhvr>
                                      <p:to>
                                        <p:strVal val="true"/>
                                      </p:to>
                                    </p:set>
                                  </p:childTnLst>
                                </p:cTn>
                              </p:par>
                            </p:childTnLst>
                          </p:cTn>
                        </p:par>
                      </p:childTnLst>
                    </p:cTn>
                  </p:par>
                </p:childTnLst>
              </p:cTn>
              <p:nextCondLst>
                <p:cond evt="onClick" delay="0">
                  <p:tgtEl>
                    <p:spTgt spid="74"/>
                  </p:tgtEl>
                </p:cond>
              </p:nextCondLst>
            </p:seq>
            <p:seq concurrent="1" nextAc="seek">
              <p:cTn id="333" restart="whenNotActive" fill="hold" evtFilter="cancelBubble" nodeType="interactiveSeq">
                <p:stCondLst>
                  <p:cond evt="onClick" delay="0">
                    <p:tgtEl>
                      <p:spTgt spid="76"/>
                    </p:tgtEl>
                  </p:cond>
                </p:stCondLst>
                <p:endSync evt="end" delay="0">
                  <p:rtn val="all"/>
                </p:endSync>
                <p:childTnLst>
                  <p:par>
                    <p:cTn id="334" fill="hold">
                      <p:stCondLst>
                        <p:cond delay="0"/>
                      </p:stCondLst>
                      <p:childTnLst>
                        <p:par>
                          <p:cTn id="335" fill="hold">
                            <p:stCondLst>
                              <p:cond delay="0"/>
                            </p:stCondLst>
                            <p:childTnLst>
                              <p:par>
                                <p:cTn id="336" presetID="10" presetClass="exit" presetSubtype="0" fill="hold" grpId="0" nodeType="clickEffect">
                                  <p:stCondLst>
                                    <p:cond delay="0"/>
                                  </p:stCondLst>
                                  <p:childTnLst>
                                    <p:animEffect transition="out" filter="fade">
                                      <p:cBhvr>
                                        <p:cTn id="337" dur="500"/>
                                        <p:tgtEl>
                                          <p:spTgt spid="76"/>
                                        </p:tgtEl>
                                      </p:cBhvr>
                                    </p:animEffect>
                                    <p:set>
                                      <p:cBhvr>
                                        <p:cTn id="338" dur="1" fill="hold">
                                          <p:stCondLst>
                                            <p:cond delay="499"/>
                                          </p:stCondLst>
                                        </p:cTn>
                                        <p:tgtEl>
                                          <p:spTgt spid="76"/>
                                        </p:tgtEl>
                                        <p:attrNameLst>
                                          <p:attrName>style.visibility</p:attrName>
                                        </p:attrNameLst>
                                      </p:cBhvr>
                                      <p:to>
                                        <p:strVal val="hidden"/>
                                      </p:to>
                                    </p:set>
                                  </p:childTnLst>
                                </p:cTn>
                              </p:par>
                              <p:par>
                                <p:cTn id="339" presetID="10" presetClass="exit" presetSubtype="0" fill="hold" grpId="0" nodeType="withEffect">
                                  <p:stCondLst>
                                    <p:cond delay="0"/>
                                  </p:stCondLst>
                                  <p:childTnLst>
                                    <p:animEffect transition="out" filter="fade">
                                      <p:cBhvr>
                                        <p:cTn id="340" dur="500"/>
                                        <p:tgtEl>
                                          <p:spTgt spid="77"/>
                                        </p:tgtEl>
                                      </p:cBhvr>
                                    </p:animEffect>
                                    <p:set>
                                      <p:cBhvr>
                                        <p:cTn id="341" dur="1" fill="hold">
                                          <p:stCondLst>
                                            <p:cond delay="499"/>
                                          </p:stCondLst>
                                        </p:cTn>
                                        <p:tgtEl>
                                          <p:spTgt spid="77"/>
                                        </p:tgtEl>
                                        <p:attrNameLst>
                                          <p:attrName>style.visibility</p:attrName>
                                        </p:attrNameLst>
                                      </p:cBhvr>
                                      <p:to>
                                        <p:strVal val="hidden"/>
                                      </p:to>
                                    </p:set>
                                  </p:childTnLst>
                                </p:cTn>
                              </p:par>
                              <p:par>
                                <p:cTn id="342" presetID="10" presetClass="exit" presetSubtype="0" fill="hold" grpId="0" nodeType="withEffect">
                                  <p:stCondLst>
                                    <p:cond delay="0"/>
                                  </p:stCondLst>
                                  <p:childTnLst>
                                    <p:animEffect transition="out" filter="fade">
                                      <p:cBhvr>
                                        <p:cTn id="343" dur="500"/>
                                        <p:tgtEl>
                                          <p:spTgt spid="78"/>
                                        </p:tgtEl>
                                      </p:cBhvr>
                                    </p:animEffect>
                                    <p:set>
                                      <p:cBhvr>
                                        <p:cTn id="344" dur="1" fill="hold">
                                          <p:stCondLst>
                                            <p:cond delay="499"/>
                                          </p:stCondLst>
                                        </p:cTn>
                                        <p:tgtEl>
                                          <p:spTgt spid="78"/>
                                        </p:tgtEl>
                                        <p:attrNameLst>
                                          <p:attrName>style.visibility</p:attrName>
                                        </p:attrNameLst>
                                      </p:cBhvr>
                                      <p:to>
                                        <p:strVal val="hidden"/>
                                      </p:to>
                                    </p:set>
                                  </p:childTnLst>
                                </p:cTn>
                              </p:par>
                              <p:par>
                                <p:cTn id="345" presetID="10" presetClass="entr" presetSubtype="0" fill="hold" nodeType="withEffect">
                                  <p:stCondLst>
                                    <p:cond delay="0"/>
                                  </p:stCondLst>
                                  <p:childTnLst>
                                    <p:set>
                                      <p:cBhvr>
                                        <p:cTn id="346" dur="1" fill="hold">
                                          <p:stCondLst>
                                            <p:cond delay="0"/>
                                          </p:stCondLst>
                                        </p:cTn>
                                        <p:tgtEl>
                                          <p:spTgt spid="82"/>
                                        </p:tgtEl>
                                        <p:attrNameLst>
                                          <p:attrName>style.visibility</p:attrName>
                                        </p:attrNameLst>
                                      </p:cBhvr>
                                      <p:to>
                                        <p:strVal val="visible"/>
                                      </p:to>
                                    </p:set>
                                    <p:animEffect transition="in" filter="fade">
                                      <p:cBhvr>
                                        <p:cTn id="347" dur="500"/>
                                        <p:tgtEl>
                                          <p:spTgt spid="82"/>
                                        </p:tgtEl>
                                      </p:cBhvr>
                                    </p:animEffect>
                                  </p:childTnLst>
                                </p:cTn>
                              </p:par>
                            </p:childTnLst>
                          </p:cTn>
                        </p:par>
                        <p:par>
                          <p:cTn id="348" fill="hold">
                            <p:stCondLst>
                              <p:cond delay="500"/>
                            </p:stCondLst>
                            <p:childTnLst>
                              <p:par>
                                <p:cTn id="349" presetID="10" presetClass="exit" presetSubtype="0" fill="hold" nodeType="afterEffect">
                                  <p:stCondLst>
                                    <p:cond delay="0"/>
                                  </p:stCondLst>
                                  <p:childTnLst>
                                    <p:animEffect transition="out" filter="fade">
                                      <p:cBhvr>
                                        <p:cTn id="350" dur="500"/>
                                        <p:tgtEl>
                                          <p:spTgt spid="82"/>
                                        </p:tgtEl>
                                      </p:cBhvr>
                                    </p:animEffect>
                                    <p:set>
                                      <p:cBhvr>
                                        <p:cTn id="351"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52" restart="whenNotActive" fill="hold" evtFilter="cancelBubble" nodeType="interactiveSeq">
                <p:stCondLst>
                  <p:cond evt="onClick" delay="0">
                    <p:tgtEl>
                      <p:spTgt spid="77"/>
                    </p:tgtEl>
                  </p:cond>
                </p:stCondLst>
                <p:endSync evt="end" delay="0">
                  <p:rtn val="all"/>
                </p:endSync>
                <p:childTnLst>
                  <p:par>
                    <p:cTn id="353" fill="hold">
                      <p:stCondLst>
                        <p:cond delay="0"/>
                      </p:stCondLst>
                      <p:childTnLst>
                        <p:par>
                          <p:cTn id="354" fill="hold">
                            <p:stCondLst>
                              <p:cond delay="0"/>
                            </p:stCondLst>
                            <p:childTnLst>
                              <p:par>
                                <p:cTn id="355" presetID="1" presetClass="emph" presetSubtype="2" fill="hold" nodeType="clickEffect">
                                  <p:stCondLst>
                                    <p:cond delay="0"/>
                                  </p:stCondLst>
                                  <p:childTnLst>
                                    <p:animClr clrSpc="rgb" dir="cw">
                                      <p:cBhvr>
                                        <p:cTn id="356" dur="500" fill="hold"/>
                                        <p:tgtEl>
                                          <p:spTgt spid="77"/>
                                        </p:tgtEl>
                                        <p:attrNameLst>
                                          <p:attrName>fillcolor</p:attrName>
                                        </p:attrNameLst>
                                      </p:cBhvr>
                                      <p:to>
                                        <a:srgbClr val="FF0000"/>
                                      </p:to>
                                    </p:animClr>
                                    <p:set>
                                      <p:cBhvr>
                                        <p:cTn id="357" dur="500" fill="hold"/>
                                        <p:tgtEl>
                                          <p:spTgt spid="77"/>
                                        </p:tgtEl>
                                        <p:attrNameLst>
                                          <p:attrName>fill.type</p:attrName>
                                        </p:attrNameLst>
                                      </p:cBhvr>
                                      <p:to>
                                        <p:strVal val="solid"/>
                                      </p:to>
                                    </p:set>
                                    <p:set>
                                      <p:cBhvr>
                                        <p:cTn id="358" dur="500" fill="hold"/>
                                        <p:tgtEl>
                                          <p:spTgt spid="77"/>
                                        </p:tgtEl>
                                        <p:attrNameLst>
                                          <p:attrName>fill.on</p:attrName>
                                        </p:attrNameLst>
                                      </p:cBhvr>
                                      <p:to>
                                        <p:strVal val="true"/>
                                      </p:to>
                                    </p:set>
                                  </p:childTnLst>
                                </p:cTn>
                              </p:par>
                            </p:childTnLst>
                          </p:cTn>
                        </p:par>
                      </p:childTnLst>
                    </p:cTn>
                  </p:par>
                </p:childTnLst>
              </p:cTn>
              <p:nextCondLst>
                <p:cond evt="onClick" delay="0">
                  <p:tgtEl>
                    <p:spTgt spid="77"/>
                  </p:tgtEl>
                </p:cond>
              </p:nextCondLst>
            </p:seq>
            <p:seq concurrent="1" nextAc="seek">
              <p:cTn id="359" restart="whenNotActive" fill="hold" evtFilter="cancelBubble" nodeType="interactiveSeq">
                <p:stCondLst>
                  <p:cond evt="onClick" delay="0">
                    <p:tgtEl>
                      <p:spTgt spid="78"/>
                    </p:tgtEl>
                  </p:cond>
                </p:stCondLst>
                <p:endSync evt="end" delay="0">
                  <p:rtn val="all"/>
                </p:endSync>
                <p:childTnLst>
                  <p:par>
                    <p:cTn id="360" fill="hold">
                      <p:stCondLst>
                        <p:cond delay="0"/>
                      </p:stCondLst>
                      <p:childTnLst>
                        <p:par>
                          <p:cTn id="361" fill="hold">
                            <p:stCondLst>
                              <p:cond delay="0"/>
                            </p:stCondLst>
                            <p:childTnLst>
                              <p:par>
                                <p:cTn id="362" presetID="1" presetClass="emph" presetSubtype="2" fill="hold" nodeType="clickEffect">
                                  <p:stCondLst>
                                    <p:cond delay="0"/>
                                  </p:stCondLst>
                                  <p:childTnLst>
                                    <p:animClr clrSpc="rgb" dir="cw">
                                      <p:cBhvr>
                                        <p:cTn id="363" dur="500" fill="hold"/>
                                        <p:tgtEl>
                                          <p:spTgt spid="78"/>
                                        </p:tgtEl>
                                        <p:attrNameLst>
                                          <p:attrName>fillcolor</p:attrName>
                                        </p:attrNameLst>
                                      </p:cBhvr>
                                      <p:to>
                                        <a:srgbClr val="00B0F0"/>
                                      </p:to>
                                    </p:animClr>
                                    <p:set>
                                      <p:cBhvr>
                                        <p:cTn id="364" dur="500" fill="hold"/>
                                        <p:tgtEl>
                                          <p:spTgt spid="78"/>
                                        </p:tgtEl>
                                        <p:attrNameLst>
                                          <p:attrName>fill.type</p:attrName>
                                        </p:attrNameLst>
                                      </p:cBhvr>
                                      <p:to>
                                        <p:strVal val="solid"/>
                                      </p:to>
                                    </p:set>
                                    <p:set>
                                      <p:cBhvr>
                                        <p:cTn id="365" dur="500" fill="hold"/>
                                        <p:tgtEl>
                                          <p:spTgt spid="78"/>
                                        </p:tgtEl>
                                        <p:attrNameLst>
                                          <p:attrName>fill.on</p:attrName>
                                        </p:attrNameLst>
                                      </p:cBhvr>
                                      <p:to>
                                        <p:strVal val="true"/>
                                      </p:to>
                                    </p:set>
                                  </p:childTnLst>
                                </p:cTn>
                              </p:par>
                            </p:childTnLst>
                          </p:cTn>
                        </p:par>
                      </p:childTnLst>
                    </p:cTn>
                  </p:par>
                </p:childTnLst>
              </p:cTn>
              <p:nextCondLst>
                <p:cond evt="onClick" delay="0">
                  <p:tgtEl>
                    <p:spTgt spid="78"/>
                  </p:tgtEl>
                </p:cond>
              </p:nextCondLst>
            </p:seq>
            <p:seq concurrent="1" nextAc="seek">
              <p:cTn id="366" restart="whenNotActive" fill="hold" evtFilter="cancelBubble" nodeType="interactiveSeq">
                <p:stCondLst>
                  <p:cond evt="onClick" delay="0">
                    <p:tgtEl>
                      <p:spTgt spid="79"/>
                    </p:tgtEl>
                  </p:cond>
                </p:stCondLst>
                <p:endSync evt="end" delay="0">
                  <p:rtn val="all"/>
                </p:endSync>
                <p:childTnLst>
                  <p:par>
                    <p:cTn id="367" fill="hold">
                      <p:stCondLst>
                        <p:cond delay="0"/>
                      </p:stCondLst>
                      <p:childTnLst>
                        <p:par>
                          <p:cTn id="368" fill="hold">
                            <p:stCondLst>
                              <p:cond delay="0"/>
                            </p:stCondLst>
                            <p:childTnLst>
                              <p:par>
                                <p:cTn id="369" presetID="10" presetClass="exit" presetSubtype="0" fill="hold" grpId="0" nodeType="clickEffect">
                                  <p:stCondLst>
                                    <p:cond delay="0"/>
                                  </p:stCondLst>
                                  <p:childTnLst>
                                    <p:animEffect transition="out" filter="fade">
                                      <p:cBhvr>
                                        <p:cTn id="370" dur="500"/>
                                        <p:tgtEl>
                                          <p:spTgt spid="79"/>
                                        </p:tgtEl>
                                      </p:cBhvr>
                                    </p:animEffect>
                                    <p:set>
                                      <p:cBhvr>
                                        <p:cTn id="371" dur="1" fill="hold">
                                          <p:stCondLst>
                                            <p:cond delay="499"/>
                                          </p:stCondLst>
                                        </p:cTn>
                                        <p:tgtEl>
                                          <p:spTgt spid="79"/>
                                        </p:tgtEl>
                                        <p:attrNameLst>
                                          <p:attrName>style.visibility</p:attrName>
                                        </p:attrNameLst>
                                      </p:cBhvr>
                                      <p:to>
                                        <p:strVal val="hidden"/>
                                      </p:to>
                                    </p:set>
                                  </p:childTnLst>
                                </p:cTn>
                              </p:par>
                              <p:par>
                                <p:cTn id="372" presetID="10" presetClass="exit" presetSubtype="0" fill="hold" grpId="0" nodeType="withEffect">
                                  <p:stCondLst>
                                    <p:cond delay="0"/>
                                  </p:stCondLst>
                                  <p:childTnLst>
                                    <p:animEffect transition="out" filter="fade">
                                      <p:cBhvr>
                                        <p:cTn id="373" dur="500"/>
                                        <p:tgtEl>
                                          <p:spTgt spid="80"/>
                                        </p:tgtEl>
                                      </p:cBhvr>
                                    </p:animEffect>
                                    <p:set>
                                      <p:cBhvr>
                                        <p:cTn id="374" dur="1" fill="hold">
                                          <p:stCondLst>
                                            <p:cond delay="499"/>
                                          </p:stCondLst>
                                        </p:cTn>
                                        <p:tgtEl>
                                          <p:spTgt spid="80"/>
                                        </p:tgtEl>
                                        <p:attrNameLst>
                                          <p:attrName>style.visibility</p:attrName>
                                        </p:attrNameLst>
                                      </p:cBhvr>
                                      <p:to>
                                        <p:strVal val="hidden"/>
                                      </p:to>
                                    </p:set>
                                  </p:childTnLst>
                                </p:cTn>
                              </p:par>
                              <p:par>
                                <p:cTn id="375" presetID="10" presetClass="exit" presetSubtype="0" fill="hold" grpId="0" nodeType="withEffect">
                                  <p:stCondLst>
                                    <p:cond delay="0"/>
                                  </p:stCondLst>
                                  <p:childTnLst>
                                    <p:animEffect transition="out" filter="fade">
                                      <p:cBhvr>
                                        <p:cTn id="376" dur="500"/>
                                        <p:tgtEl>
                                          <p:spTgt spid="81"/>
                                        </p:tgtEl>
                                      </p:cBhvr>
                                    </p:animEffect>
                                    <p:set>
                                      <p:cBhvr>
                                        <p:cTn id="377" dur="1" fill="hold">
                                          <p:stCondLst>
                                            <p:cond delay="499"/>
                                          </p:stCondLst>
                                        </p:cTn>
                                        <p:tgtEl>
                                          <p:spTgt spid="81"/>
                                        </p:tgtEl>
                                        <p:attrNameLst>
                                          <p:attrName>style.visibility</p:attrName>
                                        </p:attrNameLst>
                                      </p:cBhvr>
                                      <p:to>
                                        <p:strVal val="hidden"/>
                                      </p:to>
                                    </p:set>
                                  </p:childTnLst>
                                </p:cTn>
                              </p:par>
                              <p:par>
                                <p:cTn id="378" presetID="10" presetClass="entr" presetSubtype="0" fill="hold" nodeType="withEffect">
                                  <p:stCondLst>
                                    <p:cond delay="0"/>
                                  </p:stCondLst>
                                  <p:childTnLst>
                                    <p:set>
                                      <p:cBhvr>
                                        <p:cTn id="379" dur="1" fill="hold">
                                          <p:stCondLst>
                                            <p:cond delay="0"/>
                                          </p:stCondLst>
                                        </p:cTn>
                                        <p:tgtEl>
                                          <p:spTgt spid="82"/>
                                        </p:tgtEl>
                                        <p:attrNameLst>
                                          <p:attrName>style.visibility</p:attrName>
                                        </p:attrNameLst>
                                      </p:cBhvr>
                                      <p:to>
                                        <p:strVal val="visible"/>
                                      </p:to>
                                    </p:set>
                                    <p:animEffect transition="in" filter="fade">
                                      <p:cBhvr>
                                        <p:cTn id="380" dur="500"/>
                                        <p:tgtEl>
                                          <p:spTgt spid="82"/>
                                        </p:tgtEl>
                                      </p:cBhvr>
                                    </p:animEffect>
                                  </p:childTnLst>
                                </p:cTn>
                              </p:par>
                            </p:childTnLst>
                          </p:cTn>
                        </p:par>
                      </p:childTnLst>
                    </p:cTn>
                  </p:par>
                </p:childTnLst>
              </p:cTn>
              <p:nextCondLst>
                <p:cond evt="onClick" delay="0">
                  <p:tgtEl>
                    <p:spTgt spid="79"/>
                  </p:tgtEl>
                </p:cond>
              </p:nextCondLst>
            </p:seq>
            <p:seq concurrent="1" nextAc="seek">
              <p:cTn id="381" restart="whenNotActive" fill="hold" evtFilter="cancelBubble" nodeType="interactiveSeq">
                <p:stCondLst>
                  <p:cond evt="onClick" delay="0">
                    <p:tgtEl>
                      <p:spTgt spid="80"/>
                    </p:tgtEl>
                  </p:cond>
                </p:stCondLst>
                <p:endSync evt="end" delay="0">
                  <p:rtn val="all"/>
                </p:endSync>
                <p:childTnLst>
                  <p:par>
                    <p:cTn id="382" fill="hold">
                      <p:stCondLst>
                        <p:cond delay="0"/>
                      </p:stCondLst>
                      <p:childTnLst>
                        <p:par>
                          <p:cTn id="383" fill="hold">
                            <p:stCondLst>
                              <p:cond delay="0"/>
                            </p:stCondLst>
                            <p:childTnLst>
                              <p:par>
                                <p:cTn id="384" presetID="1" presetClass="emph" presetSubtype="2" fill="hold" nodeType="clickEffect">
                                  <p:stCondLst>
                                    <p:cond delay="0"/>
                                  </p:stCondLst>
                                  <p:childTnLst>
                                    <p:animClr clrSpc="rgb" dir="cw">
                                      <p:cBhvr>
                                        <p:cTn id="385" dur="500" fill="hold"/>
                                        <p:tgtEl>
                                          <p:spTgt spid="80"/>
                                        </p:tgtEl>
                                        <p:attrNameLst>
                                          <p:attrName>fillcolor</p:attrName>
                                        </p:attrNameLst>
                                      </p:cBhvr>
                                      <p:to>
                                        <a:srgbClr val="00B0F0"/>
                                      </p:to>
                                    </p:animClr>
                                    <p:set>
                                      <p:cBhvr>
                                        <p:cTn id="386" dur="500" fill="hold"/>
                                        <p:tgtEl>
                                          <p:spTgt spid="80"/>
                                        </p:tgtEl>
                                        <p:attrNameLst>
                                          <p:attrName>fill.type</p:attrName>
                                        </p:attrNameLst>
                                      </p:cBhvr>
                                      <p:to>
                                        <p:strVal val="solid"/>
                                      </p:to>
                                    </p:set>
                                    <p:set>
                                      <p:cBhvr>
                                        <p:cTn id="387" dur="500" fill="hold"/>
                                        <p:tgtEl>
                                          <p:spTgt spid="80"/>
                                        </p:tgtEl>
                                        <p:attrNameLst>
                                          <p:attrName>fill.on</p:attrName>
                                        </p:attrNameLst>
                                      </p:cBhvr>
                                      <p:to>
                                        <p:strVal val="true"/>
                                      </p:to>
                                    </p:set>
                                  </p:childTnLst>
                                </p:cTn>
                              </p:par>
                            </p:childTnLst>
                          </p:cTn>
                        </p:par>
                      </p:childTnLst>
                    </p:cTn>
                  </p:par>
                </p:childTnLst>
              </p:cTn>
              <p:nextCondLst>
                <p:cond evt="onClick" delay="0">
                  <p:tgtEl>
                    <p:spTgt spid="80"/>
                  </p:tgtEl>
                </p:cond>
              </p:nextCondLst>
            </p:seq>
            <p:seq concurrent="1" nextAc="seek">
              <p:cTn id="388" restart="whenNotActive" fill="hold" evtFilter="cancelBubble" nodeType="interactiveSeq">
                <p:stCondLst>
                  <p:cond evt="onClick" delay="0">
                    <p:tgtEl>
                      <p:spTgt spid="81"/>
                    </p:tgtEl>
                  </p:cond>
                </p:stCondLst>
                <p:endSync evt="end" delay="0">
                  <p:rtn val="all"/>
                </p:endSync>
                <p:childTnLst>
                  <p:par>
                    <p:cTn id="389" fill="hold">
                      <p:stCondLst>
                        <p:cond delay="0"/>
                      </p:stCondLst>
                      <p:childTnLst>
                        <p:par>
                          <p:cTn id="390" fill="hold">
                            <p:stCondLst>
                              <p:cond delay="0"/>
                            </p:stCondLst>
                            <p:childTnLst>
                              <p:par>
                                <p:cTn id="391" presetID="1" presetClass="emph" presetSubtype="2" fill="hold" nodeType="clickEffect">
                                  <p:stCondLst>
                                    <p:cond delay="0"/>
                                  </p:stCondLst>
                                  <p:childTnLst>
                                    <p:animClr clrSpc="rgb" dir="cw">
                                      <p:cBhvr>
                                        <p:cTn id="392" dur="500" fill="hold"/>
                                        <p:tgtEl>
                                          <p:spTgt spid="81"/>
                                        </p:tgtEl>
                                        <p:attrNameLst>
                                          <p:attrName>fillcolor</p:attrName>
                                        </p:attrNameLst>
                                      </p:cBhvr>
                                      <p:to>
                                        <a:srgbClr val="FF0000"/>
                                      </p:to>
                                    </p:animClr>
                                    <p:set>
                                      <p:cBhvr>
                                        <p:cTn id="393" dur="500" fill="hold"/>
                                        <p:tgtEl>
                                          <p:spTgt spid="81"/>
                                        </p:tgtEl>
                                        <p:attrNameLst>
                                          <p:attrName>fill.type</p:attrName>
                                        </p:attrNameLst>
                                      </p:cBhvr>
                                      <p:to>
                                        <p:strVal val="solid"/>
                                      </p:to>
                                    </p:set>
                                    <p:set>
                                      <p:cBhvr>
                                        <p:cTn id="394" dur="500" fill="hold"/>
                                        <p:tgtEl>
                                          <p:spTgt spid="81"/>
                                        </p:tgtEl>
                                        <p:attrNameLst>
                                          <p:attrName>fill.on</p:attrName>
                                        </p:attrNameLst>
                                      </p:cBhvr>
                                      <p:to>
                                        <p:strVal val="true"/>
                                      </p:to>
                                    </p:set>
                                  </p:childTnLst>
                                </p:cTn>
                              </p:par>
                            </p:childTnLst>
                          </p:cTn>
                        </p:par>
                      </p:childTnLst>
                    </p:cTn>
                  </p:par>
                </p:childTnLst>
              </p:cTn>
              <p:nextCondLst>
                <p:cond evt="onClick" delay="0">
                  <p:tgtEl>
                    <p:spTgt spid="81"/>
                  </p:tgtEl>
                </p:cond>
              </p:nextCondLst>
            </p:seq>
            <p:seq concurrent="1" nextAc="seek">
              <p:cTn id="395" restart="whenNotActive" fill="hold" evtFilter="cancelBubble" nodeType="interactiveSeq">
                <p:stCondLst>
                  <p:cond evt="onClick" delay="0">
                    <p:tgtEl>
                      <p:spTgt spid="83"/>
                    </p:tgtEl>
                  </p:cond>
                </p:stCondLst>
                <p:endSync evt="end" delay="0">
                  <p:rtn val="all"/>
                </p:endSync>
                <p:childTnLst>
                  <p:par>
                    <p:cTn id="396" fill="hold">
                      <p:stCondLst>
                        <p:cond delay="0"/>
                      </p:stCondLst>
                      <p:childTnLst>
                        <p:par>
                          <p:cTn id="397" fill="hold">
                            <p:stCondLst>
                              <p:cond delay="0"/>
                            </p:stCondLst>
                            <p:childTnLst>
                              <p:par>
                                <p:cTn id="398" presetID="10" presetClass="exit" presetSubtype="0" fill="hold" grpId="0" nodeType="clickEffect">
                                  <p:stCondLst>
                                    <p:cond delay="0"/>
                                  </p:stCondLst>
                                  <p:childTnLst>
                                    <p:animEffect transition="out" filter="fade">
                                      <p:cBhvr>
                                        <p:cTn id="399" dur="500"/>
                                        <p:tgtEl>
                                          <p:spTgt spid="83"/>
                                        </p:tgtEl>
                                      </p:cBhvr>
                                    </p:animEffect>
                                    <p:set>
                                      <p:cBhvr>
                                        <p:cTn id="400" dur="1" fill="hold">
                                          <p:stCondLst>
                                            <p:cond delay="499"/>
                                          </p:stCondLst>
                                        </p:cTn>
                                        <p:tgtEl>
                                          <p:spTgt spid="83"/>
                                        </p:tgtEl>
                                        <p:attrNameLst>
                                          <p:attrName>style.visibility</p:attrName>
                                        </p:attrNameLst>
                                      </p:cBhvr>
                                      <p:to>
                                        <p:strVal val="hidden"/>
                                      </p:to>
                                    </p:set>
                                  </p:childTnLst>
                                </p:cTn>
                              </p:par>
                              <p:par>
                                <p:cTn id="401" presetID="10" presetClass="exit" presetSubtype="0" fill="hold" grpId="0" nodeType="withEffect">
                                  <p:stCondLst>
                                    <p:cond delay="0"/>
                                  </p:stCondLst>
                                  <p:childTnLst>
                                    <p:animEffect transition="out" filter="fade">
                                      <p:cBhvr>
                                        <p:cTn id="402" dur="500"/>
                                        <p:tgtEl>
                                          <p:spTgt spid="84"/>
                                        </p:tgtEl>
                                      </p:cBhvr>
                                    </p:animEffect>
                                    <p:set>
                                      <p:cBhvr>
                                        <p:cTn id="403" dur="1" fill="hold">
                                          <p:stCondLst>
                                            <p:cond delay="499"/>
                                          </p:stCondLst>
                                        </p:cTn>
                                        <p:tgtEl>
                                          <p:spTgt spid="84"/>
                                        </p:tgtEl>
                                        <p:attrNameLst>
                                          <p:attrName>style.visibility</p:attrName>
                                        </p:attrNameLst>
                                      </p:cBhvr>
                                      <p:to>
                                        <p:strVal val="hidden"/>
                                      </p:to>
                                    </p:set>
                                  </p:childTnLst>
                                </p:cTn>
                              </p:par>
                              <p:par>
                                <p:cTn id="404" presetID="10" presetClass="exit" presetSubtype="0" fill="hold" grpId="0" nodeType="withEffect">
                                  <p:stCondLst>
                                    <p:cond delay="0"/>
                                  </p:stCondLst>
                                  <p:childTnLst>
                                    <p:animEffect transition="out" filter="fade">
                                      <p:cBhvr>
                                        <p:cTn id="405" dur="500"/>
                                        <p:tgtEl>
                                          <p:spTgt spid="85"/>
                                        </p:tgtEl>
                                      </p:cBhvr>
                                    </p:animEffect>
                                    <p:set>
                                      <p:cBhvr>
                                        <p:cTn id="406"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407" restart="whenNotActive" fill="hold" evtFilter="cancelBubble" nodeType="interactiveSeq">
                <p:stCondLst>
                  <p:cond evt="onClick" delay="0">
                    <p:tgtEl>
                      <p:spTgt spid="84"/>
                    </p:tgtEl>
                  </p:cond>
                </p:stCondLst>
                <p:endSync evt="end" delay="0">
                  <p:rtn val="all"/>
                </p:endSync>
                <p:childTnLst>
                  <p:par>
                    <p:cTn id="408" fill="hold">
                      <p:stCondLst>
                        <p:cond delay="0"/>
                      </p:stCondLst>
                      <p:childTnLst>
                        <p:par>
                          <p:cTn id="409" fill="hold">
                            <p:stCondLst>
                              <p:cond delay="0"/>
                            </p:stCondLst>
                            <p:childTnLst>
                              <p:par>
                                <p:cTn id="410" presetID="1" presetClass="emph" presetSubtype="2" fill="hold" nodeType="clickEffect">
                                  <p:stCondLst>
                                    <p:cond delay="0"/>
                                  </p:stCondLst>
                                  <p:childTnLst>
                                    <p:animClr clrSpc="rgb" dir="cw">
                                      <p:cBhvr>
                                        <p:cTn id="411" dur="500" fill="hold"/>
                                        <p:tgtEl>
                                          <p:spTgt spid="84"/>
                                        </p:tgtEl>
                                        <p:attrNameLst>
                                          <p:attrName>fillcolor</p:attrName>
                                        </p:attrNameLst>
                                      </p:cBhvr>
                                      <p:to>
                                        <a:srgbClr val="00B0F0"/>
                                      </p:to>
                                    </p:animClr>
                                    <p:set>
                                      <p:cBhvr>
                                        <p:cTn id="412" dur="500" fill="hold"/>
                                        <p:tgtEl>
                                          <p:spTgt spid="84"/>
                                        </p:tgtEl>
                                        <p:attrNameLst>
                                          <p:attrName>fill.type</p:attrName>
                                        </p:attrNameLst>
                                      </p:cBhvr>
                                      <p:to>
                                        <p:strVal val="solid"/>
                                      </p:to>
                                    </p:set>
                                    <p:set>
                                      <p:cBhvr>
                                        <p:cTn id="413" dur="500" fill="hold"/>
                                        <p:tgtEl>
                                          <p:spTgt spid="84"/>
                                        </p:tgtEl>
                                        <p:attrNameLst>
                                          <p:attrName>fill.on</p:attrName>
                                        </p:attrNameLst>
                                      </p:cBhvr>
                                      <p:to>
                                        <p:strVal val="true"/>
                                      </p:to>
                                    </p:set>
                                  </p:childTnLst>
                                </p:cTn>
                              </p:par>
                            </p:childTnLst>
                          </p:cTn>
                        </p:par>
                      </p:childTnLst>
                    </p:cTn>
                  </p:par>
                </p:childTnLst>
              </p:cTn>
              <p:nextCondLst>
                <p:cond evt="onClick" delay="0">
                  <p:tgtEl>
                    <p:spTgt spid="84"/>
                  </p:tgtEl>
                </p:cond>
              </p:nextCondLst>
            </p:seq>
            <p:seq concurrent="1" nextAc="seek">
              <p:cTn id="414" restart="whenNotActive" fill="hold" evtFilter="cancelBubble" nodeType="interactiveSeq">
                <p:stCondLst>
                  <p:cond evt="onClick" delay="0">
                    <p:tgtEl>
                      <p:spTgt spid="85"/>
                    </p:tgtEl>
                  </p:cond>
                </p:stCondLst>
                <p:endSync evt="end" delay="0">
                  <p:rtn val="all"/>
                </p:endSync>
                <p:childTnLst>
                  <p:par>
                    <p:cTn id="415" fill="hold">
                      <p:stCondLst>
                        <p:cond delay="0"/>
                      </p:stCondLst>
                      <p:childTnLst>
                        <p:par>
                          <p:cTn id="416" fill="hold">
                            <p:stCondLst>
                              <p:cond delay="0"/>
                            </p:stCondLst>
                            <p:childTnLst>
                              <p:par>
                                <p:cTn id="417" presetID="1" presetClass="emph" presetSubtype="2" fill="hold" nodeType="clickEffect">
                                  <p:stCondLst>
                                    <p:cond delay="0"/>
                                  </p:stCondLst>
                                  <p:childTnLst>
                                    <p:animClr clrSpc="rgb" dir="cw">
                                      <p:cBhvr>
                                        <p:cTn id="418" dur="500" fill="hold"/>
                                        <p:tgtEl>
                                          <p:spTgt spid="85"/>
                                        </p:tgtEl>
                                        <p:attrNameLst>
                                          <p:attrName>fillcolor</p:attrName>
                                        </p:attrNameLst>
                                      </p:cBhvr>
                                      <p:to>
                                        <a:srgbClr val="FF0000"/>
                                      </p:to>
                                    </p:animClr>
                                    <p:set>
                                      <p:cBhvr>
                                        <p:cTn id="419" dur="500" fill="hold"/>
                                        <p:tgtEl>
                                          <p:spTgt spid="85"/>
                                        </p:tgtEl>
                                        <p:attrNameLst>
                                          <p:attrName>fill.type</p:attrName>
                                        </p:attrNameLst>
                                      </p:cBhvr>
                                      <p:to>
                                        <p:strVal val="solid"/>
                                      </p:to>
                                    </p:set>
                                    <p:set>
                                      <p:cBhvr>
                                        <p:cTn id="420" dur="500" fill="hold"/>
                                        <p:tgtEl>
                                          <p:spTgt spid="85"/>
                                        </p:tgtEl>
                                        <p:attrNameLst>
                                          <p:attrName>fill.on</p:attrName>
                                        </p:attrNameLst>
                                      </p:cBhvr>
                                      <p:to>
                                        <p:strVal val="true"/>
                                      </p:to>
                                    </p:set>
                                  </p:childTnLst>
                                </p:cTn>
                              </p:par>
                            </p:childTnLst>
                          </p:cTn>
                        </p:par>
                      </p:childTnLst>
                    </p:cTn>
                  </p:par>
                </p:childTnLst>
              </p:cTn>
              <p:nextCondLst>
                <p:cond evt="onClick" delay="0">
                  <p:tgtEl>
                    <p:spTgt spid="85"/>
                  </p:tgtEl>
                </p:cond>
              </p:nextCondLst>
            </p:seq>
            <p:seq concurrent="1" nextAc="seek">
              <p:cTn id="421" restart="whenNotActive" fill="hold" evtFilter="cancelBubble" nodeType="interactiveSeq">
                <p:stCondLst>
                  <p:cond evt="onClick" delay="0">
                    <p:tgtEl>
                      <p:spTgt spid="86"/>
                    </p:tgtEl>
                  </p:cond>
                </p:stCondLst>
                <p:endSync evt="end" delay="0">
                  <p:rtn val="all"/>
                </p:endSync>
                <p:childTnLst>
                  <p:par>
                    <p:cTn id="422" fill="hold">
                      <p:stCondLst>
                        <p:cond delay="0"/>
                      </p:stCondLst>
                      <p:childTnLst>
                        <p:par>
                          <p:cTn id="423" fill="hold">
                            <p:stCondLst>
                              <p:cond delay="0"/>
                            </p:stCondLst>
                            <p:childTnLst>
                              <p:par>
                                <p:cTn id="424" presetID="10" presetClass="exit" presetSubtype="0" fill="hold" grpId="0" nodeType="clickEffect">
                                  <p:stCondLst>
                                    <p:cond delay="0"/>
                                  </p:stCondLst>
                                  <p:childTnLst>
                                    <p:animEffect transition="out" filter="fade">
                                      <p:cBhvr>
                                        <p:cTn id="425" dur="500"/>
                                        <p:tgtEl>
                                          <p:spTgt spid="86"/>
                                        </p:tgtEl>
                                      </p:cBhvr>
                                    </p:animEffect>
                                    <p:set>
                                      <p:cBhvr>
                                        <p:cTn id="426" dur="1" fill="hold">
                                          <p:stCondLst>
                                            <p:cond delay="499"/>
                                          </p:stCondLst>
                                        </p:cTn>
                                        <p:tgtEl>
                                          <p:spTgt spid="86"/>
                                        </p:tgtEl>
                                        <p:attrNameLst>
                                          <p:attrName>style.visibility</p:attrName>
                                        </p:attrNameLst>
                                      </p:cBhvr>
                                      <p:to>
                                        <p:strVal val="hidden"/>
                                      </p:to>
                                    </p:set>
                                  </p:childTnLst>
                                </p:cTn>
                              </p:par>
                              <p:par>
                                <p:cTn id="427" presetID="10" presetClass="exit" presetSubtype="0" fill="hold" grpId="0" nodeType="withEffect">
                                  <p:stCondLst>
                                    <p:cond delay="0"/>
                                  </p:stCondLst>
                                  <p:childTnLst>
                                    <p:animEffect transition="out" filter="fade">
                                      <p:cBhvr>
                                        <p:cTn id="428" dur="500"/>
                                        <p:tgtEl>
                                          <p:spTgt spid="87"/>
                                        </p:tgtEl>
                                      </p:cBhvr>
                                    </p:animEffect>
                                    <p:set>
                                      <p:cBhvr>
                                        <p:cTn id="429" dur="1" fill="hold">
                                          <p:stCondLst>
                                            <p:cond delay="499"/>
                                          </p:stCondLst>
                                        </p:cTn>
                                        <p:tgtEl>
                                          <p:spTgt spid="87"/>
                                        </p:tgtEl>
                                        <p:attrNameLst>
                                          <p:attrName>style.visibility</p:attrName>
                                        </p:attrNameLst>
                                      </p:cBhvr>
                                      <p:to>
                                        <p:strVal val="hidden"/>
                                      </p:to>
                                    </p:set>
                                  </p:childTnLst>
                                </p:cTn>
                              </p:par>
                              <p:par>
                                <p:cTn id="430" presetID="10" presetClass="exit" presetSubtype="0" fill="hold" grpId="0" nodeType="withEffect">
                                  <p:stCondLst>
                                    <p:cond delay="0"/>
                                  </p:stCondLst>
                                  <p:childTnLst>
                                    <p:animEffect transition="out" filter="fade">
                                      <p:cBhvr>
                                        <p:cTn id="431" dur="500"/>
                                        <p:tgtEl>
                                          <p:spTgt spid="88"/>
                                        </p:tgtEl>
                                      </p:cBhvr>
                                    </p:animEffect>
                                    <p:set>
                                      <p:cBhvr>
                                        <p:cTn id="432"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433" restart="whenNotActive" fill="hold" evtFilter="cancelBubble" nodeType="interactiveSeq">
                <p:stCondLst>
                  <p:cond evt="onClick" delay="0">
                    <p:tgtEl>
                      <p:spTgt spid="87"/>
                    </p:tgtEl>
                  </p:cond>
                </p:stCondLst>
                <p:endSync evt="end" delay="0">
                  <p:rtn val="all"/>
                </p:endSync>
                <p:childTnLst>
                  <p:par>
                    <p:cTn id="434" fill="hold">
                      <p:stCondLst>
                        <p:cond delay="0"/>
                      </p:stCondLst>
                      <p:childTnLst>
                        <p:par>
                          <p:cTn id="435" fill="hold">
                            <p:stCondLst>
                              <p:cond delay="0"/>
                            </p:stCondLst>
                            <p:childTnLst>
                              <p:par>
                                <p:cTn id="436" presetID="1" presetClass="emph" presetSubtype="2" fill="hold" nodeType="clickEffect">
                                  <p:stCondLst>
                                    <p:cond delay="0"/>
                                  </p:stCondLst>
                                  <p:childTnLst>
                                    <p:animClr clrSpc="rgb" dir="cw">
                                      <p:cBhvr>
                                        <p:cTn id="437" dur="500" fill="hold"/>
                                        <p:tgtEl>
                                          <p:spTgt spid="87"/>
                                        </p:tgtEl>
                                        <p:attrNameLst>
                                          <p:attrName>fillcolor</p:attrName>
                                        </p:attrNameLst>
                                      </p:cBhvr>
                                      <p:to>
                                        <a:srgbClr val="FF0000"/>
                                      </p:to>
                                    </p:animClr>
                                    <p:set>
                                      <p:cBhvr>
                                        <p:cTn id="438" dur="500" fill="hold"/>
                                        <p:tgtEl>
                                          <p:spTgt spid="87"/>
                                        </p:tgtEl>
                                        <p:attrNameLst>
                                          <p:attrName>fill.type</p:attrName>
                                        </p:attrNameLst>
                                      </p:cBhvr>
                                      <p:to>
                                        <p:strVal val="solid"/>
                                      </p:to>
                                    </p:set>
                                    <p:set>
                                      <p:cBhvr>
                                        <p:cTn id="439" dur="500" fill="hold"/>
                                        <p:tgtEl>
                                          <p:spTgt spid="87"/>
                                        </p:tgtEl>
                                        <p:attrNameLst>
                                          <p:attrName>fill.on</p:attrName>
                                        </p:attrNameLst>
                                      </p:cBhvr>
                                      <p:to>
                                        <p:strVal val="true"/>
                                      </p:to>
                                    </p:set>
                                  </p:childTnLst>
                                </p:cTn>
                              </p:par>
                            </p:childTnLst>
                          </p:cTn>
                        </p:par>
                      </p:childTnLst>
                    </p:cTn>
                  </p:par>
                </p:childTnLst>
              </p:cTn>
              <p:nextCondLst>
                <p:cond evt="onClick" delay="0">
                  <p:tgtEl>
                    <p:spTgt spid="87"/>
                  </p:tgtEl>
                </p:cond>
              </p:nextCondLst>
            </p:seq>
            <p:seq concurrent="1" nextAc="seek">
              <p:cTn id="440" restart="whenNotActive" fill="hold" evtFilter="cancelBubble" nodeType="interactiveSeq">
                <p:stCondLst>
                  <p:cond evt="onClick" delay="0">
                    <p:tgtEl>
                      <p:spTgt spid="88"/>
                    </p:tgtEl>
                  </p:cond>
                </p:stCondLst>
                <p:endSync evt="end" delay="0">
                  <p:rtn val="all"/>
                </p:endSync>
                <p:childTnLst>
                  <p:par>
                    <p:cTn id="441" fill="hold">
                      <p:stCondLst>
                        <p:cond delay="0"/>
                      </p:stCondLst>
                      <p:childTnLst>
                        <p:par>
                          <p:cTn id="442" fill="hold">
                            <p:stCondLst>
                              <p:cond delay="0"/>
                            </p:stCondLst>
                            <p:childTnLst>
                              <p:par>
                                <p:cTn id="443" presetID="1" presetClass="emph" presetSubtype="2" fill="hold" nodeType="clickEffect">
                                  <p:stCondLst>
                                    <p:cond delay="0"/>
                                  </p:stCondLst>
                                  <p:childTnLst>
                                    <p:animClr clrSpc="rgb" dir="cw">
                                      <p:cBhvr>
                                        <p:cTn id="444" dur="500" fill="hold"/>
                                        <p:tgtEl>
                                          <p:spTgt spid="88"/>
                                        </p:tgtEl>
                                        <p:attrNameLst>
                                          <p:attrName>fillcolor</p:attrName>
                                        </p:attrNameLst>
                                      </p:cBhvr>
                                      <p:to>
                                        <a:srgbClr val="00B0F0"/>
                                      </p:to>
                                    </p:animClr>
                                    <p:set>
                                      <p:cBhvr>
                                        <p:cTn id="445" dur="500" fill="hold"/>
                                        <p:tgtEl>
                                          <p:spTgt spid="88"/>
                                        </p:tgtEl>
                                        <p:attrNameLst>
                                          <p:attrName>fill.type</p:attrName>
                                        </p:attrNameLst>
                                      </p:cBhvr>
                                      <p:to>
                                        <p:strVal val="solid"/>
                                      </p:to>
                                    </p:set>
                                    <p:set>
                                      <p:cBhvr>
                                        <p:cTn id="446" dur="500" fill="hold"/>
                                        <p:tgtEl>
                                          <p:spTgt spid="88"/>
                                        </p:tgtEl>
                                        <p:attrNameLst>
                                          <p:attrName>fill.on</p:attrName>
                                        </p:attrNameLst>
                                      </p:cBhvr>
                                      <p:to>
                                        <p:strVal val="true"/>
                                      </p:to>
                                    </p:set>
                                  </p:childTnLst>
                                </p:cTn>
                              </p:par>
                            </p:childTnLst>
                          </p:cTn>
                        </p:par>
                      </p:childTnLst>
                    </p:cTn>
                  </p:par>
                </p:childTnLst>
              </p:cTn>
              <p:nextCondLst>
                <p:cond evt="onClick" delay="0">
                  <p:tgtEl>
                    <p:spTgt spid="88"/>
                  </p:tgtEl>
                </p:cond>
              </p:nextCondLst>
            </p:seq>
            <p:seq concurrent="1" nextAc="seek">
              <p:cTn id="447" restart="whenNotActive" fill="hold" evtFilter="cancelBubble" nodeType="interactiveSeq">
                <p:stCondLst>
                  <p:cond evt="onClick" delay="0">
                    <p:tgtEl>
                      <p:spTgt spid="89"/>
                    </p:tgtEl>
                  </p:cond>
                </p:stCondLst>
                <p:endSync evt="end" delay="0">
                  <p:rtn val="all"/>
                </p:endSync>
                <p:childTnLst>
                  <p:par>
                    <p:cTn id="448" fill="hold">
                      <p:stCondLst>
                        <p:cond delay="0"/>
                      </p:stCondLst>
                      <p:childTnLst>
                        <p:par>
                          <p:cTn id="449" fill="hold">
                            <p:stCondLst>
                              <p:cond delay="0"/>
                            </p:stCondLst>
                            <p:childTnLst>
                              <p:par>
                                <p:cTn id="450" presetID="10" presetClass="exit" presetSubtype="0" fill="hold" grpId="0" nodeType="clickEffect">
                                  <p:stCondLst>
                                    <p:cond delay="0"/>
                                  </p:stCondLst>
                                  <p:childTnLst>
                                    <p:animEffect transition="out" filter="fade">
                                      <p:cBhvr>
                                        <p:cTn id="451" dur="500"/>
                                        <p:tgtEl>
                                          <p:spTgt spid="89"/>
                                        </p:tgtEl>
                                      </p:cBhvr>
                                    </p:animEffect>
                                    <p:set>
                                      <p:cBhvr>
                                        <p:cTn id="452" dur="1" fill="hold">
                                          <p:stCondLst>
                                            <p:cond delay="499"/>
                                          </p:stCondLst>
                                        </p:cTn>
                                        <p:tgtEl>
                                          <p:spTgt spid="89"/>
                                        </p:tgtEl>
                                        <p:attrNameLst>
                                          <p:attrName>style.visibility</p:attrName>
                                        </p:attrNameLst>
                                      </p:cBhvr>
                                      <p:to>
                                        <p:strVal val="hidden"/>
                                      </p:to>
                                    </p:set>
                                  </p:childTnLst>
                                </p:cTn>
                              </p:par>
                              <p:par>
                                <p:cTn id="453" presetID="10" presetClass="exit" presetSubtype="0" fill="hold" grpId="0" nodeType="withEffect">
                                  <p:stCondLst>
                                    <p:cond delay="0"/>
                                  </p:stCondLst>
                                  <p:childTnLst>
                                    <p:animEffect transition="out" filter="fade">
                                      <p:cBhvr>
                                        <p:cTn id="454" dur="500"/>
                                        <p:tgtEl>
                                          <p:spTgt spid="90"/>
                                        </p:tgtEl>
                                      </p:cBhvr>
                                    </p:animEffect>
                                    <p:set>
                                      <p:cBhvr>
                                        <p:cTn id="455" dur="1" fill="hold">
                                          <p:stCondLst>
                                            <p:cond delay="499"/>
                                          </p:stCondLst>
                                        </p:cTn>
                                        <p:tgtEl>
                                          <p:spTgt spid="90"/>
                                        </p:tgtEl>
                                        <p:attrNameLst>
                                          <p:attrName>style.visibility</p:attrName>
                                        </p:attrNameLst>
                                      </p:cBhvr>
                                      <p:to>
                                        <p:strVal val="hidden"/>
                                      </p:to>
                                    </p:set>
                                  </p:childTnLst>
                                </p:cTn>
                              </p:par>
                              <p:par>
                                <p:cTn id="456" presetID="10" presetClass="exit" presetSubtype="0" fill="hold" grpId="0" nodeType="withEffect">
                                  <p:stCondLst>
                                    <p:cond delay="0"/>
                                  </p:stCondLst>
                                  <p:childTnLst>
                                    <p:animEffect transition="out" filter="fade">
                                      <p:cBhvr>
                                        <p:cTn id="457" dur="500"/>
                                        <p:tgtEl>
                                          <p:spTgt spid="91"/>
                                        </p:tgtEl>
                                      </p:cBhvr>
                                    </p:animEffect>
                                    <p:set>
                                      <p:cBhvr>
                                        <p:cTn id="458"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459" restart="whenNotActive" fill="hold" evtFilter="cancelBubble" nodeType="interactiveSeq">
                <p:stCondLst>
                  <p:cond evt="onClick" delay="0">
                    <p:tgtEl>
                      <p:spTgt spid="90"/>
                    </p:tgtEl>
                  </p:cond>
                </p:stCondLst>
                <p:endSync evt="end" delay="0">
                  <p:rtn val="all"/>
                </p:endSync>
                <p:childTnLst>
                  <p:par>
                    <p:cTn id="460" fill="hold">
                      <p:stCondLst>
                        <p:cond delay="0"/>
                      </p:stCondLst>
                      <p:childTnLst>
                        <p:par>
                          <p:cTn id="461" fill="hold">
                            <p:stCondLst>
                              <p:cond delay="0"/>
                            </p:stCondLst>
                            <p:childTnLst>
                              <p:par>
                                <p:cTn id="462" presetID="1" presetClass="emph" presetSubtype="2" fill="hold" nodeType="clickEffect">
                                  <p:stCondLst>
                                    <p:cond delay="0"/>
                                  </p:stCondLst>
                                  <p:childTnLst>
                                    <p:animClr clrSpc="rgb" dir="cw">
                                      <p:cBhvr>
                                        <p:cTn id="463" dur="500" fill="hold"/>
                                        <p:tgtEl>
                                          <p:spTgt spid="90"/>
                                        </p:tgtEl>
                                        <p:attrNameLst>
                                          <p:attrName>fillcolor</p:attrName>
                                        </p:attrNameLst>
                                      </p:cBhvr>
                                      <p:to>
                                        <a:srgbClr val="00B0F0"/>
                                      </p:to>
                                    </p:animClr>
                                    <p:set>
                                      <p:cBhvr>
                                        <p:cTn id="464" dur="500" fill="hold"/>
                                        <p:tgtEl>
                                          <p:spTgt spid="90"/>
                                        </p:tgtEl>
                                        <p:attrNameLst>
                                          <p:attrName>fill.type</p:attrName>
                                        </p:attrNameLst>
                                      </p:cBhvr>
                                      <p:to>
                                        <p:strVal val="solid"/>
                                      </p:to>
                                    </p:set>
                                    <p:set>
                                      <p:cBhvr>
                                        <p:cTn id="465" dur="500" fill="hold"/>
                                        <p:tgtEl>
                                          <p:spTgt spid="90"/>
                                        </p:tgtEl>
                                        <p:attrNameLst>
                                          <p:attrName>fill.on</p:attrName>
                                        </p:attrNameLst>
                                      </p:cBhvr>
                                      <p:to>
                                        <p:strVal val="true"/>
                                      </p:to>
                                    </p:set>
                                  </p:childTnLst>
                                </p:cTn>
                              </p:par>
                            </p:childTnLst>
                          </p:cTn>
                        </p:par>
                      </p:childTnLst>
                    </p:cTn>
                  </p:par>
                </p:childTnLst>
              </p:cTn>
              <p:nextCondLst>
                <p:cond evt="onClick" delay="0">
                  <p:tgtEl>
                    <p:spTgt spid="90"/>
                  </p:tgtEl>
                </p:cond>
              </p:nextCondLst>
            </p:seq>
            <p:seq concurrent="1" nextAc="seek">
              <p:cTn id="466" restart="whenNotActive" fill="hold" evtFilter="cancelBubble" nodeType="interactiveSeq">
                <p:stCondLst>
                  <p:cond evt="onClick" delay="0">
                    <p:tgtEl>
                      <p:spTgt spid="91"/>
                    </p:tgtEl>
                  </p:cond>
                </p:stCondLst>
                <p:endSync evt="end" delay="0">
                  <p:rtn val="all"/>
                </p:endSync>
                <p:childTnLst>
                  <p:par>
                    <p:cTn id="467" fill="hold">
                      <p:stCondLst>
                        <p:cond delay="0"/>
                      </p:stCondLst>
                      <p:childTnLst>
                        <p:par>
                          <p:cTn id="468" fill="hold">
                            <p:stCondLst>
                              <p:cond delay="0"/>
                            </p:stCondLst>
                            <p:childTnLst>
                              <p:par>
                                <p:cTn id="469" presetID="1" presetClass="emph" presetSubtype="2" fill="hold" nodeType="clickEffect">
                                  <p:stCondLst>
                                    <p:cond delay="0"/>
                                  </p:stCondLst>
                                  <p:childTnLst>
                                    <p:animClr clrSpc="rgb" dir="cw">
                                      <p:cBhvr>
                                        <p:cTn id="470" dur="500" fill="hold"/>
                                        <p:tgtEl>
                                          <p:spTgt spid="91"/>
                                        </p:tgtEl>
                                        <p:attrNameLst>
                                          <p:attrName>fillcolor</p:attrName>
                                        </p:attrNameLst>
                                      </p:cBhvr>
                                      <p:to>
                                        <a:srgbClr val="FF0000"/>
                                      </p:to>
                                    </p:animClr>
                                    <p:set>
                                      <p:cBhvr>
                                        <p:cTn id="471" dur="500" fill="hold"/>
                                        <p:tgtEl>
                                          <p:spTgt spid="91"/>
                                        </p:tgtEl>
                                        <p:attrNameLst>
                                          <p:attrName>fill.type</p:attrName>
                                        </p:attrNameLst>
                                      </p:cBhvr>
                                      <p:to>
                                        <p:strVal val="solid"/>
                                      </p:to>
                                    </p:set>
                                    <p:set>
                                      <p:cBhvr>
                                        <p:cTn id="472" dur="500" fill="hold"/>
                                        <p:tgtEl>
                                          <p:spTgt spid="91"/>
                                        </p:tgtEl>
                                        <p:attrNameLst>
                                          <p:attrName>fill.on</p:attrName>
                                        </p:attrNameLst>
                                      </p:cBhvr>
                                      <p:to>
                                        <p:strVal val="true"/>
                                      </p:to>
                                    </p:set>
                                  </p:childTnLst>
                                </p:cTn>
                              </p:par>
                            </p:childTnLst>
                          </p:cTn>
                        </p:par>
                      </p:childTnLst>
                    </p:cTn>
                  </p:par>
                </p:childTnLst>
              </p:cTn>
              <p:nextCondLst>
                <p:cond evt="onClick" delay="0">
                  <p:tgtEl>
                    <p:spTgt spid="91"/>
                  </p:tgtEl>
                </p:cond>
              </p:nextCondLst>
            </p:seq>
            <p:seq concurrent="1" nextAc="seek">
              <p:cTn id="473" restart="whenNotActive" fill="hold" evtFilter="cancelBubble" nodeType="interactiveSeq">
                <p:stCondLst>
                  <p:cond evt="onClick" delay="0">
                    <p:tgtEl>
                      <p:spTgt spid="92"/>
                    </p:tgtEl>
                  </p:cond>
                </p:stCondLst>
                <p:endSync evt="end" delay="0">
                  <p:rtn val="all"/>
                </p:endSync>
                <p:childTnLst>
                  <p:par>
                    <p:cTn id="474" fill="hold">
                      <p:stCondLst>
                        <p:cond delay="0"/>
                      </p:stCondLst>
                      <p:childTnLst>
                        <p:par>
                          <p:cTn id="475" fill="hold">
                            <p:stCondLst>
                              <p:cond delay="0"/>
                            </p:stCondLst>
                            <p:childTnLst>
                              <p:par>
                                <p:cTn id="476" presetID="10" presetClass="exit" presetSubtype="0" fill="hold" grpId="0" nodeType="clickEffect">
                                  <p:stCondLst>
                                    <p:cond delay="0"/>
                                  </p:stCondLst>
                                  <p:childTnLst>
                                    <p:animEffect transition="out" filter="fade">
                                      <p:cBhvr>
                                        <p:cTn id="477" dur="500"/>
                                        <p:tgtEl>
                                          <p:spTgt spid="92"/>
                                        </p:tgtEl>
                                      </p:cBhvr>
                                    </p:animEffect>
                                    <p:set>
                                      <p:cBhvr>
                                        <p:cTn id="478" dur="1" fill="hold">
                                          <p:stCondLst>
                                            <p:cond delay="499"/>
                                          </p:stCondLst>
                                        </p:cTn>
                                        <p:tgtEl>
                                          <p:spTgt spid="92"/>
                                        </p:tgtEl>
                                        <p:attrNameLst>
                                          <p:attrName>style.visibility</p:attrName>
                                        </p:attrNameLst>
                                      </p:cBhvr>
                                      <p:to>
                                        <p:strVal val="hidden"/>
                                      </p:to>
                                    </p:set>
                                  </p:childTnLst>
                                </p:cTn>
                              </p:par>
                              <p:par>
                                <p:cTn id="479" presetID="10" presetClass="exit" presetSubtype="0" fill="hold" grpId="0" nodeType="withEffect">
                                  <p:stCondLst>
                                    <p:cond delay="0"/>
                                  </p:stCondLst>
                                  <p:childTnLst>
                                    <p:animEffect transition="out" filter="fade">
                                      <p:cBhvr>
                                        <p:cTn id="480" dur="500"/>
                                        <p:tgtEl>
                                          <p:spTgt spid="93"/>
                                        </p:tgtEl>
                                      </p:cBhvr>
                                    </p:animEffect>
                                    <p:set>
                                      <p:cBhvr>
                                        <p:cTn id="481" dur="1" fill="hold">
                                          <p:stCondLst>
                                            <p:cond delay="499"/>
                                          </p:stCondLst>
                                        </p:cTn>
                                        <p:tgtEl>
                                          <p:spTgt spid="93"/>
                                        </p:tgtEl>
                                        <p:attrNameLst>
                                          <p:attrName>style.visibility</p:attrName>
                                        </p:attrNameLst>
                                      </p:cBhvr>
                                      <p:to>
                                        <p:strVal val="hidden"/>
                                      </p:to>
                                    </p:set>
                                  </p:childTnLst>
                                </p:cTn>
                              </p:par>
                              <p:par>
                                <p:cTn id="482" presetID="10" presetClass="exit" presetSubtype="0" fill="hold" grpId="0" nodeType="withEffect">
                                  <p:stCondLst>
                                    <p:cond delay="0"/>
                                  </p:stCondLst>
                                  <p:childTnLst>
                                    <p:animEffect transition="out" filter="fade">
                                      <p:cBhvr>
                                        <p:cTn id="483" dur="500"/>
                                        <p:tgtEl>
                                          <p:spTgt spid="94"/>
                                        </p:tgtEl>
                                      </p:cBhvr>
                                    </p:animEffect>
                                    <p:set>
                                      <p:cBhvr>
                                        <p:cTn id="484"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85" restart="whenNotActive" fill="hold" evtFilter="cancelBubble" nodeType="interactiveSeq">
                <p:stCondLst>
                  <p:cond evt="onClick" delay="0">
                    <p:tgtEl>
                      <p:spTgt spid="93"/>
                    </p:tgtEl>
                  </p:cond>
                </p:stCondLst>
                <p:endSync evt="end" delay="0">
                  <p:rtn val="all"/>
                </p:endSync>
                <p:childTnLst>
                  <p:par>
                    <p:cTn id="486" fill="hold">
                      <p:stCondLst>
                        <p:cond delay="0"/>
                      </p:stCondLst>
                      <p:childTnLst>
                        <p:par>
                          <p:cTn id="487" fill="hold">
                            <p:stCondLst>
                              <p:cond delay="0"/>
                            </p:stCondLst>
                            <p:childTnLst>
                              <p:par>
                                <p:cTn id="488" presetID="1" presetClass="emph" presetSubtype="2" fill="hold" nodeType="clickEffect">
                                  <p:stCondLst>
                                    <p:cond delay="0"/>
                                  </p:stCondLst>
                                  <p:childTnLst>
                                    <p:animClr clrSpc="rgb" dir="cw">
                                      <p:cBhvr>
                                        <p:cTn id="489" dur="500" fill="hold"/>
                                        <p:tgtEl>
                                          <p:spTgt spid="93"/>
                                        </p:tgtEl>
                                        <p:attrNameLst>
                                          <p:attrName>fillcolor</p:attrName>
                                        </p:attrNameLst>
                                      </p:cBhvr>
                                      <p:to>
                                        <a:srgbClr val="FF0000"/>
                                      </p:to>
                                    </p:animClr>
                                    <p:set>
                                      <p:cBhvr>
                                        <p:cTn id="490" dur="500" fill="hold"/>
                                        <p:tgtEl>
                                          <p:spTgt spid="93"/>
                                        </p:tgtEl>
                                        <p:attrNameLst>
                                          <p:attrName>fill.type</p:attrName>
                                        </p:attrNameLst>
                                      </p:cBhvr>
                                      <p:to>
                                        <p:strVal val="solid"/>
                                      </p:to>
                                    </p:set>
                                    <p:set>
                                      <p:cBhvr>
                                        <p:cTn id="491" dur="500" fill="hold"/>
                                        <p:tgtEl>
                                          <p:spTgt spid="93"/>
                                        </p:tgtEl>
                                        <p:attrNameLst>
                                          <p:attrName>fill.on</p:attrName>
                                        </p:attrNameLst>
                                      </p:cBhvr>
                                      <p:to>
                                        <p:strVal val="true"/>
                                      </p:to>
                                    </p:set>
                                  </p:childTnLst>
                                </p:cTn>
                              </p:par>
                            </p:childTnLst>
                          </p:cTn>
                        </p:par>
                      </p:childTnLst>
                    </p:cTn>
                  </p:par>
                </p:childTnLst>
              </p:cTn>
              <p:nextCondLst>
                <p:cond evt="onClick" delay="0">
                  <p:tgtEl>
                    <p:spTgt spid="93"/>
                  </p:tgtEl>
                </p:cond>
              </p:nextCondLst>
            </p:seq>
            <p:seq concurrent="1" nextAc="seek">
              <p:cTn id="492" restart="whenNotActive" fill="hold" evtFilter="cancelBubble" nodeType="interactiveSeq">
                <p:stCondLst>
                  <p:cond evt="onClick" delay="0">
                    <p:tgtEl>
                      <p:spTgt spid="94"/>
                    </p:tgtEl>
                  </p:cond>
                </p:stCondLst>
                <p:endSync evt="end" delay="0">
                  <p:rtn val="all"/>
                </p:endSync>
                <p:childTnLst>
                  <p:par>
                    <p:cTn id="493" fill="hold">
                      <p:stCondLst>
                        <p:cond delay="0"/>
                      </p:stCondLst>
                      <p:childTnLst>
                        <p:par>
                          <p:cTn id="494" fill="hold">
                            <p:stCondLst>
                              <p:cond delay="0"/>
                            </p:stCondLst>
                            <p:childTnLst>
                              <p:par>
                                <p:cTn id="495" presetID="1" presetClass="emph" presetSubtype="2" fill="hold" nodeType="clickEffect">
                                  <p:stCondLst>
                                    <p:cond delay="0"/>
                                  </p:stCondLst>
                                  <p:childTnLst>
                                    <p:animClr clrSpc="rgb" dir="cw">
                                      <p:cBhvr>
                                        <p:cTn id="496" dur="500" fill="hold"/>
                                        <p:tgtEl>
                                          <p:spTgt spid="94"/>
                                        </p:tgtEl>
                                        <p:attrNameLst>
                                          <p:attrName>fillcolor</p:attrName>
                                        </p:attrNameLst>
                                      </p:cBhvr>
                                      <p:to>
                                        <a:srgbClr val="00B0F0"/>
                                      </p:to>
                                    </p:animClr>
                                    <p:set>
                                      <p:cBhvr>
                                        <p:cTn id="497" dur="500" fill="hold"/>
                                        <p:tgtEl>
                                          <p:spTgt spid="94"/>
                                        </p:tgtEl>
                                        <p:attrNameLst>
                                          <p:attrName>fill.type</p:attrName>
                                        </p:attrNameLst>
                                      </p:cBhvr>
                                      <p:to>
                                        <p:strVal val="solid"/>
                                      </p:to>
                                    </p:set>
                                    <p:set>
                                      <p:cBhvr>
                                        <p:cTn id="498" dur="500" fill="hold"/>
                                        <p:tgtEl>
                                          <p:spTgt spid="94"/>
                                        </p:tgtEl>
                                        <p:attrNameLst>
                                          <p:attrName>fill.on</p:attrName>
                                        </p:attrNameLst>
                                      </p:cBhvr>
                                      <p:to>
                                        <p:strVal val="true"/>
                                      </p:to>
                                    </p:set>
                                  </p:childTnLst>
                                </p:cTn>
                              </p:par>
                            </p:childTnLst>
                          </p:cTn>
                        </p:par>
                      </p:childTnLst>
                    </p:cTn>
                  </p:par>
                </p:childTnLst>
              </p:cTn>
              <p:nextCondLst>
                <p:cond evt="onClick" delay="0">
                  <p:tgtEl>
                    <p:spTgt spid="94"/>
                  </p:tgtEl>
                </p:cond>
              </p:nextCondLst>
            </p:seq>
          </p:childTnLst>
        </p:cTn>
      </p:par>
    </p:tnLst>
    <p:bldLst>
      <p:bldP spid="5" grpId="0" animBg="1"/>
      <p:bldP spid="5" grpId="1" animBg="1"/>
      <p:bldP spid="5" grpId="2" animBg="1"/>
      <p:bldP spid="5" grpId="3" animBg="1"/>
      <p:bldP spid="5" grpId="4" animBg="1"/>
      <p:bldP spid="22" grpId="0"/>
      <p:bldP spid="22" grpId="1"/>
      <p:bldP spid="24" grpId="0" animBg="1"/>
      <p:bldP spid="24" grpId="1" animBg="1"/>
      <p:bldP spid="24" grpId="2" animBg="1"/>
      <p:bldP spid="24" grpId="3" animBg="1"/>
      <p:bldP spid="24" grpId="4" animBg="1"/>
      <p:bldP spid="38" grpId="0"/>
      <p:bldP spid="38" grpId="1"/>
      <p:bldP spid="62" grpId="0" animBg="1"/>
      <p:bldP spid="63" grpId="0" animBg="1"/>
      <p:bldP spid="64" grpId="0" animBg="1"/>
      <p:bldP spid="65" grpId="0" animBg="1"/>
      <p:bldP spid="66" grpId="0" animBg="1"/>
      <p:bldP spid="67" grpId="0" animBg="1"/>
      <p:bldP spid="68" grpId="0" animBg="1"/>
      <p:bldP spid="69" grpId="0" animBg="1"/>
      <p:bldP spid="70" grpId="0" animBg="1"/>
      <p:bldP spid="72" grpId="0" animBg="1"/>
      <p:bldP spid="73" grpId="0" animBg="1"/>
      <p:bldP spid="74" grpId="0" animBg="1"/>
      <p:bldP spid="76" grpId="0" animBg="1"/>
      <p:bldP spid="77" grpId="0" animBg="1"/>
      <p:bldP spid="78" grpId="0" animBg="1"/>
      <p:bldP spid="79" grpId="0" animBg="1"/>
      <p:bldP spid="80" grpId="0" animBg="1"/>
      <p:bldP spid="81"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extLst>
    <p:ext uri="{E180D4A7-C9FB-4DFB-919C-405C955672EB}">
      <p14:showEvtLst xmlns:p14="http://schemas.microsoft.com/office/powerpoint/2010/main">
        <p14:triggerEvt type="onClick" time="4631" objId="93"/>
        <p14:triggerEvt type="onClick" time="6424" objId="94"/>
        <p14:triggerEvt type="onClick" time="8071" objId="24"/>
        <p14:playEvt time="8643" objId="32"/>
        <p14:stopEvt time="10627" objId="32"/>
        <p14:triggerEvt type="onClick" time="11727" objId="92"/>
        <p14:triggerEvt type="onClick" time="13607" objId="90"/>
        <p14:triggerEvt type="onClick" time="15919" objId="5"/>
        <p14:playEvt time="16502" objId="12"/>
        <p14:stopEvt time="18475" objId="12"/>
        <p14:triggerEvt type="onClick" time="18967" objId="89"/>
        <p14:triggerEvt type="onClick" time="21416" objId="87"/>
        <p14:triggerEvt type="onClick" time="22559" objId="88"/>
        <p14:triggerEvt type="onClick" time="23743" objId="24"/>
        <p14:playEvt time="24258" objId="32"/>
        <p14:triggerEvt type="onClick" time="25799" objId="86"/>
        <p14:stopEvt time="26156" objId="32"/>
        <p14:triggerEvt type="onClick" time="28119" objId="84"/>
        <p14:triggerEvt type="onClick" time="29231" objId="5"/>
        <p14:playEvt time="29740" objId="12"/>
        <p14:stopEvt time="31631" objId="12"/>
        <p14:triggerEvt type="onClick" time="32047" objId="83"/>
        <p14:triggerEvt type="onClick" time="33999" objId="80"/>
        <p14:triggerEvt type="onClick" time="35447" objId="5"/>
        <p14:playEvt time="35954" objId="12"/>
        <p14:stopEvt time="37835" objId="12"/>
        <p14:triggerEvt type="onClick" time="38359" objId="79"/>
        <p14:triggerEvt type="onClick" time="41911" objId="77"/>
        <p14:triggerEvt type="onClick" time="43231" objId="78"/>
        <p14:triggerEvt type="onClick" time="44567" objId="24"/>
        <p14:playEvt time="45086" objId="32"/>
        <p14:stopEvt time="46975" objId="32"/>
        <p14:triggerEvt type="onClick" time="47471" objId="76"/>
        <p14:triggerEvt type="onClick" time="50111" objId="73"/>
        <p14:triggerEvt type="onClick" time="51599" objId="74"/>
        <p14:triggerEvt type="onClick" time="52679" objId="24"/>
        <p14:playEvt time="53182" objId="32"/>
        <p14:stopEvt time="55040" objId="32"/>
        <p14:triggerEvt type="onClick" time="55535" objId="72"/>
        <p14:triggerEvt type="onClick" time="57224" objId="69"/>
        <p14:triggerEvt type="onClick" time="58375" objId="70"/>
        <p14:triggerEvt type="onClick" time="59591" objId="24"/>
        <p14:playEvt time="60099" objId="32"/>
        <p14:stopEvt time="61996" objId="32"/>
        <p14:triggerEvt type="onClick" time="66196" objId="68"/>
        <p14:triggerEvt type="onClick" time="68195" objId="66"/>
        <p14:triggerEvt type="onClick" time="72294" objId="65"/>
        <p14:triggerEvt type="onClick" time="74160" objId="63"/>
        <p14:triggerEvt type="onClick" time="77209" objId="5"/>
        <p14:playEvt time="77727" objId="12"/>
        <p14:stopEvt time="79625" objId="12"/>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28" name="TextBox 27" descr="n25 Fb Nguyen Phuong">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5</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mc:AlternateContent xmlns:mc="http://schemas.openxmlformats.org/markup-compatibility/2006">
        <mc:Choice xmlns:a14="http://schemas.microsoft.com/office/drawing/2010/main" Requires="a14">
          <p:sp>
            <p:nvSpPr>
              <p:cNvPr id="9" name="TextBox 8" descr="n25 Fb Nguyen Phuong">
                <a:extLst>
                  <a:ext uri="{FF2B5EF4-FFF2-40B4-BE49-F238E27FC236}">
                    <a16:creationId xmlns:a16="http://schemas.microsoft.com/office/drawing/2014/main" id="{6815D320-BE03-51B6-84EF-A8996BC3676D}"/>
                  </a:ext>
                </a:extLst>
              </p:cNvPr>
              <p:cNvSpPr txBox="1"/>
              <p:nvPr/>
            </p:nvSpPr>
            <p:spPr>
              <a:xfrm>
                <a:off x="476248" y="-2002398"/>
                <a:ext cx="11239502" cy="19837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Đặt một chiếc thước dài trên bàn. Cho một bạn nâng một đầu thước lên và giữ yên (Hình 21.7).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Khi thay đổi lực nâng </a:t>
                </a:r>
                <a14:m>
                  <m:oMath xmlns:m="http://schemas.openxmlformats.org/officeDocument/2006/math">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𝐹</m:t>
                        </m:r>
                      </m:e>
                    </m:acc>
                  </m:oMath>
                </a14:m>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ta thấy thước quay quanh trục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Khi thước đang đứng yên ở vị trí như Hình 21.7, ta có thể áp dụng quy tắc moment lực được không và áp dụng như thế nào?</a:t>
                </a:r>
              </a:p>
            </p:txBody>
          </p:sp>
        </mc:Choice>
        <mc:Fallback>
          <p:sp>
            <p:nvSpPr>
              <p:cNvPr id="9" name="TextBox 8" descr="n25 Fb Nguyen Phuong">
                <a:extLst>
                  <a:ext uri="{FF2B5EF4-FFF2-40B4-BE49-F238E27FC236}">
                    <a16:creationId xmlns:a16="http://schemas.microsoft.com/office/drawing/2014/main" id="{6815D320-BE03-51B6-84EF-A8996BC3676D}"/>
                  </a:ext>
                </a:extLst>
              </p:cNvPr>
              <p:cNvSpPr txBox="1">
                <a:spLocks noRot="1" noChangeAspect="1" noMove="1" noResize="1" noEditPoints="1" noAdjustHandles="1" noChangeArrowheads="1" noChangeShapeType="1" noTextEdit="1"/>
              </p:cNvSpPr>
              <p:nvPr/>
            </p:nvSpPr>
            <p:spPr>
              <a:xfrm>
                <a:off x="476248" y="-2002398"/>
                <a:ext cx="11239502" cy="1983748"/>
              </a:xfrm>
              <a:prstGeom prst="rect">
                <a:avLst/>
              </a:prstGeom>
              <a:blipFill>
                <a:blip r:embed="rId4"/>
                <a:stretch>
                  <a:fillRect l="-813" t="-2462" r="-868" b="-6154"/>
                </a:stretch>
              </a:blipFill>
            </p:spPr>
            <p:txBody>
              <a:bodyPr/>
              <a:lstStyle/>
              <a:p>
                <a:r>
                  <a:rPr lang="en-US">
                    <a:noFill/>
                  </a:rPr>
                  <a:t> </a:t>
                </a:r>
              </a:p>
            </p:txBody>
          </p:sp>
        </mc:Fallback>
      </mc:AlternateContent>
      <p:pic>
        <p:nvPicPr>
          <p:cNvPr id="11" name="Picture 10" descr="n25 Fb Nguyen Phuong">
            <a:extLst>
              <a:ext uri="{FF2B5EF4-FFF2-40B4-BE49-F238E27FC236}">
                <a16:creationId xmlns:a16="http://schemas.microsoft.com/office/drawing/2014/main" id="{95EBCD16-DFC1-D0CF-1888-71AE2DA486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77348" y="977699"/>
            <a:ext cx="2438402" cy="4256414"/>
          </a:xfrm>
          <a:prstGeom prst="rect">
            <a:avLst/>
          </a:prstGeom>
          <a:noFill/>
          <a:ln>
            <a:noFill/>
          </a:ln>
        </p:spPr>
      </p:pic>
      <p:sp>
        <p:nvSpPr>
          <p:cNvPr id="12" name="TextBox 11" descr="n25 Fb Nguyen Phuong">
            <a:extLst>
              <a:ext uri="{FF2B5EF4-FFF2-40B4-BE49-F238E27FC236}">
                <a16:creationId xmlns:a16="http://schemas.microsoft.com/office/drawing/2014/main" id="{D5ED3101-EC89-FACA-CD8E-94FD61687C67}"/>
              </a:ext>
            </a:extLst>
          </p:cNvPr>
          <p:cNvSpPr txBox="1"/>
          <p:nvPr/>
        </p:nvSpPr>
        <p:spPr>
          <a:xfrm>
            <a:off x="476247" y="977699"/>
            <a:ext cx="88011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Khi một vật không có điểm tựa cố định. Ví dụ, thanh cứng tựa vào bức tường nhẵn, đầu dưới của thanh đặt trên bàn nhám (Hình 21.8). Khi đó ta có thể áp dụng được quy tắc moment lực được không và áp dụng như thế nào?</a:t>
            </a:r>
          </a:p>
        </p:txBody>
      </p:sp>
      <p:sp>
        <p:nvSpPr>
          <p:cNvPr id="13" name="TextBox 12" descr="n25 Fb Nguyen Phuong">
            <a:extLst>
              <a:ext uri="{FF2B5EF4-FFF2-40B4-BE49-F238E27FC236}">
                <a16:creationId xmlns:a16="http://schemas.microsoft.com/office/drawing/2014/main" id="{CE86AEF7-B1FA-5DDB-41D8-F79F102D7154}"/>
              </a:ext>
            </a:extLst>
          </p:cNvPr>
          <p:cNvSpPr txBox="1"/>
          <p:nvPr/>
        </p:nvSpPr>
        <p:spPr>
          <a:xfrm>
            <a:off x="476246" y="2394203"/>
            <a:ext cx="8801101"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256155" algn="l"/>
              </a:tabLst>
              <a:defRPr/>
            </a:pPr>
            <a:r>
              <a:rPr kumimoji="0" lang="en-US" sz="22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Ta cũng đã biết, vật đứng yên thì các lực tác dụng lên vật phải cân bằng. Kết hợp với quy tắc moment ở trên, hãy đưa ra điều kiện cân bằng tổng quát của một vật rắn.</a:t>
            </a:r>
          </a:p>
        </p:txBody>
      </p:sp>
      <p:sp>
        <p:nvSpPr>
          <p:cNvPr id="14" name="TextBox 13" descr="n25 Fb Nguyen Phuong">
            <a:extLst>
              <a:ext uri="{FF2B5EF4-FFF2-40B4-BE49-F238E27FC236}">
                <a16:creationId xmlns:a16="http://schemas.microsoft.com/office/drawing/2014/main" id="{E485F534-09B1-DBB5-3B44-447D3BB002B5}"/>
              </a:ext>
            </a:extLst>
          </p:cNvPr>
          <p:cNvSpPr txBox="1"/>
          <p:nvPr/>
        </p:nvSpPr>
        <p:spPr>
          <a:xfrm>
            <a:off x="476246" y="6923691"/>
            <a:ext cx="88011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Áp dụng điều kiện cân bằng tổng quát vào thanh cứng tựa tường (Hình 21.8).</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2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hai đối với trục quay A.</a:t>
            </a:r>
          </a:p>
        </p:txBody>
      </p:sp>
      <p:sp>
        <p:nvSpPr>
          <p:cNvPr id="19" name="TextBox 18" descr="n25 Fb Nguyen Phuong">
            <a:extLst>
              <a:ext uri="{FF2B5EF4-FFF2-40B4-BE49-F238E27FC236}">
                <a16:creationId xmlns:a16="http://schemas.microsoft.com/office/drawing/2014/main" id="{D7FC6919-034B-E59C-9C09-157139E8CD58}"/>
              </a:ext>
            </a:extLst>
          </p:cNvPr>
          <p:cNvSpPr txBox="1"/>
          <p:nvPr/>
        </p:nvSpPr>
        <p:spPr>
          <a:xfrm>
            <a:off x="647700" y="3685974"/>
            <a:ext cx="8324850" cy="2697533"/>
          </a:xfrm>
          <a:prstGeom prst="rect">
            <a:avLst/>
          </a:prstGeom>
          <a:noFill/>
          <a:ln w="28575">
            <a:solidFill>
              <a:schemeClr val="accent1"/>
            </a:solidFill>
            <a:prstDash val="sysDash"/>
          </a:ln>
        </p:spPr>
        <p:txBody>
          <a:bodyPr wrap="square">
            <a:spAutoFit/>
          </a:bodyPr>
          <a:lstStyle/>
          <a:p>
            <a:pPr algn="just">
              <a:lnSpc>
                <a:spcPct val="130000"/>
              </a:lnSpc>
            </a:pPr>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Câu 2:</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Ta có thể áp dụng được quy tắc moment lực với trục quay tại A:</a:t>
            </a:r>
          </a:p>
          <a:p>
            <a:pPr algn="ctr">
              <a:lnSpc>
                <a:spcPct val="130000"/>
              </a:lnSpc>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P</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 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N(B)</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P.d/2 = N</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.h</a:t>
            </a:r>
          </a:p>
          <a:p>
            <a:pPr algn="just">
              <a:lnSpc>
                <a:spcPct val="130000"/>
              </a:lnSpc>
              <a:tabLst>
                <a:tab pos="2256155" algn="l"/>
              </a:tabLst>
            </a:pPr>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Câu 3:</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Điều kiện cân bằng tổng quát của một vật rắn:</a:t>
            </a:r>
          </a:p>
          <a:p>
            <a:pPr algn="just">
              <a:lnSpc>
                <a:spcPct val="130000"/>
              </a:lnSpc>
              <a:tabLst>
                <a:tab pos="2256155" algn="l"/>
              </a:tabLst>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Tổng các lực tác dụng lên vật bằng 0.</a:t>
            </a:r>
          </a:p>
          <a:p>
            <a:pPr algn="just">
              <a:lnSpc>
                <a:spcPct val="130000"/>
              </a:lnSpc>
              <a:tabLst>
                <a:tab pos="2256155" algn="l"/>
              </a:tabLst>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Tổng các moment lưc tác dụng lên vật đối với một điểm bất kì bằng 0 (nếu chọn một chiều quay làm chiều dương).</a:t>
            </a:r>
          </a:p>
        </p:txBody>
      </p:sp>
      <p:cxnSp>
        <p:nvCxnSpPr>
          <p:cNvPr id="22" name="Straight Connector 21" descr="n25 Fb Nguyen Phuong">
            <a:extLst>
              <a:ext uri="{FF2B5EF4-FFF2-40B4-BE49-F238E27FC236}">
                <a16:creationId xmlns:a16="http://schemas.microsoft.com/office/drawing/2014/main" id="{FED716E9-FB5F-C689-52B5-EBCF174B2647}"/>
              </a:ext>
            </a:extLst>
          </p:cNvPr>
          <p:cNvCxnSpPr/>
          <p:nvPr/>
        </p:nvCxnSpPr>
        <p:spPr>
          <a:xfrm>
            <a:off x="10538952" y="2802194"/>
            <a:ext cx="0" cy="1710812"/>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4628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wipe(left)">
                                      <p:cBhvr>
                                        <p:cTn id="22" dur="500"/>
                                        <p:tgtEl>
                                          <p:spTgt spid="1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animEffect transition="in" filter="wipe(left)">
                                      <p:cBhvr>
                                        <p:cTn id="27" dur="500"/>
                                        <p:tgtEl>
                                          <p:spTgt spid="1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xEl>
                                              <p:pRg st="3" end="3"/>
                                            </p:txEl>
                                          </p:spTgt>
                                        </p:tgtEl>
                                        <p:attrNameLst>
                                          <p:attrName>style.visibility</p:attrName>
                                        </p:attrNameLst>
                                      </p:cBhvr>
                                      <p:to>
                                        <p:strVal val="visible"/>
                                      </p:to>
                                    </p:set>
                                    <p:animEffect transition="in" filter="wipe(left)">
                                      <p:cBhvr>
                                        <p:cTn id="32" dur="500"/>
                                        <p:tgtEl>
                                          <p:spTgt spid="1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xEl>
                                              <p:pRg st="4" end="4"/>
                                            </p:txEl>
                                          </p:spTgt>
                                        </p:tgtEl>
                                        <p:attrNameLst>
                                          <p:attrName>style.visibility</p:attrName>
                                        </p:attrNameLst>
                                      </p:cBhvr>
                                      <p:to>
                                        <p:strVal val="visible"/>
                                      </p:to>
                                    </p:set>
                                    <p:animEffect transition="in" filter="wipe(left)">
                                      <p:cBhvr>
                                        <p:cTn id="37"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grpSp>
        <p:nvGrpSpPr>
          <p:cNvPr id="26" name="Group 25" descr="n25 Fb Nguyen Phuong">
            <a:extLst>
              <a:ext uri="{FF2B5EF4-FFF2-40B4-BE49-F238E27FC236}">
                <a16:creationId xmlns:a16="http://schemas.microsoft.com/office/drawing/2014/main" id="{8E646CE3-D614-E397-DC3F-37895AF295D0}"/>
              </a:ext>
            </a:extLst>
          </p:cNvPr>
          <p:cNvGrpSpPr/>
          <p:nvPr/>
        </p:nvGrpSpPr>
        <p:grpSpPr>
          <a:xfrm>
            <a:off x="561581" y="982967"/>
            <a:ext cx="7176501" cy="684069"/>
            <a:chOff x="8382630" y="4789509"/>
            <a:chExt cx="7176501" cy="684069"/>
          </a:xfrm>
        </p:grpSpPr>
        <p:sp>
          <p:nvSpPr>
            <p:cNvPr id="27" name="TextBox 26">
              <a:extLst>
                <a:ext uri="{FF2B5EF4-FFF2-40B4-BE49-F238E27FC236}">
                  <a16:creationId xmlns:a16="http://schemas.microsoft.com/office/drawing/2014/main" id="{23B979A2-7341-AA7A-DE54-541CFAECB2AF}"/>
                </a:ext>
              </a:extLst>
            </p:cNvPr>
            <p:cNvSpPr txBox="1"/>
            <p:nvPr/>
          </p:nvSpPr>
          <p:spPr>
            <a:xfrm>
              <a:off x="9085749" y="4888983"/>
              <a:ext cx="64733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28" name="Group 48">
              <a:extLst>
                <a:ext uri="{FF2B5EF4-FFF2-40B4-BE49-F238E27FC236}">
                  <a16:creationId xmlns:a16="http://schemas.microsoft.com/office/drawing/2014/main" id="{35B3C17E-153F-BBC7-E6C0-8A988C16BDA6}"/>
                </a:ext>
              </a:extLst>
            </p:cNvPr>
            <p:cNvGrpSpPr/>
            <p:nvPr/>
          </p:nvGrpSpPr>
          <p:grpSpPr>
            <a:xfrm>
              <a:off x="8382630" y="4789509"/>
              <a:ext cx="684069" cy="684069"/>
              <a:chOff x="3218806" y="1961572"/>
              <a:chExt cx="684068" cy="684068"/>
            </a:xfrm>
          </p:grpSpPr>
          <p:sp>
            <p:nvSpPr>
              <p:cNvPr id="29" name="Diamond 49">
                <a:extLst>
                  <a:ext uri="{FF2B5EF4-FFF2-40B4-BE49-F238E27FC236}">
                    <a16:creationId xmlns:a16="http://schemas.microsoft.com/office/drawing/2014/main" id="{23519386-0E8C-8C12-402F-F86BD363088C}"/>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30" name="TextBox 29">
                <a:extLst>
                  <a:ext uri="{FF2B5EF4-FFF2-40B4-BE49-F238E27FC236}">
                    <a16:creationId xmlns:a16="http://schemas.microsoft.com/office/drawing/2014/main" id="{D3B0BE54-AB39-0208-1B47-892D9BA29171}"/>
                  </a:ext>
                </a:extLst>
              </p:cNvPr>
              <p:cNvSpPr txBox="1"/>
              <p:nvPr/>
            </p:nvSpPr>
            <p:spPr>
              <a:xfrm>
                <a:off x="3310275" y="2083544"/>
                <a:ext cx="554499" cy="523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8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sp>
        <p:nvSpPr>
          <p:cNvPr id="5" name="Minus Sign 4" descr="n25 Fb Nguyen Phuong">
            <a:extLst>
              <a:ext uri="{FF2B5EF4-FFF2-40B4-BE49-F238E27FC236}">
                <a16:creationId xmlns:a16="http://schemas.microsoft.com/office/drawing/2014/main" id="{21E1C2DD-5E9B-C3CA-8426-9BB3EE7BCE1F}"/>
              </a:ext>
            </a:extLst>
          </p:cNvPr>
          <p:cNvSpPr/>
          <p:nvPr/>
        </p:nvSpPr>
        <p:spPr>
          <a:xfrm rot="21300000">
            <a:off x="936066" y="3501208"/>
            <a:ext cx="10510409" cy="1203600"/>
          </a:xfrm>
          <a:prstGeom prst="mathMinus">
            <a:avLst/>
          </a:prstGeom>
        </p:spPr>
        <p:style>
          <a:lnRef idx="2">
            <a:schemeClr val="lt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6" name="Arrow: Down 5" descr="n25 Fb Nguyen Phuong">
            <a:extLst>
              <a:ext uri="{FF2B5EF4-FFF2-40B4-BE49-F238E27FC236}">
                <a16:creationId xmlns:a16="http://schemas.microsoft.com/office/drawing/2014/main" id="{C8DFB4BA-03C6-7966-217A-DF53033DF404}"/>
              </a:ext>
            </a:extLst>
          </p:cNvPr>
          <p:cNvSpPr/>
          <p:nvPr/>
        </p:nvSpPr>
        <p:spPr>
          <a:xfrm>
            <a:off x="2172651" y="1664608"/>
            <a:ext cx="3172594" cy="2167466"/>
          </a:xfrm>
          <a:prstGeom prst="downArrow">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8" name="Freeform: Shape 7" descr="n25 Fb Nguyen Phuong">
            <a:extLst>
              <a:ext uri="{FF2B5EF4-FFF2-40B4-BE49-F238E27FC236}">
                <a16:creationId xmlns:a16="http://schemas.microsoft.com/office/drawing/2014/main" id="{BE2C6376-FEE0-FC50-E11E-67A6336828C9}"/>
              </a:ext>
            </a:extLst>
          </p:cNvPr>
          <p:cNvSpPr/>
          <p:nvPr/>
        </p:nvSpPr>
        <p:spPr>
          <a:xfrm>
            <a:off x="6508530" y="1393675"/>
            <a:ext cx="3384100" cy="2275840"/>
          </a:xfrm>
          <a:custGeom>
            <a:avLst/>
            <a:gdLst>
              <a:gd name="connsiteX0" fmla="*/ 0 w 3384100"/>
              <a:gd name="connsiteY0" fmla="*/ 0 h 2275840"/>
              <a:gd name="connsiteX1" fmla="*/ 3384100 w 3384100"/>
              <a:gd name="connsiteY1" fmla="*/ 0 h 2275840"/>
              <a:gd name="connsiteX2" fmla="*/ 3384100 w 3384100"/>
              <a:gd name="connsiteY2" fmla="*/ 2275840 h 2275840"/>
              <a:gd name="connsiteX3" fmla="*/ 0 w 3384100"/>
              <a:gd name="connsiteY3" fmla="*/ 2275840 h 2275840"/>
              <a:gd name="connsiteX4" fmla="*/ 0 w 3384100"/>
              <a:gd name="connsiteY4" fmla="*/ 0 h 227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4100" h="2275840">
                <a:moveTo>
                  <a:pt x="0" y="0"/>
                </a:moveTo>
                <a:lnTo>
                  <a:pt x="3384100" y="0"/>
                </a:lnTo>
                <a:lnTo>
                  <a:pt x="3384100" y="2275840"/>
                </a:lnTo>
                <a:lnTo>
                  <a:pt x="0" y="2275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Tổng các moment lưc tác dụng lên vật đối với một điểm bất kì bằng 0 (nếu chọn một chiều quay làm chiều dương).</a:t>
            </a:r>
            <a:endParaRPr lang="en-US" sz="2400" kern="1200"/>
          </a:p>
        </p:txBody>
      </p:sp>
      <p:sp>
        <p:nvSpPr>
          <p:cNvPr id="10" name="Arrow: Up 9" descr="n25 Fb Nguyen Phuong">
            <a:extLst>
              <a:ext uri="{FF2B5EF4-FFF2-40B4-BE49-F238E27FC236}">
                <a16:creationId xmlns:a16="http://schemas.microsoft.com/office/drawing/2014/main" id="{5A87A97F-17E7-48CF-C997-80B99A84F12A}"/>
              </a:ext>
            </a:extLst>
          </p:cNvPr>
          <p:cNvSpPr/>
          <p:nvPr/>
        </p:nvSpPr>
        <p:spPr>
          <a:xfrm>
            <a:off x="7037296" y="4373941"/>
            <a:ext cx="3172594" cy="2167466"/>
          </a:xfrm>
          <a:prstGeom prst="upArrow">
            <a:avLst/>
          </a:prstGeom>
        </p:spPr>
        <p:style>
          <a:lnRef idx="2">
            <a:schemeClr val="lt1">
              <a:hueOff val="0"/>
              <a:satOff val="0"/>
              <a:lumOff val="0"/>
              <a:alphaOff val="0"/>
            </a:schemeClr>
          </a:lnRef>
          <a:fillRef idx="1">
            <a:schemeClr val="accent3">
              <a:hueOff val="-5580972"/>
              <a:satOff val="-30571"/>
              <a:lumOff val="9412"/>
              <a:alphaOff val="0"/>
            </a:schemeClr>
          </a:fillRef>
          <a:effectRef idx="0">
            <a:schemeClr val="accent3">
              <a:hueOff val="-5580972"/>
              <a:satOff val="-30571"/>
              <a:lumOff val="9412"/>
              <a:alphaOff val="0"/>
            </a:schemeClr>
          </a:effectRef>
          <a:fontRef idx="minor">
            <a:schemeClr val="lt1"/>
          </a:fontRef>
        </p:style>
      </p:sp>
      <p:sp>
        <p:nvSpPr>
          <p:cNvPr id="11" name="Freeform: Shape 10" descr="n25 Fb Nguyen Phuong">
            <a:extLst>
              <a:ext uri="{FF2B5EF4-FFF2-40B4-BE49-F238E27FC236}">
                <a16:creationId xmlns:a16="http://schemas.microsoft.com/office/drawing/2014/main" id="{57FDBCE2-C9AA-1B5B-F342-69CA5EF251F8}"/>
              </a:ext>
            </a:extLst>
          </p:cNvPr>
          <p:cNvSpPr/>
          <p:nvPr/>
        </p:nvSpPr>
        <p:spPr>
          <a:xfrm>
            <a:off x="2489911" y="4536501"/>
            <a:ext cx="3384100" cy="2275840"/>
          </a:xfrm>
          <a:custGeom>
            <a:avLst/>
            <a:gdLst>
              <a:gd name="connsiteX0" fmla="*/ 0 w 3384100"/>
              <a:gd name="connsiteY0" fmla="*/ 0 h 2275840"/>
              <a:gd name="connsiteX1" fmla="*/ 3384100 w 3384100"/>
              <a:gd name="connsiteY1" fmla="*/ 0 h 2275840"/>
              <a:gd name="connsiteX2" fmla="*/ 3384100 w 3384100"/>
              <a:gd name="connsiteY2" fmla="*/ 2275840 h 2275840"/>
              <a:gd name="connsiteX3" fmla="*/ 0 w 3384100"/>
              <a:gd name="connsiteY3" fmla="*/ 2275840 h 2275840"/>
              <a:gd name="connsiteX4" fmla="*/ 0 w 3384100"/>
              <a:gd name="connsiteY4" fmla="*/ 0 h 227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4100" h="2275840">
                <a:moveTo>
                  <a:pt x="0" y="0"/>
                </a:moveTo>
                <a:lnTo>
                  <a:pt x="3384100" y="0"/>
                </a:lnTo>
                <a:lnTo>
                  <a:pt x="3384100" y="2275840"/>
                </a:lnTo>
                <a:lnTo>
                  <a:pt x="0" y="2275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Tổng các lực tác dụng lên vật bằng 0.</a:t>
            </a:r>
            <a:endParaRPr lang="en-US" sz="2400" kern="1200"/>
          </a:p>
        </p:txBody>
      </p:sp>
    </p:spTree>
    <p:extLst>
      <p:ext uri="{BB962C8B-B14F-4D97-AF65-F5344CB8AC3E}">
        <p14:creationId xmlns:p14="http://schemas.microsoft.com/office/powerpoint/2010/main" val="40685830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28" name="TextBox 27" descr="n25 Fb Nguyen Phuong">
            <a:extLst>
              <a:ext uri="{FF2B5EF4-FFF2-40B4-BE49-F238E27FC236}">
                <a16:creationId xmlns:a16="http://schemas.microsoft.com/office/drawing/2014/main" id="{E2FC3BAE-4F4A-9242-7109-C9B1629A31A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5</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pic>
        <p:nvPicPr>
          <p:cNvPr id="11" name="Picture 10" descr="n25 Fb Nguyen Phuong">
            <a:extLst>
              <a:ext uri="{FF2B5EF4-FFF2-40B4-BE49-F238E27FC236}">
                <a16:creationId xmlns:a16="http://schemas.microsoft.com/office/drawing/2014/main" id="{95EBCD16-DFC1-D0CF-1888-71AE2DA486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77348" y="977699"/>
            <a:ext cx="2438402" cy="4256414"/>
          </a:xfrm>
          <a:prstGeom prst="rect">
            <a:avLst/>
          </a:prstGeom>
          <a:noFill/>
          <a:ln>
            <a:noFill/>
          </a:ln>
        </p:spPr>
      </p:pic>
      <p:sp>
        <p:nvSpPr>
          <p:cNvPr id="14" name="TextBox 13" descr="n25 Fb Nguyen Phuong">
            <a:extLst>
              <a:ext uri="{FF2B5EF4-FFF2-40B4-BE49-F238E27FC236}">
                <a16:creationId xmlns:a16="http://schemas.microsoft.com/office/drawing/2014/main" id="{E485F534-09B1-DBB5-3B44-447D3BB002B5}"/>
              </a:ext>
            </a:extLst>
          </p:cNvPr>
          <p:cNvSpPr txBox="1"/>
          <p:nvPr/>
        </p:nvSpPr>
        <p:spPr>
          <a:xfrm>
            <a:off x="642295" y="977699"/>
            <a:ext cx="8635053"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4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Áp dụng điều kiện cân bằng tổng quát vào thanh cứng tựa tường (Hình 21.8).</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4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400" b="0" i="0" u="none" strike="noStrike" kern="1200" cap="none" spc="0" normalizeH="0" baseline="0" noProof="0">
                <a:ln>
                  <a:noFill/>
                </a:ln>
                <a:solidFill>
                  <a:srgbClr val="1B587C"/>
                </a:solidFill>
                <a:effectLst/>
                <a:uLnTx/>
                <a:uFillTx/>
                <a:latin typeface="Calibri" panose="020F0502020204030204" pitchFamily="34" charset="0"/>
                <a:ea typeface="Times New Roman" panose="02020603050405020304" pitchFamily="18" charset="0"/>
                <a:cs typeface="Calibri" panose="020F0502020204030204" pitchFamily="34" charset="0"/>
              </a:rPr>
              <a:t> Viết điều kiện cân bằng thứ hai đối với trục quay A.</a:t>
            </a:r>
          </a:p>
        </p:txBody>
      </p:sp>
      <mc:AlternateContent xmlns:mc="http://schemas.openxmlformats.org/markup-compatibility/2006">
        <mc:Choice xmlns:a14="http://schemas.microsoft.com/office/drawing/2010/main" Requires="a14">
          <p:sp>
            <p:nvSpPr>
              <p:cNvPr id="19" name="TextBox 18" descr="n25 Fb Nguyen Phuong">
                <a:extLst>
                  <a:ext uri="{FF2B5EF4-FFF2-40B4-BE49-F238E27FC236}">
                    <a16:creationId xmlns:a16="http://schemas.microsoft.com/office/drawing/2014/main" id="{D7FC6919-034B-E59C-9C09-157139E8CD58}"/>
                  </a:ext>
                </a:extLst>
              </p:cNvPr>
              <p:cNvSpPr txBox="1"/>
              <p:nvPr/>
            </p:nvSpPr>
            <p:spPr>
              <a:xfrm>
                <a:off x="642295" y="2912470"/>
                <a:ext cx="8635052" cy="2936445"/>
              </a:xfrm>
              <a:prstGeom prst="rect">
                <a:avLst/>
              </a:prstGeom>
              <a:noFill/>
              <a:ln w="28575">
                <a:solidFill>
                  <a:schemeClr val="accent1"/>
                </a:solidFill>
                <a:prstDash val="sysDash"/>
              </a:ln>
            </p:spPr>
            <p:txBody>
              <a:bodyPr wrap="square">
                <a:spAutoFit/>
              </a:bodyPr>
              <a:lstStyle/>
              <a:p>
                <a:pPr algn="just">
                  <a:lnSpc>
                    <a:spcPct val="115000"/>
                  </a:lnSpc>
                </a:pPr>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Điều kiện cân bằng thứ nhất: Tổng các lực tác dụng lên vật bằng 0.</a:t>
                </a:r>
              </a:p>
              <a:p>
                <a:pPr algn="just">
                  <a:lnSpc>
                    <a:spcPct val="115000"/>
                  </a:lnSpc>
                </a:pPr>
                <a14:m>
                  <m:oMathPara xmlns:m="http://schemas.openxmlformats.org/officeDocument/2006/math">
                    <m:oMathParaPr>
                      <m:jc m:val="centerGroup"/>
                    </m:oMathParaPr>
                    <m:oMath xmlns:m="http://schemas.openxmlformats.org/officeDocument/2006/math">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𝑁</m:t>
                              </m:r>
                            </m:e>
                          </m:acc>
                        </m:e>
                        <m:sub>
                          <m:r>
                            <a:rPr lang="en-US" sz="2200" i="1">
                              <a:solidFill>
                                <a:srgbClr val="008000"/>
                              </a:solidFill>
                              <a:effectLst/>
                              <a:latin typeface="Cambria Math" panose="02040503050406030204" pitchFamily="18" charset="0"/>
                              <a:ea typeface="Times New Roman" panose="02020603050405020304" pitchFamily="18" charset="0"/>
                            </a:rPr>
                            <m:t>𝐴</m:t>
                          </m:r>
                        </m:sub>
                      </m:sSub>
                      <m:r>
                        <a:rPr lang="en-US" sz="2200" i="1">
                          <a:solidFill>
                            <a:srgbClr val="008000"/>
                          </a:solidFill>
                          <a:effectLst/>
                          <a:latin typeface="Cambria Math" panose="02040503050406030204" pitchFamily="18" charset="0"/>
                          <a:ea typeface="Times New Roman" panose="02020603050405020304" pitchFamily="18" charset="0"/>
                        </a:rPr>
                        <m:t>+ </m:t>
                      </m:r>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𝑁</m:t>
                              </m:r>
                            </m:e>
                          </m:acc>
                        </m:e>
                        <m:sub>
                          <m:r>
                            <a:rPr lang="en-US" sz="2200" i="1">
                              <a:solidFill>
                                <a:srgbClr val="008000"/>
                              </a:solidFill>
                              <a:effectLst/>
                              <a:latin typeface="Cambria Math" panose="02040503050406030204" pitchFamily="18" charset="0"/>
                              <a:ea typeface="Times New Roman" panose="02020603050405020304" pitchFamily="18" charset="0"/>
                            </a:rPr>
                            <m:t>𝐵</m:t>
                          </m:r>
                        </m:sub>
                      </m:sSub>
                      <m:r>
                        <a:rPr lang="en-US" sz="2200" i="1">
                          <a:solidFill>
                            <a:srgbClr val="008000"/>
                          </a:solidFill>
                          <a:effectLst/>
                          <a:latin typeface="Cambria Math" panose="02040503050406030204" pitchFamily="18" charset="0"/>
                          <a:ea typeface="Times New Roman" panose="02020603050405020304" pitchFamily="18" charset="0"/>
                        </a:rPr>
                        <m:t>+</m:t>
                      </m:r>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𝑃</m:t>
                          </m:r>
                        </m:e>
                      </m:acc>
                      <m:r>
                        <a:rPr lang="en-US" sz="2200" i="1">
                          <a:solidFill>
                            <a:srgbClr val="008000"/>
                          </a:solidFill>
                          <a:effectLst/>
                          <a:latin typeface="Cambria Math" panose="02040503050406030204" pitchFamily="18" charset="0"/>
                          <a:ea typeface="Times New Roman" panose="02020603050405020304" pitchFamily="18" charset="0"/>
                        </a:rPr>
                        <m:t>+ </m:t>
                      </m:r>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𝐹</m:t>
                              </m:r>
                            </m:e>
                          </m:acc>
                        </m:e>
                        <m:sub>
                          <m:r>
                            <a:rPr lang="en-US" sz="2200" i="1">
                              <a:solidFill>
                                <a:srgbClr val="008000"/>
                              </a:solidFill>
                              <a:effectLst/>
                              <a:latin typeface="Cambria Math" panose="02040503050406030204" pitchFamily="18" charset="0"/>
                              <a:ea typeface="Times New Roman" panose="02020603050405020304" pitchFamily="18" charset="0"/>
                            </a:rPr>
                            <m:t>𝑚𝑠𝑛</m:t>
                          </m:r>
                        </m:sub>
                      </m:sSub>
                      <m:r>
                        <a:rPr lang="en-US" sz="2200" i="1">
                          <a:solidFill>
                            <a:srgbClr val="008000"/>
                          </a:solidFill>
                          <a:effectLst/>
                          <a:latin typeface="Cambria Math" panose="02040503050406030204" pitchFamily="18" charset="0"/>
                          <a:ea typeface="Times New Roman" panose="02020603050405020304" pitchFamily="18" charset="0"/>
                        </a:rPr>
                        <m:t>=</m:t>
                      </m:r>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0</m:t>
                          </m:r>
                        </m:e>
                      </m:acc>
                      <m:r>
                        <a:rPr lang="en-US" sz="2200" i="1">
                          <a:solidFill>
                            <a:srgbClr val="008000"/>
                          </a:solidFill>
                          <a:effectLst/>
                          <a:latin typeface="Cambria Math" panose="02040503050406030204" pitchFamily="18" charset="0"/>
                          <a:ea typeface="Times New Roman" panose="02020603050405020304" pitchFamily="18" charset="0"/>
                        </a:rPr>
                        <m:t>  </m:t>
                      </m:r>
                    </m:oMath>
                  </m:oMathPara>
                </a14:m>
                <a:endPar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en-US" sz="22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Điều kiện cân bằng thứ hai đối với trục quay A. Chọn chiều quay theo kim đồng hồ là chiều dương</a:t>
                </a:r>
              </a:p>
              <a:p>
                <a:pPr algn="just">
                  <a:lnSpc>
                    <a:spcPct val="115000"/>
                  </a:lnSpc>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Tại G: </a:t>
                </a:r>
                <a14:m>
                  <m:oMath xmlns:m="http://schemas.openxmlformats.org/officeDocument/2006/math">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𝑃</m:t>
                        </m:r>
                      </m:e>
                    </m:acc>
                  </m:oMath>
                </a14:m>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làm thanh có xu hướng quay theo chiều kim đồng hồ: 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G</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&gt; 0</a:t>
                </a:r>
              </a:p>
              <a:p>
                <a:pPr algn="just">
                  <a:lnSpc>
                    <a:spcPct val="115000"/>
                  </a:lnSpc>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Tại B: </a:t>
                </a:r>
                <a14:m>
                  <m:oMath xmlns:m="http://schemas.openxmlformats.org/officeDocument/2006/math">
                    <m:sSub>
                      <m:sSubPr>
                        <m:ctrlPr>
                          <a:rPr lang="en-US" sz="2200" i="1">
                            <a:solidFill>
                              <a:srgbClr val="008000"/>
                            </a:solidFill>
                            <a:effectLst/>
                            <a:latin typeface="Cambria Math" panose="02040503050406030204" pitchFamily="18" charset="0"/>
                            <a:ea typeface="Times New Roman" panose="02020603050405020304" pitchFamily="18" charset="0"/>
                          </a:rPr>
                        </m:ctrlPr>
                      </m:sSubPr>
                      <m:e>
                        <m:acc>
                          <m:accPr>
                            <m:chr m:val="⃗"/>
                            <m:ctrlPr>
                              <a:rPr lang="en-US" sz="2200" i="1">
                                <a:solidFill>
                                  <a:srgbClr val="008000"/>
                                </a:solidFill>
                                <a:effectLst/>
                                <a:latin typeface="Cambria Math" panose="02040503050406030204" pitchFamily="18" charset="0"/>
                                <a:ea typeface="Times New Roman" panose="02020603050405020304" pitchFamily="18" charset="0"/>
                              </a:rPr>
                            </m:ctrlPr>
                          </m:accPr>
                          <m:e>
                            <m:r>
                              <a:rPr lang="en-US" sz="2200" i="1">
                                <a:solidFill>
                                  <a:srgbClr val="008000"/>
                                </a:solidFill>
                                <a:effectLst/>
                                <a:latin typeface="Cambria Math" panose="02040503050406030204" pitchFamily="18" charset="0"/>
                                <a:ea typeface="Times New Roman" panose="02020603050405020304" pitchFamily="18" charset="0"/>
                              </a:rPr>
                              <m:t>𝑁</m:t>
                            </m:r>
                          </m:e>
                        </m:acc>
                      </m:e>
                      <m:sub>
                        <m:r>
                          <a:rPr lang="en-US" sz="2200" i="1">
                            <a:solidFill>
                              <a:srgbClr val="008000"/>
                            </a:solidFill>
                            <a:effectLst/>
                            <a:latin typeface="Cambria Math" panose="02040503050406030204" pitchFamily="18" charset="0"/>
                            <a:ea typeface="Times New Roman" panose="02020603050405020304" pitchFamily="18" charset="0"/>
                          </a:rPr>
                          <m:t>𝐵</m:t>
                        </m:r>
                      </m:sub>
                    </m:sSub>
                  </m:oMath>
                </a14:m>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làm thanh có xu hướng quay ngược chiều kim đồng hồ: 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&lt; 0</a:t>
                </a:r>
              </a:p>
              <a:p>
                <a:pPr algn="just">
                  <a:lnSpc>
                    <a:spcPct val="115000"/>
                  </a:lnSpc>
                </a:pP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Điều kiện cân bằng đối với trục quay A: 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G </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M</a:t>
                </a:r>
                <a:r>
                  <a:rPr lang="en-US" sz="2200" baseline="-250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B </a:t>
                </a:r>
                <a:r>
                  <a:rPr lang="en-US" sz="2200">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0</a:t>
                </a:r>
              </a:p>
            </p:txBody>
          </p:sp>
        </mc:Choice>
        <mc:Fallback>
          <p:sp>
            <p:nvSpPr>
              <p:cNvPr id="19" name="TextBox 18" descr="n25 Fb Nguyen Phuong">
                <a:extLst>
                  <a:ext uri="{FF2B5EF4-FFF2-40B4-BE49-F238E27FC236}">
                    <a16:creationId xmlns:a16="http://schemas.microsoft.com/office/drawing/2014/main" id="{D7FC6919-034B-E59C-9C09-157139E8CD58}"/>
                  </a:ext>
                </a:extLst>
              </p:cNvPr>
              <p:cNvSpPr txBox="1">
                <a:spLocks noRot="1" noChangeAspect="1" noMove="1" noResize="1" noEditPoints="1" noAdjustHandles="1" noChangeArrowheads="1" noChangeShapeType="1" noTextEdit="1"/>
              </p:cNvSpPr>
              <p:nvPr/>
            </p:nvSpPr>
            <p:spPr>
              <a:xfrm>
                <a:off x="642295" y="2912470"/>
                <a:ext cx="8635052" cy="2936445"/>
              </a:xfrm>
              <a:prstGeom prst="rect">
                <a:avLst/>
              </a:prstGeom>
              <a:blipFill>
                <a:blip r:embed="rId5"/>
                <a:stretch>
                  <a:fillRect l="-774" t="-206" r="-633" b="-2675"/>
                </a:stretch>
              </a:blipFill>
              <a:ln w="28575">
                <a:solidFill>
                  <a:schemeClr val="accent1"/>
                </a:solidFill>
                <a:prstDash val="sysDash"/>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9148029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wipe(left)">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wipe(left)">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wipe(left)">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wipe(left)">
                                      <p:cBhvr>
                                        <p:cTn id="32" dur="500"/>
                                        <p:tgtEl>
                                          <p:spTgt spid="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xEl>
                                              <p:pRg st="5" end="5"/>
                                            </p:txEl>
                                          </p:spTgt>
                                        </p:tgtEl>
                                        <p:attrNameLst>
                                          <p:attrName>style.visibility</p:attrName>
                                        </p:attrNameLst>
                                      </p:cBhvr>
                                      <p:to>
                                        <p:strVal val="visible"/>
                                      </p:to>
                                    </p:set>
                                    <p:animEffect transition="in" filter="wipe(left)">
                                      <p:cBhvr>
                                        <p:cTn id="37"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25 Fb Nguyen Phuong">
            <a:extLst>
              <a:ext uri="{FF2B5EF4-FFF2-40B4-BE49-F238E27FC236}">
                <a16:creationId xmlns:a16="http://schemas.microsoft.com/office/drawing/2014/main" id="{6242C6A1-0059-4646-8579-E9BA7EEAA70E}"/>
              </a:ext>
            </a:extLst>
          </p:cNvPr>
          <p:cNvGrpSpPr/>
          <p:nvPr/>
        </p:nvGrpSpPr>
        <p:grpSpPr>
          <a:xfrm rot="20292490" flipH="1">
            <a:off x="2547574" y="1461207"/>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2"/>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6" name="Freeform 55" descr="n25 Fb Nguyen Phuong">
            <a:extLst>
              <a:ext uri="{FF2B5EF4-FFF2-40B4-BE49-F238E27FC236}">
                <a16:creationId xmlns:a16="http://schemas.microsoft.com/office/drawing/2014/main" id="{2B63E036-E51A-464D-A8FA-01AE2E9C58A0}"/>
              </a:ext>
            </a:extLst>
          </p:cNvPr>
          <p:cNvSpPr/>
          <p:nvPr/>
        </p:nvSpPr>
        <p:spPr>
          <a:xfrm>
            <a:off x="3811331" y="6070606"/>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grpSp>
        <p:nvGrpSpPr>
          <p:cNvPr id="26" name="Graphic 3" descr="n25 Fb Nguyen Phuong">
            <a:extLst>
              <a:ext uri="{FF2B5EF4-FFF2-40B4-BE49-F238E27FC236}">
                <a16:creationId xmlns:a16="http://schemas.microsoft.com/office/drawing/2014/main" id="{F2A41AFB-2AC5-42C0-8626-0B24B936D1CD}"/>
              </a:ext>
            </a:extLst>
          </p:cNvPr>
          <p:cNvGrpSpPr/>
          <p:nvPr/>
        </p:nvGrpSpPr>
        <p:grpSpPr>
          <a:xfrm>
            <a:off x="466725" y="1612079"/>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descr="n25 Fb Nguyen Phuong">
            <a:extLst>
              <a:ext uri="{FF2B5EF4-FFF2-40B4-BE49-F238E27FC236}">
                <a16:creationId xmlns:a16="http://schemas.microsoft.com/office/drawing/2014/main" id="{982603EF-53FA-7238-6AEA-381343D4C9DC}"/>
              </a:ext>
            </a:extLst>
          </p:cNvPr>
          <p:cNvGrpSpPr/>
          <p:nvPr/>
        </p:nvGrpSpPr>
        <p:grpSpPr>
          <a:xfrm>
            <a:off x="4145884" y="2050325"/>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5" name="Group 24" descr="n25 Fb Nguyen Phuong">
            <a:extLst>
              <a:ext uri="{FF2B5EF4-FFF2-40B4-BE49-F238E27FC236}">
                <a16:creationId xmlns:a16="http://schemas.microsoft.com/office/drawing/2014/main" id="{FE475BF9-C6EA-DF64-3DB6-88B039D3007E}"/>
              </a:ext>
            </a:extLst>
          </p:cNvPr>
          <p:cNvGrpSpPr/>
          <p:nvPr/>
        </p:nvGrpSpPr>
        <p:grpSpPr>
          <a:xfrm>
            <a:off x="5038658" y="3876448"/>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Quy tắc 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47" name="Group 46" descr="n25 Fb Nguyen Phuong">
            <a:extLst>
              <a:ext uri="{FF2B5EF4-FFF2-40B4-BE49-F238E27FC236}">
                <a16:creationId xmlns:a16="http://schemas.microsoft.com/office/drawing/2014/main" id="{A970D04A-3CC5-8223-084D-D2DF0FF1484D}"/>
              </a:ext>
            </a:extLst>
          </p:cNvPr>
          <p:cNvGrpSpPr/>
          <p:nvPr/>
        </p:nvGrpSpPr>
        <p:grpSpPr>
          <a:xfrm>
            <a:off x="8382630" y="4714222"/>
            <a:ext cx="3663517" cy="830997"/>
            <a:chOff x="8382630" y="4714222"/>
            <a:chExt cx="3663517"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7" y="4714222"/>
              <a:ext cx="29260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8" name="Group 27" descr="n25 Fb Nguyen Phuong">
            <a:extLst>
              <a:ext uri="{FF2B5EF4-FFF2-40B4-BE49-F238E27FC236}">
                <a16:creationId xmlns:a16="http://schemas.microsoft.com/office/drawing/2014/main" id="{86E7686E-600E-FE71-7E88-B5C811D28AC3}"/>
              </a:ext>
            </a:extLst>
          </p:cNvPr>
          <p:cNvGrpSpPr/>
          <p:nvPr/>
        </p:nvGrpSpPr>
        <p:grpSpPr>
          <a:xfrm>
            <a:off x="7592835" y="2963387"/>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Ngẫu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6" name="TextBox 75" descr="n25 Fb Nguyen Phuong">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rPr>
              <a:t>Bài </a:t>
            </a: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cap="none" spc="0" normalizeH="0" baseline="0" noProof="0" dirty="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3981947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25 Fb Nguyen Phuong">
            <a:extLst>
              <a:ext uri="{FF2B5EF4-FFF2-40B4-BE49-F238E27FC236}">
                <a16:creationId xmlns:a16="http://schemas.microsoft.com/office/drawing/2014/main" id="{6242C6A1-0059-4646-8579-E9BA7EEAA70E}"/>
              </a:ext>
            </a:extLst>
          </p:cNvPr>
          <p:cNvGrpSpPr/>
          <p:nvPr/>
        </p:nvGrpSpPr>
        <p:grpSpPr>
          <a:xfrm rot="20292490" flipH="1">
            <a:off x="-3859064" y="1846010"/>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3"/>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
        <p:nvSpPr>
          <p:cNvPr id="6" name="Freeform 55" descr="n25 Fb Nguyen Phuong">
            <a:extLst>
              <a:ext uri="{FF2B5EF4-FFF2-40B4-BE49-F238E27FC236}">
                <a16:creationId xmlns:a16="http://schemas.microsoft.com/office/drawing/2014/main" id="{2B63E036-E51A-464D-A8FA-01AE2E9C58A0}"/>
              </a:ext>
            </a:extLst>
          </p:cNvPr>
          <p:cNvSpPr/>
          <p:nvPr/>
        </p:nvSpPr>
        <p:spPr>
          <a:xfrm>
            <a:off x="-2595307" y="6455409"/>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grpSp>
        <p:nvGrpSpPr>
          <p:cNvPr id="26" name="Graphic 3" descr="n25 Fb Nguyen Phuong">
            <a:extLst>
              <a:ext uri="{FF2B5EF4-FFF2-40B4-BE49-F238E27FC236}">
                <a16:creationId xmlns:a16="http://schemas.microsoft.com/office/drawing/2014/main" id="{F2A41AFB-2AC5-42C0-8626-0B24B936D1CD}"/>
              </a:ext>
            </a:extLst>
          </p:cNvPr>
          <p:cNvGrpSpPr/>
          <p:nvPr/>
        </p:nvGrpSpPr>
        <p:grpSpPr>
          <a:xfrm>
            <a:off x="-5939913" y="1996882"/>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descr="n25 Fb Nguyen Phuong">
            <a:extLst>
              <a:ext uri="{FF2B5EF4-FFF2-40B4-BE49-F238E27FC236}">
                <a16:creationId xmlns:a16="http://schemas.microsoft.com/office/drawing/2014/main" id="{982603EF-53FA-7238-6AEA-381343D4C9DC}"/>
              </a:ext>
            </a:extLst>
          </p:cNvPr>
          <p:cNvGrpSpPr/>
          <p:nvPr/>
        </p:nvGrpSpPr>
        <p:grpSpPr>
          <a:xfrm>
            <a:off x="354934" y="1312813"/>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5" name="Group 24" descr="n25 Fb Nguyen Phuong">
            <a:extLst>
              <a:ext uri="{FF2B5EF4-FFF2-40B4-BE49-F238E27FC236}">
                <a16:creationId xmlns:a16="http://schemas.microsoft.com/office/drawing/2014/main" id="{FE475BF9-C6EA-DF64-3DB6-88B039D3007E}"/>
              </a:ext>
            </a:extLst>
          </p:cNvPr>
          <p:cNvGrpSpPr/>
          <p:nvPr/>
        </p:nvGrpSpPr>
        <p:grpSpPr>
          <a:xfrm>
            <a:off x="354934" y="3987636"/>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Quy tắc moment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47" name="Group 46" descr="n25 Fb Nguyen Phuong">
            <a:extLst>
              <a:ext uri="{FF2B5EF4-FFF2-40B4-BE49-F238E27FC236}">
                <a16:creationId xmlns:a16="http://schemas.microsoft.com/office/drawing/2014/main" id="{A970D04A-3CC5-8223-084D-D2DF0FF1484D}"/>
              </a:ext>
            </a:extLst>
          </p:cNvPr>
          <p:cNvGrpSpPr/>
          <p:nvPr/>
        </p:nvGrpSpPr>
        <p:grpSpPr>
          <a:xfrm>
            <a:off x="6324600" y="3899131"/>
            <a:ext cx="5565139" cy="830997"/>
            <a:chOff x="8382630" y="4714222"/>
            <a:chExt cx="5565139"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6" y="4714222"/>
              <a:ext cx="48277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Điều kiện cân bằng tổng quát của vật rắn</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mn-cs"/>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IV</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grpSp>
        <p:nvGrpSpPr>
          <p:cNvPr id="28" name="Group 27" descr="n25 Fb Nguyen Phuong">
            <a:extLst>
              <a:ext uri="{FF2B5EF4-FFF2-40B4-BE49-F238E27FC236}">
                <a16:creationId xmlns:a16="http://schemas.microsoft.com/office/drawing/2014/main" id="{86E7686E-600E-FE71-7E88-B5C811D28AC3}"/>
              </a:ext>
            </a:extLst>
          </p:cNvPr>
          <p:cNvGrpSpPr/>
          <p:nvPr/>
        </p:nvGrpSpPr>
        <p:grpSpPr>
          <a:xfrm>
            <a:off x="6324600" y="1312812"/>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Ngẫu lực</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Calibri"/>
                    <a:ea typeface="맑은 고딕" panose="020B0503020000020004" pitchFamily="34" charset="-127"/>
                    <a:cs typeface="Arial" pitchFamily="34" charset="0"/>
                  </a:rPr>
                  <a:t>III</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Calibri"/>
                  <a:ea typeface="맑은 고딕" panose="020B0503020000020004" pitchFamily="34" charset="-127"/>
                  <a:cs typeface="Arial" pitchFamily="34" charset="0"/>
                </a:endParaRPr>
              </a:p>
            </p:txBody>
          </p:sp>
        </p:grpSp>
      </p:grpSp>
      <p:sp>
        <p:nvSpPr>
          <p:cNvPr id="76" name="TextBox 75" descr="n25 Fb Nguyen Phuong">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rPr>
              <a:t>Bài </a:t>
            </a: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22225">
                  <a:solidFill>
                    <a:srgbClr val="F79646"/>
                  </a:solidFill>
                  <a:prstDash val="solid"/>
                </a:ln>
                <a:solidFill>
                  <a:srgbClr val="F79646">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cap="none" spc="0" normalizeH="0" baseline="0" noProof="0" dirty="0">
              <a:ln w="22225">
                <a:solidFill>
                  <a:srgbClr val="F79646"/>
                </a:solidFill>
                <a:prstDash val="solid"/>
              </a:ln>
              <a:solidFill>
                <a:srgbClr val="F79646">
                  <a:lumMod val="40000"/>
                  <a:lumOff val="60000"/>
                </a:srgb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2" name="Group 1" descr="n25 Fb Nguyen Phuong">
            <a:extLst>
              <a:ext uri="{FF2B5EF4-FFF2-40B4-BE49-F238E27FC236}">
                <a16:creationId xmlns:a16="http://schemas.microsoft.com/office/drawing/2014/main" id="{7815E915-EC47-3913-63B1-0EDB50508DE6}"/>
              </a:ext>
            </a:extLst>
          </p:cNvPr>
          <p:cNvGrpSpPr/>
          <p:nvPr/>
        </p:nvGrpSpPr>
        <p:grpSpPr>
          <a:xfrm>
            <a:off x="302260" y="1988187"/>
            <a:ext cx="5565140" cy="1785104"/>
            <a:chOff x="302260" y="1988187"/>
            <a:chExt cx="5565140" cy="1785104"/>
          </a:xfrm>
        </p:grpSpPr>
        <p:sp>
          <p:nvSpPr>
            <p:cNvPr id="65" name="TextBox 64">
              <a:extLst>
                <a:ext uri="{FF2B5EF4-FFF2-40B4-BE49-F238E27FC236}">
                  <a16:creationId xmlns:a16="http://schemas.microsoft.com/office/drawing/2014/main" id="{0C0457D0-5F6C-D16F-3C30-1B6FC4F25DD0}"/>
                </a:ext>
              </a:extLst>
            </p:cNvPr>
            <p:cNvSpPr txBox="1"/>
            <p:nvPr/>
          </p:nvSpPr>
          <p:spPr>
            <a:xfrm>
              <a:off x="302260" y="1988187"/>
              <a:ext cx="5565140" cy="1785104"/>
            </a:xfrm>
            <a:prstGeom prst="rect">
              <a:avLst/>
            </a:prstGeom>
            <a:noFill/>
            <a:ln w="28575">
              <a:noFill/>
            </a:ln>
          </p:spPr>
          <p:txBody>
            <a:bodyPr wrap="square">
              <a:spAutoFit/>
            </a:bodyPr>
            <a:lstStyle/>
            <a:p>
              <a:pPr algn="just">
                <a:spcBef>
                  <a:spcPts val="600"/>
                </a:spcBef>
                <a:tabLst>
                  <a:tab pos="114300" algn="l"/>
                </a:tabLst>
              </a:pPr>
              <a:r>
                <a:rPr lang="en-US" sz="20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Môment lực đối với một trục quay là đại lượng đặc trưng cho tác dụng làm quay của lực và được đo bằng tích của lực với cánh tay đòn của nó.</a:t>
              </a:r>
            </a:p>
            <a:p>
              <a:pPr algn="ctr">
                <a:spcBef>
                  <a:spcPts val="600"/>
                </a:spcBef>
                <a:tabLst>
                  <a:tab pos="228600" algn="l"/>
                  <a:tab pos="857250" algn="l"/>
                </a:tabLst>
              </a:pPr>
              <a:r>
                <a:rPr lang="en-US" sz="20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M = F.d</a:t>
              </a:r>
            </a:p>
            <a:p>
              <a:pPr indent="225425" algn="just">
                <a:spcBef>
                  <a:spcPts val="600"/>
                </a:spcBef>
              </a:pPr>
              <a:r>
                <a:rPr lang="pt-BR" sz="2000">
                  <a:solidFill>
                    <a:schemeClr val="accent1"/>
                  </a:solidFill>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pt-BR" sz="20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Đơn vị của momen của lực là Niu-tơn mét (N.m)</a:t>
              </a:r>
              <a:endParaRPr lang="en-US" sz="200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70" name="Rectangle: Rounded Corners 69">
              <a:extLst>
                <a:ext uri="{FF2B5EF4-FFF2-40B4-BE49-F238E27FC236}">
                  <a16:creationId xmlns:a16="http://schemas.microsoft.com/office/drawing/2014/main" id="{8C55D511-33C1-FCF0-26DE-B1AB32C7B9C2}"/>
                </a:ext>
              </a:extLst>
            </p:cNvPr>
            <p:cNvSpPr/>
            <p:nvPr/>
          </p:nvSpPr>
          <p:spPr>
            <a:xfrm>
              <a:off x="2588972" y="2997743"/>
              <a:ext cx="1005840" cy="36576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descr="n25 Fb Nguyen Phuong">
            <a:extLst>
              <a:ext uri="{FF2B5EF4-FFF2-40B4-BE49-F238E27FC236}">
                <a16:creationId xmlns:a16="http://schemas.microsoft.com/office/drawing/2014/main" id="{581B6606-D800-56B8-D269-60FB20D19CCF}"/>
              </a:ext>
            </a:extLst>
          </p:cNvPr>
          <p:cNvGrpSpPr/>
          <p:nvPr/>
        </p:nvGrpSpPr>
        <p:grpSpPr>
          <a:xfrm>
            <a:off x="302260" y="4693083"/>
            <a:ext cx="5565140" cy="1631216"/>
            <a:chOff x="302260" y="4693083"/>
            <a:chExt cx="5565140" cy="1631216"/>
          </a:xfrm>
        </p:grpSpPr>
        <p:sp>
          <p:nvSpPr>
            <p:cNvPr id="71" name="TextBox 70">
              <a:extLst>
                <a:ext uri="{FF2B5EF4-FFF2-40B4-BE49-F238E27FC236}">
                  <a16:creationId xmlns:a16="http://schemas.microsoft.com/office/drawing/2014/main" id="{C7B8D50C-D9D9-A71B-C0A4-FF414B315AD4}"/>
                </a:ext>
              </a:extLst>
            </p:cNvPr>
            <p:cNvSpPr txBox="1"/>
            <p:nvPr/>
          </p:nvSpPr>
          <p:spPr>
            <a:xfrm>
              <a:off x="302260" y="4693083"/>
              <a:ext cx="5565140" cy="1631216"/>
            </a:xfrm>
            <a:prstGeom prst="rect">
              <a:avLst/>
            </a:prstGeom>
            <a:noFill/>
          </p:spPr>
          <p:txBody>
            <a:bodyPr wrap="square">
              <a:spAutoFit/>
            </a:bodyPr>
            <a:lstStyle/>
            <a:p>
              <a:pPr indent="-179705" algn="just"/>
              <a:r>
                <a:rPr lang="pt-BR" sz="2000">
                  <a:solidFill>
                    <a:schemeClr val="accent4"/>
                  </a:solidFill>
                  <a:latin typeface="Calibri" panose="020F0502020204030204" pitchFamily="34" charset="0"/>
                  <a:ea typeface="Times New Roman" panose="02020603050405020304" pitchFamily="18" charset="0"/>
                  <a:cs typeface="Calibri" panose="020F0502020204030204" pitchFamily="34" charset="0"/>
                  <a:sym typeface="Webdings" panose="05030102010509060703" pitchFamily="18" charset="2"/>
                </a:rPr>
                <a:t></a:t>
              </a:r>
              <a:r>
                <a:rPr lang="en-US" sz="2000">
                  <a:solidFill>
                    <a:schemeClr val="accent4"/>
                  </a:solidFill>
                  <a:effectLst/>
                  <a:latin typeface="Calibri" panose="020F0502020204030204" pitchFamily="34" charset="0"/>
                  <a:ea typeface="Times New Roman" panose="02020603050405020304" pitchFamily="18" charset="0"/>
                  <a:cs typeface="Calibri" panose="020F0502020204030204" pitchFamily="34" charset="0"/>
                </a:rPr>
                <a:t>Nếu chọn một chiều quay làm chiều dương thì điều kiện cân bằng của vật có trục quay cố định là: </a:t>
              </a:r>
              <a:r>
                <a:rPr lang="en-US" sz="2000" i="1">
                  <a:solidFill>
                    <a:schemeClr val="accent4"/>
                  </a:solidFill>
                  <a:effectLst/>
                  <a:latin typeface="Calibri" panose="020F0502020204030204" pitchFamily="34" charset="0"/>
                  <a:ea typeface="Times New Roman" panose="02020603050405020304" pitchFamily="18" charset="0"/>
                  <a:cs typeface="Calibri" panose="020F0502020204030204" pitchFamily="34" charset="0"/>
                </a:rPr>
                <a:t>Tổng các moment lực tác dụng lên vật (đối với một điểm bất kì) bằng 0.</a:t>
              </a:r>
              <a:endParaRPr lang="en-US" sz="2000">
                <a:solidFill>
                  <a:schemeClr val="accent4"/>
                </a:solidFill>
                <a:effectLst/>
                <a:latin typeface="Calibri" panose="020F0502020204030204" pitchFamily="34" charset="0"/>
                <a:ea typeface="Times New Roman" panose="02020603050405020304" pitchFamily="18" charset="0"/>
                <a:cs typeface="Calibri" panose="020F0502020204030204" pitchFamily="34" charset="0"/>
              </a:endParaRPr>
            </a:p>
            <a:p>
              <a:pPr indent="-179705" algn="ctr"/>
              <a:r>
                <a:rPr lang="pt-BR" sz="2000" b="1">
                  <a:solidFill>
                    <a:schemeClr val="accent4"/>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pt-BR" sz="2000" b="1">
                  <a:solidFill>
                    <a:schemeClr val="accent4"/>
                  </a:solidFill>
                  <a:effectLst/>
                  <a:latin typeface="Calibri" panose="020F0502020204030204" pitchFamily="34" charset="0"/>
                  <a:ea typeface="Times New Roman" panose="02020603050405020304" pitchFamily="18" charset="0"/>
                  <a:cs typeface="Calibri" panose="020F0502020204030204" pitchFamily="34" charset="0"/>
                </a:rPr>
                <a:t>M = 0</a:t>
              </a:r>
              <a:endParaRPr lang="en-US" sz="2000" b="1">
                <a:solidFill>
                  <a:schemeClr val="accent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77" name="Rectangle: Rounded Corners 76">
              <a:extLst>
                <a:ext uri="{FF2B5EF4-FFF2-40B4-BE49-F238E27FC236}">
                  <a16:creationId xmlns:a16="http://schemas.microsoft.com/office/drawing/2014/main" id="{E397517C-8621-B86B-C86B-083DC931FF3A}"/>
                </a:ext>
              </a:extLst>
            </p:cNvPr>
            <p:cNvSpPr/>
            <p:nvPr/>
          </p:nvSpPr>
          <p:spPr>
            <a:xfrm>
              <a:off x="2594219" y="5937411"/>
              <a:ext cx="914400" cy="365760"/>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descr="n25 Fb Nguyen Phuong">
            <a:extLst>
              <a:ext uri="{FF2B5EF4-FFF2-40B4-BE49-F238E27FC236}">
                <a16:creationId xmlns:a16="http://schemas.microsoft.com/office/drawing/2014/main" id="{C14A4CB6-6FF0-E7AC-9411-5F6AEB970BCA}"/>
              </a:ext>
            </a:extLst>
          </p:cNvPr>
          <p:cNvGrpSpPr/>
          <p:nvPr/>
        </p:nvGrpSpPr>
        <p:grpSpPr>
          <a:xfrm>
            <a:off x="6324603" y="2001611"/>
            <a:ext cx="5565138" cy="1785104"/>
            <a:chOff x="6324603" y="2001611"/>
            <a:chExt cx="5565138" cy="1785104"/>
          </a:xfrm>
        </p:grpSpPr>
        <p:sp>
          <p:nvSpPr>
            <p:cNvPr id="78" name="TextBox 77">
              <a:extLst>
                <a:ext uri="{FF2B5EF4-FFF2-40B4-BE49-F238E27FC236}">
                  <a16:creationId xmlns:a16="http://schemas.microsoft.com/office/drawing/2014/main" id="{BF4BA3F0-66DE-F4AE-48D6-42C1B8240CD2}"/>
                </a:ext>
              </a:extLst>
            </p:cNvPr>
            <p:cNvSpPr txBox="1"/>
            <p:nvPr/>
          </p:nvSpPr>
          <p:spPr>
            <a:xfrm>
              <a:off x="6324603" y="2001611"/>
              <a:ext cx="5565138" cy="1785104"/>
            </a:xfrm>
            <a:prstGeom prst="rect">
              <a:avLst/>
            </a:prstGeom>
            <a:noFill/>
          </p:spPr>
          <p:txBody>
            <a:bodyPr wrap="square">
              <a:spAutoFit/>
            </a:bodyPr>
            <a:lstStyle/>
            <a:p>
              <a:pPr indent="114300" algn="just">
                <a:spcBef>
                  <a:spcPts val="600"/>
                </a:spcBef>
                <a:tabLst>
                  <a:tab pos="228600" algn="l"/>
                </a:tabLst>
              </a:pPr>
              <a:r>
                <a:rPr lang="fr-FR" sz="2000">
                  <a:solidFill>
                    <a:schemeClr val="accent2"/>
                  </a:solidFill>
                  <a:effectLst/>
                  <a:latin typeface="Calibri" panose="020F0502020204030204" pitchFamily="34" charset="0"/>
                  <a:ea typeface="Times New Roman" panose="02020603050405020304" pitchFamily="18" charset="0"/>
                  <a:cs typeface="Calibri" panose="020F0502020204030204" pitchFamily="34" charset="0"/>
                </a:rPr>
                <a:t>+ Hệ hai lực song song, ngược chiều, có độ lớn bằng nhau và cùng tác dụng vào một vật gọi là ngẫu lực.</a:t>
              </a:r>
            </a:p>
            <a:p>
              <a:pPr indent="114300" algn="ctr">
                <a:spcBef>
                  <a:spcPts val="600"/>
                </a:spcBef>
                <a:tabLst>
                  <a:tab pos="228600" algn="l"/>
                </a:tabLst>
              </a:pPr>
              <a:r>
                <a:rPr lang="fr-FR" sz="2000">
                  <a:solidFill>
                    <a:schemeClr val="accent2"/>
                  </a:solidFill>
                  <a:latin typeface="Calibri" panose="020F0502020204030204" pitchFamily="34" charset="0"/>
                  <a:ea typeface="Times New Roman" panose="02020603050405020304" pitchFamily="18" charset="0"/>
                  <a:cs typeface="Calibri" panose="020F0502020204030204" pitchFamily="34" charset="0"/>
                </a:rPr>
                <a:t>M = F.d</a:t>
              </a:r>
              <a:endParaRPr lang="en-US" sz="2000">
                <a:solidFill>
                  <a:schemeClr val="accent2"/>
                </a:solidFill>
                <a:effectLst/>
                <a:latin typeface="Calibri" panose="020F0502020204030204" pitchFamily="34" charset="0"/>
                <a:ea typeface="Times New Roman" panose="02020603050405020304" pitchFamily="18" charset="0"/>
                <a:cs typeface="Calibri" panose="020F0502020204030204" pitchFamily="34" charset="0"/>
              </a:endParaRPr>
            </a:p>
            <a:p>
              <a:pPr indent="114300" algn="just">
                <a:spcBef>
                  <a:spcPts val="600"/>
                </a:spcBef>
              </a:pPr>
              <a:r>
                <a:rPr lang="en-US" sz="2000">
                  <a:solidFill>
                    <a:schemeClr val="accent2"/>
                  </a:solidFill>
                  <a:effectLst/>
                  <a:latin typeface="Calibri" panose="020F0502020204030204" pitchFamily="34" charset="0"/>
                  <a:ea typeface="Times New Roman" panose="02020603050405020304" pitchFamily="18" charset="0"/>
                  <a:cs typeface="Calibri" panose="020F0502020204030204" pitchFamily="34" charset="0"/>
                </a:rPr>
                <a:t>+ Chỉ làm cho vật quay chứ không tịnh tiến</a:t>
              </a:r>
            </a:p>
          </p:txBody>
        </p:sp>
        <p:sp>
          <p:nvSpPr>
            <p:cNvPr id="81" name="Rectangle: Rounded Corners 80">
              <a:extLst>
                <a:ext uri="{FF2B5EF4-FFF2-40B4-BE49-F238E27FC236}">
                  <a16:creationId xmlns:a16="http://schemas.microsoft.com/office/drawing/2014/main" id="{979FB060-6CF9-C869-94C3-44FB5F7AD395}"/>
                </a:ext>
              </a:extLst>
            </p:cNvPr>
            <p:cNvSpPr/>
            <p:nvPr/>
          </p:nvSpPr>
          <p:spPr>
            <a:xfrm>
              <a:off x="8676807" y="2978325"/>
              <a:ext cx="1005840" cy="36576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TextBox 81" descr="n25 Fb Nguyen Phuong">
            <a:extLst>
              <a:ext uri="{FF2B5EF4-FFF2-40B4-BE49-F238E27FC236}">
                <a16:creationId xmlns:a16="http://schemas.microsoft.com/office/drawing/2014/main" id="{F586F2DE-2E05-5431-CDA6-F7C9CDCF139F}"/>
              </a:ext>
            </a:extLst>
          </p:cNvPr>
          <p:cNvSpPr txBox="1"/>
          <p:nvPr/>
        </p:nvSpPr>
        <p:spPr>
          <a:xfrm>
            <a:off x="6324600" y="4809448"/>
            <a:ext cx="5565140" cy="1660455"/>
          </a:xfrm>
          <a:prstGeom prst="rect">
            <a:avLst/>
          </a:prstGeom>
          <a:noFill/>
          <a:ln w="28575">
            <a:noFill/>
            <a:prstDash val="sysDash"/>
          </a:ln>
        </p:spPr>
        <p:txBody>
          <a:bodyPr wrap="square">
            <a:spAutoFit/>
          </a:bodyPr>
          <a:lstStyle/>
          <a:p>
            <a:pPr algn="just">
              <a:lnSpc>
                <a:spcPct val="130000"/>
              </a:lnSpc>
              <a:tabLst>
                <a:tab pos="2256155" algn="l"/>
              </a:tabLst>
            </a:pPr>
            <a:r>
              <a:rPr lang="en-US" sz="2000">
                <a:solidFill>
                  <a:schemeClr val="accent3">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Tổng các lực tác dụng lên vật bằng 0.</a:t>
            </a:r>
          </a:p>
          <a:p>
            <a:pPr algn="just">
              <a:lnSpc>
                <a:spcPct val="130000"/>
              </a:lnSpc>
              <a:tabLst>
                <a:tab pos="2256155" algn="l"/>
              </a:tabLst>
            </a:pPr>
            <a:r>
              <a:rPr lang="en-US" sz="2000">
                <a:solidFill>
                  <a:schemeClr val="accent3">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Tổng các moment lưc tác dụng lên vật đối với một điểm bất kì bằng 0 (nếu chọn một chiều quay làm chiều dương).</a:t>
            </a:r>
          </a:p>
        </p:txBody>
      </p:sp>
    </p:spTree>
    <p:custDataLst>
      <p:tags r:id="rId1"/>
    </p:custDataLst>
    <p:extLst>
      <p:ext uri="{BB962C8B-B14F-4D97-AF65-F5344CB8AC3E}">
        <p14:creationId xmlns:p14="http://schemas.microsoft.com/office/powerpoint/2010/main" val="3619633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pic>
        <p:nvPicPr>
          <p:cNvPr id="18" name="Picture 17" descr="n25 Fb Nguyen Phuo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02875" y="5793398"/>
            <a:ext cx="1563744" cy="975361"/>
          </a:xfrm>
          <a:prstGeom prst="rect">
            <a:avLst/>
          </a:prstGeom>
        </p:spPr>
      </p:pic>
      <p:sp>
        <p:nvSpPr>
          <p:cNvPr id="7" name="TextBox 6" descr="n25 Fb Nguyen Phuong"/>
          <p:cNvSpPr txBox="1"/>
          <p:nvPr/>
        </p:nvSpPr>
        <p:spPr>
          <a:xfrm>
            <a:off x="406400" y="755211"/>
            <a:ext cx="5384800" cy="913007"/>
          </a:xfrm>
          <a:prstGeom prst="rect">
            <a:avLst/>
          </a:prstGeom>
          <a:noFill/>
        </p:spPr>
        <p:txBody>
          <a:bodyPr wrap="square" rtlCol="0">
            <a:spAutoFit/>
          </a:bodyPr>
          <a:lstStyle/>
          <a:p>
            <a:pPr defTabSz="1219170"/>
            <a:r>
              <a:rPr lang="en-US" sz="5333" b="1">
                <a:solidFill>
                  <a:prstClr val="white"/>
                </a:solidFill>
                <a:latin typeface="Times New Roman" panose="02020603050405020304" pitchFamily="18" charset="0"/>
                <a:cs typeface="Times New Roman" panose="02020603050405020304" pitchFamily="18" charset="0"/>
              </a:rPr>
              <a:t>FISHING GAME</a:t>
            </a:r>
            <a:endParaRPr lang="vi-VN" sz="5333" b="1">
              <a:solidFill>
                <a:prstClr val="white"/>
              </a:solidFill>
              <a:latin typeface="Times New Roman" panose="02020603050405020304" pitchFamily="18" charset="0"/>
              <a:cs typeface="Times New Roman" panose="02020603050405020304" pitchFamily="18" charset="0"/>
            </a:endParaRPr>
          </a:p>
        </p:txBody>
      </p:sp>
      <p:pic>
        <p:nvPicPr>
          <p:cNvPr id="43" name="Picture 42" descr="n25 Fb Nguyen Phuong">
            <a:extLst>
              <a:ext uri="{FF2B5EF4-FFF2-40B4-BE49-F238E27FC236}">
                <a16:creationId xmlns:a16="http://schemas.microsoft.com/office/drawing/2014/main" id="{E17C6954-6503-488C-A8E6-1D7D180268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3425360"/>
            <a:ext cx="1563744" cy="975361"/>
          </a:xfrm>
          <a:prstGeom prst="rect">
            <a:avLst/>
          </a:prstGeom>
        </p:spPr>
      </p:pic>
      <p:pic>
        <p:nvPicPr>
          <p:cNvPr id="46" name="Picture 45" descr="n25 Fb Nguyen Phuong">
            <a:extLst>
              <a:ext uri="{FF2B5EF4-FFF2-40B4-BE49-F238E27FC236}">
                <a16:creationId xmlns:a16="http://schemas.microsoft.com/office/drawing/2014/main" id="{B215FB51-700D-412C-896C-8DEB74DD4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89847" y="4180840"/>
            <a:ext cx="1563744" cy="975361"/>
          </a:xfrm>
          <a:prstGeom prst="rect">
            <a:avLst/>
          </a:prstGeom>
        </p:spPr>
      </p:pic>
      <p:pic>
        <p:nvPicPr>
          <p:cNvPr id="49" name="Picture 48" descr="n25 Fb Nguyen Phuong">
            <a:extLst>
              <a:ext uri="{FF2B5EF4-FFF2-40B4-BE49-F238E27FC236}">
                <a16:creationId xmlns:a16="http://schemas.microsoft.com/office/drawing/2014/main" id="{AFE27EEE-BB8A-44DE-B860-6F6B339BB1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5829134"/>
            <a:ext cx="1563744" cy="975361"/>
          </a:xfrm>
          <a:prstGeom prst="rect">
            <a:avLst/>
          </a:prstGeom>
        </p:spPr>
      </p:pic>
      <p:sp>
        <p:nvSpPr>
          <p:cNvPr id="2" name="Arrow: Pentagon 1" descr="n25 Fb Nguyen Phuong">
            <a:extLst>
              <a:ext uri="{FF2B5EF4-FFF2-40B4-BE49-F238E27FC236}">
                <a16:creationId xmlns:a16="http://schemas.microsoft.com/office/drawing/2014/main" id="{D1155387-879E-40B6-9945-AA291C540A15}"/>
              </a:ext>
            </a:extLst>
          </p:cNvPr>
          <p:cNvSpPr/>
          <p:nvPr/>
        </p:nvSpPr>
        <p:spPr>
          <a:xfrm>
            <a:off x="3860801" y="4180839"/>
            <a:ext cx="4223897" cy="16442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8800" b="1">
                <a:solidFill>
                  <a:srgbClr val="FF0000"/>
                </a:solidFill>
                <a:latin typeface="Calibri"/>
              </a:rPr>
              <a:t>GO</a:t>
            </a:r>
          </a:p>
        </p:txBody>
      </p:sp>
      <p:pic>
        <p:nvPicPr>
          <p:cNvPr id="3" name="introcauca" descr="n25 Fb Nguyen Phuong">
            <a:hlinkClick r:id="" action="ppaction://media"/>
            <a:extLst>
              <a:ext uri="{FF2B5EF4-FFF2-40B4-BE49-F238E27FC236}">
                <a16:creationId xmlns:a16="http://schemas.microsoft.com/office/drawing/2014/main" id="{50FA3404-47C9-4CF6-B5C2-67B66A93396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02664" y="-980963"/>
            <a:ext cx="812800" cy="812800"/>
          </a:xfrm>
          <a:prstGeom prst="rect">
            <a:avLst/>
          </a:prstGeom>
        </p:spPr>
      </p:pic>
    </p:spTree>
    <p:extLst>
      <p:ext uri="{BB962C8B-B14F-4D97-AF65-F5344CB8AC3E}">
        <p14:creationId xmlns:p14="http://schemas.microsoft.com/office/powerpoint/2010/main" val="26278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3"/>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 calcmode="lin" valueType="num">
                                      <p:cBhvr>
                                        <p:cTn id="1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7"/>
                                        </p:tgtEl>
                                      </p:cBhvr>
                                    </p:animEffect>
                                  </p:childTnLst>
                                </p:cTn>
                              </p:par>
                              <p:par>
                                <p:cTn id="14"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5" dur="20000" fill="hold"/>
                                        <p:tgtEl>
                                          <p:spTgt spid="32"/>
                                        </p:tgtEl>
                                        <p:attrNameLst>
                                          <p:attrName>ppt_x</p:attrName>
                                          <p:attrName>ppt_y</p:attrName>
                                        </p:attrNameLst>
                                      </p:cBhvr>
                                      <p:rCtr x="503" y="16512"/>
                                    </p:animMotion>
                                  </p:childTnLst>
                                </p:cTn>
                              </p:par>
                              <p:par>
                                <p:cTn id="16"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7" dur="45000" fill="hold"/>
                                        <p:tgtEl>
                                          <p:spTgt spid="35"/>
                                        </p:tgtEl>
                                        <p:attrNameLst>
                                          <p:attrName>ppt_x</p:attrName>
                                          <p:attrName>ppt_y</p:attrName>
                                        </p:attrNameLst>
                                      </p:cBhvr>
                                      <p:rCtr x="26962" y="895"/>
                                    </p:animMotion>
                                  </p:childTnLst>
                                </p:cTn>
                              </p:par>
                              <p:par>
                                <p:cTn id="18"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9" dur="10000" fill="hold"/>
                                        <p:tgtEl>
                                          <p:spTgt spid="34"/>
                                        </p:tgtEl>
                                        <p:attrNameLst>
                                          <p:attrName>ppt_x</p:attrName>
                                          <p:attrName>ppt_y</p:attrName>
                                        </p:attrNameLst>
                                      </p:cBhvr>
                                      <p:rCtr x="503" y="16512"/>
                                    </p:animMotion>
                                  </p:childTnLst>
                                </p:cTn>
                              </p:par>
                              <p:par>
                                <p:cTn id="20" presetID="34" presetClass="emph" presetSubtype="0" repeatCount="indefinite" fill="hold" grpId="1" nodeType="withEffect">
                                  <p:stCondLst>
                                    <p:cond delay="0"/>
                                  </p:stCondLst>
                                  <p:iterate type="lt">
                                    <p:tmPct val="10000"/>
                                  </p:iterate>
                                  <p:childTnLst>
                                    <p:animMotion origin="layout" path="M 3.33333E-6 4.69136E-6 L 3.33333E-6 -0.07223 " pathEditMode="relative" rAng="0" ptsTypes="AA">
                                      <p:cBhvr>
                                        <p:cTn id="21" dur="250" accel="50000" decel="50000" autoRev="1" fill="hold">
                                          <p:stCondLst>
                                            <p:cond delay="0"/>
                                          </p:stCondLst>
                                        </p:cTn>
                                        <p:tgtEl>
                                          <p:spTgt spid="7"/>
                                        </p:tgtEl>
                                        <p:attrNameLst>
                                          <p:attrName>ppt_x</p:attrName>
                                          <p:attrName>ppt_y</p:attrName>
                                        </p:attrNameLst>
                                      </p:cBhvr>
                                      <p:rCtr x="0" y="-3611"/>
                                    </p:animMotion>
                                    <p:animRot by="1500000">
                                      <p:cBhvr>
                                        <p:cTn id="22" dur="125" fill="hold">
                                          <p:stCondLst>
                                            <p:cond delay="0"/>
                                          </p:stCondLst>
                                        </p:cTn>
                                        <p:tgtEl>
                                          <p:spTgt spid="7"/>
                                        </p:tgtEl>
                                        <p:attrNameLst>
                                          <p:attrName>r</p:attrName>
                                        </p:attrNameLst>
                                      </p:cBhvr>
                                    </p:animRot>
                                    <p:animRot by="-1500000">
                                      <p:cBhvr>
                                        <p:cTn id="23" dur="125" fill="hold">
                                          <p:stCondLst>
                                            <p:cond delay="125"/>
                                          </p:stCondLst>
                                        </p:cTn>
                                        <p:tgtEl>
                                          <p:spTgt spid="7"/>
                                        </p:tgtEl>
                                        <p:attrNameLst>
                                          <p:attrName>r</p:attrName>
                                        </p:attrNameLst>
                                      </p:cBhvr>
                                    </p:animRot>
                                    <p:animRot by="-1500000">
                                      <p:cBhvr>
                                        <p:cTn id="24" dur="125" fill="hold">
                                          <p:stCondLst>
                                            <p:cond delay="250"/>
                                          </p:stCondLst>
                                        </p:cTn>
                                        <p:tgtEl>
                                          <p:spTgt spid="7"/>
                                        </p:tgtEl>
                                        <p:attrNameLst>
                                          <p:attrName>r</p:attrName>
                                        </p:attrNameLst>
                                      </p:cBhvr>
                                    </p:animRot>
                                    <p:animRot by="1500000">
                                      <p:cBhvr>
                                        <p:cTn id="25" dur="125" fill="hold">
                                          <p:stCondLst>
                                            <p:cond delay="375"/>
                                          </p:stCondLst>
                                        </p:cTn>
                                        <p:tgtEl>
                                          <p:spTgt spid="7"/>
                                        </p:tgtEl>
                                        <p:attrNameLst>
                                          <p:attrName>r</p:attrName>
                                        </p:attrNameLst>
                                      </p:cBhvr>
                                    </p:animRot>
                                  </p:childTnLst>
                                </p:cTn>
                              </p:par>
                              <p:par>
                                <p:cTn id="26" presetID="2" presetClass="entr" presetSubtype="8" repeatCount="indefinite"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0" fill="hold"/>
                                        <p:tgtEl>
                                          <p:spTgt spid="18"/>
                                        </p:tgtEl>
                                        <p:attrNameLst>
                                          <p:attrName>ppt_x</p:attrName>
                                        </p:attrNameLst>
                                      </p:cBhvr>
                                      <p:tavLst>
                                        <p:tav tm="0">
                                          <p:val>
                                            <p:strVal val="0-#ppt_w/2"/>
                                          </p:val>
                                        </p:tav>
                                        <p:tav tm="100000">
                                          <p:val>
                                            <p:strVal val="#ppt_x"/>
                                          </p:val>
                                        </p:tav>
                                      </p:tavLst>
                                    </p:anim>
                                    <p:anim calcmode="lin" valueType="num">
                                      <p:cBhvr additive="base">
                                        <p:cTn id="29" dur="100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12000" fill="hold"/>
                                        <p:tgtEl>
                                          <p:spTgt spid="46"/>
                                        </p:tgtEl>
                                        <p:attrNameLst>
                                          <p:attrName>ppt_x</p:attrName>
                                        </p:attrNameLst>
                                      </p:cBhvr>
                                      <p:tavLst>
                                        <p:tav tm="0">
                                          <p:val>
                                            <p:strVal val="0-#ppt_w/2"/>
                                          </p:val>
                                        </p:tav>
                                        <p:tav tm="100000">
                                          <p:val>
                                            <p:strVal val="#ppt_x"/>
                                          </p:val>
                                        </p:tav>
                                      </p:tavLst>
                                    </p:anim>
                                    <p:anim calcmode="lin" valueType="num">
                                      <p:cBhvr additive="base">
                                        <p:cTn id="33" dur="12000" fill="hold"/>
                                        <p:tgtEl>
                                          <p:spTgt spid="46"/>
                                        </p:tgtEl>
                                        <p:attrNameLst>
                                          <p:attrName>ppt_y</p:attrName>
                                        </p:attrNameLst>
                                      </p:cBhvr>
                                      <p:tavLst>
                                        <p:tav tm="0">
                                          <p:val>
                                            <p:strVal val="#ppt_y"/>
                                          </p:val>
                                        </p:tav>
                                        <p:tav tm="100000">
                                          <p:val>
                                            <p:strVal val="#ppt_y"/>
                                          </p:val>
                                        </p:tav>
                                      </p:tavLst>
                                    </p:anim>
                                  </p:childTnLst>
                                </p:cTn>
                              </p:par>
                              <p:par>
                                <p:cTn id="34" presetID="2" presetClass="entr" presetSubtype="2" repeatCount="indefinite"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9000" fill="hold"/>
                                        <p:tgtEl>
                                          <p:spTgt spid="43"/>
                                        </p:tgtEl>
                                        <p:attrNameLst>
                                          <p:attrName>ppt_x</p:attrName>
                                        </p:attrNameLst>
                                      </p:cBhvr>
                                      <p:tavLst>
                                        <p:tav tm="0">
                                          <p:val>
                                            <p:strVal val="1+#ppt_w/2"/>
                                          </p:val>
                                        </p:tav>
                                        <p:tav tm="100000">
                                          <p:val>
                                            <p:strVal val="#ppt_x"/>
                                          </p:val>
                                        </p:tav>
                                      </p:tavLst>
                                    </p:anim>
                                    <p:anim calcmode="lin" valueType="num">
                                      <p:cBhvr additive="base">
                                        <p:cTn id="37" dur="90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2" repeatCount="indefinite"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11000" fill="hold"/>
                                        <p:tgtEl>
                                          <p:spTgt spid="49"/>
                                        </p:tgtEl>
                                        <p:attrNameLst>
                                          <p:attrName>ppt_x</p:attrName>
                                        </p:attrNameLst>
                                      </p:cBhvr>
                                      <p:tavLst>
                                        <p:tav tm="0">
                                          <p:val>
                                            <p:strVal val="1+#ppt_w/2"/>
                                          </p:val>
                                        </p:tav>
                                        <p:tav tm="100000">
                                          <p:val>
                                            <p:strVal val="#ppt_x"/>
                                          </p:val>
                                        </p:tav>
                                      </p:tavLst>
                                    </p:anim>
                                    <p:anim calcmode="lin" valueType="num">
                                      <p:cBhvr additive="base">
                                        <p:cTn id="41" dur="11000" fill="hold"/>
                                        <p:tgtEl>
                                          <p:spTgt spid="49"/>
                                        </p:tgtEl>
                                        <p:attrNameLst>
                                          <p:attrName>ppt_y</p:attrName>
                                        </p:attrNameLst>
                                      </p:cBhvr>
                                      <p:tavLst>
                                        <p:tav tm="0">
                                          <p:val>
                                            <p:strVal val="#ppt_y"/>
                                          </p:val>
                                        </p:tav>
                                        <p:tav tm="100000">
                                          <p:val>
                                            <p:strVal val="#ppt_y"/>
                                          </p:val>
                                        </p:tav>
                                      </p:tavLst>
                                    </p:anim>
                                  </p:childTnLst>
                                </p:cTn>
                              </p:par>
                              <p:par>
                                <p:cTn id="42" presetID="31" presetClass="entr" presetSubtype="0" fill="hold" grpId="0" nodeType="withEffect">
                                  <p:stCondLst>
                                    <p:cond delay="2000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 calcmode="lin" valueType="num">
                                      <p:cBhvr>
                                        <p:cTn id="46" dur="500" fill="hold"/>
                                        <p:tgtEl>
                                          <p:spTgt spid="2"/>
                                        </p:tgtEl>
                                        <p:attrNameLst>
                                          <p:attrName>style.rotation</p:attrName>
                                        </p:attrNameLst>
                                      </p:cBhvr>
                                      <p:tavLst>
                                        <p:tav tm="0">
                                          <p:val>
                                            <p:fltVal val="90"/>
                                          </p:val>
                                        </p:tav>
                                        <p:tav tm="100000">
                                          <p:val>
                                            <p:fltVal val="0"/>
                                          </p:val>
                                        </p:tav>
                                      </p:tavLst>
                                    </p:anim>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7" grpId="0"/>
      <p:bldP spid="7" grpId="1"/>
      <p:bldP spid="2" grpId="0" animBg="1"/>
    </p:bldLst>
  </p:timing>
  <p:extLst>
    <p:ext uri="{E180D4A7-C9FB-4DFB-919C-405C955672EB}">
      <p14:showEvtLst xmlns:p14="http://schemas.microsoft.com/office/powerpoint/2010/main">
        <p14:playEvt time="6" objId="3"/>
        <p14:stopEvt time="6617" objId="3"/>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a:off x="-2844801" y="5156200"/>
            <a:ext cx="4267201" cy="1498597"/>
            <a:chOff x="-2312096" y="2265304"/>
            <a:chExt cx="3200401" cy="1123948"/>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6" y="2265304"/>
              <a:ext cx="3200401"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FF0000"/>
                  </a:solidFill>
                  <a:latin typeface="+mj-lt"/>
                  <a:cs typeface="Times New Roman" panose="02020603050405020304" pitchFamily="18" charset="0"/>
                </a:rPr>
                <a:t>C. tác dụng làm quay của lực</a:t>
              </a:r>
              <a:endParaRPr lang="vi-VN" sz="2400" b="1">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655" y="2657731"/>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381000"/>
            <a:ext cx="5181600" cy="1241430"/>
          </a:xfrm>
          <a:prstGeom prst="rect">
            <a:avLst/>
          </a:prstGeom>
          <a:noFill/>
        </p:spPr>
        <p:txBody>
          <a:bodyPr wrap="square" rtlCol="0">
            <a:spAutoFit/>
          </a:bodyPr>
          <a:lstStyle/>
          <a:p>
            <a:pPr defTabSz="1219170">
              <a:defRPr/>
            </a:pPr>
            <a:r>
              <a:rPr lang="vi-VN" sz="2667" b="1">
                <a:solidFill>
                  <a:srgbClr val="00B0F0"/>
                </a:solidFill>
                <a:latin typeface="Calibri" panose="020F0502020204030204" pitchFamily="34" charset="0"/>
                <a:cs typeface="Calibri" panose="020F0502020204030204" pitchFamily="34" charset="0"/>
              </a:rPr>
              <a:t>Chọn đáp án đúng</a:t>
            </a:r>
            <a:endParaRPr lang="en-US" sz="2667" b="1">
              <a:solidFill>
                <a:srgbClr val="00B0F0"/>
              </a:solidFill>
              <a:latin typeface="Calibri" panose="020F0502020204030204" pitchFamily="34" charset="0"/>
              <a:cs typeface="Calibri" panose="020F0502020204030204" pitchFamily="34" charset="0"/>
            </a:endParaRPr>
          </a:p>
          <a:p>
            <a:pPr defTabSz="1219170">
              <a:defRPr/>
            </a:pPr>
            <a:r>
              <a:rPr lang="vi-VN" sz="2400" b="1">
                <a:solidFill>
                  <a:prstClr val="white"/>
                </a:solidFill>
                <a:latin typeface="Calibri" panose="020F0502020204030204" pitchFamily="34" charset="0"/>
                <a:cs typeface="Calibri" panose="020F0502020204030204" pitchFamily="34" charset="0"/>
              </a:rPr>
              <a:t>Mô men của một lực đối với một trục quay là đại lượng đặc trưng cho</a:t>
            </a:r>
            <a:r>
              <a:rPr lang="en-US" sz="2400" b="1">
                <a:solidFill>
                  <a:prstClr val="white"/>
                </a:solidFill>
                <a:latin typeface="Calibri" panose="020F0502020204030204" pitchFamily="34" charset="0"/>
                <a:cs typeface="Calibri" panose="020F0502020204030204" pitchFamily="34" charset="0"/>
              </a:rPr>
              <a:t>:</a:t>
            </a:r>
            <a:endParaRPr lang="vi-VN" sz="2400" b="1">
              <a:solidFill>
                <a:prstClr val="white"/>
              </a:solidFill>
              <a:latin typeface="Calibri" panose="020F0502020204030204" pitchFamily="34" charset="0"/>
              <a:cs typeface="Calibri" panose="020F0502020204030204" pitchFamily="34" charset="0"/>
            </a:endParaRP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6544584" y="384838"/>
            <a:ext cx="3272565" cy="1069311"/>
            <a:chOff x="-2085437" y="2239610"/>
            <a:chExt cx="2454424" cy="801983"/>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085437" y="2239610"/>
              <a:ext cx="2454424"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1867" b="1">
                  <a:solidFill>
                    <a:srgbClr val="FF0000"/>
                  </a:solidFill>
                  <a:latin typeface="+mj-lt"/>
                  <a:cs typeface="Times New Roman" panose="02020603050405020304" pitchFamily="18" charset="0"/>
                </a:rPr>
                <a:t>C. tác dụng làm quay của lực</a:t>
              </a:r>
              <a:endParaRPr lang="vi-VN" sz="1867"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3003137" y="2924115"/>
            <a:ext cx="3454400" cy="1566653"/>
            <a:chOff x="-2312095" y="2265304"/>
            <a:chExt cx="2590800" cy="1174990"/>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5908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A. tác dụng kéo của lực</a:t>
              </a:r>
              <a:endParaRPr lang="vi-VN" sz="2400"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5142" y="2708773"/>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2293600" y="3568877"/>
            <a:ext cx="3541485" cy="1510959"/>
            <a:chOff x="-2834609" y="2265304"/>
            <a:chExt cx="2656114"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834609" y="2265304"/>
              <a:ext cx="2656114"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D. tác dụng uốn của lực</a:t>
              </a:r>
              <a:endParaRPr lang="vi-VN" sz="2400"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8503"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flipH="1">
            <a:off x="12206515" y="5169241"/>
            <a:ext cx="3439885" cy="1470320"/>
            <a:chOff x="-2758409" y="2265304"/>
            <a:chExt cx="2579914" cy="1102740"/>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58409" y="2265304"/>
              <a:ext cx="2579914"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B. tác dụng nén của lực</a:t>
              </a:r>
              <a:endParaRPr lang="vi-VN" sz="2400"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97617" y="2636523"/>
              <a:ext cx="1172808" cy="731521"/>
            </a:xfrm>
            <a:prstGeom prst="rect">
              <a:avLst/>
            </a:prstGeom>
          </p:spPr>
        </p:pic>
      </p:grpSp>
    </p:spTree>
    <p:extLst>
      <p:ext uri="{BB962C8B-B14F-4D97-AF65-F5344CB8AC3E}">
        <p14:creationId xmlns:p14="http://schemas.microsoft.com/office/powerpoint/2010/main" val="26269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5898" objId="39"/>
        <p14:triggerEvt type="onClick" time="8096" objId="44"/>
        <p14:triggerEvt type="onClick" time="10112" objId="47"/>
        <p14:triggerEvt type="onClick" time="11712" objId="27"/>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flipH="1">
            <a:off x="12192000" y="514384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mj-lt"/>
                  <a:cs typeface="Times New Roman" panose="02020603050405020304" pitchFamily="18" charset="0"/>
                </a:rPr>
                <a:t>D. Momen lực</a:t>
              </a:r>
              <a:endParaRPr lang="vi-VN" sz="2400" b="1">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435265"/>
            <a:ext cx="5181600" cy="1631216"/>
          </a:xfrm>
          <a:prstGeom prst="rect">
            <a:avLst/>
          </a:prstGeom>
          <a:noFill/>
        </p:spPr>
        <p:txBody>
          <a:bodyPr wrap="square" rtlCol="0">
            <a:spAutoFit/>
          </a:bodyPr>
          <a:lstStyle/>
          <a:p>
            <a:pPr defTabSz="1219170">
              <a:defRPr/>
            </a:pPr>
            <a:r>
              <a:rPr lang="vi-VN" sz="2000" b="1">
                <a:solidFill>
                  <a:prstClr val="white"/>
                </a:solidFill>
                <a:latin typeface="Calibri" panose="020F0502020204030204" pitchFamily="34" charset="0"/>
                <a:cs typeface="Calibri" panose="020F0502020204030204" pitchFamily="34" charset="0"/>
              </a:rPr>
              <a:t>“Muốn cho một vật có trục quay cố định ở trạng thái cân bằng, thì tổng ............ có xu hướng làm vật quay theo chiều kim đồng hồ phải bằng tổng các .......... có xu hướng làm vật quay ngược chiều kim đồng hồ</a:t>
            </a: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1867" b="1">
                  <a:solidFill>
                    <a:srgbClr val="FF0000"/>
                  </a:solidFill>
                  <a:latin typeface="+mj-lt"/>
                  <a:cs typeface="Times New Roman" panose="02020603050405020304" pitchFamily="18" charset="0"/>
                </a:rPr>
                <a:t>D. Momen lực</a:t>
              </a:r>
              <a:endParaRPr lang="vi-VN" sz="1867"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2844800" y="323884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A. Hợp lực</a:t>
              </a:r>
              <a:endParaRPr lang="vi-VN" sz="2400"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2192000"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mj-lt"/>
                  <a:cs typeface="Times New Roman" panose="02020603050405020304" pitchFamily="18" charset="0"/>
                </a:rPr>
                <a:t>B. Phản lực</a:t>
              </a:r>
              <a:endParaRPr lang="vi-VN" sz="2400"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a:off x="-2844800" y="5257801"/>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C. Trọng lực</a:t>
              </a:r>
              <a:endParaRPr lang="vi-VN" sz="2400"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114688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1000" fill="hold"/>
                                        <p:tgtEl>
                                          <p:spTgt spid="39"/>
                                        </p:tgtEl>
                                        <p:attrNameLst>
                                          <p:attrName>ppt_x</p:attrName>
                                        </p:attrNameLst>
                                      </p:cBhvr>
                                      <p:tavLst>
                                        <p:tav tm="0">
                                          <p:val>
                                            <p:strVal val="1+#ppt_w/2"/>
                                          </p:val>
                                        </p:tav>
                                        <p:tav tm="100000">
                                          <p:val>
                                            <p:strVal val="#ppt_x"/>
                                          </p:val>
                                        </p:tav>
                                      </p:tavLst>
                                    </p:anim>
                                    <p:anim calcmode="lin" valueType="num">
                                      <p:cBhvr additive="base">
                                        <p:cTn id="25" dur="11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5982" objId="27"/>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a:off x="-2844800" y="3020406"/>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A. 11 Nm</a:t>
              </a:r>
              <a:endParaRPr lang="vi-VN" sz="2400" b="1">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381000"/>
            <a:ext cx="5181600" cy="1734064"/>
          </a:xfrm>
          <a:prstGeom prst="rect">
            <a:avLst/>
          </a:prstGeom>
          <a:noFill/>
        </p:spPr>
        <p:txBody>
          <a:bodyPr wrap="square" rtlCol="0">
            <a:spAutoFit/>
          </a:bodyPr>
          <a:lstStyle/>
          <a:p>
            <a:pPr defTabSz="1219170">
              <a:defRPr/>
            </a:pPr>
            <a:r>
              <a:rPr lang="vi-VN" sz="2667" b="1">
                <a:solidFill>
                  <a:prstClr val="white"/>
                </a:solidFill>
                <a:latin typeface="Calibri" panose="020F0502020204030204" pitchFamily="34" charset="0"/>
                <a:cs typeface="Calibri" panose="020F0502020204030204" pitchFamily="34" charset="0"/>
              </a:rPr>
              <a:t>Mô men lực của một lực đối với trục quay là bao nhiêu nếu độ lớn của lực là 5,5 N và cánh tay đòn là 2 mét</a:t>
            </a: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1867" b="1">
                  <a:solidFill>
                    <a:srgbClr val="FF0000"/>
                  </a:solidFill>
                  <a:latin typeface="+mj-lt"/>
                  <a:cs typeface="Times New Roman" panose="02020603050405020304" pitchFamily="18" charset="0"/>
                </a:rPr>
                <a:t>A. 11 Nm</a:t>
              </a:r>
              <a:endParaRPr lang="vi-VN" sz="1867"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2844800" y="5156201"/>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C. 11 N</a:t>
              </a:r>
              <a:endParaRPr lang="vi-VN" sz="2400"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2192000" y="34420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mj-lt"/>
                  <a:cs typeface="Times New Roman" panose="02020603050405020304" pitchFamily="18" charset="0"/>
                </a:rPr>
                <a:t>D. 10 Nm</a:t>
              </a:r>
              <a:endParaRPr lang="vi-VN" sz="2400"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flipH="1">
            <a:off x="12192000" y="51438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mj-lt"/>
                  <a:cs typeface="Times New Roman" panose="02020603050405020304" pitchFamily="18" charset="0"/>
                </a:rPr>
                <a:t>B. 10 N</a:t>
              </a:r>
              <a:endParaRPr lang="vi-VN" sz="2400"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4829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8000" fill="hold"/>
                                        <p:tgtEl>
                                          <p:spTgt spid="39"/>
                                        </p:tgtEl>
                                        <p:attrNameLst>
                                          <p:attrName>ppt_x</p:attrName>
                                        </p:attrNameLst>
                                      </p:cBhvr>
                                      <p:tavLst>
                                        <p:tav tm="0">
                                          <p:val>
                                            <p:strVal val="1+#ppt_w/2"/>
                                          </p:val>
                                        </p:tav>
                                        <p:tav tm="100000">
                                          <p:val>
                                            <p:strVal val="#ppt_x"/>
                                          </p:val>
                                        </p:tav>
                                      </p:tavLst>
                                    </p:anim>
                                    <p:anim calcmode="lin" valueType="num">
                                      <p:cBhvr additive="base">
                                        <p:cTn id="25" dur="8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0" fill="hold"/>
                                        <p:tgtEl>
                                          <p:spTgt spid="44"/>
                                        </p:tgtEl>
                                        <p:attrNameLst>
                                          <p:attrName>ppt_x</p:attrName>
                                        </p:attrNameLst>
                                      </p:cBhvr>
                                      <p:tavLst>
                                        <p:tav tm="0">
                                          <p:val>
                                            <p:strVal val="0-#ppt_w/2"/>
                                          </p:val>
                                        </p:tav>
                                        <p:tav tm="100000">
                                          <p:val>
                                            <p:strVal val="#ppt_x"/>
                                          </p:val>
                                        </p:tav>
                                      </p:tavLst>
                                    </p:anim>
                                    <p:anim calcmode="lin" valueType="num">
                                      <p:cBhvr additive="base">
                                        <p:cTn id="29" dur="10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2000" fill="hold"/>
                                        <p:tgtEl>
                                          <p:spTgt spid="47"/>
                                        </p:tgtEl>
                                        <p:attrNameLst>
                                          <p:attrName>ppt_x</p:attrName>
                                        </p:attrNameLst>
                                      </p:cBhvr>
                                      <p:tavLst>
                                        <p:tav tm="0">
                                          <p:val>
                                            <p:strVal val="0-#ppt_w/2"/>
                                          </p:val>
                                        </p:tav>
                                        <p:tav tm="100000">
                                          <p:val>
                                            <p:strVal val="#ppt_x"/>
                                          </p:val>
                                        </p:tav>
                                      </p:tavLst>
                                    </p:anim>
                                    <p:anim calcmode="lin" valueType="num">
                                      <p:cBhvr additive="base">
                                        <p:cTn id="33" dur="1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6727" objId="27"/>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flipH="1">
            <a:off x="12192000" y="5156201"/>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mj-lt"/>
                  <a:cs typeface="Times New Roman" panose="02020603050405020304" pitchFamily="18" charset="0"/>
                </a:rPr>
                <a:t>D. 50 N</a:t>
              </a:r>
              <a:endParaRPr lang="vi-VN" sz="2400" b="1">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381000"/>
            <a:ext cx="5181600" cy="1569660"/>
          </a:xfrm>
          <a:prstGeom prst="rect">
            <a:avLst/>
          </a:prstGeom>
          <a:noFill/>
        </p:spPr>
        <p:txBody>
          <a:bodyPr wrap="square" rtlCol="0">
            <a:spAutoFit/>
          </a:bodyPr>
          <a:lstStyle/>
          <a:p>
            <a:pPr algn="just" defTabSz="1219170">
              <a:defRPr/>
            </a:pPr>
            <a:r>
              <a:rPr lang="vi-VN" sz="2400" b="1">
                <a:solidFill>
                  <a:prstClr val="white"/>
                </a:solidFill>
                <a:latin typeface="Calibri" panose="020F0502020204030204" pitchFamily="34" charset="0"/>
                <a:cs typeface="Calibri" panose="020F0502020204030204" pitchFamily="34" charset="0"/>
              </a:rPr>
              <a:t>Để có mômen của một vật có trục quay cố định 10 Nm thì cần lực bằng bao nhiêu? biết khoảng cách từ giá của lực đến tâm quay là 20cm</a:t>
            </a: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1867" b="1">
                  <a:solidFill>
                    <a:srgbClr val="FF0000"/>
                  </a:solidFill>
                  <a:latin typeface="+mj-lt"/>
                  <a:cs typeface="Times New Roman" panose="02020603050405020304" pitchFamily="18" charset="0"/>
                </a:rPr>
                <a:t>D. 50 N</a:t>
              </a:r>
              <a:endParaRPr lang="vi-VN" sz="1867"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2844800" y="313724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A. 20 N</a:t>
              </a:r>
              <a:endParaRPr lang="vi-VN" sz="2400"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2192000" y="3429001"/>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2400" b="1">
                  <a:solidFill>
                    <a:srgbClr val="FF0000"/>
                  </a:solidFill>
                  <a:latin typeface="+mj-lt"/>
                  <a:cs typeface="Times New Roman" panose="02020603050405020304" pitchFamily="18" charset="0"/>
                </a:rPr>
                <a:t>B. 0,5 N</a:t>
              </a:r>
              <a:endParaRPr lang="vi-VN" sz="2400"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a:off x="-2844800" y="5156201"/>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2400" b="1">
                  <a:solidFill>
                    <a:srgbClr val="FF0000"/>
                  </a:solidFill>
                  <a:latin typeface="+mj-lt"/>
                  <a:cs typeface="Times New Roman" panose="02020603050405020304" pitchFamily="18" charset="0"/>
                </a:rPr>
                <a:t>C. 200 N</a:t>
              </a:r>
              <a:endParaRPr lang="vi-VN" sz="2400"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81712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10340" objId="2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25 Fb Nguyen Phuong">
            <a:extLst>
              <a:ext uri="{FF2B5EF4-FFF2-40B4-BE49-F238E27FC236}">
                <a16:creationId xmlns:a16="http://schemas.microsoft.com/office/drawing/2014/main" id="{1A98CE38-AA60-4EBB-B0FD-F602B4038CC9}"/>
              </a:ext>
            </a:extLst>
          </p:cNvPr>
          <p:cNvSpPr txBox="1"/>
          <p:nvPr/>
        </p:nvSpPr>
        <p:spPr>
          <a:xfrm>
            <a:off x="6407733" y="3429000"/>
            <a:ext cx="2643049" cy="743280"/>
          </a:xfrm>
          <a:prstGeom prst="rect">
            <a:avLst/>
          </a:prstGeom>
          <a:noFill/>
        </p:spPr>
        <p:txBody>
          <a:bodyPr wrap="square" lIns="36000" tIns="0" rIns="36000" bIns="0" rtlCol="0">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altLang="ko-KR" sz="2400" b="1" i="0" u="none" strike="noStrike" kern="1200" cap="none" spc="0" normalizeH="0" baseline="0" noProof="0">
                <a:ln>
                  <a:noFill/>
                </a:ln>
                <a:solidFill>
                  <a:prstClr val="black">
                    <a:lumMod val="75000"/>
                    <a:lumOff val="25000"/>
                  </a:prstClr>
                </a:solidFill>
                <a:effectLst/>
                <a:uLnTx/>
                <a:uFillTx/>
                <a:latin typeface="Arial"/>
                <a:cs typeface="Arial" pitchFamily="34" charset="0"/>
              </a:rPr>
              <a:t>ARCHIMEDES</a:t>
            </a:r>
          </a:p>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altLang="ko-KR" sz="2400" b="1" i="0" u="none" strike="noStrike" kern="1200" cap="none" spc="0" normalizeH="0" baseline="0" noProof="0">
                <a:ln>
                  <a:noFill/>
                </a:ln>
                <a:solidFill>
                  <a:srgbClr val="F5679D"/>
                </a:solidFill>
                <a:effectLst/>
                <a:uLnTx/>
                <a:uFillTx/>
                <a:latin typeface="Arial"/>
                <a:cs typeface="Arial" pitchFamily="34" charset="0"/>
              </a:rPr>
              <a:t>(287 – 212 TCN)</a:t>
            </a:r>
            <a:endParaRPr kumimoji="0" lang="ko-KR" altLang="en-US" sz="2400" b="1" i="0" u="none" strike="noStrike" kern="1200" cap="none" spc="0" normalizeH="0" baseline="0" noProof="0" dirty="0">
              <a:ln>
                <a:noFill/>
              </a:ln>
              <a:solidFill>
                <a:srgbClr val="F5679D"/>
              </a:solidFill>
              <a:effectLst/>
              <a:uLnTx/>
              <a:uFillTx/>
              <a:latin typeface="Arial"/>
              <a:cs typeface="Arial" pitchFamily="34" charset="0"/>
            </a:endParaRPr>
          </a:p>
        </p:txBody>
      </p:sp>
      <p:sp>
        <p:nvSpPr>
          <p:cNvPr id="7" name="TextBox 6" descr="n25 Fb Nguyen Phuong">
            <a:extLst>
              <a:ext uri="{FF2B5EF4-FFF2-40B4-BE49-F238E27FC236}">
                <a16:creationId xmlns:a16="http://schemas.microsoft.com/office/drawing/2014/main" id="{357259C9-7886-4569-A550-24D73648A0E9}"/>
              </a:ext>
            </a:extLst>
          </p:cNvPr>
          <p:cNvSpPr txBox="1"/>
          <p:nvPr/>
        </p:nvSpPr>
        <p:spPr>
          <a:xfrm>
            <a:off x="6441292" y="4595847"/>
            <a:ext cx="5218980" cy="1200329"/>
          </a:xfrm>
          <a:prstGeom prst="rect">
            <a:avLst/>
          </a:prstGeom>
          <a:noFill/>
        </p:spPr>
        <p:txBody>
          <a:bodyPr wrap="square" lIns="108000" rIns="108000" rtlCol="0">
            <a:spAutoFit/>
          </a:bodyPr>
          <a:lstStyle/>
          <a:p>
            <a:pPr algn="ctr" fontAlgn="base">
              <a:spcBef>
                <a:spcPct val="0"/>
              </a:spcBef>
              <a:spcAft>
                <a:spcPct val="0"/>
              </a:spcAft>
            </a:pPr>
            <a:r>
              <a:rPr lang="en-US" sz="2400">
                <a:effectLst/>
                <a:latin typeface="Calibri" panose="020F0502020204030204" pitchFamily="34" charset="0"/>
                <a:cs typeface="Calibri" panose="020F0502020204030204" pitchFamily="34" charset="0"/>
              </a:rPr>
              <a:t>Acsimet, một nhà cơ học thiên tài thời cổ, người đã khám phá ra các định luật về đòn bẩy</a:t>
            </a:r>
          </a:p>
        </p:txBody>
      </p:sp>
      <p:sp>
        <p:nvSpPr>
          <p:cNvPr id="37" name="L-Shape 36" descr="n25 Fb Nguyen Phuong">
            <a:extLst>
              <a:ext uri="{FF2B5EF4-FFF2-40B4-BE49-F238E27FC236}">
                <a16:creationId xmlns:a16="http://schemas.microsoft.com/office/drawing/2014/main" id="{B38E703A-6A2E-475D-9786-D7A754C76CE2}"/>
              </a:ext>
            </a:extLst>
          </p:cNvPr>
          <p:cNvSpPr/>
          <p:nvPr/>
        </p:nvSpPr>
        <p:spPr>
          <a:xfrm rot="5400000">
            <a:off x="6179133" y="460487"/>
            <a:ext cx="457200" cy="457200"/>
          </a:xfrm>
          <a:prstGeom prst="corner">
            <a:avLst>
              <a:gd name="adj1" fmla="val 27084"/>
              <a:gd name="adj2" fmla="val 260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0" name="L-Shape 39" descr="n25 Fb Nguyen Phuong">
            <a:extLst>
              <a:ext uri="{FF2B5EF4-FFF2-40B4-BE49-F238E27FC236}">
                <a16:creationId xmlns:a16="http://schemas.microsoft.com/office/drawing/2014/main" id="{E97E80EA-FEDC-477E-9D65-6F216E5F9D00}"/>
              </a:ext>
            </a:extLst>
          </p:cNvPr>
          <p:cNvSpPr/>
          <p:nvPr/>
        </p:nvSpPr>
        <p:spPr>
          <a:xfrm rot="16200000">
            <a:off x="11398113" y="2830950"/>
            <a:ext cx="457200" cy="457200"/>
          </a:xfrm>
          <a:prstGeom prst="corner">
            <a:avLst>
              <a:gd name="adj1" fmla="val 27084"/>
              <a:gd name="adj2" fmla="val 260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1" name="L-Shape 40" descr="n25 Fb Nguyen Phuong">
            <a:extLst>
              <a:ext uri="{FF2B5EF4-FFF2-40B4-BE49-F238E27FC236}">
                <a16:creationId xmlns:a16="http://schemas.microsoft.com/office/drawing/2014/main" id="{A8288B2F-2179-4760-8C8E-FC8909938C23}"/>
              </a:ext>
            </a:extLst>
          </p:cNvPr>
          <p:cNvSpPr/>
          <p:nvPr/>
        </p:nvSpPr>
        <p:spPr>
          <a:xfrm rot="16200000">
            <a:off x="8526922" y="2821595"/>
            <a:ext cx="457200" cy="457200"/>
          </a:xfrm>
          <a:prstGeom prst="corner">
            <a:avLst>
              <a:gd name="adj1" fmla="val 27084"/>
              <a:gd name="adj2" fmla="val 260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42" name="L-Shape 41" descr="n25 Fb Nguyen Phuong">
            <a:extLst>
              <a:ext uri="{FF2B5EF4-FFF2-40B4-BE49-F238E27FC236}">
                <a16:creationId xmlns:a16="http://schemas.microsoft.com/office/drawing/2014/main" id="{DE19215A-E674-4951-9DCC-C9B569625784}"/>
              </a:ext>
            </a:extLst>
          </p:cNvPr>
          <p:cNvSpPr/>
          <p:nvPr/>
        </p:nvSpPr>
        <p:spPr>
          <a:xfrm rot="5400000">
            <a:off x="9050782" y="463774"/>
            <a:ext cx="457200" cy="457200"/>
          </a:xfrm>
          <a:prstGeom prst="corner">
            <a:avLst>
              <a:gd name="adj1" fmla="val 27084"/>
              <a:gd name="adj2" fmla="val 260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pic>
        <p:nvPicPr>
          <p:cNvPr id="14" name="Picture 2" descr="n25 Fb Nguyen Phuong">
            <a:extLst>
              <a:ext uri="{FF2B5EF4-FFF2-40B4-BE49-F238E27FC236}">
                <a16:creationId xmlns:a16="http://schemas.microsoft.com/office/drawing/2014/main" id="{6FDC39C8-617E-1E81-FBCD-4179D5E6AA8D}"/>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6956" r="6956"/>
          <a:stretch>
            <a:fillRect/>
          </a:stretch>
        </p:blipFill>
        <p:spPr bwMode="auto">
          <a:xfrm>
            <a:off x="-199289" y="-147483"/>
            <a:ext cx="6258960" cy="715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descr="n25 Fb Nguyen Phuong">
            <a:extLst>
              <a:ext uri="{FF2B5EF4-FFF2-40B4-BE49-F238E27FC236}">
                <a16:creationId xmlns:a16="http://schemas.microsoft.com/office/drawing/2014/main" id="{D19DE97C-C955-BAFD-10EA-EA83A5DF967D}"/>
              </a:ext>
            </a:extLst>
          </p:cNvPr>
          <p:cNvGrpSpPr/>
          <p:nvPr/>
        </p:nvGrpSpPr>
        <p:grpSpPr>
          <a:xfrm>
            <a:off x="5037803" y="-4"/>
            <a:ext cx="1021866" cy="6858004"/>
            <a:chOff x="5037803" y="-4"/>
            <a:chExt cx="1021866" cy="6858004"/>
          </a:xfrm>
        </p:grpSpPr>
        <p:sp>
          <p:nvSpPr>
            <p:cNvPr id="36" name="Rectangle 35">
              <a:extLst>
                <a:ext uri="{FF2B5EF4-FFF2-40B4-BE49-F238E27FC236}">
                  <a16:creationId xmlns:a16="http://schemas.microsoft.com/office/drawing/2014/main" id="{F7B866F8-88C1-44F6-92C9-795634119EE0}"/>
                </a:ext>
              </a:extLst>
            </p:cNvPr>
            <p:cNvSpPr/>
            <p:nvPr/>
          </p:nvSpPr>
          <p:spPr>
            <a:xfrm>
              <a:off x="5037803" y="-4"/>
              <a:ext cx="1005840" cy="6858003"/>
            </a:xfrm>
            <a:prstGeom prst="rect">
              <a:avLst/>
            </a:prstGeom>
            <a:gradFill flip="none" rotWithShape="1">
              <a:gsLst>
                <a:gs pos="0">
                  <a:schemeClr val="accent1">
                    <a:alpha val="80000"/>
                  </a:schemeClr>
                </a:gs>
                <a:gs pos="100000">
                  <a:schemeClr val="accent2">
                    <a:alpha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직사각형 1">
              <a:extLst>
                <a:ext uri="{FF2B5EF4-FFF2-40B4-BE49-F238E27FC236}">
                  <a16:creationId xmlns:a16="http://schemas.microsoft.com/office/drawing/2014/main" id="{B2763A5C-BE6F-4182-9454-718FD10688F9}"/>
                </a:ext>
              </a:extLst>
            </p:cNvPr>
            <p:cNvSpPr/>
            <p:nvPr/>
          </p:nvSpPr>
          <p:spPr>
            <a:xfrm rot="16200000">
              <a:off x="2153614" y="2951944"/>
              <a:ext cx="6858004" cy="954107"/>
            </a:xfrm>
            <a:prstGeom prst="rect">
              <a:avLst/>
            </a:prstGeom>
          </p:spPr>
          <p:txBody>
            <a:bodyPr wrap="square">
              <a:spAutoFit/>
            </a:bodyPr>
            <a:lstStyle/>
            <a:p>
              <a:pPr algn="ctr" fontAlgn="base">
                <a:spcAft>
                  <a:spcPct val="0"/>
                </a:spcAft>
              </a:pPr>
              <a:r>
                <a:rPr lang="en-US" sz="2800" b="1">
                  <a:solidFill>
                    <a:schemeClr val="bg1"/>
                  </a:solidFill>
                  <a:latin typeface="Times New Roman" charset="0"/>
                  <a:cs typeface="Times New Roman" charset="0"/>
                </a:rPr>
                <a:t>“HÃY CHO TÔI MỘT ĐIỂM TỰA,</a:t>
              </a:r>
            </a:p>
            <a:p>
              <a:pPr algn="ctr" fontAlgn="base">
                <a:spcAft>
                  <a:spcPct val="0"/>
                </a:spcAft>
              </a:pPr>
              <a:r>
                <a:rPr lang="en-US" sz="2800" b="1">
                  <a:solidFill>
                    <a:schemeClr val="bg1"/>
                  </a:solidFill>
                  <a:latin typeface="Times New Roman" charset="0"/>
                  <a:cs typeface="Times New Roman" charset="0"/>
                </a:rPr>
                <a:t>TÔI SẼ NHẤC BỔNG TRÁI ĐẤT”</a:t>
              </a:r>
            </a:p>
          </p:txBody>
        </p:sp>
      </p:grpSp>
      <p:pic>
        <p:nvPicPr>
          <p:cNvPr id="16" name="Picture Placeholder 15" descr="n25 Fb Nguyen Phuong">
            <a:extLst>
              <a:ext uri="{FF2B5EF4-FFF2-40B4-BE49-F238E27FC236}">
                <a16:creationId xmlns:a16="http://schemas.microsoft.com/office/drawing/2014/main" id="{7E6D38A7-4AFB-471B-0449-DDA04EFAF9EC}"/>
              </a:ext>
            </a:extLst>
          </p:cNvPr>
          <p:cNvPicPr>
            <a:picLocks noGrp="1" noChangeAspect="1"/>
          </p:cNvPicPr>
          <p:nvPr>
            <p:ph type="pic" sz="quarter" idx="11"/>
          </p:nvPr>
        </p:nvPicPr>
        <p:blipFill>
          <a:blip r:embed="rId4"/>
          <a:srcRect t="3365" b="3365"/>
          <a:stretch>
            <a:fillRect/>
          </a:stretch>
        </p:blipFill>
        <p:spPr>
          <a:xfrm>
            <a:off x="6454775" y="763588"/>
            <a:ext cx="2319338" cy="2295525"/>
          </a:xfrm>
          <a:prstGeom prst="rect">
            <a:avLst/>
          </a:prstGeom>
        </p:spPr>
      </p:pic>
      <p:pic>
        <p:nvPicPr>
          <p:cNvPr id="25" name="Picture Placeholder 24" descr="n25 Fb Nguyen Phuong">
            <a:extLst>
              <a:ext uri="{FF2B5EF4-FFF2-40B4-BE49-F238E27FC236}">
                <a16:creationId xmlns:a16="http://schemas.microsoft.com/office/drawing/2014/main" id="{C767F1FA-BB26-4DB8-34AC-F791D9356EA5}"/>
              </a:ext>
            </a:extLst>
          </p:cNvPr>
          <p:cNvPicPr>
            <a:picLocks noGrp="1" noChangeAspect="1"/>
          </p:cNvPicPr>
          <p:nvPr>
            <p:ph type="pic" sz="quarter" idx="12"/>
          </p:nvPr>
        </p:nvPicPr>
        <p:blipFill>
          <a:blip r:embed="rId5"/>
          <a:srcRect t="457" b="457"/>
          <a:stretch>
            <a:fillRect/>
          </a:stretch>
        </p:blipFill>
        <p:spPr>
          <a:xfrm>
            <a:off x="9307513" y="763588"/>
            <a:ext cx="2319337" cy="2295525"/>
          </a:xfrm>
          <a:prstGeom prst="rect">
            <a:avLst/>
          </a:prstGeom>
          <a:ln>
            <a:solidFill>
              <a:schemeClr val="tx1"/>
            </a:solidFill>
          </a:ln>
        </p:spPr>
      </p:pic>
      <p:pic>
        <p:nvPicPr>
          <p:cNvPr id="1026" name="Picture 2" descr="n25 Fb Nguyen Phuong">
            <a:extLst>
              <a:ext uri="{FF2B5EF4-FFF2-40B4-BE49-F238E27FC236}">
                <a16:creationId xmlns:a16="http://schemas.microsoft.com/office/drawing/2014/main" id="{AB5B7E0E-95F7-CDAC-3000-47594A0A6C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1291" y="3404260"/>
            <a:ext cx="5219117" cy="32760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739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26"/>
                                        </p:tgtEl>
                                      </p:cBhvr>
                                    </p:animEffect>
                                    <p:animScale>
                                      <p:cBhvr>
                                        <p:cTn id="7" dur="250" autoRev="1" fill="hold"/>
                                        <p:tgtEl>
                                          <p:spTgt spid="102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par>
                          <p:cTn id="19" fill="hold">
                            <p:stCondLst>
                              <p:cond delay="500"/>
                            </p:stCondLst>
                            <p:childTnLst>
                              <p:par>
                                <p:cTn id="20" presetID="27" presetClass="emph" presetSubtype="0" repeatCount="3000" fill="remove" grpId="2" nodeType="afterEffect">
                                  <p:stCondLst>
                                    <p:cond delay="0"/>
                                  </p:stCondLst>
                                  <p:childTnLst>
                                    <p:animClr clrSpc="rgb" dir="cw">
                                      <p:cBhvr override="childStyle">
                                        <p:cTn id="21" dur="250" autoRev="1" fill="remove"/>
                                        <p:tgtEl>
                                          <p:spTgt spid="40"/>
                                        </p:tgtEl>
                                        <p:attrNameLst>
                                          <p:attrName>style.color</p:attrName>
                                        </p:attrNameLst>
                                      </p:cBhvr>
                                      <p:to>
                                        <a:schemeClr val="bg1"/>
                                      </p:to>
                                    </p:animClr>
                                    <p:animClr clrSpc="rgb" dir="cw">
                                      <p:cBhvr>
                                        <p:cTn id="22" dur="250" autoRev="1" fill="remove"/>
                                        <p:tgtEl>
                                          <p:spTgt spid="40"/>
                                        </p:tgtEl>
                                        <p:attrNameLst>
                                          <p:attrName>fillcolor</p:attrName>
                                        </p:attrNameLst>
                                      </p:cBhvr>
                                      <p:to>
                                        <a:schemeClr val="bg1"/>
                                      </p:to>
                                    </p:animClr>
                                    <p:set>
                                      <p:cBhvr>
                                        <p:cTn id="23" dur="250" autoRev="1" fill="remove"/>
                                        <p:tgtEl>
                                          <p:spTgt spid="40"/>
                                        </p:tgtEl>
                                        <p:attrNameLst>
                                          <p:attrName>fill.type</p:attrName>
                                        </p:attrNameLst>
                                      </p:cBhvr>
                                      <p:to>
                                        <p:strVal val="solid"/>
                                      </p:to>
                                    </p:set>
                                    <p:set>
                                      <p:cBhvr>
                                        <p:cTn id="24" dur="250" autoRev="1" fill="remove"/>
                                        <p:tgtEl>
                                          <p:spTgt spid="40"/>
                                        </p:tgtEl>
                                        <p:attrNameLst>
                                          <p:attrName>fill.on</p:attrName>
                                        </p:attrNameLst>
                                      </p:cBhvr>
                                      <p:to>
                                        <p:strVal val="true"/>
                                      </p:to>
                                    </p:set>
                                  </p:childTnLst>
                                </p:cTn>
                              </p:par>
                              <p:par>
                                <p:cTn id="25" presetID="27" presetClass="emph" presetSubtype="0" repeatCount="3000" fill="remove" grpId="2" nodeType="withEffect">
                                  <p:stCondLst>
                                    <p:cond delay="0"/>
                                  </p:stCondLst>
                                  <p:childTnLst>
                                    <p:animClr clrSpc="rgb" dir="cw">
                                      <p:cBhvr override="childStyle">
                                        <p:cTn id="26" dur="250" autoRev="1" fill="remove"/>
                                        <p:tgtEl>
                                          <p:spTgt spid="42"/>
                                        </p:tgtEl>
                                        <p:attrNameLst>
                                          <p:attrName>style.color</p:attrName>
                                        </p:attrNameLst>
                                      </p:cBhvr>
                                      <p:to>
                                        <a:schemeClr val="bg1"/>
                                      </p:to>
                                    </p:animClr>
                                    <p:animClr clrSpc="rgb" dir="cw">
                                      <p:cBhvr>
                                        <p:cTn id="27" dur="250" autoRev="1" fill="remove"/>
                                        <p:tgtEl>
                                          <p:spTgt spid="42"/>
                                        </p:tgtEl>
                                        <p:attrNameLst>
                                          <p:attrName>fillcolor</p:attrName>
                                        </p:attrNameLst>
                                      </p:cBhvr>
                                      <p:to>
                                        <a:schemeClr val="bg1"/>
                                      </p:to>
                                    </p:animClr>
                                    <p:set>
                                      <p:cBhvr>
                                        <p:cTn id="28" dur="250" autoRev="1" fill="remove"/>
                                        <p:tgtEl>
                                          <p:spTgt spid="42"/>
                                        </p:tgtEl>
                                        <p:attrNameLst>
                                          <p:attrName>fill.type</p:attrName>
                                        </p:attrNameLst>
                                      </p:cBhvr>
                                      <p:to>
                                        <p:strVal val="solid"/>
                                      </p:to>
                                    </p:set>
                                    <p:set>
                                      <p:cBhvr>
                                        <p:cTn id="29" dur="250" autoRev="1" fill="remove"/>
                                        <p:tgtEl>
                                          <p:spTgt spid="42"/>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37" presetClass="exit" presetSubtype="0" fill="hold" nodeType="clickEffect">
                                  <p:stCondLst>
                                    <p:cond delay="0"/>
                                  </p:stCondLst>
                                  <p:childTnLst>
                                    <p:animEffect transition="out" filter="fade">
                                      <p:cBhvr>
                                        <p:cTn id="33" dur="1000"/>
                                        <p:tgtEl>
                                          <p:spTgt spid="1026"/>
                                        </p:tgtEl>
                                      </p:cBhvr>
                                    </p:animEffect>
                                    <p:anim calcmode="lin" valueType="num">
                                      <p:cBhvr>
                                        <p:cTn id="34" dur="1000"/>
                                        <p:tgtEl>
                                          <p:spTgt spid="1026"/>
                                        </p:tgtEl>
                                        <p:attrNameLst>
                                          <p:attrName>ppt_x</p:attrName>
                                        </p:attrNameLst>
                                      </p:cBhvr>
                                      <p:tavLst>
                                        <p:tav tm="0">
                                          <p:val>
                                            <p:strVal val="ppt_x"/>
                                          </p:val>
                                        </p:tav>
                                        <p:tav tm="100000">
                                          <p:val>
                                            <p:strVal val="ppt_x"/>
                                          </p:val>
                                        </p:tav>
                                      </p:tavLst>
                                    </p:anim>
                                    <p:anim calcmode="lin" valueType="num">
                                      <p:cBhvr>
                                        <p:cTn id="35" dur="100" decel="100000"/>
                                        <p:tgtEl>
                                          <p:spTgt spid="1026"/>
                                        </p:tgtEl>
                                        <p:attrNameLst>
                                          <p:attrName>ppt_y</p:attrName>
                                        </p:attrNameLst>
                                      </p:cBhvr>
                                      <p:tavLst>
                                        <p:tav tm="0">
                                          <p:val>
                                            <p:strVal val="ppt_y"/>
                                          </p:val>
                                        </p:tav>
                                        <p:tav tm="100000">
                                          <p:val>
                                            <p:strVal val="ppt_y-.03"/>
                                          </p:val>
                                        </p:tav>
                                      </p:tavLst>
                                    </p:anim>
                                    <p:anim calcmode="lin" valueType="num">
                                      <p:cBhvr>
                                        <p:cTn id="36" dur="900" accel="100000">
                                          <p:stCondLst>
                                            <p:cond delay="100"/>
                                          </p:stCondLst>
                                        </p:cTn>
                                        <p:tgtEl>
                                          <p:spTgt spid="1026"/>
                                        </p:tgtEl>
                                        <p:attrNameLst>
                                          <p:attrName>ppt_y</p:attrName>
                                        </p:attrNameLst>
                                      </p:cBhvr>
                                      <p:tavLst>
                                        <p:tav tm="0">
                                          <p:val>
                                            <p:strVal val="ppt_y"/>
                                          </p:val>
                                        </p:tav>
                                        <p:tav tm="100000">
                                          <p:val>
                                            <p:strVal val="ppt_y+1"/>
                                          </p:val>
                                        </p:tav>
                                      </p:tavLst>
                                    </p:anim>
                                    <p:set>
                                      <p:cBhvr>
                                        <p:cTn id="37" dur="1" fill="hold">
                                          <p:stCondLst>
                                            <p:cond delay="999"/>
                                          </p:stCondLst>
                                        </p:cTn>
                                        <p:tgtEl>
                                          <p:spTgt spid="1026"/>
                                        </p:tgtEl>
                                        <p:attrNameLst>
                                          <p:attrName>style.visibility</p:attrName>
                                        </p:attrNameLst>
                                      </p:cBhvr>
                                      <p:to>
                                        <p:strVal val="hidden"/>
                                      </p:to>
                                    </p:set>
                                  </p:childTnLst>
                                </p:cTn>
                              </p:par>
                              <p:par>
                                <p:cTn id="38" presetID="5" presetClass="entr" presetSubtype="1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heckerboard(across)">
                                      <p:cBhvr>
                                        <p:cTn id="40" dur="1000"/>
                                        <p:tgtEl>
                                          <p:spTgt spid="14"/>
                                        </p:tgtEl>
                                      </p:cBhvr>
                                    </p:animEffect>
                                  </p:childTnLst>
                                </p:cTn>
                              </p:par>
                            </p:childTnLst>
                          </p:cTn>
                        </p:par>
                        <p:par>
                          <p:cTn id="41" fill="hold">
                            <p:stCondLst>
                              <p:cond delay="1000"/>
                            </p:stCondLst>
                            <p:childTnLst>
                              <p:par>
                                <p:cTn id="42" presetID="2" presetClass="entr" presetSubtype="1"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1500" fill="hold"/>
                                        <p:tgtEl>
                                          <p:spTgt spid="4"/>
                                        </p:tgtEl>
                                        <p:attrNameLst>
                                          <p:attrName>ppt_x</p:attrName>
                                        </p:attrNameLst>
                                      </p:cBhvr>
                                      <p:tavLst>
                                        <p:tav tm="0">
                                          <p:val>
                                            <p:strVal val="#ppt_x"/>
                                          </p:val>
                                        </p:tav>
                                        <p:tav tm="100000">
                                          <p:val>
                                            <p:strVal val="#ppt_x"/>
                                          </p:val>
                                        </p:tav>
                                      </p:tavLst>
                                    </p:anim>
                                    <p:anim calcmode="lin" valueType="num">
                                      <p:cBhvr additive="base">
                                        <p:cTn id="45" dur="1500" fill="hold"/>
                                        <p:tgtEl>
                                          <p:spTgt spid="4"/>
                                        </p:tgtEl>
                                        <p:attrNameLst>
                                          <p:attrName>ppt_y</p:attrName>
                                        </p:attrNameLst>
                                      </p:cBhvr>
                                      <p:tavLst>
                                        <p:tav tm="0">
                                          <p:val>
                                            <p:strVal val="0-#ppt_h/2"/>
                                          </p:val>
                                        </p:tav>
                                        <p:tav tm="100000">
                                          <p:val>
                                            <p:strVal val="#ppt_y"/>
                                          </p:val>
                                        </p:tav>
                                      </p:tavLst>
                                    </p:anim>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10"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3000"/>
                            </p:stCondLst>
                            <p:childTnLst>
                              <p:par>
                                <p:cTn id="57" presetID="27" presetClass="emph" presetSubtype="0" repeatCount="3000" fill="remove" grpId="1" nodeType="afterEffect">
                                  <p:stCondLst>
                                    <p:cond delay="0"/>
                                  </p:stCondLst>
                                  <p:childTnLst>
                                    <p:animClr clrSpc="rgb" dir="cw">
                                      <p:cBhvr override="childStyle">
                                        <p:cTn id="58" dur="250" autoRev="1" fill="remove"/>
                                        <p:tgtEl>
                                          <p:spTgt spid="37"/>
                                        </p:tgtEl>
                                        <p:attrNameLst>
                                          <p:attrName>style.color</p:attrName>
                                        </p:attrNameLst>
                                      </p:cBhvr>
                                      <p:to>
                                        <a:schemeClr val="bg1"/>
                                      </p:to>
                                    </p:animClr>
                                    <p:animClr clrSpc="rgb" dir="cw">
                                      <p:cBhvr>
                                        <p:cTn id="59" dur="250" autoRev="1" fill="remove"/>
                                        <p:tgtEl>
                                          <p:spTgt spid="37"/>
                                        </p:tgtEl>
                                        <p:attrNameLst>
                                          <p:attrName>fillcolor</p:attrName>
                                        </p:attrNameLst>
                                      </p:cBhvr>
                                      <p:to>
                                        <a:schemeClr val="bg1"/>
                                      </p:to>
                                    </p:animClr>
                                    <p:set>
                                      <p:cBhvr>
                                        <p:cTn id="60" dur="250" autoRev="1" fill="remove"/>
                                        <p:tgtEl>
                                          <p:spTgt spid="37"/>
                                        </p:tgtEl>
                                        <p:attrNameLst>
                                          <p:attrName>fill.type</p:attrName>
                                        </p:attrNameLst>
                                      </p:cBhvr>
                                      <p:to>
                                        <p:strVal val="solid"/>
                                      </p:to>
                                    </p:set>
                                    <p:set>
                                      <p:cBhvr>
                                        <p:cTn id="61" dur="250" autoRev="1" fill="remove"/>
                                        <p:tgtEl>
                                          <p:spTgt spid="37"/>
                                        </p:tgtEl>
                                        <p:attrNameLst>
                                          <p:attrName>fill.on</p:attrName>
                                        </p:attrNameLst>
                                      </p:cBhvr>
                                      <p:to>
                                        <p:strVal val="true"/>
                                      </p:to>
                                    </p:set>
                                  </p:childTnLst>
                                </p:cTn>
                              </p:par>
                              <p:par>
                                <p:cTn id="62" presetID="27" presetClass="emph" presetSubtype="0" repeatCount="3000" fill="remove" grpId="1" nodeType="withEffect">
                                  <p:stCondLst>
                                    <p:cond delay="0"/>
                                  </p:stCondLst>
                                  <p:childTnLst>
                                    <p:animClr clrSpc="rgb" dir="cw">
                                      <p:cBhvr override="childStyle">
                                        <p:cTn id="63" dur="250" autoRev="1" fill="remove"/>
                                        <p:tgtEl>
                                          <p:spTgt spid="41"/>
                                        </p:tgtEl>
                                        <p:attrNameLst>
                                          <p:attrName>style.color</p:attrName>
                                        </p:attrNameLst>
                                      </p:cBhvr>
                                      <p:to>
                                        <a:schemeClr val="bg1"/>
                                      </p:to>
                                    </p:animClr>
                                    <p:animClr clrSpc="rgb" dir="cw">
                                      <p:cBhvr>
                                        <p:cTn id="64" dur="250" autoRev="1" fill="remove"/>
                                        <p:tgtEl>
                                          <p:spTgt spid="41"/>
                                        </p:tgtEl>
                                        <p:attrNameLst>
                                          <p:attrName>fillcolor</p:attrName>
                                        </p:attrNameLst>
                                      </p:cBhvr>
                                      <p:to>
                                        <a:schemeClr val="bg1"/>
                                      </p:to>
                                    </p:animClr>
                                    <p:set>
                                      <p:cBhvr>
                                        <p:cTn id="65" dur="250" autoRev="1" fill="remove"/>
                                        <p:tgtEl>
                                          <p:spTgt spid="41"/>
                                        </p:tgtEl>
                                        <p:attrNameLst>
                                          <p:attrName>fill.type</p:attrName>
                                        </p:attrNameLst>
                                      </p:cBhvr>
                                      <p:to>
                                        <p:strVal val="solid"/>
                                      </p:to>
                                    </p:set>
                                    <p:set>
                                      <p:cBhvr>
                                        <p:cTn id="66" dur="250" autoRev="1" fill="remove"/>
                                        <p:tgtEl>
                                          <p:spTgt spid="41"/>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1000"/>
                                        <p:tgtEl>
                                          <p:spTgt spid="6"/>
                                        </p:tgtEl>
                                      </p:cBhvr>
                                    </p:animEffect>
                                    <p:anim calcmode="lin" valueType="num">
                                      <p:cBhvr>
                                        <p:cTn id="72" dur="1000" fill="hold"/>
                                        <p:tgtEl>
                                          <p:spTgt spid="6"/>
                                        </p:tgtEl>
                                        <p:attrNameLst>
                                          <p:attrName>ppt_x</p:attrName>
                                        </p:attrNameLst>
                                      </p:cBhvr>
                                      <p:tavLst>
                                        <p:tav tm="0">
                                          <p:val>
                                            <p:strVal val="#ppt_x"/>
                                          </p:val>
                                        </p:tav>
                                        <p:tav tm="100000">
                                          <p:val>
                                            <p:strVal val="#ppt_x"/>
                                          </p:val>
                                        </p:tav>
                                      </p:tavLst>
                                    </p:anim>
                                    <p:anim calcmode="lin" valueType="num">
                                      <p:cBhvr>
                                        <p:cTn id="73" dur="1000" fill="hold"/>
                                        <p:tgtEl>
                                          <p:spTgt spid="6"/>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1000"/>
                                        <p:tgtEl>
                                          <p:spTgt spid="7"/>
                                        </p:tgtEl>
                                      </p:cBhvr>
                                    </p:animEffect>
                                    <p:anim calcmode="lin" valueType="num">
                                      <p:cBhvr>
                                        <p:cTn id="77" dur="1000" fill="hold"/>
                                        <p:tgtEl>
                                          <p:spTgt spid="7"/>
                                        </p:tgtEl>
                                        <p:attrNameLst>
                                          <p:attrName>ppt_x</p:attrName>
                                        </p:attrNameLst>
                                      </p:cBhvr>
                                      <p:tavLst>
                                        <p:tav tm="0">
                                          <p:val>
                                            <p:strVal val="#ppt_x"/>
                                          </p:val>
                                        </p:tav>
                                        <p:tav tm="100000">
                                          <p:val>
                                            <p:strVal val="#ppt_x"/>
                                          </p:val>
                                        </p:tav>
                                      </p:tavLst>
                                    </p:anim>
                                    <p:anim calcmode="lin" valueType="num">
                                      <p:cBhvr>
                                        <p:cTn id="7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7" grpId="0" animBg="1"/>
      <p:bldP spid="37" grpId="1" animBg="1"/>
      <p:bldP spid="40" grpId="0" animBg="1"/>
      <p:bldP spid="40" grpId="2" animBg="1"/>
      <p:bldP spid="41" grpId="0" animBg="1"/>
      <p:bldP spid="41" grpId="1" animBg="1"/>
      <p:bldP spid="42" grpId="0" animBg="1"/>
      <p:bldP spid="42" grpId="2"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a:off x="-3310565" y="4691035"/>
            <a:ext cx="3310565" cy="1976124"/>
            <a:chOff x="-2661419" y="1916430"/>
            <a:chExt cx="2482924" cy="1482093"/>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661419" y="1916430"/>
              <a:ext cx="2482924" cy="731521"/>
            </a:xfrm>
            <a:prstGeom prst="wedgeRoundRectCallout">
              <a:avLst>
                <a:gd name="adj1" fmla="val -3113"/>
                <a:gd name="adj2" fmla="val 105618"/>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lgn="just">
                <a:lnSpc>
                  <a:spcPct val="115000"/>
                </a:lnSpc>
                <a:tabLst>
                  <a:tab pos="114300" algn="ctr"/>
                </a:tabLst>
              </a:pPr>
              <a:r>
                <a:rPr lang="vi-VN" sz="18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 </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Mômen của ngẫu lực bằng  tích độ lớn của mỗi lực với cánh tay đòn của ngẫu lực.</a:t>
              </a:r>
              <a:endPar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675971"/>
            <a:ext cx="5181600" cy="1077218"/>
          </a:xfrm>
          <a:prstGeom prst="rect">
            <a:avLst/>
          </a:prstGeom>
          <a:noFill/>
        </p:spPr>
        <p:txBody>
          <a:bodyPr wrap="square" rtlCol="0">
            <a:spAutoFit/>
          </a:bodyPr>
          <a:lstStyle/>
          <a:p>
            <a:pPr algn="just"/>
            <a:r>
              <a:rPr lang="vi-VN" sz="3200">
                <a:solidFill>
                  <a:schemeClr val="bg1"/>
                </a:solidFill>
                <a:latin typeface="Calibri" panose="020F0502020204030204" pitchFamily="34" charset="0"/>
                <a:cs typeface="Calibri" panose="020F0502020204030204" pitchFamily="34" charset="0"/>
              </a:rPr>
              <a:t>Phát biểu nào sau đây </a:t>
            </a:r>
            <a:r>
              <a:rPr lang="vi-VN" sz="3200" b="1">
                <a:solidFill>
                  <a:schemeClr val="bg1"/>
                </a:solidFill>
                <a:latin typeface="Calibri" panose="020F0502020204030204" pitchFamily="34" charset="0"/>
                <a:cs typeface="Calibri" panose="020F0502020204030204" pitchFamily="34" charset="0"/>
              </a:rPr>
              <a:t>không đúng </a:t>
            </a:r>
            <a:endParaRPr lang="en-US" sz="3200" b="1">
              <a:solidFill>
                <a:schemeClr val="bg1"/>
              </a:solidFill>
              <a:latin typeface="Calibri" panose="020F0502020204030204" pitchFamily="34" charset="0"/>
              <a:cs typeface="Calibri" panose="020F0502020204030204" pitchFamily="34" charset="0"/>
            </a:endParaRP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7274556" y="30039"/>
            <a:ext cx="2833033" cy="1424107"/>
            <a:chOff x="-2303266" y="1973512"/>
            <a:chExt cx="2124775" cy="1068081"/>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303266" y="1973512"/>
              <a:ext cx="2124775" cy="794255"/>
            </a:xfrm>
            <a:prstGeom prst="wedgeRoundRectCallout">
              <a:avLst>
                <a:gd name="adj1" fmla="val 5377"/>
                <a:gd name="adj2" fmla="val 66308"/>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lgn="just">
                <a:lnSpc>
                  <a:spcPct val="115000"/>
                </a:lnSpc>
                <a:tabLst>
                  <a:tab pos="114300" algn="ctr"/>
                </a:tabLst>
              </a:pPr>
              <a:r>
                <a:rPr lang="vi-VN" sz="1800" b="1">
                  <a:solidFill>
                    <a:srgbClr val="FF0000"/>
                  </a:solidFill>
                  <a:effectLst/>
                  <a:uFill>
                    <a:solidFill>
                      <a:srgbClr val="00B050"/>
                    </a:solidFill>
                  </a:uFill>
                  <a:latin typeface="Calibri" panose="020F0502020204030204" pitchFamily="34" charset="0"/>
                  <a:ea typeface="Times New Roman" panose="02020603050405020304" pitchFamily="18" charset="0"/>
                  <a:cs typeface="Calibri" panose="020F0502020204030204" pitchFamily="34" charset="0"/>
                </a:rPr>
                <a:t>A</a:t>
              </a:r>
              <a:r>
                <a:rPr lang="vi-VN" sz="18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Hệ hai lực song song, </a:t>
              </a:r>
              <a:r>
                <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cùng</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chiều cùng tác dụng </a:t>
              </a:r>
              <a:r>
                <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một</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vật gọi là ngẫu lực.</a:t>
              </a:r>
              <a:endPar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2928696" y="2740979"/>
            <a:ext cx="2928696" cy="1907224"/>
            <a:chOff x="-2375017" y="1968106"/>
            <a:chExt cx="2196522" cy="1430417"/>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75017" y="1968106"/>
              <a:ext cx="2196522" cy="679845"/>
            </a:xfrm>
            <a:prstGeom prst="wedgeRoundRectCallout">
              <a:avLst>
                <a:gd name="adj1" fmla="val -9234"/>
                <a:gd name="adj2" fmla="val 116831"/>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lgn="just">
                <a:lnSpc>
                  <a:spcPct val="115000"/>
                </a:lnSpc>
                <a:tabLst>
                  <a:tab pos="114300" algn="ctr"/>
                </a:tabLst>
              </a:pPr>
              <a:r>
                <a:rPr lang="vi-VN" sz="1800" b="1">
                  <a:solidFill>
                    <a:srgbClr val="FF0000"/>
                  </a:solidFill>
                  <a:effectLst/>
                  <a:uFill>
                    <a:solidFill>
                      <a:srgbClr val="00B050"/>
                    </a:solidFill>
                  </a:uFill>
                  <a:latin typeface="Calibri" panose="020F0502020204030204" pitchFamily="34" charset="0"/>
                  <a:ea typeface="Times New Roman" panose="02020603050405020304" pitchFamily="18" charset="0"/>
                  <a:cs typeface="Calibri" panose="020F0502020204030204" pitchFamily="34" charset="0"/>
                </a:rPr>
                <a:t>A</a:t>
              </a:r>
              <a:r>
                <a:rPr lang="vi-VN" sz="18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Hệ hai lực song song, </a:t>
              </a:r>
              <a:r>
                <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cùng</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chiều cùng tác dụng </a:t>
              </a:r>
              <a:r>
                <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một</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vật gọi là ngẫu lực.</a:t>
              </a:r>
              <a:endPar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1646071" y="3020406"/>
            <a:ext cx="3928223" cy="2135795"/>
            <a:chOff x="-2770692" y="1796677"/>
            <a:chExt cx="2946167" cy="1601846"/>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770692" y="1796677"/>
              <a:ext cx="2946167" cy="851273"/>
            </a:xfrm>
            <a:prstGeom prst="wedgeRoundRectCallout">
              <a:avLst>
                <a:gd name="adj1" fmla="val -5736"/>
                <a:gd name="adj2" fmla="val 94187"/>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lgn="just">
                <a:lnSpc>
                  <a:spcPct val="115000"/>
                </a:lnSpc>
                <a:tabLst>
                  <a:tab pos="114300" algn="ctr"/>
                </a:tabLst>
              </a:pPr>
              <a:r>
                <a:rPr lang="vi-VN" sz="18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 </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Mômen của ngẫu lực không phụ thuộc vị trí của trục quay vuông góc với mặt phẳng chứa ngẫu lực.</a:t>
              </a:r>
              <a:endPar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flipH="1">
            <a:off x="11646069" y="4694268"/>
            <a:ext cx="3928224" cy="1884332"/>
            <a:chOff x="-2770696" y="1985274"/>
            <a:chExt cx="2946168" cy="141324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70696" y="1985274"/>
              <a:ext cx="2946168" cy="681729"/>
            </a:xfrm>
            <a:prstGeom prst="wedgeRoundRectCallout">
              <a:avLst>
                <a:gd name="adj1" fmla="val -1982"/>
                <a:gd name="adj2" fmla="val 9397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lgn="just">
                <a:lnSpc>
                  <a:spcPct val="115000"/>
                </a:lnSpc>
                <a:tabLst>
                  <a:tab pos="114300" algn="ctr"/>
                </a:tabLst>
              </a:pPr>
              <a:r>
                <a:rPr lang="vi-VN" sz="18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a:t>
              </a:r>
              <a:r>
                <a:rPr lang="vi-VN"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Ngẫu lực tác dụng vào vật chỉ làm cho vật quay  chứ không  tịnh tiến.</a:t>
              </a:r>
              <a:endParaRPr lang="en-US"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379826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8331" objId="39"/>
        <p14:triggerEvt type="onClick" time="11596" objId="44"/>
        <p14:triggerEvt type="onClick" time="13297" objId="27"/>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a:off x="-3529432" y="2789506"/>
            <a:ext cx="5230715" cy="1986541"/>
            <a:chOff x="-2825569" y="2092129"/>
            <a:chExt cx="3923036" cy="1489906"/>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825569" y="2092129"/>
              <a:ext cx="3923036" cy="546288"/>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133" b="1">
                  <a:solidFill>
                    <a:srgbClr val="FF0000"/>
                  </a:solidFill>
                  <a:latin typeface="+mj-lt"/>
                  <a:cs typeface="Times New Roman" panose="02020603050405020304" pitchFamily="18" charset="0"/>
                </a:rPr>
                <a:t>A. Lực có giá nằm trong mặt phẳng vuông góc trục quay và không cắt trục quay </a:t>
              </a:r>
              <a:endParaRPr lang="vi-VN" sz="2133" b="1">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9526" y="2850514"/>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337027"/>
            <a:ext cx="5181600" cy="1815690"/>
          </a:xfrm>
          <a:prstGeom prst="rect">
            <a:avLst/>
          </a:prstGeom>
          <a:noFill/>
        </p:spPr>
        <p:txBody>
          <a:bodyPr wrap="square" rtlCol="0">
            <a:spAutoFit/>
          </a:bodyPr>
          <a:lstStyle/>
          <a:p>
            <a:pPr algn="just" defTabSz="1219170"/>
            <a:r>
              <a:rPr lang="en-US" sz="3733">
                <a:solidFill>
                  <a:prstClr val="white"/>
                </a:solidFill>
                <a:latin typeface="+mj-lt"/>
                <a:cs typeface="Times New Roman" panose="02020603050405020304" pitchFamily="18" charset="0"/>
              </a:rPr>
              <a:t>Lực có tác dụng làm cho vật rắn quay quanh một trục khi:</a:t>
            </a:r>
            <a:endParaRPr lang="vi-VN" sz="3733">
              <a:solidFill>
                <a:prstClr val="white"/>
              </a:solidFill>
              <a:latin typeface="+mj-lt"/>
              <a:cs typeface="Times New Roman" panose="02020603050405020304" pitchFamily="18" charset="0"/>
            </a:endParaRP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5738443" y="76201"/>
            <a:ext cx="4612640" cy="1371836"/>
            <a:chOff x="-2843096" y="2177000"/>
            <a:chExt cx="3459480" cy="1028877"/>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843096" y="2177000"/>
              <a:ext cx="3459480" cy="504828"/>
            </a:xfrm>
            <a:prstGeom prst="wedgeRoundRectCallout">
              <a:avLst>
                <a:gd name="adj1" fmla="val -11572"/>
                <a:gd name="adj2" fmla="val 10569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1867" b="1">
                  <a:solidFill>
                    <a:srgbClr val="FF0000"/>
                  </a:solidFill>
                  <a:latin typeface="+mj-lt"/>
                  <a:cs typeface="Times New Roman" panose="02020603050405020304" pitchFamily="18" charset="0"/>
                </a:rPr>
                <a:t>A. Lực có giá nằm trong mặt phẳng vuông góc trục quay và không cắt trục quay .</a:t>
              </a:r>
              <a:endParaRPr lang="vi-VN" sz="1867"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09808" y="2748677"/>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3251200" y="5156201"/>
            <a:ext cx="4572000" cy="1510959"/>
            <a:chOff x="-2616895" y="2265304"/>
            <a:chExt cx="34290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616895" y="2265304"/>
              <a:ext cx="34290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133" b="1">
                  <a:solidFill>
                    <a:srgbClr val="FF0000"/>
                  </a:solidFill>
                  <a:latin typeface="+mj-lt"/>
                  <a:cs typeface="Times New Roman" panose="02020603050405020304" pitchFamily="18" charset="0"/>
                </a:rPr>
                <a:t>C. Lực có giá song song với trục quay</a:t>
              </a:r>
              <a:endParaRPr lang="vi-VN" sz="2133"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1988800" y="3645242"/>
            <a:ext cx="3454400" cy="1510959"/>
            <a:chOff x="-2616895" y="2265304"/>
            <a:chExt cx="25908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616895" y="2265304"/>
              <a:ext cx="25908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r>
                <a:rPr lang="en-US" sz="2133" b="1">
                  <a:solidFill>
                    <a:srgbClr val="FF0000"/>
                  </a:solidFill>
                  <a:latin typeface="+mj-lt"/>
                  <a:cs typeface="Times New Roman" panose="02020603050405020304" pitchFamily="18" charset="0"/>
                </a:rPr>
                <a:t>D. Lực có giá cắt trục quay</a:t>
              </a:r>
              <a:endParaRPr lang="vi-VN" sz="2133"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flipH="1">
            <a:off x="10769600" y="5019208"/>
            <a:ext cx="5283200" cy="1635592"/>
            <a:chOff x="-3074095" y="2171829"/>
            <a:chExt cx="3962400" cy="1226694"/>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3074095" y="2171829"/>
              <a:ext cx="3962400" cy="483744"/>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r>
                <a:rPr lang="en-US" sz="2133" b="1">
                  <a:solidFill>
                    <a:srgbClr val="FF0000"/>
                  </a:solidFill>
                  <a:latin typeface="+mj-lt"/>
                  <a:cs typeface="Times New Roman" panose="02020603050405020304" pitchFamily="18" charset="0"/>
                </a:rPr>
                <a:t>B. Lực có giá nằm trong mặt phẳng vuông góc trục quay và cắt trục quay </a:t>
              </a:r>
              <a:endParaRPr lang="vi-VN" sz="2133"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59949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8146" objId="27"/>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flipH="1">
            <a:off x="12204741" y="273084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pt-BR" sz="1800" b="1">
                  <a:solidFill>
                    <a:srgbClr val="FF0000"/>
                  </a:solidFill>
                  <a:effectLst/>
                  <a:uFill>
                    <a:solidFill>
                      <a:srgbClr val="00B050"/>
                    </a:solidFill>
                  </a:uFill>
                  <a:latin typeface="+mj-lt"/>
                  <a:ea typeface="Times New Roman" panose="02020603050405020304" pitchFamily="18" charset="0"/>
                </a:rPr>
                <a:t>B</a:t>
              </a:r>
              <a:r>
                <a:rPr lang="pt-BR" sz="1800" b="1">
                  <a:solidFill>
                    <a:srgbClr val="FF0000"/>
                  </a:solidFill>
                  <a:effectLst/>
                  <a:latin typeface="+mj-lt"/>
                  <a:ea typeface="Times New Roman" panose="02020603050405020304" pitchFamily="18" charset="0"/>
                </a:rPr>
                <a:t>. </a:t>
              </a:r>
              <a:r>
                <a:rPr lang="pt-BR" sz="1800">
                  <a:solidFill>
                    <a:srgbClr val="FF0000"/>
                  </a:solidFill>
                  <a:effectLst/>
                  <a:latin typeface="+mj-lt"/>
                  <a:ea typeface="Times New Roman" panose="02020603050405020304" pitchFamily="18" charset="0"/>
                </a:rPr>
                <a:t>chuyển động quay</a:t>
              </a:r>
              <a:endParaRPr lang="vi-VN" sz="2400" b="1">
                <a:solidFill>
                  <a:srgbClr val="FF0000"/>
                </a:solidFill>
                <a:latin typeface="+mj-lt"/>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381000"/>
            <a:ext cx="5181600" cy="1569660"/>
          </a:xfrm>
          <a:prstGeom prst="rect">
            <a:avLst/>
          </a:prstGeom>
          <a:noFill/>
        </p:spPr>
        <p:txBody>
          <a:bodyPr wrap="square" rtlCol="0">
            <a:spAutoFit/>
          </a:bodyPr>
          <a:lstStyle/>
          <a:p>
            <a:pPr algn="just"/>
            <a:r>
              <a:rPr lang="pt-BR" sz="3200">
                <a:solidFill>
                  <a:schemeClr val="bg1"/>
                </a:solidFill>
                <a:latin typeface="+mj-lt"/>
              </a:rPr>
              <a:t>Một vật không có trục quay cố định khi chịu tác dụng của ngẫu lực thì sẽ</a:t>
            </a:r>
            <a:endParaRPr lang="en-US" sz="3200">
              <a:solidFill>
                <a:schemeClr val="bg1"/>
              </a:solidFill>
              <a:latin typeface="+mj-lt"/>
            </a:endParaRP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7038584" y="419097"/>
            <a:ext cx="2429879" cy="1035052"/>
            <a:chOff x="-1823920" y="2265304"/>
            <a:chExt cx="1822409"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823920" y="2265304"/>
              <a:ext cx="1822409" cy="231777"/>
            </a:xfrm>
            <a:prstGeom prst="wedgeRoundRectCallout">
              <a:avLst>
                <a:gd name="adj1" fmla="val -12669"/>
                <a:gd name="adj2" fmla="val 124426"/>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pt-BR" sz="2000" b="1">
                  <a:solidFill>
                    <a:srgbClr val="FF0000"/>
                  </a:solidFill>
                  <a:effectLst/>
                  <a:uFill>
                    <a:solidFill>
                      <a:srgbClr val="00B050"/>
                    </a:solidFill>
                  </a:uFill>
                  <a:latin typeface="+mj-lt"/>
                  <a:ea typeface="Times New Roman" panose="02020603050405020304" pitchFamily="18" charset="0"/>
                </a:rPr>
                <a:t>B</a:t>
              </a:r>
              <a:r>
                <a:rPr lang="pt-BR" sz="2000" b="1">
                  <a:solidFill>
                    <a:srgbClr val="FF0000"/>
                  </a:solidFill>
                  <a:effectLst/>
                  <a:latin typeface="+mj-lt"/>
                  <a:ea typeface="Times New Roman" panose="02020603050405020304" pitchFamily="18" charset="0"/>
                </a:rPr>
                <a:t>. </a:t>
              </a:r>
              <a:r>
                <a:rPr lang="pt-BR" sz="2000">
                  <a:solidFill>
                    <a:srgbClr val="FF0000"/>
                  </a:solidFill>
                  <a:effectLst/>
                  <a:latin typeface="+mj-lt"/>
                  <a:ea typeface="Times New Roman" panose="02020603050405020304" pitchFamily="18" charset="0"/>
                </a:rPr>
                <a:t>chuyển động quay</a:t>
              </a:r>
              <a:endParaRPr lang="vi-VN" sz="2800" b="1">
                <a:solidFill>
                  <a:srgbClr val="FF0000"/>
                </a:solidFill>
                <a:latin typeface="+mj-lt"/>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2844800" y="288976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pt-BR" sz="1800" b="1">
                  <a:solidFill>
                    <a:srgbClr val="FF0000"/>
                  </a:solidFill>
                  <a:effectLst/>
                  <a:latin typeface="+mj-lt"/>
                  <a:ea typeface="Times New Roman" panose="02020603050405020304" pitchFamily="18" charset="0"/>
                </a:rPr>
                <a:t>A. </a:t>
              </a:r>
              <a:r>
                <a:rPr lang="pt-BR" sz="1800">
                  <a:solidFill>
                    <a:srgbClr val="FF0000"/>
                  </a:solidFill>
                  <a:effectLst/>
                  <a:latin typeface="+mj-lt"/>
                  <a:ea typeface="Times New Roman" panose="02020603050405020304" pitchFamily="18" charset="0"/>
                </a:rPr>
                <a:t>chuyển động tịnh tiến</a:t>
              </a:r>
              <a:endParaRPr lang="vi-VN" sz="2400" b="1">
                <a:solidFill>
                  <a:srgbClr val="FF0000"/>
                </a:solidFill>
                <a:latin typeface="+mj-lt"/>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2192000" y="5156201"/>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pt-BR" sz="1800" b="1">
                  <a:solidFill>
                    <a:srgbClr val="FF0000"/>
                  </a:solidFill>
                  <a:effectLst/>
                  <a:latin typeface="+mj-lt"/>
                  <a:ea typeface="Times New Roman" panose="02020603050405020304" pitchFamily="18" charset="0"/>
                </a:rPr>
                <a:t>D. </a:t>
              </a:r>
              <a:r>
                <a:rPr lang="pt-BR" sz="1800">
                  <a:solidFill>
                    <a:srgbClr val="FF0000"/>
                  </a:solidFill>
                  <a:effectLst/>
                  <a:latin typeface="+mj-lt"/>
                  <a:ea typeface="Times New Roman" panose="02020603050405020304" pitchFamily="18" charset="0"/>
                </a:rPr>
                <a:t>cân bằng</a:t>
              </a:r>
              <a:endParaRPr lang="vi-VN" sz="2400" b="1">
                <a:solidFill>
                  <a:srgbClr val="FF0000"/>
                </a:solidFill>
                <a:latin typeface="+mj-lt"/>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a:off x="-2844800" y="5293537"/>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pt-BR" sz="1800" b="1">
                  <a:solidFill>
                    <a:srgbClr val="FF0000"/>
                  </a:solidFill>
                  <a:effectLst/>
                  <a:latin typeface="+mj-lt"/>
                  <a:ea typeface="Times New Roman" panose="02020603050405020304" pitchFamily="18" charset="0"/>
                </a:rPr>
                <a:t>C. </a:t>
              </a:r>
              <a:r>
                <a:rPr lang="pt-BR" sz="1800">
                  <a:solidFill>
                    <a:srgbClr val="FF0000"/>
                  </a:solidFill>
                  <a:effectLst/>
                  <a:latin typeface="+mj-lt"/>
                  <a:ea typeface="Times New Roman" panose="02020603050405020304" pitchFamily="18" charset="0"/>
                </a:rPr>
                <a:t>vừa quay, vừa tịnh tiến</a:t>
              </a:r>
              <a:endParaRPr lang="vi-VN" sz="2400" b="1">
                <a:solidFill>
                  <a:srgbClr val="FF0000"/>
                </a:solidFill>
                <a:latin typeface="+mj-lt"/>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80668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5125" objId="27"/>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a:off x="-2844800" y="3020406"/>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b="1">
                  <a:solidFill>
                    <a:srgbClr val="FF0000"/>
                  </a:solidFill>
                  <a:effectLst/>
                  <a:uFill>
                    <a:solidFill>
                      <a:srgbClr val="00B050"/>
                    </a:solidFill>
                  </a:uFill>
                  <a:latin typeface="+mj-lt"/>
                  <a:ea typeface="Times New Roman" panose="02020603050405020304" pitchFamily="18" charset="0"/>
                </a:rPr>
                <a:t>A</a:t>
              </a:r>
              <a:r>
                <a:rPr lang="en-US" sz="1800" b="1">
                  <a:solidFill>
                    <a:srgbClr val="FF0000"/>
                  </a:solidFill>
                  <a:effectLst/>
                  <a:latin typeface="+mj-lt"/>
                  <a:ea typeface="Times New Roman" panose="02020603050405020304" pitchFamily="18" charset="0"/>
                </a:rPr>
                <a:t>. </a:t>
              </a:r>
              <a:r>
                <a:rPr lang="en-US" sz="1800">
                  <a:solidFill>
                    <a:srgbClr val="FF0000"/>
                  </a:solidFill>
                  <a:effectLst/>
                  <a:latin typeface="+mj-lt"/>
                  <a:ea typeface="Times New Roman" panose="02020603050405020304" pitchFamily="18" charset="0"/>
                </a:rPr>
                <a:t>một ngẫu lực </a:t>
              </a:r>
              <a:endParaRPr kumimoji="0" lang="vi-VN" sz="2400" b="1" i="0"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381000"/>
            <a:ext cx="5181600" cy="1569660"/>
          </a:xfrm>
          <a:prstGeom prst="rect">
            <a:avLst/>
          </a:prstGeom>
          <a:noFill/>
        </p:spPr>
        <p:txBody>
          <a:bodyPr wrap="square" rtlCol="0">
            <a:spAutoFit/>
          </a:bodyPr>
          <a:lstStyle/>
          <a:p>
            <a:pPr lvl="0" defTabSz="1219170">
              <a:defRPr/>
            </a:pPr>
            <a:r>
              <a:rPr lang="en-US" sz="3200">
                <a:solidFill>
                  <a:schemeClr val="bg1"/>
                </a:solidFill>
                <a:latin typeface="+mj-lt"/>
              </a:rPr>
              <a:t>Khi dùng Tua-vít để vặn đinh vít, người ta đã tác dụng vào các đinh vít</a:t>
            </a:r>
            <a:endParaRPr kumimoji="0" lang="vi-VN" sz="3200" b="1" i="0" u="none" strike="noStrike" kern="1200" cap="none" spc="0" normalizeH="0" baseline="0" noProof="0">
              <a:ln>
                <a:noFill/>
              </a:ln>
              <a:solidFill>
                <a:schemeClr val="bg1"/>
              </a:solidFill>
              <a:effectLst/>
              <a:uLnTx/>
              <a:uFillTx/>
              <a:latin typeface="+mj-lt"/>
              <a:cs typeface="Times New Roman" panose="02020603050405020304" pitchFamily="18" charset="0"/>
            </a:endParaRP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b="1">
                  <a:solidFill>
                    <a:srgbClr val="FF0000"/>
                  </a:solidFill>
                  <a:effectLst/>
                  <a:uFill>
                    <a:solidFill>
                      <a:srgbClr val="00B050"/>
                    </a:solidFill>
                  </a:uFill>
                  <a:latin typeface="+mj-lt"/>
                  <a:ea typeface="Times New Roman" panose="02020603050405020304" pitchFamily="18" charset="0"/>
                </a:rPr>
                <a:t>A</a:t>
              </a:r>
              <a:r>
                <a:rPr lang="en-US" sz="2000" b="1">
                  <a:solidFill>
                    <a:srgbClr val="FF0000"/>
                  </a:solidFill>
                  <a:effectLst/>
                  <a:latin typeface="+mj-lt"/>
                  <a:ea typeface="Times New Roman" panose="02020603050405020304" pitchFamily="18" charset="0"/>
                </a:rPr>
                <a:t>. </a:t>
              </a:r>
              <a:r>
                <a:rPr lang="en-US" sz="2000">
                  <a:solidFill>
                    <a:srgbClr val="FF0000"/>
                  </a:solidFill>
                  <a:effectLst/>
                  <a:latin typeface="+mj-lt"/>
                  <a:ea typeface="Times New Roman" panose="02020603050405020304" pitchFamily="18" charset="0"/>
                </a:rPr>
                <a:t>một ngẫu lực </a:t>
              </a:r>
              <a:endParaRPr kumimoji="0" lang="vi-VN" sz="2800" b="1" i="0"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2844800" y="5156201"/>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b="1">
                  <a:solidFill>
                    <a:srgbClr val="FF0000"/>
                  </a:solidFill>
                  <a:effectLst/>
                  <a:latin typeface="+mj-lt"/>
                  <a:ea typeface="Times New Roman" panose="02020603050405020304" pitchFamily="18" charset="0"/>
                </a:rPr>
                <a:t>C. </a:t>
              </a:r>
              <a:r>
                <a:rPr lang="en-US" sz="1800">
                  <a:solidFill>
                    <a:srgbClr val="FF0000"/>
                  </a:solidFill>
                  <a:effectLst/>
                  <a:latin typeface="+mj-lt"/>
                  <a:ea typeface="Times New Roman" panose="02020603050405020304" pitchFamily="18" charset="0"/>
                </a:rPr>
                <a:t>cặp lực cân bằng</a:t>
              </a:r>
              <a:endParaRPr kumimoji="0" lang="vi-VN" sz="24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2192000" y="34420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800" b="1">
                  <a:solidFill>
                    <a:srgbClr val="FF0000"/>
                  </a:solidFill>
                  <a:effectLst/>
                  <a:latin typeface="+mj-lt"/>
                  <a:ea typeface="Times New Roman" panose="02020603050405020304" pitchFamily="18" charset="0"/>
                </a:rPr>
                <a:t>D. </a:t>
              </a:r>
              <a:r>
                <a:rPr lang="en-US" sz="1800">
                  <a:solidFill>
                    <a:srgbClr val="FF0000"/>
                  </a:solidFill>
                  <a:effectLst/>
                  <a:latin typeface="+mj-lt"/>
                  <a:ea typeface="Times New Roman" panose="02020603050405020304" pitchFamily="18" charset="0"/>
                </a:rPr>
                <a:t>cặp lực trực đối</a:t>
              </a:r>
              <a:endParaRPr kumimoji="0" lang="vi-VN" sz="24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flipH="1">
            <a:off x="12192000" y="51438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800" b="1">
                  <a:solidFill>
                    <a:srgbClr val="FF0000"/>
                  </a:solidFill>
                  <a:effectLst/>
                  <a:latin typeface="+mj-lt"/>
                  <a:ea typeface="Times New Roman" panose="02020603050405020304" pitchFamily="18" charset="0"/>
                </a:rPr>
                <a:t>B. </a:t>
              </a:r>
              <a:r>
                <a:rPr lang="en-US" sz="1800">
                  <a:solidFill>
                    <a:srgbClr val="FF0000"/>
                  </a:solidFill>
                  <a:effectLst/>
                  <a:latin typeface="+mj-lt"/>
                  <a:ea typeface="Times New Roman" panose="02020603050405020304" pitchFamily="18" charset="0"/>
                </a:rPr>
                <a:t>hai ngẫu lực</a:t>
              </a:r>
              <a:endParaRPr kumimoji="0" lang="vi-VN" sz="24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73360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8000" fill="hold"/>
                                        <p:tgtEl>
                                          <p:spTgt spid="39"/>
                                        </p:tgtEl>
                                        <p:attrNameLst>
                                          <p:attrName>ppt_x</p:attrName>
                                        </p:attrNameLst>
                                      </p:cBhvr>
                                      <p:tavLst>
                                        <p:tav tm="0">
                                          <p:val>
                                            <p:strVal val="1+#ppt_w/2"/>
                                          </p:val>
                                        </p:tav>
                                        <p:tav tm="100000">
                                          <p:val>
                                            <p:strVal val="#ppt_x"/>
                                          </p:val>
                                        </p:tav>
                                      </p:tavLst>
                                    </p:anim>
                                    <p:anim calcmode="lin" valueType="num">
                                      <p:cBhvr additive="base">
                                        <p:cTn id="25" dur="8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0" fill="hold"/>
                                        <p:tgtEl>
                                          <p:spTgt spid="44"/>
                                        </p:tgtEl>
                                        <p:attrNameLst>
                                          <p:attrName>ppt_x</p:attrName>
                                        </p:attrNameLst>
                                      </p:cBhvr>
                                      <p:tavLst>
                                        <p:tav tm="0">
                                          <p:val>
                                            <p:strVal val="0-#ppt_w/2"/>
                                          </p:val>
                                        </p:tav>
                                        <p:tav tm="100000">
                                          <p:val>
                                            <p:strVal val="#ppt_x"/>
                                          </p:val>
                                        </p:tav>
                                      </p:tavLst>
                                    </p:anim>
                                    <p:anim calcmode="lin" valueType="num">
                                      <p:cBhvr additive="base">
                                        <p:cTn id="29" dur="10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2000" fill="hold"/>
                                        <p:tgtEl>
                                          <p:spTgt spid="47"/>
                                        </p:tgtEl>
                                        <p:attrNameLst>
                                          <p:attrName>ppt_x</p:attrName>
                                        </p:attrNameLst>
                                      </p:cBhvr>
                                      <p:tavLst>
                                        <p:tav tm="0">
                                          <p:val>
                                            <p:strVal val="0-#ppt_w/2"/>
                                          </p:val>
                                        </p:tav>
                                        <p:tav tm="100000">
                                          <p:val>
                                            <p:strVal val="#ppt_x"/>
                                          </p:val>
                                        </p:tav>
                                      </p:tavLst>
                                    </p:anim>
                                    <p:anim calcmode="lin" valueType="num">
                                      <p:cBhvr additive="base">
                                        <p:cTn id="33" dur="1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7589" objId="27"/>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a:off x="-2844801" y="5156200"/>
            <a:ext cx="4267201" cy="1498597"/>
            <a:chOff x="-2312096" y="2265304"/>
            <a:chExt cx="3200401" cy="1123948"/>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6" y="2265304"/>
              <a:ext cx="3200401"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b="1">
                  <a:solidFill>
                    <a:srgbClr val="FF0000"/>
                  </a:solidFill>
                  <a:effectLst/>
                  <a:latin typeface="+mj-lt"/>
                  <a:ea typeface="Times New Roman" panose="02020603050405020304" pitchFamily="18" charset="0"/>
                </a:rPr>
                <a:t>C.</a:t>
              </a:r>
              <a:r>
                <a:rPr lang="en-US" sz="1800">
                  <a:solidFill>
                    <a:srgbClr val="FF0000"/>
                  </a:solidFill>
                  <a:effectLst/>
                  <a:latin typeface="+mj-lt"/>
                  <a:ea typeface="Times New Roman" panose="02020603050405020304" pitchFamily="18" charset="0"/>
                </a:rPr>
                <a:t> Kết hợp cả A và B</a:t>
              </a:r>
              <a:endParaRPr kumimoji="0" lang="vi-VN" sz="24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655" y="2657731"/>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406400" y="587479"/>
            <a:ext cx="5181600" cy="1077218"/>
          </a:xfrm>
          <a:prstGeom prst="rect">
            <a:avLst/>
          </a:prstGeom>
          <a:noFill/>
        </p:spPr>
        <p:txBody>
          <a:bodyPr wrap="square" rtlCol="0">
            <a:spAutoFit/>
          </a:bodyPr>
          <a:lstStyle/>
          <a:p>
            <a:r>
              <a:rPr lang="en-US" sz="3200">
                <a:solidFill>
                  <a:schemeClr val="bg1"/>
                </a:solidFill>
                <a:latin typeface="+mj-lt"/>
              </a:rPr>
              <a:t>Điều kiện cân bằng tổng quát của một vật rắn là:</a:t>
            </a: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6544584" y="384838"/>
            <a:ext cx="3272565" cy="1069311"/>
            <a:chOff x="-2085437" y="2239610"/>
            <a:chExt cx="2454424" cy="801983"/>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085437" y="2239610"/>
              <a:ext cx="2454424"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b="1">
                  <a:solidFill>
                    <a:srgbClr val="FF0000"/>
                  </a:solidFill>
                  <a:effectLst/>
                  <a:latin typeface="+mj-lt"/>
                  <a:ea typeface="Times New Roman" panose="02020603050405020304" pitchFamily="18" charset="0"/>
                </a:rPr>
                <a:t>C.</a:t>
              </a:r>
              <a:r>
                <a:rPr lang="en-US" sz="2000">
                  <a:solidFill>
                    <a:srgbClr val="FF0000"/>
                  </a:solidFill>
                  <a:effectLst/>
                  <a:latin typeface="+mj-lt"/>
                  <a:ea typeface="Times New Roman" panose="02020603050405020304" pitchFamily="18" charset="0"/>
                </a:rPr>
                <a:t> Kết hợp cả A và B</a:t>
              </a:r>
              <a:endParaRPr kumimoji="0" lang="vi-VN" sz="28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3347772" y="2924117"/>
            <a:ext cx="4138132" cy="1566652"/>
            <a:chOff x="-2570571" y="2265305"/>
            <a:chExt cx="3103599" cy="117498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570571" y="2265305"/>
              <a:ext cx="3103599" cy="433688"/>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114300" algn="l"/>
                  <a:tab pos="1600200" algn="l"/>
                  <a:tab pos="3086100" algn="l"/>
                  <a:tab pos="4857750" algn="l"/>
                </a:tabLst>
              </a:pPr>
              <a:r>
                <a:rPr lang="en-US" sz="1800" b="1">
                  <a:solidFill>
                    <a:srgbClr val="FF0000"/>
                  </a:solidFill>
                  <a:effectLst/>
                  <a:latin typeface="+mj-lt"/>
                  <a:ea typeface="Times New Roman" panose="02020603050405020304" pitchFamily="18" charset="0"/>
                </a:rPr>
                <a:t>A.</a:t>
              </a:r>
              <a:r>
                <a:rPr lang="en-US" sz="1800">
                  <a:solidFill>
                    <a:srgbClr val="FF0000"/>
                  </a:solidFill>
                  <a:effectLst/>
                  <a:latin typeface="+mj-lt"/>
                  <a:ea typeface="Times New Roman" panose="02020603050405020304" pitchFamily="18" charset="0"/>
                </a:rPr>
                <a:t> Tổng các lực tác dụng lên vật bằng 0.</a:t>
              </a: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5142" y="2708773"/>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2293598" y="3403599"/>
            <a:ext cx="3900129" cy="1676236"/>
            <a:chOff x="-3103590" y="2141346"/>
            <a:chExt cx="2925097" cy="1257177"/>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3103590" y="2141346"/>
              <a:ext cx="2925097" cy="506605"/>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114300" algn="l"/>
                  <a:tab pos="1600200" algn="l"/>
                  <a:tab pos="3086100" algn="l"/>
                  <a:tab pos="4857750" algn="l"/>
                </a:tabLst>
              </a:pPr>
              <a:r>
                <a:rPr lang="en-US" sz="1800" b="1">
                  <a:solidFill>
                    <a:srgbClr val="FF0000"/>
                  </a:solidFill>
                  <a:effectLst/>
                  <a:latin typeface="+mj-lt"/>
                  <a:ea typeface="Times New Roman" panose="02020603050405020304" pitchFamily="18" charset="0"/>
                </a:rPr>
                <a:t>D.</a:t>
              </a:r>
              <a:r>
                <a:rPr lang="en-US" sz="1800">
                  <a:solidFill>
                    <a:srgbClr val="FF0000"/>
                  </a:solidFill>
                  <a:effectLst/>
                  <a:latin typeface="+mj-lt"/>
                  <a:ea typeface="Times New Roman" panose="02020603050405020304" pitchFamily="18" charset="0"/>
                </a:rPr>
                <a:t> Điều kiện A hay B còn tùy thuộc vào đặc tính của vật cân bằng.</a:t>
              </a: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8503"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flipH="1">
            <a:off x="11746270" y="4988727"/>
            <a:ext cx="3900130" cy="1650833"/>
            <a:chOff x="-2758409" y="2129919"/>
            <a:chExt cx="2925098" cy="1238125"/>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58409" y="2129919"/>
              <a:ext cx="2925098" cy="506605"/>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114300" algn="l"/>
                  <a:tab pos="1600200" algn="l"/>
                  <a:tab pos="3086100" algn="l"/>
                  <a:tab pos="4857750" algn="l"/>
                </a:tabLst>
              </a:pPr>
              <a:r>
                <a:rPr lang="en-US" sz="1800" b="1">
                  <a:solidFill>
                    <a:srgbClr val="FF0000"/>
                  </a:solidFill>
                  <a:effectLst/>
                  <a:latin typeface="+mj-lt"/>
                  <a:ea typeface="Times New Roman" panose="02020603050405020304" pitchFamily="18" charset="0"/>
                </a:rPr>
                <a:t>B.</a:t>
              </a:r>
              <a:r>
                <a:rPr lang="en-US" sz="1800">
                  <a:solidFill>
                    <a:srgbClr val="FF0000"/>
                  </a:solidFill>
                  <a:effectLst/>
                  <a:latin typeface="+mj-lt"/>
                  <a:ea typeface="Times New Roman" panose="02020603050405020304" pitchFamily="18" charset="0"/>
                </a:rPr>
                <a:t> Tổng các moment lực tác dụng lên vật đối với một điểm bất kì bằng 0</a:t>
              </a: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97617" y="2636523"/>
              <a:ext cx="1172808" cy="731521"/>
            </a:xfrm>
            <a:prstGeom prst="rect">
              <a:avLst/>
            </a:prstGeom>
          </p:spPr>
        </p:pic>
      </p:grpSp>
    </p:spTree>
    <p:extLst>
      <p:ext uri="{BB962C8B-B14F-4D97-AF65-F5344CB8AC3E}">
        <p14:creationId xmlns:p14="http://schemas.microsoft.com/office/powerpoint/2010/main" val="37148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4599" objId="27"/>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n25 Fb Nguyen Phuong">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5 Fb Nguyen Phuong">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5 Fb Nguyen Phuong">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5 Fb Nguyen Phuong">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5 Fb Nguyen Phuo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5 Fb Nguyen Phuo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5 Fb Nguyen Phu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5 Fb Nguyen Phuong">
            <a:extLst>
              <a:ext uri="{FF2B5EF4-FFF2-40B4-BE49-F238E27FC236}">
                <a16:creationId xmlns:a16="http://schemas.microsoft.com/office/drawing/2014/main" id="{39C23D9B-84DE-4B7A-911F-1878CD20446D}"/>
              </a:ext>
            </a:extLst>
          </p:cNvPr>
          <p:cNvGrpSpPr/>
          <p:nvPr/>
        </p:nvGrpSpPr>
        <p:grpSpPr>
          <a:xfrm>
            <a:off x="-2844800" y="3020406"/>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pt-BR" sz="1800" b="1">
                  <a:solidFill>
                    <a:srgbClr val="FF0000"/>
                  </a:solidFill>
                  <a:effectLst/>
                  <a:latin typeface="+mj-lt"/>
                  <a:ea typeface="Times New Roman" panose="02020603050405020304" pitchFamily="18" charset="0"/>
                </a:rPr>
                <a:t>A.</a:t>
              </a:r>
              <a:r>
                <a:rPr lang="pt-BR" sz="1800">
                  <a:solidFill>
                    <a:srgbClr val="FF0000"/>
                  </a:solidFill>
                  <a:effectLst/>
                  <a:latin typeface="+mj-lt"/>
                  <a:ea typeface="Times New Roman" panose="02020603050405020304" pitchFamily="18" charset="0"/>
                </a:rPr>
                <a:t> P.d</a:t>
              </a:r>
              <a:r>
                <a:rPr lang="pt-BR" sz="1800" baseline="-25000">
                  <a:solidFill>
                    <a:srgbClr val="FF0000"/>
                  </a:solidFill>
                  <a:effectLst/>
                  <a:latin typeface="+mj-lt"/>
                  <a:ea typeface="Times New Roman" panose="02020603050405020304" pitchFamily="18" charset="0"/>
                </a:rPr>
                <a:t>1</a:t>
              </a:r>
              <a:r>
                <a:rPr lang="pt-BR" sz="1800">
                  <a:solidFill>
                    <a:srgbClr val="FF0000"/>
                  </a:solidFill>
                  <a:effectLst/>
                  <a:latin typeface="+mj-lt"/>
                  <a:ea typeface="Times New Roman" panose="02020603050405020304" pitchFamily="18" charset="0"/>
                </a:rPr>
                <a:t> = F.d</a:t>
              </a:r>
              <a:r>
                <a:rPr lang="pt-BR" sz="1800" baseline="-25000">
                  <a:solidFill>
                    <a:srgbClr val="FF0000"/>
                  </a:solidFill>
                  <a:effectLst/>
                  <a:latin typeface="+mj-lt"/>
                  <a:ea typeface="Times New Roman" panose="02020603050405020304" pitchFamily="18" charset="0"/>
                </a:rPr>
                <a:t>2</a:t>
              </a:r>
              <a:r>
                <a:rPr lang="pt-BR" sz="1800">
                  <a:solidFill>
                    <a:srgbClr val="FF0000"/>
                  </a:solidFill>
                  <a:effectLst/>
                  <a:latin typeface="+mj-lt"/>
                  <a:ea typeface="Times New Roman" panose="02020603050405020304" pitchFamily="18" charset="0"/>
                </a:rPr>
                <a:t>.</a:t>
              </a:r>
              <a:endParaRPr kumimoji="0" lang="vi-VN" sz="24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5 Fb Nguyen Phu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5 Fb Nguyen Phuong"/>
          <p:cNvSpPr txBox="1"/>
          <p:nvPr/>
        </p:nvSpPr>
        <p:spPr>
          <a:xfrm>
            <a:off x="2807986" y="381000"/>
            <a:ext cx="2780014" cy="1569660"/>
          </a:xfrm>
          <a:prstGeom prst="rect">
            <a:avLst/>
          </a:prstGeom>
          <a:noFill/>
        </p:spPr>
        <p:txBody>
          <a:bodyPr wrap="square" rtlCol="0">
            <a:spAutoFit/>
          </a:bodyPr>
          <a:lstStyle/>
          <a:p>
            <a:pPr lvl="0" defTabSz="1219170">
              <a:defRPr/>
            </a:pPr>
            <a:r>
              <a:rPr lang="en-US" sz="2400">
                <a:solidFill>
                  <a:schemeClr val="bg1"/>
                </a:solidFill>
                <a:latin typeface="+mj-lt"/>
              </a:rPr>
              <a:t>Viết quy tắc moment trong trường hợp thước đang đứng yên như hình vẽ.</a:t>
            </a:r>
            <a:endParaRPr kumimoji="0" lang="vi-VN" sz="2400" b="1" i="0" u="none" strike="noStrike" kern="1200" cap="none" spc="0" normalizeH="0" baseline="0" noProof="0">
              <a:ln>
                <a:noFill/>
              </a:ln>
              <a:solidFill>
                <a:schemeClr val="bg1"/>
              </a:solidFill>
              <a:effectLst/>
              <a:uLnTx/>
              <a:uFillTx/>
              <a:latin typeface="+mj-lt"/>
              <a:cs typeface="Times New Roman" panose="02020603050405020304" pitchFamily="18" charset="0"/>
            </a:endParaRPr>
          </a:p>
        </p:txBody>
      </p:sp>
      <p:grpSp>
        <p:nvGrpSpPr>
          <p:cNvPr id="36" name="Group 35" descr="n25 Fb Nguyen Phuong">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pt-BR" sz="2000" b="1">
                  <a:solidFill>
                    <a:srgbClr val="FF0000"/>
                  </a:solidFill>
                  <a:effectLst/>
                  <a:latin typeface="+mj-lt"/>
                  <a:ea typeface="Times New Roman" panose="02020603050405020304" pitchFamily="18" charset="0"/>
                </a:rPr>
                <a:t>A.</a:t>
              </a:r>
              <a:r>
                <a:rPr lang="pt-BR" sz="2000">
                  <a:solidFill>
                    <a:srgbClr val="FF0000"/>
                  </a:solidFill>
                  <a:effectLst/>
                  <a:latin typeface="+mj-lt"/>
                  <a:ea typeface="Times New Roman" panose="02020603050405020304" pitchFamily="18" charset="0"/>
                </a:rPr>
                <a:t> P.d</a:t>
              </a:r>
              <a:r>
                <a:rPr lang="pt-BR" sz="2000" baseline="-25000">
                  <a:solidFill>
                    <a:srgbClr val="FF0000"/>
                  </a:solidFill>
                  <a:effectLst/>
                  <a:latin typeface="+mj-lt"/>
                  <a:ea typeface="Times New Roman" panose="02020603050405020304" pitchFamily="18" charset="0"/>
                </a:rPr>
                <a:t>1</a:t>
              </a:r>
              <a:r>
                <a:rPr lang="pt-BR" sz="2000">
                  <a:solidFill>
                    <a:srgbClr val="FF0000"/>
                  </a:solidFill>
                  <a:effectLst/>
                  <a:latin typeface="+mj-lt"/>
                  <a:ea typeface="Times New Roman" panose="02020603050405020304" pitchFamily="18" charset="0"/>
                </a:rPr>
                <a:t> = F.d</a:t>
              </a:r>
              <a:r>
                <a:rPr lang="pt-BR" sz="2000" baseline="-25000">
                  <a:solidFill>
                    <a:srgbClr val="FF0000"/>
                  </a:solidFill>
                  <a:effectLst/>
                  <a:latin typeface="+mj-lt"/>
                  <a:ea typeface="Times New Roman" panose="02020603050405020304" pitchFamily="18" charset="0"/>
                </a:rPr>
                <a:t>2</a:t>
              </a:r>
              <a:r>
                <a:rPr lang="pt-BR" sz="2000">
                  <a:solidFill>
                    <a:srgbClr val="FF0000"/>
                  </a:solidFill>
                  <a:effectLst/>
                  <a:latin typeface="+mj-lt"/>
                  <a:ea typeface="Times New Roman" panose="02020603050405020304" pitchFamily="18" charset="0"/>
                </a:rPr>
                <a:t>.</a:t>
              </a:r>
              <a:endParaRPr kumimoji="0" lang="vi-VN" sz="28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5 Fb Nguyen Phuong">
            <a:extLst>
              <a:ext uri="{FF2B5EF4-FFF2-40B4-BE49-F238E27FC236}">
                <a16:creationId xmlns:a16="http://schemas.microsoft.com/office/drawing/2014/main" id="{98418B5F-CE4A-4DBA-A4BC-305D0001CD6E}"/>
              </a:ext>
            </a:extLst>
          </p:cNvPr>
          <p:cNvGrpSpPr/>
          <p:nvPr/>
        </p:nvGrpSpPr>
        <p:grpSpPr>
          <a:xfrm>
            <a:off x="-2844800" y="5156201"/>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lang="pt-BR" sz="1800" b="1">
                  <a:solidFill>
                    <a:srgbClr val="FF0000"/>
                  </a:solidFill>
                  <a:effectLst/>
                  <a:latin typeface="+mj-lt"/>
                  <a:ea typeface="Times New Roman" panose="02020603050405020304" pitchFamily="18" charset="0"/>
                </a:rPr>
                <a:t>C.</a:t>
              </a:r>
              <a:r>
                <a:rPr lang="pt-BR" sz="1800">
                  <a:solidFill>
                    <a:srgbClr val="FF0000"/>
                  </a:solidFill>
                  <a:effectLst/>
                  <a:latin typeface="+mj-lt"/>
                  <a:ea typeface="Times New Roman" panose="02020603050405020304" pitchFamily="18" charset="0"/>
                </a:rPr>
                <a:t> P/d</a:t>
              </a:r>
              <a:r>
                <a:rPr lang="pt-BR" sz="1800" baseline="-25000">
                  <a:solidFill>
                    <a:srgbClr val="FF0000"/>
                  </a:solidFill>
                  <a:effectLst/>
                  <a:latin typeface="+mj-lt"/>
                  <a:ea typeface="Times New Roman" panose="02020603050405020304" pitchFamily="18" charset="0"/>
                </a:rPr>
                <a:t>1</a:t>
              </a:r>
              <a:r>
                <a:rPr lang="pt-BR" sz="1800">
                  <a:solidFill>
                    <a:srgbClr val="FF0000"/>
                  </a:solidFill>
                  <a:effectLst/>
                  <a:latin typeface="+mj-lt"/>
                  <a:ea typeface="Times New Roman" panose="02020603050405020304" pitchFamily="18" charset="0"/>
                </a:rPr>
                <a:t> = F/d</a:t>
              </a:r>
              <a:r>
                <a:rPr lang="pt-BR" sz="1800" baseline="-25000">
                  <a:solidFill>
                    <a:srgbClr val="FF0000"/>
                  </a:solidFill>
                  <a:effectLst/>
                  <a:latin typeface="+mj-lt"/>
                  <a:ea typeface="Times New Roman" panose="02020603050405020304" pitchFamily="18" charset="0"/>
                </a:rPr>
                <a:t>2</a:t>
              </a:r>
              <a:r>
                <a:rPr lang="pt-BR" sz="1800">
                  <a:solidFill>
                    <a:srgbClr val="FF0000"/>
                  </a:solidFill>
                  <a:effectLst/>
                  <a:latin typeface="+mj-lt"/>
                  <a:ea typeface="Times New Roman" panose="02020603050405020304" pitchFamily="18" charset="0"/>
                </a:rPr>
                <a:t>.</a:t>
              </a:r>
              <a:endParaRPr kumimoji="0" lang="vi-VN" sz="2400" b="1" i="0" u="none" strike="noStrike" kern="1200" cap="none" spc="0" normalizeH="0" baseline="0" noProof="0">
                <a:ln>
                  <a:noFill/>
                </a:ln>
                <a:solidFill>
                  <a:srgbClr val="FF0000"/>
                </a:solidFill>
                <a:effectLst/>
                <a:uLnTx/>
                <a:uFillTx/>
                <a:latin typeface="+mj-lt"/>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5 Fb Nguyen Phuong">
            <a:extLst>
              <a:ext uri="{FF2B5EF4-FFF2-40B4-BE49-F238E27FC236}">
                <a16:creationId xmlns:a16="http://schemas.microsoft.com/office/drawing/2014/main" id="{C8AC982F-5F1C-4DBD-AD2A-FFDC19ED0C2B}"/>
              </a:ext>
            </a:extLst>
          </p:cNvPr>
          <p:cNvGrpSpPr/>
          <p:nvPr/>
        </p:nvGrpSpPr>
        <p:grpSpPr>
          <a:xfrm flipH="1">
            <a:off x="12192000" y="34420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114300" algn="l"/>
                  <a:tab pos="1600200" algn="l"/>
                  <a:tab pos="3086100" algn="l"/>
                  <a:tab pos="4857750" algn="l"/>
                </a:tabLst>
              </a:pPr>
              <a:r>
                <a:rPr lang="pt-BR" sz="1800" b="1">
                  <a:solidFill>
                    <a:srgbClr val="FF0000"/>
                  </a:solidFill>
                  <a:effectLst/>
                  <a:latin typeface="+mj-lt"/>
                  <a:ea typeface="Times New Roman" panose="02020603050405020304" pitchFamily="18" charset="0"/>
                </a:rPr>
                <a:t>D.</a:t>
              </a:r>
              <a:r>
                <a:rPr lang="pt-BR" sz="1800">
                  <a:solidFill>
                    <a:srgbClr val="FF0000"/>
                  </a:solidFill>
                  <a:effectLst/>
                  <a:latin typeface="+mj-lt"/>
                  <a:ea typeface="Times New Roman" panose="02020603050405020304" pitchFamily="18" charset="0"/>
                </a:rPr>
                <a:t> P/d</a:t>
              </a:r>
              <a:r>
                <a:rPr lang="pt-BR" sz="1800" baseline="-25000">
                  <a:solidFill>
                    <a:srgbClr val="FF0000"/>
                  </a:solidFill>
                  <a:effectLst/>
                  <a:latin typeface="+mj-lt"/>
                  <a:ea typeface="Times New Roman" panose="02020603050405020304" pitchFamily="18" charset="0"/>
                </a:rPr>
                <a:t>2</a:t>
              </a:r>
              <a:r>
                <a:rPr lang="pt-BR" sz="1800">
                  <a:solidFill>
                    <a:srgbClr val="FF0000"/>
                  </a:solidFill>
                  <a:effectLst/>
                  <a:latin typeface="+mj-lt"/>
                  <a:ea typeface="Times New Roman" panose="02020603050405020304" pitchFamily="18" charset="0"/>
                </a:rPr>
                <a:t> = F/d</a:t>
              </a:r>
              <a:r>
                <a:rPr lang="pt-BR" sz="1800" baseline="-25000">
                  <a:solidFill>
                    <a:srgbClr val="FF0000"/>
                  </a:solidFill>
                  <a:effectLst/>
                  <a:latin typeface="+mj-lt"/>
                  <a:ea typeface="Times New Roman" panose="02020603050405020304" pitchFamily="18" charset="0"/>
                </a:rPr>
                <a:t>1</a:t>
              </a:r>
              <a:r>
                <a:rPr lang="pt-BR" sz="1800">
                  <a:solidFill>
                    <a:srgbClr val="FF0000"/>
                  </a:solidFill>
                  <a:effectLst/>
                  <a:latin typeface="+mj-lt"/>
                  <a:ea typeface="Times New Roman" panose="02020603050405020304" pitchFamily="18" charset="0"/>
                </a:rPr>
                <a:t>.</a:t>
              </a:r>
              <a:endParaRPr lang="en-US" sz="1800">
                <a:solidFill>
                  <a:srgbClr val="FF0000"/>
                </a:solidFill>
                <a:effectLst/>
                <a:latin typeface="+mj-lt"/>
                <a:ea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5 Fb Nguyen Phuong">
            <a:extLst>
              <a:ext uri="{FF2B5EF4-FFF2-40B4-BE49-F238E27FC236}">
                <a16:creationId xmlns:a16="http://schemas.microsoft.com/office/drawing/2014/main" id="{7055A351-8018-43CC-AF85-72E9B10CD70C}"/>
              </a:ext>
            </a:extLst>
          </p:cNvPr>
          <p:cNvGrpSpPr/>
          <p:nvPr/>
        </p:nvGrpSpPr>
        <p:grpSpPr>
          <a:xfrm flipH="1">
            <a:off x="12192000" y="51438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tabLst>
                  <a:tab pos="114300" algn="l"/>
                  <a:tab pos="1600200" algn="l"/>
                  <a:tab pos="3086100" algn="l"/>
                  <a:tab pos="4857750" algn="l"/>
                </a:tabLst>
              </a:pPr>
              <a:r>
                <a:rPr lang="pt-BR" sz="1800" b="1">
                  <a:solidFill>
                    <a:srgbClr val="FF0000"/>
                  </a:solidFill>
                  <a:effectLst/>
                  <a:latin typeface="+mj-lt"/>
                  <a:ea typeface="Times New Roman" panose="02020603050405020304" pitchFamily="18" charset="0"/>
                </a:rPr>
                <a:t>B.</a:t>
              </a:r>
              <a:r>
                <a:rPr lang="pt-BR" sz="1800">
                  <a:solidFill>
                    <a:srgbClr val="FF0000"/>
                  </a:solidFill>
                  <a:effectLst/>
                  <a:latin typeface="+mj-lt"/>
                  <a:ea typeface="Times New Roman" panose="02020603050405020304" pitchFamily="18" charset="0"/>
                </a:rPr>
                <a:t> P.d</a:t>
              </a:r>
              <a:r>
                <a:rPr lang="pt-BR" sz="1800" baseline="-25000">
                  <a:solidFill>
                    <a:srgbClr val="FF0000"/>
                  </a:solidFill>
                  <a:effectLst/>
                  <a:latin typeface="+mj-lt"/>
                  <a:ea typeface="Times New Roman" panose="02020603050405020304" pitchFamily="18" charset="0"/>
                </a:rPr>
                <a:t>2</a:t>
              </a:r>
              <a:r>
                <a:rPr lang="pt-BR" sz="1800">
                  <a:solidFill>
                    <a:srgbClr val="FF0000"/>
                  </a:solidFill>
                  <a:effectLst/>
                  <a:latin typeface="+mj-lt"/>
                  <a:ea typeface="Times New Roman" panose="02020603050405020304" pitchFamily="18" charset="0"/>
                </a:rPr>
                <a:t> = F.d</a:t>
              </a:r>
              <a:r>
                <a:rPr lang="pt-BR" sz="1800" baseline="-25000">
                  <a:solidFill>
                    <a:srgbClr val="FF0000"/>
                  </a:solidFill>
                  <a:effectLst/>
                  <a:latin typeface="+mj-lt"/>
                  <a:ea typeface="Times New Roman" panose="02020603050405020304" pitchFamily="18" charset="0"/>
                </a:rPr>
                <a:t>1</a:t>
              </a:r>
              <a:r>
                <a:rPr lang="pt-BR" sz="1800">
                  <a:solidFill>
                    <a:srgbClr val="FF0000"/>
                  </a:solidFill>
                  <a:effectLst/>
                  <a:latin typeface="+mj-lt"/>
                  <a:ea typeface="Times New Roman" panose="02020603050405020304" pitchFamily="18" charset="0"/>
                </a:rPr>
                <a:t>.</a:t>
              </a:r>
              <a:endParaRPr lang="en-US" sz="1800">
                <a:solidFill>
                  <a:srgbClr val="FF0000"/>
                </a:solidFill>
                <a:effectLst/>
                <a:latin typeface="+mj-lt"/>
                <a:ea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8" name="Picture 27" descr="n25 Fb Nguyen Phuong">
            <a:extLst>
              <a:ext uri="{FF2B5EF4-FFF2-40B4-BE49-F238E27FC236}">
                <a16:creationId xmlns:a16="http://schemas.microsoft.com/office/drawing/2014/main" id="{86BBBCC5-E4B8-5771-2133-A73F515EE110}"/>
              </a:ext>
            </a:extLst>
          </p:cNvPr>
          <p:cNvPicPr>
            <a:picLocks noChangeAspect="1"/>
          </p:cNvPicPr>
          <p:nvPr/>
        </p:nvPicPr>
        <p:blipFill rotWithShape="1">
          <a:blip r:embed="rId13">
            <a:extLst>
              <a:ext uri="{28A0092B-C50C-407E-A947-70E740481C1C}">
                <a14:useLocalDpi xmlns:a14="http://schemas.microsoft.com/office/drawing/2010/main" val="0"/>
              </a:ext>
            </a:extLst>
          </a:blip>
          <a:srcRect t="5696"/>
          <a:stretch/>
        </p:blipFill>
        <p:spPr bwMode="auto">
          <a:xfrm>
            <a:off x="368299" y="402529"/>
            <a:ext cx="2439687" cy="18359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744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8000" fill="hold"/>
                                        <p:tgtEl>
                                          <p:spTgt spid="39"/>
                                        </p:tgtEl>
                                        <p:attrNameLst>
                                          <p:attrName>ppt_x</p:attrName>
                                        </p:attrNameLst>
                                      </p:cBhvr>
                                      <p:tavLst>
                                        <p:tav tm="0">
                                          <p:val>
                                            <p:strVal val="1+#ppt_w/2"/>
                                          </p:val>
                                        </p:tav>
                                        <p:tav tm="100000">
                                          <p:val>
                                            <p:strVal val="#ppt_x"/>
                                          </p:val>
                                        </p:tav>
                                      </p:tavLst>
                                    </p:anim>
                                    <p:anim calcmode="lin" valueType="num">
                                      <p:cBhvr additive="base">
                                        <p:cTn id="25" dur="8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0" fill="hold"/>
                                        <p:tgtEl>
                                          <p:spTgt spid="44"/>
                                        </p:tgtEl>
                                        <p:attrNameLst>
                                          <p:attrName>ppt_x</p:attrName>
                                        </p:attrNameLst>
                                      </p:cBhvr>
                                      <p:tavLst>
                                        <p:tav tm="0">
                                          <p:val>
                                            <p:strVal val="0-#ppt_w/2"/>
                                          </p:val>
                                        </p:tav>
                                        <p:tav tm="100000">
                                          <p:val>
                                            <p:strVal val="#ppt_x"/>
                                          </p:val>
                                        </p:tav>
                                      </p:tavLst>
                                    </p:anim>
                                    <p:anim calcmode="lin" valueType="num">
                                      <p:cBhvr additive="base">
                                        <p:cTn id="29" dur="10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2000" fill="hold"/>
                                        <p:tgtEl>
                                          <p:spTgt spid="47"/>
                                        </p:tgtEl>
                                        <p:attrNameLst>
                                          <p:attrName>ppt_x</p:attrName>
                                        </p:attrNameLst>
                                      </p:cBhvr>
                                      <p:tavLst>
                                        <p:tav tm="0">
                                          <p:val>
                                            <p:strVal val="0-#ppt_w/2"/>
                                          </p:val>
                                        </p:tav>
                                        <p:tav tm="100000">
                                          <p:val>
                                            <p:strVal val="#ppt_x"/>
                                          </p:val>
                                        </p:tav>
                                      </p:tavLst>
                                    </p:anim>
                                    <p:anim calcmode="lin" valueType="num">
                                      <p:cBhvr additive="base">
                                        <p:cTn id="33" dur="1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3733" objId="27"/>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25 Fb Nguyen Phuong">
            <a:extLst>
              <a:ext uri="{FF2B5EF4-FFF2-40B4-BE49-F238E27FC236}">
                <a16:creationId xmlns:a16="http://schemas.microsoft.com/office/drawing/2014/main" id="{243A611E-48DC-4BC5-8FE2-8FFFB0D78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856891"/>
            <a:ext cx="8153400" cy="4543691"/>
          </a:xfrm>
          <a:prstGeom prst="rect">
            <a:avLst/>
          </a:prstGeom>
        </p:spPr>
      </p:pic>
    </p:spTree>
    <p:extLst>
      <p:ext uri="{BB962C8B-B14F-4D97-AF65-F5344CB8AC3E}">
        <p14:creationId xmlns:p14="http://schemas.microsoft.com/office/powerpoint/2010/main" val="3050677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5 Fb Nguyen Phuong">
            <a:extLst>
              <a:ext uri="{FF2B5EF4-FFF2-40B4-BE49-F238E27FC236}">
                <a16:creationId xmlns:a16="http://schemas.microsoft.com/office/drawing/2014/main" id="{298CF959-4651-4C64-A08C-8F2BDE46A824}"/>
              </a:ext>
            </a:extLst>
          </p:cNvPr>
          <p:cNvSpPr txBox="1"/>
          <p:nvPr/>
        </p:nvSpPr>
        <p:spPr>
          <a:xfrm>
            <a:off x="4762" y="3400732"/>
            <a:ext cx="12191852" cy="954107"/>
          </a:xfrm>
          <a:prstGeom prst="rect">
            <a:avLst/>
          </a:prstGeom>
          <a:noFill/>
        </p:spPr>
        <p:txBody>
          <a:bodyPr wrap="square" rtlCol="0" anchor="ctr">
            <a:spAutoFit/>
          </a:bodyPr>
          <a:lstStyle/>
          <a:p>
            <a:pPr algn="ctr" fontAlgn="base">
              <a:spcAft>
                <a:spcPct val="0"/>
              </a:spcAft>
            </a:pPr>
            <a:r>
              <a:rPr lang="en-US" sz="2800" b="1">
                <a:solidFill>
                  <a:schemeClr val="accent4">
                    <a:lumMod val="50000"/>
                  </a:schemeClr>
                </a:solidFill>
                <a:latin typeface="Times New Roman" charset="0"/>
                <a:cs typeface="Times New Roman" charset="0"/>
              </a:rPr>
              <a:t>“HÃY CHO TÔI MỘT ĐIỂM TỰA,</a:t>
            </a:r>
          </a:p>
          <a:p>
            <a:pPr algn="ctr" fontAlgn="base">
              <a:spcAft>
                <a:spcPct val="0"/>
              </a:spcAft>
            </a:pPr>
            <a:r>
              <a:rPr lang="en-US" sz="2800" b="1">
                <a:solidFill>
                  <a:schemeClr val="accent4">
                    <a:lumMod val="50000"/>
                  </a:schemeClr>
                </a:solidFill>
                <a:latin typeface="Times New Roman" charset="0"/>
                <a:cs typeface="Times New Roman" charset="0"/>
              </a:rPr>
              <a:t>TÔI SẼ NHẤC BỔNG TRÁI ĐẤT”</a:t>
            </a:r>
          </a:p>
        </p:txBody>
      </p:sp>
    </p:spTree>
    <p:extLst>
      <p:ext uri="{BB962C8B-B14F-4D97-AF65-F5344CB8AC3E}">
        <p14:creationId xmlns:p14="http://schemas.microsoft.com/office/powerpoint/2010/main" val="18321034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25 Fb Nguyen Ph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11125200" cy="5943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22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pic>
        <p:nvPicPr>
          <p:cNvPr id="10" name="Picture 2" descr="n25 Fb Nguyen Phu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3999" y="3030073"/>
            <a:ext cx="6186879" cy="24167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n25 Fb Nguyen Phuong">
            <a:extLst>
              <a:ext uri="{FF2B5EF4-FFF2-40B4-BE49-F238E27FC236}">
                <a16:creationId xmlns:a16="http://schemas.microsoft.com/office/drawing/2014/main" id="{4834D0E4-EC37-25E5-B9F0-B5AB83024DC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02562" y="3030073"/>
            <a:ext cx="3788984" cy="24167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descr="n25 Fb Nguyen Phuong">
            <a:extLst>
              <a:ext uri="{FF2B5EF4-FFF2-40B4-BE49-F238E27FC236}">
                <a16:creationId xmlns:a16="http://schemas.microsoft.com/office/drawing/2014/main" id="{B504DB2B-A591-AE90-E01A-6992DCCF76F5}"/>
              </a:ext>
            </a:extLst>
          </p:cNvPr>
          <p:cNvSpPr txBox="1"/>
          <p:nvPr/>
        </p:nvSpPr>
        <p:spPr>
          <a:xfrm>
            <a:off x="808342" y="693199"/>
            <a:ext cx="10575316" cy="230832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8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VẬT LÍ 10 KẾT NỐI TRÍ THỨC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8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Bài </a:t>
            </a:r>
            <a:r>
              <a:rPr kumimoji="0" lang="en-US" sz="48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48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pic>
        <p:nvPicPr>
          <p:cNvPr id="16" name="Picture 15" descr="n25 Fb Nguyen Phuong">
            <a:extLst>
              <a:ext uri="{FF2B5EF4-FFF2-40B4-BE49-F238E27FC236}">
                <a16:creationId xmlns:a16="http://schemas.microsoft.com/office/drawing/2014/main" id="{30F9AF2D-D78B-8E3D-F1F2-012463FE9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192" y="418611"/>
            <a:ext cx="1905000" cy="1428750"/>
          </a:xfrm>
          <a:prstGeom prst="rect">
            <a:avLst/>
          </a:prstGeom>
        </p:spPr>
      </p:pic>
      <p:pic>
        <p:nvPicPr>
          <p:cNvPr id="17" name="Picture 16" descr="n25 Fb Nguyen Phuong">
            <a:extLst>
              <a:ext uri="{FF2B5EF4-FFF2-40B4-BE49-F238E27FC236}">
                <a16:creationId xmlns:a16="http://schemas.microsoft.com/office/drawing/2014/main" id="{38BFEEC9-7634-F4BC-544F-B9AA77120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7808" y="418611"/>
            <a:ext cx="1905000" cy="1428750"/>
          </a:xfrm>
          <a:prstGeom prst="rect">
            <a:avLst/>
          </a:prstGeom>
        </p:spPr>
      </p:pic>
      <p:sp>
        <p:nvSpPr>
          <p:cNvPr id="2" name="TextBox 1" descr="n25 Fb Nguyen Phuong">
            <a:extLst>
              <a:ext uri="{FF2B5EF4-FFF2-40B4-BE49-F238E27FC236}">
                <a16:creationId xmlns:a16="http://schemas.microsoft.com/office/drawing/2014/main" id="{BC0AC59B-4DAE-0F81-9D0F-708504EDA504}"/>
              </a:ext>
            </a:extLst>
          </p:cNvPr>
          <p:cNvSpPr txBox="1"/>
          <p:nvPr/>
        </p:nvSpPr>
        <p:spPr>
          <a:xfrm>
            <a:off x="569192" y="5606028"/>
            <a:ext cx="113479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Verdana"/>
                <a:ea typeface="+mn-ea"/>
                <a:cs typeface="+mn-cs"/>
              </a:rPr>
              <a:t>Youtube: Cô Nhung Cute		Zalo: 0972464852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Verdana"/>
                <a:ea typeface="+mn-ea"/>
                <a:cs typeface="+mn-cs"/>
              </a:rPr>
              <a:t>Fb: Nguyễn Bích Nhung			mail: bichnhung1901@gmail.com</a:t>
            </a:r>
          </a:p>
        </p:txBody>
      </p:sp>
    </p:spTree>
    <p:extLst>
      <p:ext uri="{BB962C8B-B14F-4D97-AF65-F5344CB8AC3E}">
        <p14:creationId xmlns:p14="http://schemas.microsoft.com/office/powerpoint/2010/main" val="2506611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grpId="0" nodeType="after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pic>
        <p:nvPicPr>
          <p:cNvPr id="10" name="Picture 2" descr="n25 Fb Nguyen Phu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3999" y="3663120"/>
            <a:ext cx="6186879" cy="24167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n25 Fb Nguyen Phuong">
            <a:extLst>
              <a:ext uri="{FF2B5EF4-FFF2-40B4-BE49-F238E27FC236}">
                <a16:creationId xmlns:a16="http://schemas.microsoft.com/office/drawing/2014/main" id="{4834D0E4-EC37-25E5-B9F0-B5AB83024DC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02562" y="3663120"/>
            <a:ext cx="3788984" cy="24167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descr="n25 Fb Nguyen Phuong">
            <a:extLst>
              <a:ext uri="{FF2B5EF4-FFF2-40B4-BE49-F238E27FC236}">
                <a16:creationId xmlns:a16="http://schemas.microsoft.com/office/drawing/2014/main" id="{B504DB2B-A591-AE90-E01A-6992DCCF76F5}"/>
              </a:ext>
            </a:extLst>
          </p:cNvPr>
          <p:cNvSpPr txBox="1"/>
          <p:nvPr/>
        </p:nvSpPr>
        <p:spPr>
          <a:xfrm>
            <a:off x="808342" y="693199"/>
            <a:ext cx="10575316" cy="2308324"/>
          </a:xfrm>
          <a:prstGeom prst="rect">
            <a:avLst/>
          </a:prstGeom>
          <a:noFill/>
        </p:spPr>
        <p:txBody>
          <a:bodyPr wrap="square"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ko-KR" sz="4800" b="1" i="0" u="none" strike="noStrike" kern="1200" normalizeH="0" baseline="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rPr>
              <a:t>VẬT</a:t>
            </a:r>
            <a:r>
              <a:rPr kumimoji="0" lang="en-US" altLang="ko-KR" sz="4800" b="1" i="0" u="none" strike="noStrike" kern="1200" normalizeH="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rPr>
              <a:t> LÍ 10 KẾT NỐI TRÍ THỨC</a:t>
            </a:r>
            <a:endParaRPr kumimoji="0" lang="en-US" altLang="ko-KR" sz="4800" b="1" i="0" u="none" strike="noStrike" kern="1200" normalizeH="0" baseline="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spcBef>
                <a:spcPts val="0"/>
              </a:spcBef>
              <a:spcAft>
                <a:spcPts val="0"/>
              </a:spcAft>
              <a:buClrTx/>
              <a:buSzTx/>
              <a:buFontTx/>
              <a:buNone/>
              <a:tabLst/>
              <a:defRPr/>
            </a:pPr>
            <a:r>
              <a:rPr kumimoji="0" lang="en-US" altLang="ko-KR" sz="4800" b="1" i="0" u="none" strike="noStrike" kern="1200" normalizeH="0" baseline="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rPr>
              <a:t>Bài </a:t>
            </a:r>
            <a:r>
              <a:rPr lang="en-US" sz="4800" b="1">
                <a:ln w="22225">
                  <a:solidFill>
                    <a:schemeClr val="accent1"/>
                  </a:solidFill>
                  <a:prstDash val="solid"/>
                </a:ln>
                <a:solidFill>
                  <a:schemeClr val="accent1">
                    <a:lumMod val="40000"/>
                    <a:lumOff val="60000"/>
                  </a:schemeClr>
                </a:solidFill>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spcBef>
                <a:spcPts val="0"/>
              </a:spcBef>
              <a:spcAft>
                <a:spcPts val="0"/>
              </a:spcAft>
              <a:buClrTx/>
              <a:buSzTx/>
              <a:buFontTx/>
              <a:buNone/>
              <a:tabLst/>
              <a:defRPr/>
            </a:pPr>
            <a:r>
              <a:rPr lang="en-US" sz="4800" b="1">
                <a:ln w="22225">
                  <a:solidFill>
                    <a:schemeClr val="accent1"/>
                  </a:solidFill>
                  <a:prstDash val="solid"/>
                </a:ln>
                <a:solidFill>
                  <a:schemeClr val="accent1">
                    <a:lumMod val="40000"/>
                    <a:lumOff val="60000"/>
                  </a:schemeClr>
                </a:solidFill>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4800" b="1" i="0" u="none" strike="noStrike" kern="1200" normalizeH="0" baseline="0" noProof="0" dirty="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endParaRPr>
          </a:p>
        </p:txBody>
      </p:sp>
      <p:pic>
        <p:nvPicPr>
          <p:cNvPr id="16" name="Picture 15" descr="n25 Fb Nguyen Phuong">
            <a:extLst>
              <a:ext uri="{FF2B5EF4-FFF2-40B4-BE49-F238E27FC236}">
                <a16:creationId xmlns:a16="http://schemas.microsoft.com/office/drawing/2014/main" id="{30F9AF2D-D78B-8E3D-F1F2-012463FE9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192" y="418611"/>
            <a:ext cx="1905000" cy="1428750"/>
          </a:xfrm>
          <a:prstGeom prst="rect">
            <a:avLst/>
          </a:prstGeom>
        </p:spPr>
      </p:pic>
      <p:pic>
        <p:nvPicPr>
          <p:cNvPr id="17" name="Picture 16" descr="n25 Fb Nguyen Phuong">
            <a:extLst>
              <a:ext uri="{FF2B5EF4-FFF2-40B4-BE49-F238E27FC236}">
                <a16:creationId xmlns:a16="http://schemas.microsoft.com/office/drawing/2014/main" id="{38BFEEC9-7634-F4BC-544F-B9AA77120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7808" y="418611"/>
            <a:ext cx="1905000" cy="14287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grpId="0" nodeType="after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25 Fb Nguyen Phuong">
            <a:extLst>
              <a:ext uri="{FF2B5EF4-FFF2-40B4-BE49-F238E27FC236}">
                <a16:creationId xmlns:a16="http://schemas.microsoft.com/office/drawing/2014/main" id="{6242C6A1-0059-4646-8579-E9BA7EEAA70E}"/>
              </a:ext>
            </a:extLst>
          </p:cNvPr>
          <p:cNvGrpSpPr/>
          <p:nvPr/>
        </p:nvGrpSpPr>
        <p:grpSpPr>
          <a:xfrm rot="20292490" flipH="1">
            <a:off x="2547574" y="1461207"/>
            <a:ext cx="815779" cy="4805742"/>
            <a:chOff x="6012160" y="2713784"/>
            <a:chExt cx="713285" cy="4201951"/>
          </a:xfrm>
        </p:grpSpPr>
        <p:grpSp>
          <p:nvGrpSpPr>
            <p:cNvPr id="8" name="Group 7">
              <a:extLst>
                <a:ext uri="{FF2B5EF4-FFF2-40B4-BE49-F238E27FC236}">
                  <a16:creationId xmlns:a16="http://schemas.microsoft.com/office/drawing/2014/main" id="{330C0060-0C2D-436D-86D3-274B3FE7CEEF}"/>
                </a:ext>
              </a:extLst>
            </p:cNvPr>
            <p:cNvGrpSpPr/>
            <p:nvPr/>
          </p:nvGrpSpPr>
          <p:grpSpPr>
            <a:xfrm>
              <a:off x="6012160" y="6136594"/>
              <a:ext cx="713025" cy="779141"/>
              <a:chOff x="2195736" y="5121188"/>
              <a:chExt cx="901189" cy="900100"/>
            </a:xfrm>
          </p:grpSpPr>
          <p:sp>
            <p:nvSpPr>
              <p:cNvPr id="20" name="Rectangle 8">
                <a:extLst>
                  <a:ext uri="{FF2B5EF4-FFF2-40B4-BE49-F238E27FC236}">
                    <a16:creationId xmlns:a16="http://schemas.microsoft.com/office/drawing/2014/main" id="{797240B0-C7E0-4F15-A2DF-384933226DC3}"/>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21" name="Rectangle 8">
                <a:extLst>
                  <a:ext uri="{FF2B5EF4-FFF2-40B4-BE49-F238E27FC236}">
                    <a16:creationId xmlns:a16="http://schemas.microsoft.com/office/drawing/2014/main" id="{25412A05-C5F7-4ECA-8C4A-723B3D41F0EC}"/>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22" name="Rectangle 8">
                <a:extLst>
                  <a:ext uri="{FF2B5EF4-FFF2-40B4-BE49-F238E27FC236}">
                    <a16:creationId xmlns:a16="http://schemas.microsoft.com/office/drawing/2014/main" id="{1E79132E-D36C-4F5B-97DB-5407FF16B550}"/>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23" name="Rectangle 8">
                <a:extLst>
                  <a:ext uri="{FF2B5EF4-FFF2-40B4-BE49-F238E27FC236}">
                    <a16:creationId xmlns:a16="http://schemas.microsoft.com/office/drawing/2014/main" id="{4C7BD328-DA08-417B-BA76-97F95648A7CB}"/>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24" name="Rectangle 8">
                <a:extLst>
                  <a:ext uri="{FF2B5EF4-FFF2-40B4-BE49-F238E27FC236}">
                    <a16:creationId xmlns:a16="http://schemas.microsoft.com/office/drawing/2014/main" id="{E7F73AD2-15C4-45C5-A55A-F9EEDC3EB7E5}"/>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grpSp>
        <p:grpSp>
          <p:nvGrpSpPr>
            <p:cNvPr id="9" name="Group 8">
              <a:extLst>
                <a:ext uri="{FF2B5EF4-FFF2-40B4-BE49-F238E27FC236}">
                  <a16:creationId xmlns:a16="http://schemas.microsoft.com/office/drawing/2014/main" id="{D0469C31-18C6-4290-A8DD-FA18A2400B60}"/>
                </a:ext>
              </a:extLst>
            </p:cNvPr>
            <p:cNvGrpSpPr/>
            <p:nvPr/>
          </p:nvGrpSpPr>
          <p:grpSpPr>
            <a:xfrm>
              <a:off x="6012160" y="2852936"/>
              <a:ext cx="713025" cy="3354284"/>
              <a:chOff x="6012160" y="2852936"/>
              <a:chExt cx="713025" cy="3354284"/>
            </a:xfrm>
          </p:grpSpPr>
          <p:grpSp>
            <p:nvGrpSpPr>
              <p:cNvPr id="12" name="Group 11">
                <a:extLst>
                  <a:ext uri="{FF2B5EF4-FFF2-40B4-BE49-F238E27FC236}">
                    <a16:creationId xmlns:a16="http://schemas.microsoft.com/office/drawing/2014/main" id="{62CEB675-4E4F-46E0-BCEB-8F1FA1E4184E}"/>
                  </a:ext>
                </a:extLst>
              </p:cNvPr>
              <p:cNvGrpSpPr/>
              <p:nvPr/>
            </p:nvGrpSpPr>
            <p:grpSpPr>
              <a:xfrm>
                <a:off x="6012160" y="5085257"/>
                <a:ext cx="713025" cy="1121963"/>
                <a:chOff x="6012160" y="5085257"/>
                <a:chExt cx="713025" cy="1121963"/>
              </a:xfrm>
            </p:grpSpPr>
            <p:sp>
              <p:nvSpPr>
                <p:cNvPr id="17" name="Rectangle 2">
                  <a:extLst>
                    <a:ext uri="{FF2B5EF4-FFF2-40B4-BE49-F238E27FC236}">
                      <a16:creationId xmlns:a16="http://schemas.microsoft.com/office/drawing/2014/main" id="{29B78604-17B2-4636-9C83-C40BD141E072}"/>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18" name="Rectangle 2">
                  <a:extLst>
                    <a:ext uri="{FF2B5EF4-FFF2-40B4-BE49-F238E27FC236}">
                      <a16:creationId xmlns:a16="http://schemas.microsoft.com/office/drawing/2014/main" id="{8872AB41-B169-4932-A803-AAEC59E83E26}"/>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19" name="Rectangle 2">
                  <a:extLst>
                    <a:ext uri="{FF2B5EF4-FFF2-40B4-BE49-F238E27FC236}">
                      <a16:creationId xmlns:a16="http://schemas.microsoft.com/office/drawing/2014/main" id="{269C03B4-E11D-4658-B9D7-EEC073C67A07}"/>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grpSp>
          <p:grpSp>
            <p:nvGrpSpPr>
              <p:cNvPr id="13" name="Group 12">
                <a:extLst>
                  <a:ext uri="{FF2B5EF4-FFF2-40B4-BE49-F238E27FC236}">
                    <a16:creationId xmlns:a16="http://schemas.microsoft.com/office/drawing/2014/main" id="{904B2E5D-75C6-402A-A324-ECD695BCDB93}"/>
                  </a:ext>
                </a:extLst>
              </p:cNvPr>
              <p:cNvGrpSpPr/>
              <p:nvPr/>
            </p:nvGrpSpPr>
            <p:grpSpPr>
              <a:xfrm>
                <a:off x="6012160" y="2852936"/>
                <a:ext cx="713025" cy="2232322"/>
                <a:chOff x="6012160" y="2852936"/>
                <a:chExt cx="713025" cy="2232322"/>
              </a:xfrm>
            </p:grpSpPr>
            <p:sp>
              <p:nvSpPr>
                <p:cNvPr id="14" name="Rectangle 13">
                  <a:extLst>
                    <a:ext uri="{FF2B5EF4-FFF2-40B4-BE49-F238E27FC236}">
                      <a16:creationId xmlns:a16="http://schemas.microsoft.com/office/drawing/2014/main" id="{74AB9C9A-507D-45B2-88C3-20F123D2C579}"/>
                    </a:ext>
                  </a:extLst>
                </p:cNvPr>
                <p:cNvSpPr/>
                <p:nvPr/>
              </p:nvSpPr>
              <p:spPr>
                <a:xfrm>
                  <a:off x="6487585" y="2852936"/>
                  <a:ext cx="237600" cy="22323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sp>
              <p:nvSpPr>
                <p:cNvPr id="15" name="Rectangle 14">
                  <a:extLst>
                    <a:ext uri="{FF2B5EF4-FFF2-40B4-BE49-F238E27FC236}">
                      <a16:creationId xmlns:a16="http://schemas.microsoft.com/office/drawing/2014/main" id="{8CD4DEA6-AD37-4243-BAFF-2CB79D6CAFAA}"/>
                    </a:ext>
                  </a:extLst>
                </p:cNvPr>
                <p:cNvSpPr/>
                <p:nvPr/>
              </p:nvSpPr>
              <p:spPr>
                <a:xfrm>
                  <a:off x="6250133" y="2852936"/>
                  <a:ext cx="237600" cy="223232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sp>
              <p:nvSpPr>
                <p:cNvPr id="16" name="Rectangle 15">
                  <a:extLst>
                    <a:ext uri="{FF2B5EF4-FFF2-40B4-BE49-F238E27FC236}">
                      <a16:creationId xmlns:a16="http://schemas.microsoft.com/office/drawing/2014/main" id="{261C6F44-CC89-4E56-8317-541797114506}"/>
                    </a:ext>
                  </a:extLst>
                </p:cNvPr>
                <p:cNvSpPr/>
                <p:nvPr/>
              </p:nvSpPr>
              <p:spPr>
                <a:xfrm>
                  <a:off x="6012160" y="2852936"/>
                  <a:ext cx="237600" cy="22323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grpSp>
        </p:grpSp>
        <p:sp>
          <p:nvSpPr>
            <p:cNvPr id="10" name="Hexagon 1">
              <a:extLst>
                <a:ext uri="{FF2B5EF4-FFF2-40B4-BE49-F238E27FC236}">
                  <a16:creationId xmlns:a16="http://schemas.microsoft.com/office/drawing/2014/main" id="{42DB8DD6-C329-4FDE-B5BB-15A339CE0542}"/>
                </a:ext>
              </a:extLst>
            </p:cNvPr>
            <p:cNvSpPr/>
            <p:nvPr/>
          </p:nvSpPr>
          <p:spPr>
            <a:xfrm rot="10800000" flipH="1" flipV="1">
              <a:off x="6012421" y="2713784"/>
              <a:ext cx="713024" cy="27830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3"/>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sp>
          <p:nvSpPr>
            <p:cNvPr id="11" name="Oval 10">
              <a:extLst>
                <a:ext uri="{FF2B5EF4-FFF2-40B4-BE49-F238E27FC236}">
                  <a16:creationId xmlns:a16="http://schemas.microsoft.com/office/drawing/2014/main" id="{32892601-B56C-4990-A187-6AA3F5C792C6}"/>
                </a:ext>
              </a:extLst>
            </p:cNvPr>
            <p:cNvSpPr/>
            <p:nvPr/>
          </p:nvSpPr>
          <p:spPr>
            <a:xfrm>
              <a:off x="6270232" y="2798936"/>
              <a:ext cx="197403" cy="108000"/>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grpSp>
      <p:sp>
        <p:nvSpPr>
          <p:cNvPr id="6" name="Freeform 55" descr="n25 Fb Nguyen Phuong">
            <a:extLst>
              <a:ext uri="{FF2B5EF4-FFF2-40B4-BE49-F238E27FC236}">
                <a16:creationId xmlns:a16="http://schemas.microsoft.com/office/drawing/2014/main" id="{2B63E036-E51A-464D-A8FA-01AE2E9C58A0}"/>
              </a:ext>
            </a:extLst>
          </p:cNvPr>
          <p:cNvSpPr/>
          <p:nvPr/>
        </p:nvSpPr>
        <p:spPr>
          <a:xfrm>
            <a:off x="3811331" y="6070606"/>
            <a:ext cx="2595307" cy="418626"/>
          </a:xfrm>
          <a:custGeom>
            <a:avLst/>
            <a:gdLst>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09550 w 4124325"/>
              <a:gd name="connsiteY4" fmla="*/ 28575 h 838200"/>
              <a:gd name="connsiteX5" fmla="*/ 285750 w 4124325"/>
              <a:gd name="connsiteY5" fmla="*/ 38100 h 838200"/>
              <a:gd name="connsiteX6" fmla="*/ 323850 w 4124325"/>
              <a:gd name="connsiteY6" fmla="*/ 57150 h 838200"/>
              <a:gd name="connsiteX7" fmla="*/ 323850 w 4124325"/>
              <a:gd name="connsiteY7" fmla="*/ 57150 h 838200"/>
              <a:gd name="connsiteX8" fmla="*/ 238125 w 4124325"/>
              <a:gd name="connsiteY8" fmla="*/ 352425 h 838200"/>
              <a:gd name="connsiteX9" fmla="*/ 971550 w 4124325"/>
              <a:gd name="connsiteY9" fmla="*/ 257175 h 838200"/>
              <a:gd name="connsiteX10" fmla="*/ 800100 w 4124325"/>
              <a:gd name="connsiteY10" fmla="*/ 609600 h 838200"/>
              <a:gd name="connsiteX11" fmla="*/ 2524125 w 4124325"/>
              <a:gd name="connsiteY11" fmla="*/ 495300 h 838200"/>
              <a:gd name="connsiteX12" fmla="*/ 2190750 w 4124325"/>
              <a:gd name="connsiteY12" fmla="*/ 838200 h 838200"/>
              <a:gd name="connsiteX13" fmla="*/ 4124325 w 4124325"/>
              <a:gd name="connsiteY13" fmla="*/ 704850 h 838200"/>
              <a:gd name="connsiteX0" fmla="*/ 0 w 4124325"/>
              <a:gd name="connsiteY0" fmla="*/ 0 h 838200"/>
              <a:gd name="connsiteX1" fmla="*/ 0 w 4124325"/>
              <a:gd name="connsiteY1" fmla="*/ 0 h 838200"/>
              <a:gd name="connsiteX2" fmla="*/ 85725 w 4124325"/>
              <a:gd name="connsiteY2" fmla="*/ 9525 h 838200"/>
              <a:gd name="connsiteX3" fmla="*/ 123825 w 4124325"/>
              <a:gd name="connsiteY3" fmla="*/ 19050 h 838200"/>
              <a:gd name="connsiteX4" fmla="*/ 285750 w 4124325"/>
              <a:gd name="connsiteY4" fmla="*/ 38100 h 838200"/>
              <a:gd name="connsiteX5" fmla="*/ 323850 w 4124325"/>
              <a:gd name="connsiteY5" fmla="*/ 57150 h 838200"/>
              <a:gd name="connsiteX6" fmla="*/ 323850 w 4124325"/>
              <a:gd name="connsiteY6" fmla="*/ 57150 h 838200"/>
              <a:gd name="connsiteX7" fmla="*/ 238125 w 4124325"/>
              <a:gd name="connsiteY7" fmla="*/ 352425 h 838200"/>
              <a:gd name="connsiteX8" fmla="*/ 971550 w 4124325"/>
              <a:gd name="connsiteY8" fmla="*/ 257175 h 838200"/>
              <a:gd name="connsiteX9" fmla="*/ 800100 w 4124325"/>
              <a:gd name="connsiteY9" fmla="*/ 609600 h 838200"/>
              <a:gd name="connsiteX10" fmla="*/ 2524125 w 4124325"/>
              <a:gd name="connsiteY10" fmla="*/ 495300 h 838200"/>
              <a:gd name="connsiteX11" fmla="*/ 2190750 w 4124325"/>
              <a:gd name="connsiteY11" fmla="*/ 838200 h 838200"/>
              <a:gd name="connsiteX12" fmla="*/ 4124325 w 4124325"/>
              <a:gd name="connsiteY12" fmla="*/ 704850 h 838200"/>
              <a:gd name="connsiteX0" fmla="*/ 0 w 4124325"/>
              <a:gd name="connsiteY0" fmla="*/ 0 h 838200"/>
              <a:gd name="connsiteX1" fmla="*/ 0 w 4124325"/>
              <a:gd name="connsiteY1" fmla="*/ 0 h 838200"/>
              <a:gd name="connsiteX2" fmla="*/ 85725 w 4124325"/>
              <a:gd name="connsiteY2" fmla="*/ 9525 h 838200"/>
              <a:gd name="connsiteX3" fmla="*/ 285750 w 4124325"/>
              <a:gd name="connsiteY3" fmla="*/ 38100 h 838200"/>
              <a:gd name="connsiteX4" fmla="*/ 323850 w 4124325"/>
              <a:gd name="connsiteY4" fmla="*/ 57150 h 838200"/>
              <a:gd name="connsiteX5" fmla="*/ 323850 w 4124325"/>
              <a:gd name="connsiteY5" fmla="*/ 57150 h 838200"/>
              <a:gd name="connsiteX6" fmla="*/ 238125 w 4124325"/>
              <a:gd name="connsiteY6" fmla="*/ 352425 h 838200"/>
              <a:gd name="connsiteX7" fmla="*/ 971550 w 4124325"/>
              <a:gd name="connsiteY7" fmla="*/ 257175 h 838200"/>
              <a:gd name="connsiteX8" fmla="*/ 800100 w 4124325"/>
              <a:gd name="connsiteY8" fmla="*/ 609600 h 838200"/>
              <a:gd name="connsiteX9" fmla="*/ 2524125 w 4124325"/>
              <a:gd name="connsiteY9" fmla="*/ 495300 h 838200"/>
              <a:gd name="connsiteX10" fmla="*/ 2190750 w 4124325"/>
              <a:gd name="connsiteY10" fmla="*/ 838200 h 838200"/>
              <a:gd name="connsiteX11" fmla="*/ 4124325 w 4124325"/>
              <a:gd name="connsiteY11" fmla="*/ 704850 h 838200"/>
              <a:gd name="connsiteX0" fmla="*/ 0 w 4124325"/>
              <a:gd name="connsiteY0" fmla="*/ 0 h 838200"/>
              <a:gd name="connsiteX1" fmla="*/ 0 w 4124325"/>
              <a:gd name="connsiteY1" fmla="*/ 0 h 838200"/>
              <a:gd name="connsiteX2" fmla="*/ 285750 w 4124325"/>
              <a:gd name="connsiteY2" fmla="*/ 38100 h 838200"/>
              <a:gd name="connsiteX3" fmla="*/ 323850 w 4124325"/>
              <a:gd name="connsiteY3" fmla="*/ 57150 h 838200"/>
              <a:gd name="connsiteX4" fmla="*/ 323850 w 4124325"/>
              <a:gd name="connsiteY4" fmla="*/ 57150 h 838200"/>
              <a:gd name="connsiteX5" fmla="*/ 238125 w 4124325"/>
              <a:gd name="connsiteY5" fmla="*/ 352425 h 838200"/>
              <a:gd name="connsiteX6" fmla="*/ 971550 w 4124325"/>
              <a:gd name="connsiteY6" fmla="*/ 257175 h 838200"/>
              <a:gd name="connsiteX7" fmla="*/ 800100 w 4124325"/>
              <a:gd name="connsiteY7" fmla="*/ 609600 h 838200"/>
              <a:gd name="connsiteX8" fmla="*/ 2524125 w 4124325"/>
              <a:gd name="connsiteY8" fmla="*/ 495300 h 838200"/>
              <a:gd name="connsiteX9" fmla="*/ 2190750 w 4124325"/>
              <a:gd name="connsiteY9" fmla="*/ 838200 h 838200"/>
              <a:gd name="connsiteX10" fmla="*/ 4124325 w 4124325"/>
              <a:gd name="connsiteY10" fmla="*/ 704850 h 838200"/>
              <a:gd name="connsiteX0" fmla="*/ 0 w 4124325"/>
              <a:gd name="connsiteY0" fmla="*/ 0 h 838200"/>
              <a:gd name="connsiteX1" fmla="*/ 0 w 4124325"/>
              <a:gd name="connsiteY1" fmla="*/ 0 h 838200"/>
              <a:gd name="connsiteX2" fmla="*/ 323850 w 4124325"/>
              <a:gd name="connsiteY2" fmla="*/ 57150 h 838200"/>
              <a:gd name="connsiteX3" fmla="*/ 323850 w 4124325"/>
              <a:gd name="connsiteY3" fmla="*/ 57150 h 838200"/>
              <a:gd name="connsiteX4" fmla="*/ 238125 w 4124325"/>
              <a:gd name="connsiteY4" fmla="*/ 352425 h 838200"/>
              <a:gd name="connsiteX5" fmla="*/ 971550 w 4124325"/>
              <a:gd name="connsiteY5" fmla="*/ 257175 h 838200"/>
              <a:gd name="connsiteX6" fmla="*/ 800100 w 4124325"/>
              <a:gd name="connsiteY6" fmla="*/ 60960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19050 h 857250"/>
              <a:gd name="connsiteX1" fmla="*/ 0 w 4124325"/>
              <a:gd name="connsiteY1" fmla="*/ 19050 h 857250"/>
              <a:gd name="connsiteX2" fmla="*/ 323850 w 4124325"/>
              <a:gd name="connsiteY2" fmla="*/ 76200 h 857250"/>
              <a:gd name="connsiteX3" fmla="*/ 400050 w 4124325"/>
              <a:gd name="connsiteY3" fmla="*/ 0 h 857250"/>
              <a:gd name="connsiteX4" fmla="*/ 238125 w 4124325"/>
              <a:gd name="connsiteY4" fmla="*/ 371475 h 857250"/>
              <a:gd name="connsiteX5" fmla="*/ 971550 w 4124325"/>
              <a:gd name="connsiteY5" fmla="*/ 276225 h 857250"/>
              <a:gd name="connsiteX6" fmla="*/ 800100 w 4124325"/>
              <a:gd name="connsiteY6" fmla="*/ 628650 h 857250"/>
              <a:gd name="connsiteX7" fmla="*/ 2524125 w 4124325"/>
              <a:gd name="connsiteY7" fmla="*/ 514350 h 857250"/>
              <a:gd name="connsiteX8" fmla="*/ 2190750 w 4124325"/>
              <a:gd name="connsiteY8" fmla="*/ 857250 h 857250"/>
              <a:gd name="connsiteX9" fmla="*/ 4124325 w 4124325"/>
              <a:gd name="connsiteY9" fmla="*/ 723900 h 85725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800100 w 4124325"/>
              <a:gd name="connsiteY5" fmla="*/ 609600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284758 w 4124325"/>
              <a:gd name="connsiteY6" fmla="*/ 437570 h 838200"/>
              <a:gd name="connsiteX7" fmla="*/ 2524125 w 4124325"/>
              <a:gd name="connsiteY7" fmla="*/ 495300 h 838200"/>
              <a:gd name="connsiteX8" fmla="*/ 2190750 w 4124325"/>
              <a:gd name="connsiteY8" fmla="*/ 838200 h 838200"/>
              <a:gd name="connsiteX9" fmla="*/ 4124325 w 4124325"/>
              <a:gd name="connsiteY9"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200"/>
              <a:gd name="connsiteX1" fmla="*/ 0 w 4124325"/>
              <a:gd name="connsiteY1" fmla="*/ 0 h 838200"/>
              <a:gd name="connsiteX2" fmla="*/ 323850 w 4124325"/>
              <a:gd name="connsiteY2" fmla="*/ 57150 h 838200"/>
              <a:gd name="connsiteX3" fmla="*/ 238125 w 4124325"/>
              <a:gd name="connsiteY3" fmla="*/ 352425 h 838200"/>
              <a:gd name="connsiteX4" fmla="*/ 971550 w 4124325"/>
              <a:gd name="connsiteY4" fmla="*/ 257175 h 838200"/>
              <a:gd name="connsiteX5" fmla="*/ 704684 w 4124325"/>
              <a:gd name="connsiteY5" fmla="*/ 629478 h 838200"/>
              <a:gd name="connsiteX6" fmla="*/ 2524125 w 4124325"/>
              <a:gd name="connsiteY6" fmla="*/ 495300 h 838200"/>
              <a:gd name="connsiteX7" fmla="*/ 2190750 w 4124325"/>
              <a:gd name="connsiteY7" fmla="*/ 838200 h 838200"/>
              <a:gd name="connsiteX8" fmla="*/ 4124325 w 4124325"/>
              <a:gd name="connsiteY8" fmla="*/ 704850 h 838200"/>
              <a:gd name="connsiteX0" fmla="*/ 0 w 4124325"/>
              <a:gd name="connsiteY0" fmla="*/ 0 h 838698"/>
              <a:gd name="connsiteX1" fmla="*/ 0 w 4124325"/>
              <a:gd name="connsiteY1" fmla="*/ 0 h 838698"/>
              <a:gd name="connsiteX2" fmla="*/ 323850 w 4124325"/>
              <a:gd name="connsiteY2" fmla="*/ 57150 h 838698"/>
              <a:gd name="connsiteX3" fmla="*/ 238125 w 4124325"/>
              <a:gd name="connsiteY3" fmla="*/ 352425 h 838698"/>
              <a:gd name="connsiteX4" fmla="*/ 971550 w 4124325"/>
              <a:gd name="connsiteY4" fmla="*/ 257175 h 838698"/>
              <a:gd name="connsiteX5" fmla="*/ 704684 w 4124325"/>
              <a:gd name="connsiteY5" fmla="*/ 629478 h 838698"/>
              <a:gd name="connsiteX6" fmla="*/ 2524125 w 4124325"/>
              <a:gd name="connsiteY6" fmla="*/ 495300 h 838698"/>
              <a:gd name="connsiteX7" fmla="*/ 2190750 w 4124325"/>
              <a:gd name="connsiteY7" fmla="*/ 838200 h 838698"/>
              <a:gd name="connsiteX8" fmla="*/ 4124325 w 4124325"/>
              <a:gd name="connsiteY8" fmla="*/ 704850 h 838698"/>
              <a:gd name="connsiteX0" fmla="*/ 0 w 5281240"/>
              <a:gd name="connsiteY0" fmla="*/ 0 h 838698"/>
              <a:gd name="connsiteX1" fmla="*/ 0 w 5281240"/>
              <a:gd name="connsiteY1" fmla="*/ 0 h 838698"/>
              <a:gd name="connsiteX2" fmla="*/ 323850 w 5281240"/>
              <a:gd name="connsiteY2" fmla="*/ 57150 h 838698"/>
              <a:gd name="connsiteX3" fmla="*/ 238125 w 5281240"/>
              <a:gd name="connsiteY3" fmla="*/ 352425 h 838698"/>
              <a:gd name="connsiteX4" fmla="*/ 971550 w 5281240"/>
              <a:gd name="connsiteY4" fmla="*/ 257175 h 838698"/>
              <a:gd name="connsiteX5" fmla="*/ 704684 w 5281240"/>
              <a:gd name="connsiteY5" fmla="*/ 629478 h 838698"/>
              <a:gd name="connsiteX6" fmla="*/ 2524125 w 5281240"/>
              <a:gd name="connsiteY6" fmla="*/ 495300 h 838698"/>
              <a:gd name="connsiteX7" fmla="*/ 2190750 w 5281240"/>
              <a:gd name="connsiteY7" fmla="*/ 838200 h 838698"/>
              <a:gd name="connsiteX8" fmla="*/ 5281240 w 5281240"/>
              <a:gd name="connsiteY8" fmla="*/ 617385 h 838698"/>
              <a:gd name="connsiteX0" fmla="*/ 0 w 4638777"/>
              <a:gd name="connsiteY0" fmla="*/ 0 h 838698"/>
              <a:gd name="connsiteX1" fmla="*/ 0 w 4638777"/>
              <a:gd name="connsiteY1" fmla="*/ 0 h 838698"/>
              <a:gd name="connsiteX2" fmla="*/ 323850 w 4638777"/>
              <a:gd name="connsiteY2" fmla="*/ 57150 h 838698"/>
              <a:gd name="connsiteX3" fmla="*/ 238125 w 4638777"/>
              <a:gd name="connsiteY3" fmla="*/ 352425 h 838698"/>
              <a:gd name="connsiteX4" fmla="*/ 971550 w 4638777"/>
              <a:gd name="connsiteY4" fmla="*/ 257175 h 838698"/>
              <a:gd name="connsiteX5" fmla="*/ 704684 w 4638777"/>
              <a:gd name="connsiteY5" fmla="*/ 629478 h 838698"/>
              <a:gd name="connsiteX6" fmla="*/ 2524125 w 4638777"/>
              <a:gd name="connsiteY6" fmla="*/ 495300 h 838698"/>
              <a:gd name="connsiteX7" fmla="*/ 2190750 w 4638777"/>
              <a:gd name="connsiteY7" fmla="*/ 838200 h 838698"/>
              <a:gd name="connsiteX8" fmla="*/ 4638777 w 4638777"/>
              <a:gd name="connsiteY8" fmla="*/ 655550 h 838698"/>
              <a:gd name="connsiteX0" fmla="*/ 0 w 4519249"/>
              <a:gd name="connsiteY0" fmla="*/ 0 h 838698"/>
              <a:gd name="connsiteX1" fmla="*/ 0 w 4519249"/>
              <a:gd name="connsiteY1" fmla="*/ 0 h 838698"/>
              <a:gd name="connsiteX2" fmla="*/ 323850 w 4519249"/>
              <a:gd name="connsiteY2" fmla="*/ 57150 h 838698"/>
              <a:gd name="connsiteX3" fmla="*/ 238125 w 4519249"/>
              <a:gd name="connsiteY3" fmla="*/ 352425 h 838698"/>
              <a:gd name="connsiteX4" fmla="*/ 971550 w 4519249"/>
              <a:gd name="connsiteY4" fmla="*/ 257175 h 838698"/>
              <a:gd name="connsiteX5" fmla="*/ 704684 w 4519249"/>
              <a:gd name="connsiteY5" fmla="*/ 629478 h 838698"/>
              <a:gd name="connsiteX6" fmla="*/ 2524125 w 4519249"/>
              <a:gd name="connsiteY6" fmla="*/ 495300 h 838698"/>
              <a:gd name="connsiteX7" fmla="*/ 2190750 w 4519249"/>
              <a:gd name="connsiteY7" fmla="*/ 838200 h 838698"/>
              <a:gd name="connsiteX8" fmla="*/ 4519249 w 4519249"/>
              <a:gd name="connsiteY8" fmla="*/ 655550 h 838698"/>
              <a:gd name="connsiteX0" fmla="*/ 0 w 4071019"/>
              <a:gd name="connsiteY0" fmla="*/ 0 h 838698"/>
              <a:gd name="connsiteX1" fmla="*/ 0 w 4071019"/>
              <a:gd name="connsiteY1" fmla="*/ 0 h 838698"/>
              <a:gd name="connsiteX2" fmla="*/ 323850 w 4071019"/>
              <a:gd name="connsiteY2" fmla="*/ 57150 h 838698"/>
              <a:gd name="connsiteX3" fmla="*/ 238125 w 4071019"/>
              <a:gd name="connsiteY3" fmla="*/ 352425 h 838698"/>
              <a:gd name="connsiteX4" fmla="*/ 971550 w 4071019"/>
              <a:gd name="connsiteY4" fmla="*/ 257175 h 838698"/>
              <a:gd name="connsiteX5" fmla="*/ 704684 w 4071019"/>
              <a:gd name="connsiteY5" fmla="*/ 629478 h 838698"/>
              <a:gd name="connsiteX6" fmla="*/ 2524125 w 4071019"/>
              <a:gd name="connsiteY6" fmla="*/ 495300 h 838698"/>
              <a:gd name="connsiteX7" fmla="*/ 2190750 w 4071019"/>
              <a:gd name="connsiteY7" fmla="*/ 838200 h 838698"/>
              <a:gd name="connsiteX8" fmla="*/ 4071019 w 4071019"/>
              <a:gd name="connsiteY8" fmla="*/ 693716 h 8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019" h="838698">
                <a:moveTo>
                  <a:pt x="0" y="0"/>
                </a:moveTo>
                <a:lnTo>
                  <a:pt x="0" y="0"/>
                </a:lnTo>
                <a:cubicBezTo>
                  <a:pt x="107950" y="19050"/>
                  <a:pt x="386654" y="-32693"/>
                  <a:pt x="323850" y="57150"/>
                </a:cubicBezTo>
                <a:cubicBezTo>
                  <a:pt x="233116" y="186948"/>
                  <a:pt x="70540" y="342942"/>
                  <a:pt x="238125" y="352425"/>
                </a:cubicBezTo>
                <a:cubicBezTo>
                  <a:pt x="482600" y="320675"/>
                  <a:pt x="985493" y="129899"/>
                  <a:pt x="971550" y="257175"/>
                </a:cubicBezTo>
                <a:cubicBezTo>
                  <a:pt x="942229" y="426333"/>
                  <a:pt x="475587" y="595492"/>
                  <a:pt x="704684" y="629478"/>
                </a:cubicBezTo>
                <a:cubicBezTo>
                  <a:pt x="963446" y="669165"/>
                  <a:pt x="2681964" y="361122"/>
                  <a:pt x="2524125" y="495300"/>
                </a:cubicBezTo>
                <a:cubicBezTo>
                  <a:pt x="2413000" y="609600"/>
                  <a:pt x="1912261" y="851121"/>
                  <a:pt x="2190750" y="838200"/>
                </a:cubicBezTo>
                <a:lnTo>
                  <a:pt x="4071019" y="693716"/>
                </a:lnTo>
              </a:path>
            </a:pathLst>
          </a:custGeom>
          <a:ln w="3492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ea typeface="+mj-ea"/>
            </a:endParaRPr>
          </a:p>
        </p:txBody>
      </p:sp>
      <p:grpSp>
        <p:nvGrpSpPr>
          <p:cNvPr id="26" name="Graphic 3" descr="n25 Fb Nguyen Phuong">
            <a:extLst>
              <a:ext uri="{FF2B5EF4-FFF2-40B4-BE49-F238E27FC236}">
                <a16:creationId xmlns:a16="http://schemas.microsoft.com/office/drawing/2014/main" id="{F2A41AFB-2AC5-42C0-8626-0B24B936D1CD}"/>
              </a:ext>
            </a:extLst>
          </p:cNvPr>
          <p:cNvGrpSpPr/>
          <p:nvPr/>
        </p:nvGrpSpPr>
        <p:grpSpPr>
          <a:xfrm>
            <a:off x="466725" y="1612079"/>
            <a:ext cx="2482017" cy="4905631"/>
            <a:chOff x="1424872" y="2075061"/>
            <a:chExt cx="2247770" cy="4442649"/>
          </a:xfrm>
        </p:grpSpPr>
        <p:sp>
          <p:nvSpPr>
            <p:cNvPr id="27" name="Freeform: Shape 26">
              <a:extLst>
                <a:ext uri="{FF2B5EF4-FFF2-40B4-BE49-F238E27FC236}">
                  <a16:creationId xmlns:a16="http://schemas.microsoft.com/office/drawing/2014/main" id="{F42426F2-BF5B-46A3-9D31-8BFBE63977D6}"/>
                </a:ext>
              </a:extLst>
            </p:cNvPr>
            <p:cNvSpPr/>
            <p:nvPr/>
          </p:nvSpPr>
          <p:spPr>
            <a:xfrm>
              <a:off x="2366310" y="2793553"/>
              <a:ext cx="1306332" cy="420493"/>
            </a:xfrm>
            <a:custGeom>
              <a:avLst/>
              <a:gdLst>
                <a:gd name="connsiteX0" fmla="*/ 61 w 1306331"/>
                <a:gd name="connsiteY0" fmla="*/ 421324 h 420493"/>
                <a:gd name="connsiteX1" fmla="*/ 930752 w 1306331"/>
                <a:gd name="connsiteY1" fmla="*/ 326012 h 420493"/>
                <a:gd name="connsiteX2" fmla="*/ 1151651 w 1306331"/>
                <a:gd name="connsiteY2" fmla="*/ 279478 h 420493"/>
                <a:gd name="connsiteX3" fmla="*/ 1245842 w 1306331"/>
                <a:gd name="connsiteY3" fmla="*/ 232382 h 420493"/>
                <a:gd name="connsiteX4" fmla="*/ 1257055 w 1306331"/>
                <a:gd name="connsiteY4" fmla="*/ 222851 h 420493"/>
                <a:gd name="connsiteX5" fmla="*/ 1257055 w 1306331"/>
                <a:gd name="connsiteY5" fmla="*/ 222851 h 420493"/>
                <a:gd name="connsiteX6" fmla="*/ 1290694 w 1306331"/>
                <a:gd name="connsiteY6" fmla="*/ 182484 h 420493"/>
                <a:gd name="connsiteX7" fmla="*/ 1289573 w 1306331"/>
                <a:gd name="connsiteY7" fmla="*/ 155572 h 420493"/>
                <a:gd name="connsiteX8" fmla="*/ 1308075 w 1306331"/>
                <a:gd name="connsiteY8" fmla="*/ 122494 h 420493"/>
                <a:gd name="connsiteX9" fmla="*/ 1297422 w 1306331"/>
                <a:gd name="connsiteY9" fmla="*/ 100628 h 420493"/>
                <a:gd name="connsiteX10" fmla="*/ 1305832 w 1306331"/>
                <a:gd name="connsiteY10" fmla="*/ 78202 h 420493"/>
                <a:gd name="connsiteX11" fmla="*/ 1295180 w 1306331"/>
                <a:gd name="connsiteY11" fmla="*/ 52972 h 420493"/>
                <a:gd name="connsiteX12" fmla="*/ 1276678 w 1306331"/>
                <a:gd name="connsiteY12" fmla="*/ 25500 h 420493"/>
                <a:gd name="connsiteX13" fmla="*/ 1228461 w 1306331"/>
                <a:gd name="connsiteY13" fmla="*/ 16529 h 420493"/>
                <a:gd name="connsiteX14" fmla="*/ 1169592 w 1306331"/>
                <a:gd name="connsiteY14" fmla="*/ 72034 h 420493"/>
                <a:gd name="connsiteX15" fmla="*/ 1142681 w 1306331"/>
                <a:gd name="connsiteY15" fmla="*/ 84369 h 420493"/>
                <a:gd name="connsiteX16" fmla="*/ 1162304 w 1306331"/>
                <a:gd name="connsiteY16" fmla="*/ 58579 h 420493"/>
                <a:gd name="connsiteX17" fmla="*/ 1184730 w 1306331"/>
                <a:gd name="connsiteY17" fmla="*/ 27182 h 420493"/>
                <a:gd name="connsiteX18" fmla="*/ 1191458 w 1306331"/>
                <a:gd name="connsiteY18" fmla="*/ 3634 h 420493"/>
                <a:gd name="connsiteX19" fmla="*/ 1166228 w 1306331"/>
                <a:gd name="connsiteY19" fmla="*/ 6438 h 420493"/>
                <a:gd name="connsiteX20" fmla="*/ 1063067 w 1306331"/>
                <a:gd name="connsiteY20" fmla="*/ 68110 h 420493"/>
                <a:gd name="connsiteX21" fmla="*/ 969998 w 1306331"/>
                <a:gd name="connsiteY21" fmla="*/ 158936 h 420493"/>
                <a:gd name="connsiteX22" fmla="*/ 888142 w 1306331"/>
                <a:gd name="connsiteY22" fmla="*/ 192576 h 420493"/>
                <a:gd name="connsiteX23" fmla="*/ 704247 w 1306331"/>
                <a:gd name="connsiteY23" fmla="*/ 181923 h 420493"/>
                <a:gd name="connsiteX24" fmla="*/ 483348 w 1306331"/>
                <a:gd name="connsiteY24" fmla="*/ 175195 h 420493"/>
                <a:gd name="connsiteX25" fmla="*/ 377383 w 1306331"/>
                <a:gd name="connsiteY25" fmla="*/ 197061 h 420493"/>
                <a:gd name="connsiteX26" fmla="*/ 196291 w 1306331"/>
                <a:gd name="connsiteY26" fmla="*/ 207713 h 420493"/>
                <a:gd name="connsiteX27" fmla="*/ 88084 w 1306331"/>
                <a:gd name="connsiteY27" fmla="*/ 187530 h 420493"/>
                <a:gd name="connsiteX28" fmla="*/ 30897 w 1306331"/>
                <a:gd name="connsiteY28" fmla="*/ 181363 h 420493"/>
                <a:gd name="connsiteX29" fmla="*/ 61 w 1306331"/>
                <a:gd name="connsiteY29" fmla="*/ 421324 h 420493"/>
                <a:gd name="connsiteX30" fmla="*/ 61 w 1306331"/>
                <a:gd name="connsiteY30" fmla="*/ 421324 h 4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06331" h="420493">
                  <a:moveTo>
                    <a:pt x="61" y="421324"/>
                  </a:moveTo>
                  <a:cubicBezTo>
                    <a:pt x="35943" y="420763"/>
                    <a:pt x="910569" y="331619"/>
                    <a:pt x="930752" y="326012"/>
                  </a:cubicBezTo>
                  <a:cubicBezTo>
                    <a:pt x="939723" y="324330"/>
                    <a:pt x="1120254" y="287327"/>
                    <a:pt x="1151651" y="279478"/>
                  </a:cubicBezTo>
                  <a:cubicBezTo>
                    <a:pt x="1157258" y="278356"/>
                    <a:pt x="1244720" y="237428"/>
                    <a:pt x="1245842" y="232382"/>
                  </a:cubicBezTo>
                  <a:cubicBezTo>
                    <a:pt x="1246402" y="232382"/>
                    <a:pt x="1255934" y="226776"/>
                    <a:pt x="1257055" y="222851"/>
                  </a:cubicBezTo>
                  <a:lnTo>
                    <a:pt x="1257055" y="222851"/>
                  </a:lnTo>
                  <a:cubicBezTo>
                    <a:pt x="1269389" y="213320"/>
                    <a:pt x="1289573" y="198182"/>
                    <a:pt x="1290694" y="182484"/>
                  </a:cubicBezTo>
                  <a:cubicBezTo>
                    <a:pt x="1294619" y="172392"/>
                    <a:pt x="1286209" y="165104"/>
                    <a:pt x="1289573" y="155572"/>
                  </a:cubicBezTo>
                  <a:cubicBezTo>
                    <a:pt x="1294619" y="146041"/>
                    <a:pt x="1309196" y="133707"/>
                    <a:pt x="1308075" y="122494"/>
                  </a:cubicBezTo>
                  <a:cubicBezTo>
                    <a:pt x="1306393" y="114644"/>
                    <a:pt x="1300786" y="108477"/>
                    <a:pt x="1297422" y="100628"/>
                  </a:cubicBezTo>
                  <a:cubicBezTo>
                    <a:pt x="1300225" y="96143"/>
                    <a:pt x="1303029" y="82687"/>
                    <a:pt x="1305832" y="78202"/>
                  </a:cubicBezTo>
                  <a:cubicBezTo>
                    <a:pt x="1305271" y="70352"/>
                    <a:pt x="1296301" y="60821"/>
                    <a:pt x="1295180" y="52972"/>
                  </a:cubicBezTo>
                  <a:cubicBezTo>
                    <a:pt x="1294058" y="42320"/>
                    <a:pt x="1282285" y="35592"/>
                    <a:pt x="1276678" y="25500"/>
                  </a:cubicBezTo>
                  <a:cubicBezTo>
                    <a:pt x="1261540" y="-1972"/>
                    <a:pt x="1258176" y="831"/>
                    <a:pt x="1228461" y="16529"/>
                  </a:cubicBezTo>
                  <a:cubicBezTo>
                    <a:pt x="1207156" y="28303"/>
                    <a:pt x="1188094" y="56336"/>
                    <a:pt x="1169592" y="72034"/>
                  </a:cubicBezTo>
                  <a:cubicBezTo>
                    <a:pt x="1166228" y="75398"/>
                    <a:pt x="1148848" y="83808"/>
                    <a:pt x="1142681" y="84369"/>
                  </a:cubicBezTo>
                  <a:cubicBezTo>
                    <a:pt x="1141560" y="79884"/>
                    <a:pt x="1160622" y="60821"/>
                    <a:pt x="1162304" y="58579"/>
                  </a:cubicBezTo>
                  <a:cubicBezTo>
                    <a:pt x="1171835" y="49047"/>
                    <a:pt x="1178002" y="37834"/>
                    <a:pt x="1184730" y="27182"/>
                  </a:cubicBezTo>
                  <a:cubicBezTo>
                    <a:pt x="1189776" y="19333"/>
                    <a:pt x="1196504" y="10362"/>
                    <a:pt x="1191458" y="3634"/>
                  </a:cubicBezTo>
                  <a:cubicBezTo>
                    <a:pt x="1184730" y="-4215"/>
                    <a:pt x="1174078" y="2513"/>
                    <a:pt x="1166228" y="6438"/>
                  </a:cubicBezTo>
                  <a:cubicBezTo>
                    <a:pt x="1129225" y="22136"/>
                    <a:pt x="1095586" y="45123"/>
                    <a:pt x="1063067" y="68110"/>
                  </a:cubicBezTo>
                  <a:cubicBezTo>
                    <a:pt x="1027746" y="93339"/>
                    <a:pt x="996910" y="124176"/>
                    <a:pt x="969998" y="158936"/>
                  </a:cubicBezTo>
                  <a:cubicBezTo>
                    <a:pt x="949815" y="185287"/>
                    <a:pt x="918978" y="192015"/>
                    <a:pt x="888142" y="192576"/>
                  </a:cubicBezTo>
                  <a:cubicBezTo>
                    <a:pt x="827031" y="194818"/>
                    <a:pt x="765919" y="186408"/>
                    <a:pt x="704247" y="181923"/>
                  </a:cubicBezTo>
                  <a:cubicBezTo>
                    <a:pt x="630801" y="176317"/>
                    <a:pt x="557354" y="166225"/>
                    <a:pt x="483348" y="175195"/>
                  </a:cubicBezTo>
                  <a:cubicBezTo>
                    <a:pt x="448026" y="179681"/>
                    <a:pt x="412705" y="189212"/>
                    <a:pt x="377383" y="197061"/>
                  </a:cubicBezTo>
                  <a:cubicBezTo>
                    <a:pt x="317393" y="211077"/>
                    <a:pt x="256842" y="214441"/>
                    <a:pt x="196291" y="207713"/>
                  </a:cubicBezTo>
                  <a:cubicBezTo>
                    <a:pt x="150878" y="203228"/>
                    <a:pt x="132937" y="196500"/>
                    <a:pt x="88084" y="187530"/>
                  </a:cubicBezTo>
                  <a:cubicBezTo>
                    <a:pt x="76310" y="184727"/>
                    <a:pt x="52202" y="183045"/>
                    <a:pt x="30897" y="181363"/>
                  </a:cubicBezTo>
                  <a:cubicBezTo>
                    <a:pt x="32019" y="180241"/>
                    <a:pt x="-1621" y="379275"/>
                    <a:pt x="61" y="421324"/>
                  </a:cubicBezTo>
                  <a:lnTo>
                    <a:pt x="61" y="421324"/>
                  </a:lnTo>
                  <a:close/>
                </a:path>
              </a:pathLst>
            </a:custGeom>
            <a:solidFill>
              <a:srgbClr val="FDC095"/>
            </a:solidFill>
            <a:ln w="560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97DF60C-4960-458F-93D5-718E2C70C00D}"/>
                </a:ext>
              </a:extLst>
            </p:cNvPr>
            <p:cNvSpPr/>
            <p:nvPr/>
          </p:nvSpPr>
          <p:spPr>
            <a:xfrm>
              <a:off x="1525218" y="2075061"/>
              <a:ext cx="678395" cy="1681972"/>
            </a:xfrm>
            <a:custGeom>
              <a:avLst/>
              <a:gdLst>
                <a:gd name="connsiteX0" fmla="*/ 680805 w 678395"/>
                <a:gd name="connsiteY0" fmla="*/ 638028 h 1681972"/>
                <a:gd name="connsiteX1" fmla="*/ 679123 w 678395"/>
                <a:gd name="connsiteY1" fmla="*/ 600464 h 1681972"/>
                <a:gd name="connsiteX2" fmla="*/ 666789 w 678395"/>
                <a:gd name="connsiteY2" fmla="*/ 526457 h 1681972"/>
                <a:gd name="connsiteX3" fmla="*/ 654454 w 678395"/>
                <a:gd name="connsiteY3" fmla="*/ 471513 h 1681972"/>
                <a:gd name="connsiteX4" fmla="*/ 647726 w 678395"/>
                <a:gd name="connsiteY4" fmla="*/ 436191 h 1681972"/>
                <a:gd name="connsiteX5" fmla="*/ 637634 w 678395"/>
                <a:gd name="connsiteY5" fmla="*/ 398067 h 1681972"/>
                <a:gd name="connsiteX6" fmla="*/ 616329 w 678395"/>
                <a:gd name="connsiteY6" fmla="*/ 320696 h 1681972"/>
                <a:gd name="connsiteX7" fmla="*/ 605677 w 678395"/>
                <a:gd name="connsiteY7" fmla="*/ 291542 h 1681972"/>
                <a:gd name="connsiteX8" fmla="*/ 589978 w 678395"/>
                <a:gd name="connsiteY8" fmla="*/ 253417 h 1681972"/>
                <a:gd name="connsiteX9" fmla="*/ 574841 w 678395"/>
                <a:gd name="connsiteY9" fmla="*/ 216974 h 1681972"/>
                <a:gd name="connsiteX10" fmla="*/ 558021 w 678395"/>
                <a:gd name="connsiteY10" fmla="*/ 176607 h 1681972"/>
                <a:gd name="connsiteX11" fmla="*/ 541201 w 678395"/>
                <a:gd name="connsiteY11" fmla="*/ 150817 h 1681972"/>
                <a:gd name="connsiteX12" fmla="*/ 541762 w 678395"/>
                <a:gd name="connsiteY12" fmla="*/ 150256 h 1681972"/>
                <a:gd name="connsiteX13" fmla="*/ 540641 w 678395"/>
                <a:gd name="connsiteY13" fmla="*/ 148574 h 1681972"/>
                <a:gd name="connsiteX14" fmla="*/ 525503 w 678395"/>
                <a:gd name="connsiteY14" fmla="*/ 118299 h 1681972"/>
                <a:gd name="connsiteX15" fmla="*/ 471680 w 678395"/>
                <a:gd name="connsiteY15" fmla="*/ 41489 h 1681972"/>
                <a:gd name="connsiteX16" fmla="*/ 421781 w 678395"/>
                <a:gd name="connsiteY16" fmla="*/ 12334 h 1681972"/>
                <a:gd name="connsiteX17" fmla="*/ 344971 w 678395"/>
                <a:gd name="connsiteY17" fmla="*/ 0 h 1681972"/>
                <a:gd name="connsiteX18" fmla="*/ 247977 w 678395"/>
                <a:gd name="connsiteY18" fmla="*/ 7289 h 1681972"/>
                <a:gd name="connsiteX19" fmla="*/ 232279 w 678395"/>
                <a:gd name="connsiteY19" fmla="*/ 10092 h 1681972"/>
                <a:gd name="connsiteX20" fmla="*/ 108374 w 678395"/>
                <a:gd name="connsiteY20" fmla="*/ 72325 h 1681972"/>
                <a:gd name="connsiteX21" fmla="*/ 57915 w 678395"/>
                <a:gd name="connsiteY21" fmla="*/ 178289 h 1681972"/>
                <a:gd name="connsiteX22" fmla="*/ 50626 w 678395"/>
                <a:gd name="connsiteY22" fmla="*/ 232673 h 1681972"/>
                <a:gd name="connsiteX23" fmla="*/ 44459 w 678395"/>
                <a:gd name="connsiteY23" fmla="*/ 263509 h 1681972"/>
                <a:gd name="connsiteX24" fmla="*/ 41095 w 678395"/>
                <a:gd name="connsiteY24" fmla="*/ 302194 h 1681972"/>
                <a:gd name="connsiteX25" fmla="*/ 34928 w 678395"/>
                <a:gd name="connsiteY25" fmla="*/ 390218 h 1681972"/>
                <a:gd name="connsiteX26" fmla="*/ 28760 w 678395"/>
                <a:gd name="connsiteY26" fmla="*/ 478241 h 1681972"/>
                <a:gd name="connsiteX27" fmla="*/ 23715 w 678395"/>
                <a:gd name="connsiteY27" fmla="*/ 552248 h 1681972"/>
                <a:gd name="connsiteX28" fmla="*/ 19790 w 678395"/>
                <a:gd name="connsiteY28" fmla="*/ 620087 h 1681972"/>
                <a:gd name="connsiteX29" fmla="*/ 16987 w 678395"/>
                <a:gd name="connsiteY29" fmla="*/ 685123 h 1681972"/>
                <a:gd name="connsiteX30" fmla="*/ 8016 w 678395"/>
                <a:gd name="connsiteY30" fmla="*/ 817999 h 1681972"/>
                <a:gd name="connsiteX31" fmla="*/ 6895 w 678395"/>
                <a:gd name="connsiteY31" fmla="*/ 900976 h 1681972"/>
                <a:gd name="connsiteX32" fmla="*/ 2970 w 678395"/>
                <a:gd name="connsiteY32" fmla="*/ 980029 h 1681972"/>
                <a:gd name="connsiteX33" fmla="*/ 728 w 678395"/>
                <a:gd name="connsiteY33" fmla="*/ 1063006 h 1681972"/>
                <a:gd name="connsiteX34" fmla="*/ 1288 w 678395"/>
                <a:gd name="connsiteY34" fmla="*/ 1129164 h 1681972"/>
                <a:gd name="connsiteX35" fmla="*/ 3531 w 678395"/>
                <a:gd name="connsiteY35" fmla="*/ 1193640 h 1681972"/>
                <a:gd name="connsiteX36" fmla="*/ 8577 w 678395"/>
                <a:gd name="connsiteY36" fmla="*/ 1236810 h 1681972"/>
                <a:gd name="connsiteX37" fmla="*/ 20351 w 678395"/>
                <a:gd name="connsiteY37" fmla="*/ 1331561 h 1681972"/>
                <a:gd name="connsiteX38" fmla="*/ 41656 w 678395"/>
                <a:gd name="connsiteY38" fmla="*/ 1507047 h 1681972"/>
                <a:gd name="connsiteX39" fmla="*/ 33246 w 678395"/>
                <a:gd name="connsiteY39" fmla="*/ 1601238 h 1681972"/>
                <a:gd name="connsiteX40" fmla="*/ 28200 w 678395"/>
                <a:gd name="connsiteY40" fmla="*/ 1630392 h 1681972"/>
                <a:gd name="connsiteX41" fmla="*/ 42777 w 678395"/>
                <a:gd name="connsiteY41" fmla="*/ 1651136 h 1681972"/>
                <a:gd name="connsiteX42" fmla="*/ 86508 w 678395"/>
                <a:gd name="connsiteY42" fmla="*/ 1680290 h 1681972"/>
                <a:gd name="connsiteX43" fmla="*/ 140331 w 678395"/>
                <a:gd name="connsiteY43" fmla="*/ 1685897 h 1681972"/>
                <a:gd name="connsiteX44" fmla="*/ 189108 w 678395"/>
                <a:gd name="connsiteY44" fmla="*/ 1671880 h 1681972"/>
                <a:gd name="connsiteX45" fmla="*/ 198079 w 678395"/>
                <a:gd name="connsiteY45" fmla="*/ 1664031 h 1681972"/>
                <a:gd name="connsiteX46" fmla="*/ 219384 w 678395"/>
                <a:gd name="connsiteY46" fmla="*/ 1655061 h 1681972"/>
                <a:gd name="connsiteX47" fmla="*/ 243492 w 678395"/>
                <a:gd name="connsiteY47" fmla="*/ 1643848 h 1681972"/>
                <a:gd name="connsiteX48" fmla="*/ 281056 w 678395"/>
                <a:gd name="connsiteY48" fmla="*/ 1611329 h 1681972"/>
                <a:gd name="connsiteX49" fmla="*/ 299558 w 678395"/>
                <a:gd name="connsiteY49" fmla="*/ 1555264 h 1681972"/>
                <a:gd name="connsiteX50" fmla="*/ 370761 w 678395"/>
                <a:gd name="connsiteY50" fmla="*/ 1409493 h 1681972"/>
                <a:gd name="connsiteX51" fmla="*/ 680805 w 678395"/>
                <a:gd name="connsiteY51" fmla="*/ 638028 h 1681972"/>
                <a:gd name="connsiteX52" fmla="*/ 528306 w 678395"/>
                <a:gd name="connsiteY52" fmla="*/ 639149 h 1681972"/>
                <a:gd name="connsiteX53" fmla="*/ 528867 w 678395"/>
                <a:gd name="connsiteY53" fmla="*/ 638589 h 1681972"/>
                <a:gd name="connsiteX54" fmla="*/ 528867 w 678395"/>
                <a:gd name="connsiteY54" fmla="*/ 640831 h 1681972"/>
                <a:gd name="connsiteX55" fmla="*/ 528306 w 678395"/>
                <a:gd name="connsiteY55" fmla="*/ 639149 h 16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8395" h="1681972">
                  <a:moveTo>
                    <a:pt x="680805" y="638028"/>
                  </a:moveTo>
                  <a:cubicBezTo>
                    <a:pt x="679684" y="625694"/>
                    <a:pt x="680805" y="612799"/>
                    <a:pt x="679123" y="600464"/>
                  </a:cubicBezTo>
                  <a:cubicBezTo>
                    <a:pt x="675198" y="576356"/>
                    <a:pt x="666789" y="550566"/>
                    <a:pt x="666789" y="526457"/>
                  </a:cubicBezTo>
                  <a:cubicBezTo>
                    <a:pt x="663985" y="507956"/>
                    <a:pt x="657257" y="490015"/>
                    <a:pt x="654454" y="471513"/>
                  </a:cubicBezTo>
                  <a:cubicBezTo>
                    <a:pt x="652772" y="459178"/>
                    <a:pt x="650529" y="448526"/>
                    <a:pt x="647726" y="436191"/>
                  </a:cubicBezTo>
                  <a:cubicBezTo>
                    <a:pt x="644362" y="423296"/>
                    <a:pt x="640998" y="410962"/>
                    <a:pt x="637634" y="398067"/>
                  </a:cubicBezTo>
                  <a:cubicBezTo>
                    <a:pt x="630906" y="372277"/>
                    <a:pt x="624179" y="346486"/>
                    <a:pt x="616329" y="320696"/>
                  </a:cubicBezTo>
                  <a:cubicBezTo>
                    <a:pt x="613526" y="310604"/>
                    <a:pt x="609041" y="301634"/>
                    <a:pt x="605677" y="291542"/>
                  </a:cubicBezTo>
                  <a:cubicBezTo>
                    <a:pt x="601752" y="278647"/>
                    <a:pt x="595024" y="265752"/>
                    <a:pt x="589978" y="253417"/>
                  </a:cubicBezTo>
                  <a:cubicBezTo>
                    <a:pt x="585493" y="242204"/>
                    <a:pt x="581569" y="227066"/>
                    <a:pt x="574841" y="216974"/>
                  </a:cubicBezTo>
                  <a:cubicBezTo>
                    <a:pt x="569234" y="203519"/>
                    <a:pt x="563628" y="190063"/>
                    <a:pt x="558021" y="176607"/>
                  </a:cubicBezTo>
                  <a:cubicBezTo>
                    <a:pt x="557460" y="175486"/>
                    <a:pt x="544565" y="146892"/>
                    <a:pt x="541201" y="150817"/>
                  </a:cubicBezTo>
                  <a:cubicBezTo>
                    <a:pt x="541201" y="150817"/>
                    <a:pt x="541762" y="150256"/>
                    <a:pt x="541762" y="150256"/>
                  </a:cubicBezTo>
                  <a:cubicBezTo>
                    <a:pt x="541201" y="149696"/>
                    <a:pt x="540641" y="149135"/>
                    <a:pt x="540641" y="148574"/>
                  </a:cubicBezTo>
                  <a:cubicBezTo>
                    <a:pt x="536155" y="137361"/>
                    <a:pt x="528867" y="123345"/>
                    <a:pt x="525503" y="118299"/>
                  </a:cubicBezTo>
                  <a:cubicBezTo>
                    <a:pt x="514850" y="101479"/>
                    <a:pt x="489060" y="52702"/>
                    <a:pt x="471680" y="41489"/>
                  </a:cubicBezTo>
                  <a:cubicBezTo>
                    <a:pt x="457663" y="32518"/>
                    <a:pt x="438040" y="16820"/>
                    <a:pt x="421781" y="12334"/>
                  </a:cubicBezTo>
                  <a:cubicBezTo>
                    <a:pt x="396552" y="5046"/>
                    <a:pt x="371322" y="0"/>
                    <a:pt x="344971" y="0"/>
                  </a:cubicBezTo>
                  <a:cubicBezTo>
                    <a:pt x="312453" y="2243"/>
                    <a:pt x="279935" y="-2803"/>
                    <a:pt x="247977" y="7289"/>
                  </a:cubicBezTo>
                  <a:cubicBezTo>
                    <a:pt x="242371" y="7289"/>
                    <a:pt x="237325" y="8410"/>
                    <a:pt x="232279" y="10092"/>
                  </a:cubicBezTo>
                  <a:cubicBezTo>
                    <a:pt x="192472" y="21866"/>
                    <a:pt x="137528" y="44292"/>
                    <a:pt x="108374" y="72325"/>
                  </a:cubicBezTo>
                  <a:cubicBezTo>
                    <a:pt x="76977" y="103161"/>
                    <a:pt x="67446" y="127269"/>
                    <a:pt x="57915" y="178289"/>
                  </a:cubicBezTo>
                  <a:cubicBezTo>
                    <a:pt x="55672" y="189502"/>
                    <a:pt x="52869" y="224263"/>
                    <a:pt x="50626" y="232673"/>
                  </a:cubicBezTo>
                  <a:cubicBezTo>
                    <a:pt x="47823" y="242765"/>
                    <a:pt x="45580" y="252856"/>
                    <a:pt x="44459" y="263509"/>
                  </a:cubicBezTo>
                  <a:cubicBezTo>
                    <a:pt x="42777" y="276404"/>
                    <a:pt x="42777" y="289299"/>
                    <a:pt x="41095" y="302194"/>
                  </a:cubicBezTo>
                  <a:cubicBezTo>
                    <a:pt x="37731" y="331349"/>
                    <a:pt x="34928" y="360503"/>
                    <a:pt x="34928" y="390218"/>
                  </a:cubicBezTo>
                  <a:cubicBezTo>
                    <a:pt x="32685" y="419372"/>
                    <a:pt x="31003" y="449087"/>
                    <a:pt x="28760" y="478241"/>
                  </a:cubicBezTo>
                  <a:cubicBezTo>
                    <a:pt x="27078" y="502910"/>
                    <a:pt x="25397" y="527579"/>
                    <a:pt x="23715" y="552248"/>
                  </a:cubicBezTo>
                  <a:cubicBezTo>
                    <a:pt x="23715" y="574674"/>
                    <a:pt x="20911" y="597661"/>
                    <a:pt x="19790" y="620087"/>
                  </a:cubicBezTo>
                  <a:cubicBezTo>
                    <a:pt x="18669" y="641392"/>
                    <a:pt x="20911" y="664379"/>
                    <a:pt x="16987" y="685123"/>
                  </a:cubicBezTo>
                  <a:cubicBezTo>
                    <a:pt x="9137" y="727733"/>
                    <a:pt x="10259" y="774268"/>
                    <a:pt x="8016" y="817999"/>
                  </a:cubicBezTo>
                  <a:cubicBezTo>
                    <a:pt x="6334" y="845471"/>
                    <a:pt x="6895" y="873504"/>
                    <a:pt x="6895" y="900976"/>
                  </a:cubicBezTo>
                  <a:cubicBezTo>
                    <a:pt x="7455" y="927888"/>
                    <a:pt x="5213" y="953118"/>
                    <a:pt x="2970" y="980029"/>
                  </a:cubicBezTo>
                  <a:cubicBezTo>
                    <a:pt x="728" y="1007501"/>
                    <a:pt x="728" y="1034974"/>
                    <a:pt x="728" y="1063006"/>
                  </a:cubicBezTo>
                  <a:cubicBezTo>
                    <a:pt x="728" y="1084872"/>
                    <a:pt x="4092" y="1107298"/>
                    <a:pt x="1288" y="1129164"/>
                  </a:cubicBezTo>
                  <a:cubicBezTo>
                    <a:pt x="-1515" y="1150469"/>
                    <a:pt x="728" y="1171774"/>
                    <a:pt x="3531" y="1193640"/>
                  </a:cubicBezTo>
                  <a:cubicBezTo>
                    <a:pt x="5213" y="1208217"/>
                    <a:pt x="6895" y="1222233"/>
                    <a:pt x="8577" y="1236810"/>
                  </a:cubicBezTo>
                  <a:cubicBezTo>
                    <a:pt x="12501" y="1268768"/>
                    <a:pt x="15865" y="1300164"/>
                    <a:pt x="20351" y="1331561"/>
                  </a:cubicBezTo>
                  <a:cubicBezTo>
                    <a:pt x="28200" y="1389870"/>
                    <a:pt x="36049" y="1448178"/>
                    <a:pt x="41656" y="1507047"/>
                  </a:cubicBezTo>
                  <a:cubicBezTo>
                    <a:pt x="44459" y="1538444"/>
                    <a:pt x="45020" y="1571523"/>
                    <a:pt x="33246" y="1601238"/>
                  </a:cubicBezTo>
                  <a:cubicBezTo>
                    <a:pt x="29321" y="1610769"/>
                    <a:pt x="24836" y="1620300"/>
                    <a:pt x="28200" y="1630392"/>
                  </a:cubicBezTo>
                  <a:cubicBezTo>
                    <a:pt x="31003" y="1638241"/>
                    <a:pt x="37170" y="1645529"/>
                    <a:pt x="42777" y="1651136"/>
                  </a:cubicBezTo>
                  <a:cubicBezTo>
                    <a:pt x="54551" y="1664031"/>
                    <a:pt x="69688" y="1674684"/>
                    <a:pt x="86508" y="1680290"/>
                  </a:cubicBezTo>
                  <a:cubicBezTo>
                    <a:pt x="103889" y="1686457"/>
                    <a:pt x="122390" y="1688700"/>
                    <a:pt x="140331" y="1685897"/>
                  </a:cubicBezTo>
                  <a:cubicBezTo>
                    <a:pt x="157151" y="1683654"/>
                    <a:pt x="174531" y="1680851"/>
                    <a:pt x="189108" y="1671880"/>
                  </a:cubicBezTo>
                  <a:cubicBezTo>
                    <a:pt x="193033" y="1670198"/>
                    <a:pt x="194715" y="1666274"/>
                    <a:pt x="198079" y="1664031"/>
                  </a:cubicBezTo>
                  <a:cubicBezTo>
                    <a:pt x="203686" y="1658425"/>
                    <a:pt x="212095" y="1657864"/>
                    <a:pt x="219384" y="1655061"/>
                  </a:cubicBezTo>
                  <a:cubicBezTo>
                    <a:pt x="227794" y="1652257"/>
                    <a:pt x="235643" y="1648333"/>
                    <a:pt x="243492" y="1643848"/>
                  </a:cubicBezTo>
                  <a:cubicBezTo>
                    <a:pt x="258069" y="1635438"/>
                    <a:pt x="270404" y="1624225"/>
                    <a:pt x="281056" y="1611329"/>
                  </a:cubicBezTo>
                  <a:cubicBezTo>
                    <a:pt x="294512" y="1593949"/>
                    <a:pt x="296194" y="1576569"/>
                    <a:pt x="299558" y="1555264"/>
                  </a:cubicBezTo>
                  <a:cubicBezTo>
                    <a:pt x="302922" y="1533398"/>
                    <a:pt x="367398" y="1431358"/>
                    <a:pt x="370761" y="1409493"/>
                  </a:cubicBezTo>
                  <a:cubicBezTo>
                    <a:pt x="376368" y="1379778"/>
                    <a:pt x="692579" y="801740"/>
                    <a:pt x="680805" y="638028"/>
                  </a:cubicBezTo>
                  <a:close/>
                  <a:moveTo>
                    <a:pt x="528306" y="639149"/>
                  </a:moveTo>
                  <a:cubicBezTo>
                    <a:pt x="528306" y="638589"/>
                    <a:pt x="528306" y="638589"/>
                    <a:pt x="528867" y="638589"/>
                  </a:cubicBezTo>
                  <a:cubicBezTo>
                    <a:pt x="528867" y="639149"/>
                    <a:pt x="528867" y="640271"/>
                    <a:pt x="528867" y="640831"/>
                  </a:cubicBezTo>
                  <a:cubicBezTo>
                    <a:pt x="528867" y="640271"/>
                    <a:pt x="528867" y="639710"/>
                    <a:pt x="528306" y="639149"/>
                  </a:cubicBezTo>
                  <a:close/>
                </a:path>
              </a:pathLst>
            </a:custGeom>
            <a:solidFill>
              <a:schemeClr val="tx1">
                <a:lumMod val="75000"/>
                <a:lumOff val="25000"/>
              </a:schemeClr>
            </a:solidFill>
            <a:ln w="560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F6C5BBD-DEEA-4E23-A1DD-676747321489}"/>
                </a:ext>
              </a:extLst>
            </p:cNvPr>
            <p:cNvSpPr/>
            <p:nvPr/>
          </p:nvSpPr>
          <p:spPr>
            <a:xfrm>
              <a:off x="2372397" y="3256366"/>
              <a:ext cx="106525" cy="812953"/>
            </a:xfrm>
            <a:custGeom>
              <a:avLst/>
              <a:gdLst>
                <a:gd name="connsiteX0" fmla="*/ 29804 w 106524"/>
                <a:gd name="connsiteY0" fmla="*/ 80174 h 812953"/>
                <a:gd name="connsiteX1" fmla="*/ 109979 w 106524"/>
                <a:gd name="connsiteY1" fmla="*/ 733901 h 812953"/>
                <a:gd name="connsiteX2" fmla="*/ 75218 w 106524"/>
                <a:gd name="connsiteY2" fmla="*/ 809589 h 812953"/>
                <a:gd name="connsiteX3" fmla="*/ 29244 w 106524"/>
                <a:gd name="connsiteY3" fmla="*/ 810150 h 812953"/>
                <a:gd name="connsiteX4" fmla="*/ 24198 w 106524"/>
                <a:gd name="connsiteY4" fmla="*/ 679517 h 812953"/>
                <a:gd name="connsiteX5" fmla="*/ 14106 w 106524"/>
                <a:gd name="connsiteY5" fmla="*/ 445723 h 812953"/>
                <a:gd name="connsiteX6" fmla="*/ 6818 w 106524"/>
                <a:gd name="connsiteY6" fmla="*/ 284814 h 812953"/>
                <a:gd name="connsiteX7" fmla="*/ 1211 w 106524"/>
                <a:gd name="connsiteY7" fmla="*/ 99236 h 812953"/>
                <a:gd name="connsiteX8" fmla="*/ 90 w 106524"/>
                <a:gd name="connsiteY8" fmla="*/ 3925 h 812953"/>
                <a:gd name="connsiteX9" fmla="*/ 23077 w 106524"/>
                <a:gd name="connsiteY9" fmla="*/ 0 h 812953"/>
                <a:gd name="connsiteX10" fmla="*/ 29804 w 106524"/>
                <a:gd name="connsiteY10" fmla="*/ 80174 h 8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24" h="812953">
                  <a:moveTo>
                    <a:pt x="29804" y="80174"/>
                  </a:moveTo>
                  <a:cubicBezTo>
                    <a:pt x="33729" y="111571"/>
                    <a:pt x="109418" y="696336"/>
                    <a:pt x="109979" y="733901"/>
                  </a:cubicBezTo>
                  <a:cubicBezTo>
                    <a:pt x="111100" y="784360"/>
                    <a:pt x="85870" y="805665"/>
                    <a:pt x="75218" y="809589"/>
                  </a:cubicBezTo>
                  <a:cubicBezTo>
                    <a:pt x="61762" y="814635"/>
                    <a:pt x="47185" y="816317"/>
                    <a:pt x="29244" y="810150"/>
                  </a:cubicBezTo>
                  <a:cubicBezTo>
                    <a:pt x="25880" y="763615"/>
                    <a:pt x="25319" y="692972"/>
                    <a:pt x="24198" y="679517"/>
                  </a:cubicBezTo>
                  <a:cubicBezTo>
                    <a:pt x="18591" y="601585"/>
                    <a:pt x="15227" y="524215"/>
                    <a:pt x="14106" y="445723"/>
                  </a:cubicBezTo>
                  <a:cubicBezTo>
                    <a:pt x="13545" y="392460"/>
                    <a:pt x="10742" y="338076"/>
                    <a:pt x="6818" y="284814"/>
                  </a:cubicBezTo>
                  <a:cubicBezTo>
                    <a:pt x="2332" y="219778"/>
                    <a:pt x="6257" y="164273"/>
                    <a:pt x="1211" y="99236"/>
                  </a:cubicBezTo>
                  <a:cubicBezTo>
                    <a:pt x="-471" y="82417"/>
                    <a:pt x="90" y="19062"/>
                    <a:pt x="90" y="3925"/>
                  </a:cubicBezTo>
                  <a:cubicBezTo>
                    <a:pt x="7378" y="2803"/>
                    <a:pt x="16349" y="561"/>
                    <a:pt x="23077" y="0"/>
                  </a:cubicBezTo>
                  <a:cubicBezTo>
                    <a:pt x="19713" y="1682"/>
                    <a:pt x="27001" y="58869"/>
                    <a:pt x="29804" y="80174"/>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2AE2DD3-F3A9-4ED9-BF51-549545F746D3}"/>
                </a:ext>
              </a:extLst>
            </p:cNvPr>
            <p:cNvSpPr/>
            <p:nvPr/>
          </p:nvSpPr>
          <p:spPr>
            <a:xfrm>
              <a:off x="2175187" y="5846603"/>
              <a:ext cx="274722" cy="409280"/>
            </a:xfrm>
            <a:custGeom>
              <a:avLst/>
              <a:gdLst>
                <a:gd name="connsiteX0" fmla="*/ 273040 w 274722"/>
                <a:gd name="connsiteY0" fmla="*/ 315090 h 409279"/>
                <a:gd name="connsiteX1" fmla="*/ 260145 w 274722"/>
                <a:gd name="connsiteY1" fmla="*/ 282011 h 409279"/>
                <a:gd name="connsiteX2" fmla="*/ 202958 w 274722"/>
                <a:gd name="connsiteY2" fmla="*/ 136240 h 409279"/>
                <a:gd name="connsiteX3" fmla="*/ 176046 w 274722"/>
                <a:gd name="connsiteY3" fmla="*/ 61111 h 409279"/>
                <a:gd name="connsiteX4" fmla="*/ 156984 w 274722"/>
                <a:gd name="connsiteY4" fmla="*/ 0 h 409279"/>
                <a:gd name="connsiteX5" fmla="*/ 0 w 274722"/>
                <a:gd name="connsiteY5" fmla="*/ 37003 h 409279"/>
                <a:gd name="connsiteX6" fmla="*/ 35321 w 274722"/>
                <a:gd name="connsiteY6" fmla="*/ 155302 h 409279"/>
                <a:gd name="connsiteX7" fmla="*/ 52141 w 274722"/>
                <a:gd name="connsiteY7" fmla="*/ 254538 h 409279"/>
                <a:gd name="connsiteX8" fmla="*/ 58869 w 274722"/>
                <a:gd name="connsiteY8" fmla="*/ 353214 h 409279"/>
                <a:gd name="connsiteX9" fmla="*/ 65036 w 274722"/>
                <a:gd name="connsiteY9" fmla="*/ 373398 h 409279"/>
                <a:gd name="connsiteX10" fmla="*/ 104282 w 274722"/>
                <a:gd name="connsiteY10" fmla="*/ 396385 h 409279"/>
                <a:gd name="connsiteX11" fmla="*/ 176046 w 274722"/>
                <a:gd name="connsiteY11" fmla="*/ 408719 h 409279"/>
                <a:gd name="connsiteX12" fmla="*/ 250053 w 274722"/>
                <a:gd name="connsiteY12" fmla="*/ 357139 h 409279"/>
                <a:gd name="connsiteX13" fmla="*/ 276965 w 274722"/>
                <a:gd name="connsiteY13" fmla="*/ 326303 h 409279"/>
                <a:gd name="connsiteX14" fmla="*/ 273040 w 274722"/>
                <a:gd name="connsiteY14" fmla="*/ 315090 h 4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722" h="409279">
                  <a:moveTo>
                    <a:pt x="273040" y="315090"/>
                  </a:moveTo>
                  <a:cubicBezTo>
                    <a:pt x="270237" y="301634"/>
                    <a:pt x="264070" y="292663"/>
                    <a:pt x="260145" y="282011"/>
                  </a:cubicBezTo>
                  <a:cubicBezTo>
                    <a:pt x="242204" y="233233"/>
                    <a:pt x="221460" y="185017"/>
                    <a:pt x="202958" y="136240"/>
                  </a:cubicBezTo>
                  <a:cubicBezTo>
                    <a:pt x="193427" y="111571"/>
                    <a:pt x="184456" y="86341"/>
                    <a:pt x="176046" y="61111"/>
                  </a:cubicBezTo>
                  <a:cubicBezTo>
                    <a:pt x="168197" y="37003"/>
                    <a:pt x="165955" y="33079"/>
                    <a:pt x="156984" y="0"/>
                  </a:cubicBezTo>
                  <a:cubicBezTo>
                    <a:pt x="111010" y="6167"/>
                    <a:pt x="45413" y="28033"/>
                    <a:pt x="0" y="37003"/>
                  </a:cubicBezTo>
                  <a:cubicBezTo>
                    <a:pt x="3364" y="36443"/>
                    <a:pt x="32518" y="145210"/>
                    <a:pt x="35321" y="155302"/>
                  </a:cubicBezTo>
                  <a:cubicBezTo>
                    <a:pt x="42610" y="187259"/>
                    <a:pt x="49338" y="221460"/>
                    <a:pt x="52141" y="254538"/>
                  </a:cubicBezTo>
                  <a:cubicBezTo>
                    <a:pt x="54944" y="285374"/>
                    <a:pt x="59430" y="318453"/>
                    <a:pt x="58869" y="353214"/>
                  </a:cubicBezTo>
                  <a:cubicBezTo>
                    <a:pt x="58869" y="359381"/>
                    <a:pt x="58869" y="368913"/>
                    <a:pt x="65036" y="373398"/>
                  </a:cubicBezTo>
                  <a:cubicBezTo>
                    <a:pt x="76249" y="380686"/>
                    <a:pt x="88584" y="392460"/>
                    <a:pt x="104282" y="396385"/>
                  </a:cubicBezTo>
                  <a:cubicBezTo>
                    <a:pt x="130073" y="403112"/>
                    <a:pt x="154181" y="417690"/>
                    <a:pt x="176046" y="408719"/>
                  </a:cubicBezTo>
                  <a:cubicBezTo>
                    <a:pt x="194548" y="401431"/>
                    <a:pt x="231552" y="364427"/>
                    <a:pt x="250053" y="357139"/>
                  </a:cubicBezTo>
                  <a:cubicBezTo>
                    <a:pt x="264070" y="351532"/>
                    <a:pt x="267434" y="338076"/>
                    <a:pt x="276965" y="326303"/>
                  </a:cubicBezTo>
                  <a:cubicBezTo>
                    <a:pt x="279207" y="322939"/>
                    <a:pt x="273601" y="318453"/>
                    <a:pt x="273040" y="315090"/>
                  </a:cubicBezTo>
                  <a:close/>
                </a:path>
              </a:pathLst>
            </a:custGeom>
            <a:solidFill>
              <a:srgbClr val="F4C182"/>
            </a:solidFill>
            <a:ln w="560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C4801C8-9BC8-4C8D-B9EC-F8A580F53ACA}"/>
                </a:ext>
              </a:extLst>
            </p:cNvPr>
            <p:cNvSpPr/>
            <p:nvPr/>
          </p:nvSpPr>
          <p:spPr>
            <a:xfrm>
              <a:off x="2174825" y="6144312"/>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1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2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29671 w 667182"/>
                <a:gd name="connsiteY20" fmla="*/ 308922 h 347607"/>
                <a:gd name="connsiteX21" fmla="*/ 293026 w 667182"/>
                <a:gd name="connsiteY21" fmla="*/ 333591 h 347607"/>
                <a:gd name="connsiteX22" fmla="*/ 432069 w 667182"/>
                <a:gd name="connsiteY22" fmla="*/ 352654 h 347607"/>
                <a:gd name="connsiteX23" fmla="*/ 575036 w 667182"/>
                <a:gd name="connsiteY23" fmla="*/ 336955 h 347607"/>
                <a:gd name="connsiteX24" fmla="*/ 648482 w 667182"/>
                <a:gd name="connsiteY24" fmla="*/ 313408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1"/>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3"/>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2"/>
                  </a:cubicBezTo>
                  <a:cubicBezTo>
                    <a:pt x="28956" y="88023"/>
                    <a:pt x="23910" y="102040"/>
                    <a:pt x="19425" y="117738"/>
                  </a:cubicBezTo>
                  <a:cubicBezTo>
                    <a:pt x="12136" y="142968"/>
                    <a:pt x="7090" y="168758"/>
                    <a:pt x="4848" y="194548"/>
                  </a:cubicBezTo>
                  <a:cubicBezTo>
                    <a:pt x="2605" y="219217"/>
                    <a:pt x="-3001" y="245007"/>
                    <a:pt x="2044" y="269676"/>
                  </a:cubicBezTo>
                  <a:cubicBezTo>
                    <a:pt x="2605" y="276965"/>
                    <a:pt x="4848" y="283132"/>
                    <a:pt x="11015" y="287617"/>
                  </a:cubicBezTo>
                  <a:cubicBezTo>
                    <a:pt x="24471" y="294345"/>
                    <a:pt x="37366" y="301073"/>
                    <a:pt x="51943" y="304437"/>
                  </a:cubicBezTo>
                  <a:cubicBezTo>
                    <a:pt x="96235" y="314529"/>
                    <a:pt x="120343" y="311726"/>
                    <a:pt x="164635" y="307240"/>
                  </a:cubicBezTo>
                  <a:cubicBezTo>
                    <a:pt x="184819" y="304998"/>
                    <a:pt x="210048" y="302194"/>
                    <a:pt x="229671" y="308922"/>
                  </a:cubicBezTo>
                  <a:cubicBezTo>
                    <a:pt x="247612" y="315090"/>
                    <a:pt x="275085" y="326863"/>
                    <a:pt x="293026" y="333591"/>
                  </a:cubicBezTo>
                  <a:cubicBezTo>
                    <a:pt x="332272" y="348168"/>
                    <a:pt x="390019" y="352654"/>
                    <a:pt x="432069" y="352654"/>
                  </a:cubicBezTo>
                  <a:cubicBezTo>
                    <a:pt x="483088" y="352093"/>
                    <a:pt x="525138" y="349289"/>
                    <a:pt x="575036" y="336955"/>
                  </a:cubicBezTo>
                  <a:cubicBezTo>
                    <a:pt x="598023" y="331349"/>
                    <a:pt x="628299" y="326303"/>
                    <a:pt x="648482" y="313408"/>
                  </a:cubicBezTo>
                  <a:cubicBezTo>
                    <a:pt x="665863" y="302755"/>
                    <a:pt x="669227" y="293224"/>
                    <a:pt x="669787" y="273040"/>
                  </a:cubicBezTo>
                  <a:cubicBezTo>
                    <a:pt x="669787" y="257342"/>
                    <a:pt x="668666" y="241083"/>
                    <a:pt x="663059" y="227066"/>
                  </a:cubicBezTo>
                  <a:close/>
                </a:path>
              </a:pathLst>
            </a:custGeom>
            <a:solidFill>
              <a:schemeClr val="accent3"/>
            </a:solidFill>
            <a:ln w="560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B2D0CAC-AF18-4D02-8C3C-108B220A266C}"/>
                </a:ext>
              </a:extLst>
            </p:cNvPr>
            <p:cNvSpPr/>
            <p:nvPr/>
          </p:nvSpPr>
          <p:spPr>
            <a:xfrm>
              <a:off x="2179672" y="6425202"/>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4944" y="43731"/>
                    <a:pt x="77371" y="48777"/>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790"/>
                    <a:pt x="632422" y="30275"/>
                    <a:pt x="629618" y="31397"/>
                  </a:cubicBezTo>
                  <a:close/>
                </a:path>
              </a:pathLst>
            </a:custGeom>
            <a:solidFill>
              <a:schemeClr val="accent3">
                <a:lumMod val="50000"/>
              </a:schemeClr>
            </a:solidFill>
            <a:ln w="560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23881E8-D2D2-4FC1-AE4C-804983E4B41D}"/>
                </a:ext>
              </a:extLst>
            </p:cNvPr>
            <p:cNvSpPr/>
            <p:nvPr/>
          </p:nvSpPr>
          <p:spPr>
            <a:xfrm>
              <a:off x="1650973" y="2559723"/>
              <a:ext cx="1306332" cy="1620300"/>
            </a:xfrm>
            <a:custGeom>
              <a:avLst/>
              <a:gdLst>
                <a:gd name="connsiteX0" fmla="*/ 146892 w 1306331"/>
                <a:gd name="connsiteY0" fmla="*/ 232419 h 1620299"/>
                <a:gd name="connsiteX1" fmla="*/ 40367 w 1306331"/>
                <a:gd name="connsiteY1" fmla="*/ 335580 h 1620299"/>
                <a:gd name="connsiteX2" fmla="*/ 60551 w 1306331"/>
                <a:gd name="connsiteY2" fmla="*/ 514430 h 1620299"/>
                <a:gd name="connsiteX3" fmla="*/ 169319 w 1306331"/>
                <a:gd name="connsiteY3" fmla="*/ 888388 h 1620299"/>
                <a:gd name="connsiteX4" fmla="*/ 118299 w 1306331"/>
                <a:gd name="connsiteY4" fmla="*/ 1213570 h 1620299"/>
                <a:gd name="connsiteX5" fmla="*/ 0 w 1306331"/>
                <a:gd name="connsiteY5" fmla="*/ 1409239 h 1620299"/>
                <a:gd name="connsiteX6" fmla="*/ 578038 w 1306331"/>
                <a:gd name="connsiteY6" fmla="*/ 1608272 h 1620299"/>
                <a:gd name="connsiteX7" fmla="*/ 725491 w 1306331"/>
                <a:gd name="connsiteY7" fmla="*/ 1608833 h 1620299"/>
                <a:gd name="connsiteX8" fmla="*/ 765858 w 1306331"/>
                <a:gd name="connsiteY8" fmla="*/ 1536508 h 1620299"/>
                <a:gd name="connsiteX9" fmla="*/ 738946 w 1306331"/>
                <a:gd name="connsiteY9" fmla="*/ 815503 h 1620299"/>
                <a:gd name="connsiteX10" fmla="*/ 738386 w 1306331"/>
                <a:gd name="connsiteY10" fmla="*/ 701129 h 1620299"/>
                <a:gd name="connsiteX11" fmla="*/ 1072538 w 1306331"/>
                <a:gd name="connsiteY11" fmla="*/ 646184 h 1620299"/>
                <a:gd name="connsiteX12" fmla="*/ 1085433 w 1306331"/>
                <a:gd name="connsiteY12" fmla="*/ 417997 h 1620299"/>
                <a:gd name="connsiteX13" fmla="*/ 867898 w 1306331"/>
                <a:gd name="connsiteY13" fmla="*/ 415754 h 1620299"/>
                <a:gd name="connsiteX14" fmla="*/ 1311378 w 1306331"/>
                <a:gd name="connsiteY14" fmla="*/ 231859 h 1620299"/>
                <a:gd name="connsiteX15" fmla="*/ 1255872 w 1306331"/>
                <a:gd name="connsiteY15" fmla="*/ 307 h 1620299"/>
                <a:gd name="connsiteX16" fmla="*/ 616723 w 1306331"/>
                <a:gd name="connsiteY16" fmla="*/ 170186 h 1620299"/>
                <a:gd name="connsiteX17" fmla="*/ 409841 w 1306331"/>
                <a:gd name="connsiteY17" fmla="*/ 214478 h 1620299"/>
                <a:gd name="connsiteX18" fmla="*/ 387414 w 1306331"/>
                <a:gd name="connsiteY18" fmla="*/ 351279 h 1620299"/>
                <a:gd name="connsiteX19" fmla="*/ 146892 w 1306331"/>
                <a:gd name="connsiteY19" fmla="*/ 232419 h 162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6331" h="1620299">
                  <a:moveTo>
                    <a:pt x="146892" y="232419"/>
                  </a:moveTo>
                  <a:cubicBezTo>
                    <a:pt x="146892" y="232419"/>
                    <a:pt x="47095" y="279514"/>
                    <a:pt x="40367" y="335580"/>
                  </a:cubicBezTo>
                  <a:cubicBezTo>
                    <a:pt x="33639" y="391646"/>
                    <a:pt x="33639" y="436499"/>
                    <a:pt x="60551" y="514430"/>
                  </a:cubicBezTo>
                  <a:cubicBezTo>
                    <a:pt x="87463" y="592361"/>
                    <a:pt x="163712" y="787470"/>
                    <a:pt x="169319" y="888388"/>
                  </a:cubicBezTo>
                  <a:cubicBezTo>
                    <a:pt x="174925" y="989307"/>
                    <a:pt x="186699" y="1071723"/>
                    <a:pt x="118299" y="1213570"/>
                  </a:cubicBezTo>
                  <a:cubicBezTo>
                    <a:pt x="49898" y="1355416"/>
                    <a:pt x="0" y="1409239"/>
                    <a:pt x="0" y="1409239"/>
                  </a:cubicBezTo>
                  <a:cubicBezTo>
                    <a:pt x="0" y="1409239"/>
                    <a:pt x="542716" y="1589210"/>
                    <a:pt x="578038" y="1608272"/>
                  </a:cubicBezTo>
                  <a:cubicBezTo>
                    <a:pt x="613359" y="1627335"/>
                    <a:pt x="672228" y="1634623"/>
                    <a:pt x="725491" y="1608833"/>
                  </a:cubicBezTo>
                  <a:cubicBezTo>
                    <a:pt x="754645" y="1594817"/>
                    <a:pt x="765858" y="1552767"/>
                    <a:pt x="765858" y="1536508"/>
                  </a:cubicBezTo>
                  <a:cubicBezTo>
                    <a:pt x="765858" y="1464744"/>
                    <a:pt x="740068" y="899041"/>
                    <a:pt x="738946" y="815503"/>
                  </a:cubicBezTo>
                  <a:cubicBezTo>
                    <a:pt x="737825" y="731965"/>
                    <a:pt x="735583" y="721313"/>
                    <a:pt x="738386" y="701129"/>
                  </a:cubicBezTo>
                  <a:cubicBezTo>
                    <a:pt x="762494" y="694962"/>
                    <a:pt x="1072538" y="646184"/>
                    <a:pt x="1072538" y="646184"/>
                  </a:cubicBezTo>
                  <a:cubicBezTo>
                    <a:pt x="1072538" y="646184"/>
                    <a:pt x="1084872" y="445469"/>
                    <a:pt x="1085433" y="417997"/>
                  </a:cubicBezTo>
                  <a:cubicBezTo>
                    <a:pt x="1078144" y="417997"/>
                    <a:pt x="956481" y="417997"/>
                    <a:pt x="867898" y="415754"/>
                  </a:cubicBezTo>
                  <a:cubicBezTo>
                    <a:pt x="916675" y="373705"/>
                    <a:pt x="1311378" y="269423"/>
                    <a:pt x="1311378" y="231859"/>
                  </a:cubicBezTo>
                  <a:cubicBezTo>
                    <a:pt x="1307453" y="158412"/>
                    <a:pt x="1271010" y="-8103"/>
                    <a:pt x="1255872" y="307"/>
                  </a:cubicBezTo>
                  <a:cubicBezTo>
                    <a:pt x="853321" y="185324"/>
                    <a:pt x="688487" y="166262"/>
                    <a:pt x="616723" y="170186"/>
                  </a:cubicBezTo>
                  <a:cubicBezTo>
                    <a:pt x="497864" y="176914"/>
                    <a:pt x="459739" y="205508"/>
                    <a:pt x="409841" y="214478"/>
                  </a:cubicBezTo>
                  <a:cubicBezTo>
                    <a:pt x="409841" y="252042"/>
                    <a:pt x="387414" y="351279"/>
                    <a:pt x="387414" y="351279"/>
                  </a:cubicBezTo>
                  <a:lnTo>
                    <a:pt x="146892" y="232419"/>
                  </a:lnTo>
                  <a:close/>
                </a:path>
              </a:pathLst>
            </a:custGeom>
            <a:solidFill>
              <a:schemeClr val="accent1"/>
            </a:solidFill>
            <a:ln w="5606"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078D336B-45A7-48DC-9780-45468345053E}"/>
                </a:ext>
              </a:extLst>
            </p:cNvPr>
            <p:cNvSpPr/>
            <p:nvPr/>
          </p:nvSpPr>
          <p:spPr>
            <a:xfrm>
              <a:off x="1430832" y="6163375"/>
              <a:ext cx="667182" cy="347608"/>
            </a:xfrm>
            <a:custGeom>
              <a:avLst/>
              <a:gdLst>
                <a:gd name="connsiteX0" fmla="*/ 663059 w 667182"/>
                <a:gd name="connsiteY0" fmla="*/ 227066 h 347607"/>
                <a:gd name="connsiteX1" fmla="*/ 654089 w 667182"/>
                <a:gd name="connsiteY1" fmla="*/ 211928 h 347607"/>
                <a:gd name="connsiteX2" fmla="*/ 607554 w 667182"/>
                <a:gd name="connsiteY2" fmla="*/ 183335 h 347607"/>
                <a:gd name="connsiteX3" fmla="*/ 520092 w 667182"/>
                <a:gd name="connsiteY3" fmla="*/ 144650 h 347607"/>
                <a:gd name="connsiteX4" fmla="*/ 313770 w 667182"/>
                <a:gd name="connsiteY4" fmla="*/ 8970 h 347607"/>
                <a:gd name="connsiteX5" fmla="*/ 303117 w 667182"/>
                <a:gd name="connsiteY5" fmla="*/ 0 h 347607"/>
                <a:gd name="connsiteX6" fmla="*/ 206684 w 667182"/>
                <a:gd name="connsiteY6" fmla="*/ 38125 h 347607"/>
                <a:gd name="connsiteX7" fmla="*/ 169120 w 667182"/>
                <a:gd name="connsiteY7" fmla="*/ 93630 h 347607"/>
                <a:gd name="connsiteX8" fmla="*/ 156225 w 667182"/>
                <a:gd name="connsiteY8" fmla="*/ 106525 h 347607"/>
                <a:gd name="connsiteX9" fmla="*/ 62595 w 667182"/>
                <a:gd name="connsiteY9" fmla="*/ 66158 h 347607"/>
                <a:gd name="connsiteX10" fmla="*/ 56989 w 667182"/>
                <a:gd name="connsiteY10" fmla="*/ 61672 h 347607"/>
                <a:gd name="connsiteX11" fmla="*/ 58671 w 667182"/>
                <a:gd name="connsiteY11" fmla="*/ 35321 h 347607"/>
                <a:gd name="connsiteX12" fmla="*/ 46897 w 667182"/>
                <a:gd name="connsiteY12" fmla="*/ 49338 h 347607"/>
                <a:gd name="connsiteX13" fmla="*/ 36805 w 667182"/>
                <a:gd name="connsiteY13" fmla="*/ 69521 h 347607"/>
                <a:gd name="connsiteX14" fmla="*/ 19425 w 667182"/>
                <a:gd name="connsiteY14" fmla="*/ 117738 h 347607"/>
                <a:gd name="connsiteX15" fmla="*/ 4848 w 667182"/>
                <a:gd name="connsiteY15" fmla="*/ 194548 h 347607"/>
                <a:gd name="connsiteX16" fmla="*/ 2044 w 667182"/>
                <a:gd name="connsiteY16" fmla="*/ 269676 h 347607"/>
                <a:gd name="connsiteX17" fmla="*/ 11015 w 667182"/>
                <a:gd name="connsiteY17" fmla="*/ 287617 h 347607"/>
                <a:gd name="connsiteX18" fmla="*/ 51943 w 667182"/>
                <a:gd name="connsiteY18" fmla="*/ 304437 h 347607"/>
                <a:gd name="connsiteX19" fmla="*/ 164635 w 667182"/>
                <a:gd name="connsiteY19" fmla="*/ 307240 h 347607"/>
                <a:gd name="connsiteX20" fmla="*/ 235278 w 667182"/>
                <a:gd name="connsiteY20" fmla="*/ 308922 h 347607"/>
                <a:gd name="connsiteX21" fmla="*/ 298632 w 667182"/>
                <a:gd name="connsiteY21" fmla="*/ 333591 h 347607"/>
                <a:gd name="connsiteX22" fmla="*/ 432069 w 667182"/>
                <a:gd name="connsiteY22" fmla="*/ 352653 h 347607"/>
                <a:gd name="connsiteX23" fmla="*/ 575036 w 667182"/>
                <a:gd name="connsiteY23" fmla="*/ 336955 h 347607"/>
                <a:gd name="connsiteX24" fmla="*/ 648482 w 667182"/>
                <a:gd name="connsiteY24" fmla="*/ 313407 h 347607"/>
                <a:gd name="connsiteX25" fmla="*/ 669787 w 667182"/>
                <a:gd name="connsiteY25" fmla="*/ 273040 h 347607"/>
                <a:gd name="connsiteX26" fmla="*/ 663059 w 667182"/>
                <a:gd name="connsiteY26" fmla="*/ 227066 h 34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182" h="347607">
                  <a:moveTo>
                    <a:pt x="663059" y="227066"/>
                  </a:moveTo>
                  <a:cubicBezTo>
                    <a:pt x="660817" y="221460"/>
                    <a:pt x="658014" y="216414"/>
                    <a:pt x="654089" y="211928"/>
                  </a:cubicBezTo>
                  <a:cubicBezTo>
                    <a:pt x="642315" y="197912"/>
                    <a:pt x="624374" y="190624"/>
                    <a:pt x="607554" y="183335"/>
                  </a:cubicBezTo>
                  <a:cubicBezTo>
                    <a:pt x="578400" y="170440"/>
                    <a:pt x="549246" y="157545"/>
                    <a:pt x="520092" y="144650"/>
                  </a:cubicBezTo>
                  <a:cubicBezTo>
                    <a:pt x="443842" y="111010"/>
                    <a:pt x="372078" y="68961"/>
                    <a:pt x="313770" y="8970"/>
                  </a:cubicBezTo>
                  <a:cubicBezTo>
                    <a:pt x="310406" y="6167"/>
                    <a:pt x="309285" y="0"/>
                    <a:pt x="303117" y="0"/>
                  </a:cubicBezTo>
                  <a:cubicBezTo>
                    <a:pt x="267235" y="3364"/>
                    <a:pt x="236399" y="19062"/>
                    <a:pt x="206684" y="38125"/>
                  </a:cubicBezTo>
                  <a:cubicBezTo>
                    <a:pt x="186501" y="51020"/>
                    <a:pt x="170242" y="67279"/>
                    <a:pt x="169120" y="93630"/>
                  </a:cubicBezTo>
                  <a:cubicBezTo>
                    <a:pt x="168560" y="101479"/>
                    <a:pt x="164074" y="107646"/>
                    <a:pt x="156225" y="106525"/>
                  </a:cubicBezTo>
                  <a:cubicBezTo>
                    <a:pt x="120904" y="102600"/>
                    <a:pt x="86704" y="95872"/>
                    <a:pt x="62595" y="66158"/>
                  </a:cubicBezTo>
                  <a:cubicBezTo>
                    <a:pt x="60353" y="65036"/>
                    <a:pt x="58671" y="63354"/>
                    <a:pt x="56989" y="61672"/>
                  </a:cubicBezTo>
                  <a:cubicBezTo>
                    <a:pt x="56428" y="52702"/>
                    <a:pt x="58110" y="44292"/>
                    <a:pt x="58671" y="35321"/>
                  </a:cubicBezTo>
                  <a:cubicBezTo>
                    <a:pt x="58671" y="36443"/>
                    <a:pt x="48018" y="47095"/>
                    <a:pt x="46897" y="49338"/>
                  </a:cubicBezTo>
                  <a:cubicBezTo>
                    <a:pt x="42972" y="55505"/>
                    <a:pt x="40169" y="62233"/>
                    <a:pt x="36805" y="69521"/>
                  </a:cubicBezTo>
                  <a:cubicBezTo>
                    <a:pt x="30077" y="85220"/>
                    <a:pt x="24471" y="100918"/>
                    <a:pt x="19425" y="117738"/>
                  </a:cubicBezTo>
                  <a:cubicBezTo>
                    <a:pt x="12136" y="142968"/>
                    <a:pt x="7090" y="168758"/>
                    <a:pt x="4848" y="194548"/>
                  </a:cubicBezTo>
                  <a:cubicBezTo>
                    <a:pt x="2605" y="219217"/>
                    <a:pt x="-3002" y="245007"/>
                    <a:pt x="2044" y="269676"/>
                  </a:cubicBezTo>
                  <a:cubicBezTo>
                    <a:pt x="2605" y="276965"/>
                    <a:pt x="4848" y="283132"/>
                    <a:pt x="11015" y="287617"/>
                  </a:cubicBezTo>
                  <a:cubicBezTo>
                    <a:pt x="24471" y="294345"/>
                    <a:pt x="37366" y="301073"/>
                    <a:pt x="51943" y="304437"/>
                  </a:cubicBezTo>
                  <a:cubicBezTo>
                    <a:pt x="96235" y="314529"/>
                    <a:pt x="120343" y="311725"/>
                    <a:pt x="164635" y="307240"/>
                  </a:cubicBezTo>
                  <a:cubicBezTo>
                    <a:pt x="184819" y="304997"/>
                    <a:pt x="215655" y="302194"/>
                    <a:pt x="235278" y="308922"/>
                  </a:cubicBezTo>
                  <a:cubicBezTo>
                    <a:pt x="253219" y="315090"/>
                    <a:pt x="280691" y="326863"/>
                    <a:pt x="298632" y="333591"/>
                  </a:cubicBezTo>
                  <a:cubicBezTo>
                    <a:pt x="337878" y="348168"/>
                    <a:pt x="390019" y="352653"/>
                    <a:pt x="432069" y="352653"/>
                  </a:cubicBezTo>
                  <a:cubicBezTo>
                    <a:pt x="483088" y="352093"/>
                    <a:pt x="525138" y="349289"/>
                    <a:pt x="575036" y="336955"/>
                  </a:cubicBezTo>
                  <a:cubicBezTo>
                    <a:pt x="598023" y="331348"/>
                    <a:pt x="628299" y="326303"/>
                    <a:pt x="648482" y="313407"/>
                  </a:cubicBezTo>
                  <a:cubicBezTo>
                    <a:pt x="665863" y="302755"/>
                    <a:pt x="669227" y="293224"/>
                    <a:pt x="669787" y="273040"/>
                  </a:cubicBezTo>
                  <a:cubicBezTo>
                    <a:pt x="670348" y="257902"/>
                    <a:pt x="669227" y="241083"/>
                    <a:pt x="663059" y="227066"/>
                  </a:cubicBezTo>
                  <a:close/>
                </a:path>
              </a:pathLst>
            </a:custGeom>
            <a:solidFill>
              <a:schemeClr val="accent3"/>
            </a:solidFill>
            <a:ln w="560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0A05464-A18F-45A7-AC9C-145B58738999}"/>
                </a:ext>
              </a:extLst>
            </p:cNvPr>
            <p:cNvSpPr/>
            <p:nvPr/>
          </p:nvSpPr>
          <p:spPr>
            <a:xfrm>
              <a:off x="1424872" y="3964476"/>
              <a:ext cx="953118" cy="1939875"/>
            </a:xfrm>
            <a:custGeom>
              <a:avLst/>
              <a:gdLst>
                <a:gd name="connsiteX0" fmla="*/ 551842 w 953117"/>
                <a:gd name="connsiteY0" fmla="*/ 1211020 h 1939874"/>
                <a:gd name="connsiteX1" fmla="*/ 520445 w 953117"/>
                <a:gd name="connsiteY1" fmla="*/ 1102252 h 1939874"/>
                <a:gd name="connsiteX2" fmla="*/ 499701 w 953117"/>
                <a:gd name="connsiteY2" fmla="*/ 1032170 h 1939874"/>
                <a:gd name="connsiteX3" fmla="*/ 476714 w 953117"/>
                <a:gd name="connsiteY3" fmla="*/ 1036095 h 1939874"/>
                <a:gd name="connsiteX4" fmla="*/ 414481 w 953117"/>
                <a:gd name="connsiteY4" fmla="*/ 1188033 h 1939874"/>
                <a:gd name="connsiteX5" fmla="*/ 338792 w 953117"/>
                <a:gd name="connsiteY5" fmla="*/ 1333804 h 1939874"/>
                <a:gd name="connsiteX6" fmla="*/ 307396 w 953117"/>
                <a:gd name="connsiteY6" fmla="*/ 1462194 h 1939874"/>
                <a:gd name="connsiteX7" fmla="*/ 284969 w 953117"/>
                <a:gd name="connsiteY7" fmla="*/ 1784012 h 1939874"/>
                <a:gd name="connsiteX8" fmla="*/ 268150 w 953117"/>
                <a:gd name="connsiteY8" fmla="*/ 1935389 h 1939874"/>
                <a:gd name="connsiteX9" fmla="*/ 257497 w 953117"/>
                <a:gd name="connsiteY9" fmla="*/ 1940435 h 1939874"/>
                <a:gd name="connsiteX10" fmla="*/ 102195 w 953117"/>
                <a:gd name="connsiteY10" fmla="*/ 1923615 h 1939874"/>
                <a:gd name="connsiteX11" fmla="*/ 74162 w 953117"/>
                <a:gd name="connsiteY11" fmla="*/ 1894461 h 1939874"/>
                <a:gd name="connsiteX12" fmla="*/ 71920 w 953117"/>
                <a:gd name="connsiteY12" fmla="*/ 1709445 h 1939874"/>
                <a:gd name="connsiteX13" fmla="*/ 66874 w 953117"/>
                <a:gd name="connsiteY13" fmla="*/ 1510411 h 1939874"/>
                <a:gd name="connsiteX14" fmla="*/ 104438 w 953117"/>
                <a:gd name="connsiteY14" fmla="*/ 1356230 h 1939874"/>
                <a:gd name="connsiteX15" fmla="*/ 152094 w 953117"/>
                <a:gd name="connsiteY15" fmla="*/ 1156076 h 1939874"/>
                <a:gd name="connsiteX16" fmla="*/ 195825 w 953117"/>
                <a:gd name="connsiteY16" fmla="*/ 923403 h 1939874"/>
                <a:gd name="connsiteX17" fmla="*/ 193582 w 953117"/>
                <a:gd name="connsiteY17" fmla="*/ 869019 h 1939874"/>
                <a:gd name="connsiteX18" fmla="*/ 148169 w 953117"/>
                <a:gd name="connsiteY18" fmla="*/ 858367 h 1939874"/>
                <a:gd name="connsiteX19" fmla="*/ 5762 w 953117"/>
                <a:gd name="connsiteY19" fmla="*/ 804543 h 1939874"/>
                <a:gd name="connsiteX20" fmla="*/ 40523 w 953117"/>
                <a:gd name="connsiteY20" fmla="*/ 608313 h 1939874"/>
                <a:gd name="connsiteX21" fmla="*/ 80329 w 953117"/>
                <a:gd name="connsiteY21" fmla="*/ 400309 h 1939874"/>
                <a:gd name="connsiteX22" fmla="*/ 143684 w 953117"/>
                <a:gd name="connsiteY22" fmla="*/ 191184 h 1939874"/>
                <a:gd name="connsiteX23" fmla="*/ 192461 w 953117"/>
                <a:gd name="connsiteY23" fmla="*/ 90827 h 1939874"/>
                <a:gd name="connsiteX24" fmla="*/ 244602 w 953117"/>
                <a:gd name="connsiteY24" fmla="*/ 0 h 1939874"/>
                <a:gd name="connsiteX25" fmla="*/ 324776 w 953117"/>
                <a:gd name="connsiteY25" fmla="*/ 29715 h 1939874"/>
                <a:gd name="connsiteX26" fmla="*/ 426255 w 953117"/>
                <a:gd name="connsiteY26" fmla="*/ 60551 h 1939874"/>
                <a:gd name="connsiteX27" fmla="*/ 526052 w 953117"/>
                <a:gd name="connsiteY27" fmla="*/ 88023 h 1939874"/>
                <a:gd name="connsiteX28" fmla="*/ 674066 w 953117"/>
                <a:gd name="connsiteY28" fmla="*/ 134558 h 1939874"/>
                <a:gd name="connsiteX29" fmla="*/ 797971 w 953117"/>
                <a:gd name="connsiteY29" fmla="*/ 195669 h 1939874"/>
                <a:gd name="connsiteX30" fmla="*/ 813109 w 953117"/>
                <a:gd name="connsiteY30" fmla="*/ 274722 h 1939874"/>
                <a:gd name="connsiteX31" fmla="*/ 832171 w 953117"/>
                <a:gd name="connsiteY31" fmla="*/ 352653 h 1939874"/>
                <a:gd name="connsiteX32" fmla="*/ 869735 w 953117"/>
                <a:gd name="connsiteY32" fmla="*/ 520290 h 1939874"/>
                <a:gd name="connsiteX33" fmla="*/ 933089 w 953117"/>
                <a:gd name="connsiteY33" fmla="*/ 857806 h 1939874"/>
                <a:gd name="connsiteX34" fmla="*/ 954394 w 953117"/>
                <a:gd name="connsiteY34" fmla="*/ 986757 h 1939874"/>
                <a:gd name="connsiteX35" fmla="*/ 928604 w 953117"/>
                <a:gd name="connsiteY35" fmla="*/ 1032170 h 1939874"/>
                <a:gd name="connsiteX36" fmla="*/ 797971 w 953117"/>
                <a:gd name="connsiteY36" fmla="*/ 1023200 h 1939874"/>
                <a:gd name="connsiteX37" fmla="*/ 803017 w 953117"/>
                <a:gd name="connsiteY37" fmla="*/ 1232325 h 1939874"/>
                <a:gd name="connsiteX38" fmla="*/ 862446 w 953117"/>
                <a:gd name="connsiteY38" fmla="*/ 1624785 h 1939874"/>
                <a:gd name="connsiteX39" fmla="*/ 908420 w 953117"/>
                <a:gd name="connsiteY39" fmla="*/ 1844002 h 1939874"/>
                <a:gd name="connsiteX40" fmla="*/ 915709 w 953117"/>
                <a:gd name="connsiteY40" fmla="*/ 1891097 h 1939874"/>
                <a:gd name="connsiteX41" fmla="*/ 879827 w 953117"/>
                <a:gd name="connsiteY41" fmla="*/ 1904553 h 1939874"/>
                <a:gd name="connsiteX42" fmla="*/ 771620 w 953117"/>
                <a:gd name="connsiteY42" fmla="*/ 1924737 h 1939874"/>
                <a:gd name="connsiteX43" fmla="*/ 732374 w 953117"/>
                <a:gd name="connsiteY43" fmla="*/ 1911842 h 1939874"/>
                <a:gd name="connsiteX44" fmla="*/ 626970 w 953117"/>
                <a:gd name="connsiteY44" fmla="*/ 1615254 h 1939874"/>
                <a:gd name="connsiteX45" fmla="*/ 592770 w 953117"/>
                <a:gd name="connsiteY45" fmla="*/ 1399401 h 1939874"/>
                <a:gd name="connsiteX46" fmla="*/ 551842 w 953117"/>
                <a:gd name="connsiteY46" fmla="*/ 1211020 h 19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17" h="1939874">
                  <a:moveTo>
                    <a:pt x="551842" y="1211020"/>
                  </a:moveTo>
                  <a:cubicBezTo>
                    <a:pt x="541190" y="1174577"/>
                    <a:pt x="529977" y="1138695"/>
                    <a:pt x="520445" y="1102252"/>
                  </a:cubicBezTo>
                  <a:cubicBezTo>
                    <a:pt x="515960" y="1084872"/>
                    <a:pt x="505308" y="1048990"/>
                    <a:pt x="499701" y="1032170"/>
                  </a:cubicBezTo>
                  <a:cubicBezTo>
                    <a:pt x="495216" y="1018154"/>
                    <a:pt x="487927" y="1008062"/>
                    <a:pt x="476714" y="1036095"/>
                  </a:cubicBezTo>
                  <a:cubicBezTo>
                    <a:pt x="457091" y="1087115"/>
                    <a:pt x="435786" y="1137574"/>
                    <a:pt x="414481" y="1188033"/>
                  </a:cubicBezTo>
                  <a:cubicBezTo>
                    <a:pt x="394858" y="1234568"/>
                    <a:pt x="342717" y="1331561"/>
                    <a:pt x="338792" y="1333804"/>
                  </a:cubicBezTo>
                  <a:cubicBezTo>
                    <a:pt x="322533" y="1361837"/>
                    <a:pt x="311320" y="1419024"/>
                    <a:pt x="307396" y="1462194"/>
                  </a:cubicBezTo>
                  <a:cubicBezTo>
                    <a:pt x="297864" y="1569280"/>
                    <a:pt x="289455" y="1676366"/>
                    <a:pt x="284969" y="1784012"/>
                  </a:cubicBezTo>
                  <a:cubicBezTo>
                    <a:pt x="283848" y="1805877"/>
                    <a:pt x="292258" y="1934829"/>
                    <a:pt x="268150" y="1935389"/>
                  </a:cubicBezTo>
                  <a:cubicBezTo>
                    <a:pt x="265346" y="1937632"/>
                    <a:pt x="261982" y="1939875"/>
                    <a:pt x="257497" y="1940435"/>
                  </a:cubicBezTo>
                  <a:cubicBezTo>
                    <a:pt x="205356" y="1937071"/>
                    <a:pt x="153775" y="1928101"/>
                    <a:pt x="102195" y="1923615"/>
                  </a:cubicBezTo>
                  <a:cubicBezTo>
                    <a:pt x="79769" y="1921373"/>
                    <a:pt x="74723" y="1916327"/>
                    <a:pt x="74162" y="1894461"/>
                  </a:cubicBezTo>
                  <a:cubicBezTo>
                    <a:pt x="71359" y="1802514"/>
                    <a:pt x="70798" y="1801392"/>
                    <a:pt x="71920" y="1709445"/>
                  </a:cubicBezTo>
                  <a:cubicBezTo>
                    <a:pt x="72480" y="1658425"/>
                    <a:pt x="64070" y="1561431"/>
                    <a:pt x="66874" y="1510411"/>
                  </a:cubicBezTo>
                  <a:cubicBezTo>
                    <a:pt x="69116" y="1467240"/>
                    <a:pt x="83693" y="1394916"/>
                    <a:pt x="104438" y="1356230"/>
                  </a:cubicBezTo>
                  <a:cubicBezTo>
                    <a:pt x="134713" y="1300725"/>
                    <a:pt x="140880" y="1217187"/>
                    <a:pt x="152094" y="1156076"/>
                  </a:cubicBezTo>
                  <a:cubicBezTo>
                    <a:pt x="167792" y="1078705"/>
                    <a:pt x="180126" y="1000773"/>
                    <a:pt x="195825" y="923403"/>
                  </a:cubicBezTo>
                  <a:cubicBezTo>
                    <a:pt x="199749" y="904901"/>
                    <a:pt x="216008" y="881353"/>
                    <a:pt x="193582" y="869019"/>
                  </a:cubicBezTo>
                  <a:cubicBezTo>
                    <a:pt x="181248" y="862291"/>
                    <a:pt x="161625" y="861170"/>
                    <a:pt x="148169" y="858367"/>
                  </a:cubicBezTo>
                  <a:cubicBezTo>
                    <a:pt x="105559" y="848275"/>
                    <a:pt x="32673" y="834819"/>
                    <a:pt x="5762" y="804543"/>
                  </a:cubicBezTo>
                  <a:cubicBezTo>
                    <a:pt x="-15543" y="781556"/>
                    <a:pt x="28188" y="671107"/>
                    <a:pt x="40523" y="608313"/>
                  </a:cubicBezTo>
                  <a:cubicBezTo>
                    <a:pt x="54539" y="539352"/>
                    <a:pt x="73601" y="470952"/>
                    <a:pt x="80329" y="400309"/>
                  </a:cubicBezTo>
                  <a:cubicBezTo>
                    <a:pt x="87618" y="326863"/>
                    <a:pt x="113408" y="257342"/>
                    <a:pt x="143684" y="191184"/>
                  </a:cubicBezTo>
                  <a:cubicBezTo>
                    <a:pt x="159382" y="157545"/>
                    <a:pt x="176202" y="124466"/>
                    <a:pt x="192461" y="90827"/>
                  </a:cubicBezTo>
                  <a:cubicBezTo>
                    <a:pt x="203113" y="69521"/>
                    <a:pt x="222176" y="22987"/>
                    <a:pt x="244602" y="0"/>
                  </a:cubicBezTo>
                  <a:cubicBezTo>
                    <a:pt x="272074" y="8410"/>
                    <a:pt x="306835" y="22987"/>
                    <a:pt x="324776" y="29715"/>
                  </a:cubicBezTo>
                  <a:cubicBezTo>
                    <a:pt x="353930" y="44292"/>
                    <a:pt x="395979" y="48777"/>
                    <a:pt x="426255" y="60551"/>
                  </a:cubicBezTo>
                  <a:cubicBezTo>
                    <a:pt x="459894" y="73446"/>
                    <a:pt x="491852" y="76249"/>
                    <a:pt x="526052" y="88023"/>
                  </a:cubicBezTo>
                  <a:cubicBezTo>
                    <a:pt x="574829" y="104843"/>
                    <a:pt x="624728" y="118859"/>
                    <a:pt x="674066" y="134558"/>
                  </a:cubicBezTo>
                  <a:cubicBezTo>
                    <a:pt x="689764" y="139604"/>
                    <a:pt x="781151" y="179971"/>
                    <a:pt x="797971" y="195669"/>
                  </a:cubicBezTo>
                  <a:cubicBezTo>
                    <a:pt x="797971" y="222020"/>
                    <a:pt x="806941" y="249493"/>
                    <a:pt x="813109" y="274722"/>
                  </a:cubicBezTo>
                  <a:cubicBezTo>
                    <a:pt x="819836" y="300512"/>
                    <a:pt x="825443" y="326863"/>
                    <a:pt x="832171" y="352653"/>
                  </a:cubicBezTo>
                  <a:cubicBezTo>
                    <a:pt x="845627" y="408159"/>
                    <a:pt x="857961" y="464224"/>
                    <a:pt x="869735" y="520290"/>
                  </a:cubicBezTo>
                  <a:cubicBezTo>
                    <a:pt x="893283" y="632421"/>
                    <a:pt x="914588" y="744553"/>
                    <a:pt x="933089" y="857806"/>
                  </a:cubicBezTo>
                  <a:cubicBezTo>
                    <a:pt x="939817" y="900416"/>
                    <a:pt x="960001" y="943026"/>
                    <a:pt x="954394" y="986757"/>
                  </a:cubicBezTo>
                  <a:cubicBezTo>
                    <a:pt x="952152" y="1005820"/>
                    <a:pt x="945984" y="1020957"/>
                    <a:pt x="928604" y="1032170"/>
                  </a:cubicBezTo>
                  <a:cubicBezTo>
                    <a:pt x="895525" y="1053475"/>
                    <a:pt x="800213" y="1022639"/>
                    <a:pt x="797971" y="1023200"/>
                  </a:cubicBezTo>
                  <a:cubicBezTo>
                    <a:pt x="797410" y="1036656"/>
                    <a:pt x="806381" y="1173456"/>
                    <a:pt x="803017" y="1232325"/>
                  </a:cubicBezTo>
                  <a:cubicBezTo>
                    <a:pt x="795728" y="1363519"/>
                    <a:pt x="835535" y="1501440"/>
                    <a:pt x="862446" y="1624785"/>
                  </a:cubicBezTo>
                  <a:cubicBezTo>
                    <a:pt x="878145" y="1697671"/>
                    <a:pt x="888797" y="1772238"/>
                    <a:pt x="908420" y="1844002"/>
                  </a:cubicBezTo>
                  <a:cubicBezTo>
                    <a:pt x="913466" y="1863064"/>
                    <a:pt x="920755" y="1879884"/>
                    <a:pt x="915709" y="1891097"/>
                  </a:cubicBezTo>
                  <a:cubicBezTo>
                    <a:pt x="910102" y="1903992"/>
                    <a:pt x="891601" y="1902871"/>
                    <a:pt x="879827" y="1904553"/>
                  </a:cubicBezTo>
                  <a:cubicBezTo>
                    <a:pt x="843384" y="1910160"/>
                    <a:pt x="807502" y="1916327"/>
                    <a:pt x="771620" y="1924737"/>
                  </a:cubicBezTo>
                  <a:cubicBezTo>
                    <a:pt x="760407" y="1927540"/>
                    <a:pt x="741344" y="1936511"/>
                    <a:pt x="732374" y="1911842"/>
                  </a:cubicBezTo>
                  <a:cubicBezTo>
                    <a:pt x="695371" y="1813727"/>
                    <a:pt x="660049" y="1715051"/>
                    <a:pt x="626970" y="1615254"/>
                  </a:cubicBezTo>
                  <a:cubicBezTo>
                    <a:pt x="605105" y="1548536"/>
                    <a:pt x="577632" y="1470604"/>
                    <a:pt x="592770" y="1399401"/>
                  </a:cubicBezTo>
                  <a:cubicBezTo>
                    <a:pt x="605665" y="1333804"/>
                    <a:pt x="569223" y="1270450"/>
                    <a:pt x="551842" y="1211020"/>
                  </a:cubicBezTo>
                  <a:close/>
                </a:path>
              </a:pathLst>
            </a:custGeom>
            <a:solidFill>
              <a:schemeClr val="accent2">
                <a:lumMod val="50000"/>
              </a:schemeClr>
            </a:solidFill>
            <a:ln w="560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C99BA50C-5615-4436-9E01-160D0B56B133}"/>
                </a:ext>
              </a:extLst>
            </p:cNvPr>
            <p:cNvSpPr/>
            <p:nvPr/>
          </p:nvSpPr>
          <p:spPr>
            <a:xfrm>
              <a:off x="1625594" y="2225954"/>
              <a:ext cx="470952" cy="678395"/>
            </a:xfrm>
            <a:custGeom>
              <a:avLst/>
              <a:gdLst>
                <a:gd name="connsiteX0" fmla="*/ 425128 w 470952"/>
                <a:gd name="connsiteY0" fmla="*/ 489939 h 678395"/>
                <a:gd name="connsiteX1" fmla="*/ 424567 w 470952"/>
                <a:gd name="connsiteY1" fmla="*/ 488257 h 678395"/>
                <a:gd name="connsiteX2" fmla="*/ 425128 w 470952"/>
                <a:gd name="connsiteY2" fmla="*/ 487696 h 678395"/>
                <a:gd name="connsiteX3" fmla="*/ 428492 w 470952"/>
                <a:gd name="connsiteY3" fmla="*/ 476483 h 678395"/>
                <a:gd name="connsiteX4" fmla="*/ 470541 w 470952"/>
                <a:gd name="connsiteY4" fmla="*/ 258948 h 678395"/>
                <a:gd name="connsiteX5" fmla="*/ 447554 w 470952"/>
                <a:gd name="connsiteY5" fmla="*/ 99721 h 678395"/>
                <a:gd name="connsiteX6" fmla="*/ 430734 w 470952"/>
                <a:gd name="connsiteY6" fmla="*/ 36927 h 678395"/>
                <a:gd name="connsiteX7" fmla="*/ 380836 w 470952"/>
                <a:gd name="connsiteY7" fmla="*/ 485 h 678395"/>
                <a:gd name="connsiteX8" fmla="*/ 342711 w 470952"/>
                <a:gd name="connsiteY8" fmla="*/ 4409 h 678395"/>
                <a:gd name="connsiteX9" fmla="*/ 240111 w 470952"/>
                <a:gd name="connsiteY9" fmla="*/ 4409 h 678395"/>
                <a:gd name="connsiteX10" fmla="*/ 166665 w 470952"/>
                <a:gd name="connsiteY10" fmla="*/ 6652 h 678395"/>
                <a:gd name="connsiteX11" fmla="*/ 52851 w 470952"/>
                <a:gd name="connsiteY11" fmla="*/ 92433 h 678395"/>
                <a:gd name="connsiteX12" fmla="*/ 45002 w 470952"/>
                <a:gd name="connsiteY12" fmla="*/ 152423 h 678395"/>
                <a:gd name="connsiteX13" fmla="*/ 51730 w 470952"/>
                <a:gd name="connsiteY13" fmla="*/ 261190 h 678395"/>
                <a:gd name="connsiteX14" fmla="*/ 30986 w 470952"/>
                <a:gd name="connsiteY14" fmla="*/ 281374 h 678395"/>
                <a:gd name="connsiteX15" fmla="*/ 2953 w 470952"/>
                <a:gd name="connsiteY15" fmla="*/ 313332 h 678395"/>
                <a:gd name="connsiteX16" fmla="*/ 56215 w 470952"/>
                <a:gd name="connsiteY16" fmla="*/ 430509 h 678395"/>
                <a:gd name="connsiteX17" fmla="*/ 76959 w 470952"/>
                <a:gd name="connsiteY17" fmla="*/ 442843 h 678395"/>
                <a:gd name="connsiteX18" fmla="*/ 122373 w 470952"/>
                <a:gd name="connsiteY18" fmla="*/ 469194 h 678395"/>
                <a:gd name="connsiteX19" fmla="*/ 167786 w 470952"/>
                <a:gd name="connsiteY19" fmla="*/ 508440 h 678395"/>
                <a:gd name="connsiteX20" fmla="*/ 180120 w 470952"/>
                <a:gd name="connsiteY20" fmla="*/ 514047 h 678395"/>
                <a:gd name="connsiteX21" fmla="*/ 249081 w 470952"/>
                <a:gd name="connsiteY21" fmla="*/ 551611 h 678395"/>
                <a:gd name="connsiteX22" fmla="*/ 344393 w 470952"/>
                <a:gd name="connsiteY22" fmla="*/ 617769 h 678395"/>
                <a:gd name="connsiteX23" fmla="*/ 378033 w 470952"/>
                <a:gd name="connsiteY23" fmla="*/ 683926 h 678395"/>
                <a:gd name="connsiteX24" fmla="*/ 431295 w 470952"/>
                <a:gd name="connsiteY24" fmla="*/ 673274 h 678395"/>
                <a:gd name="connsiteX25" fmla="*/ 430174 w 470952"/>
                <a:gd name="connsiteY25" fmla="*/ 635710 h 678395"/>
                <a:gd name="connsiteX26" fmla="*/ 434659 w 470952"/>
                <a:gd name="connsiteY26" fmla="*/ 558900 h 678395"/>
                <a:gd name="connsiteX27" fmla="*/ 429613 w 470952"/>
                <a:gd name="connsiteY27" fmla="*/ 507319 h 678395"/>
                <a:gd name="connsiteX28" fmla="*/ 425128 w 470952"/>
                <a:gd name="connsiteY28" fmla="*/ 489939 h 6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952" h="678395">
                  <a:moveTo>
                    <a:pt x="425128" y="489939"/>
                  </a:moveTo>
                  <a:cubicBezTo>
                    <a:pt x="425128" y="489378"/>
                    <a:pt x="424567" y="488817"/>
                    <a:pt x="424567" y="488257"/>
                  </a:cubicBezTo>
                  <a:cubicBezTo>
                    <a:pt x="424567" y="487696"/>
                    <a:pt x="424567" y="487696"/>
                    <a:pt x="425128" y="487696"/>
                  </a:cubicBezTo>
                  <a:cubicBezTo>
                    <a:pt x="425128" y="483771"/>
                    <a:pt x="426249" y="479847"/>
                    <a:pt x="428492" y="476483"/>
                  </a:cubicBezTo>
                  <a:cubicBezTo>
                    <a:pt x="467738" y="408643"/>
                    <a:pt x="476708" y="335758"/>
                    <a:pt x="470541" y="258948"/>
                  </a:cubicBezTo>
                  <a:cubicBezTo>
                    <a:pt x="466056" y="199518"/>
                    <a:pt x="458767" y="158029"/>
                    <a:pt x="447554" y="99721"/>
                  </a:cubicBezTo>
                  <a:cubicBezTo>
                    <a:pt x="443629" y="78416"/>
                    <a:pt x="438583" y="57111"/>
                    <a:pt x="430734" y="36927"/>
                  </a:cubicBezTo>
                  <a:cubicBezTo>
                    <a:pt x="428492" y="31321"/>
                    <a:pt x="402701" y="-4561"/>
                    <a:pt x="380836" y="485"/>
                  </a:cubicBezTo>
                  <a:cubicBezTo>
                    <a:pt x="368501" y="3288"/>
                    <a:pt x="355606" y="3288"/>
                    <a:pt x="342711" y="4409"/>
                  </a:cubicBezTo>
                  <a:cubicBezTo>
                    <a:pt x="308511" y="3288"/>
                    <a:pt x="274311" y="3849"/>
                    <a:pt x="240111" y="4409"/>
                  </a:cubicBezTo>
                  <a:cubicBezTo>
                    <a:pt x="215442" y="4970"/>
                    <a:pt x="191334" y="4409"/>
                    <a:pt x="166665" y="6652"/>
                  </a:cubicBezTo>
                  <a:cubicBezTo>
                    <a:pt x="110599" y="11137"/>
                    <a:pt x="71353" y="27957"/>
                    <a:pt x="52851" y="92433"/>
                  </a:cubicBezTo>
                  <a:cubicBezTo>
                    <a:pt x="47245" y="111495"/>
                    <a:pt x="45563" y="132239"/>
                    <a:pt x="45002" y="152423"/>
                  </a:cubicBezTo>
                  <a:cubicBezTo>
                    <a:pt x="43881" y="194472"/>
                    <a:pt x="49487" y="219141"/>
                    <a:pt x="51730" y="261190"/>
                  </a:cubicBezTo>
                  <a:cubicBezTo>
                    <a:pt x="52851" y="283617"/>
                    <a:pt x="52291" y="283617"/>
                    <a:pt x="30986" y="281374"/>
                  </a:cubicBezTo>
                  <a:cubicBezTo>
                    <a:pt x="2392" y="278571"/>
                    <a:pt x="-4896" y="285859"/>
                    <a:pt x="2953" y="313332"/>
                  </a:cubicBezTo>
                  <a:cubicBezTo>
                    <a:pt x="14727" y="354820"/>
                    <a:pt x="34350" y="392945"/>
                    <a:pt x="56215" y="430509"/>
                  </a:cubicBezTo>
                  <a:cubicBezTo>
                    <a:pt x="60700" y="438358"/>
                    <a:pt x="68550" y="445086"/>
                    <a:pt x="76959" y="442843"/>
                  </a:cubicBezTo>
                  <a:cubicBezTo>
                    <a:pt x="101068" y="437798"/>
                    <a:pt x="111160" y="450693"/>
                    <a:pt x="122373" y="469194"/>
                  </a:cubicBezTo>
                  <a:cubicBezTo>
                    <a:pt x="133025" y="486014"/>
                    <a:pt x="152088" y="496106"/>
                    <a:pt x="167786" y="508440"/>
                  </a:cubicBezTo>
                  <a:cubicBezTo>
                    <a:pt x="171150" y="511804"/>
                    <a:pt x="175635" y="512926"/>
                    <a:pt x="180120" y="514047"/>
                  </a:cubicBezTo>
                  <a:cubicBezTo>
                    <a:pt x="180120" y="514047"/>
                    <a:pt x="228898" y="543762"/>
                    <a:pt x="249081" y="551611"/>
                  </a:cubicBezTo>
                  <a:cubicBezTo>
                    <a:pt x="286645" y="566188"/>
                    <a:pt x="321406" y="584690"/>
                    <a:pt x="344393" y="617769"/>
                  </a:cubicBezTo>
                  <a:cubicBezTo>
                    <a:pt x="347757" y="622814"/>
                    <a:pt x="370744" y="682805"/>
                    <a:pt x="378033" y="683926"/>
                  </a:cubicBezTo>
                  <a:cubicBezTo>
                    <a:pt x="408869" y="680562"/>
                    <a:pt x="411111" y="681684"/>
                    <a:pt x="431295" y="673274"/>
                  </a:cubicBezTo>
                  <a:cubicBezTo>
                    <a:pt x="435780" y="669349"/>
                    <a:pt x="430734" y="652529"/>
                    <a:pt x="430174" y="635710"/>
                  </a:cubicBezTo>
                  <a:cubicBezTo>
                    <a:pt x="430734" y="588054"/>
                    <a:pt x="432977" y="589175"/>
                    <a:pt x="434659" y="558900"/>
                  </a:cubicBezTo>
                  <a:cubicBezTo>
                    <a:pt x="435780" y="542640"/>
                    <a:pt x="432977" y="523578"/>
                    <a:pt x="429613" y="507319"/>
                  </a:cubicBezTo>
                  <a:cubicBezTo>
                    <a:pt x="426810" y="501152"/>
                    <a:pt x="425128" y="495545"/>
                    <a:pt x="425128" y="489939"/>
                  </a:cubicBezTo>
                  <a:close/>
                </a:path>
              </a:pathLst>
            </a:custGeom>
            <a:solidFill>
              <a:srgbClr val="FDBE7B"/>
            </a:solidFill>
            <a:ln w="560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6332037-76CF-4DAE-A516-F99C10194D5B}"/>
                </a:ext>
              </a:extLst>
            </p:cNvPr>
            <p:cNvSpPr/>
            <p:nvPr/>
          </p:nvSpPr>
          <p:spPr>
            <a:xfrm>
              <a:off x="1687415" y="3982893"/>
              <a:ext cx="11213" cy="5607"/>
            </a:xfrm>
            <a:custGeom>
              <a:avLst/>
              <a:gdLst>
                <a:gd name="connsiteX0" fmla="*/ 0 w 11213"/>
                <a:gd name="connsiteY0" fmla="*/ 85 h 5606"/>
                <a:gd name="connsiteX1" fmla="*/ 16259 w 11213"/>
                <a:gd name="connsiteY1" fmla="*/ 6252 h 5606"/>
                <a:gd name="connsiteX2" fmla="*/ 0 w 11213"/>
                <a:gd name="connsiteY2" fmla="*/ 85 h 5606"/>
              </a:gdLst>
              <a:ahLst/>
              <a:cxnLst>
                <a:cxn ang="0">
                  <a:pos x="connsiteX0" y="connsiteY0"/>
                </a:cxn>
                <a:cxn ang="0">
                  <a:pos x="connsiteX1" y="connsiteY1"/>
                </a:cxn>
                <a:cxn ang="0">
                  <a:pos x="connsiteX2" y="connsiteY2"/>
                </a:cxn>
              </a:cxnLst>
              <a:rect l="l" t="t" r="r" b="b"/>
              <a:pathLst>
                <a:path w="11213" h="5606">
                  <a:moveTo>
                    <a:pt x="0" y="85"/>
                  </a:moveTo>
                  <a:cubicBezTo>
                    <a:pt x="6728" y="-476"/>
                    <a:pt x="11774" y="1767"/>
                    <a:pt x="16259" y="6252"/>
                  </a:cubicBezTo>
                  <a:cubicBezTo>
                    <a:pt x="10092" y="6813"/>
                    <a:pt x="2803" y="9055"/>
                    <a:pt x="0" y="85"/>
                  </a:cubicBezTo>
                  <a:close/>
                </a:path>
              </a:pathLst>
            </a:custGeom>
            <a:solidFill>
              <a:srgbClr val="290705"/>
            </a:solidFill>
            <a:ln w="560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F35DE1A-FCF7-48C9-A468-438323F22F68}"/>
                </a:ext>
              </a:extLst>
            </p:cNvPr>
            <p:cNvSpPr/>
            <p:nvPr/>
          </p:nvSpPr>
          <p:spPr>
            <a:xfrm>
              <a:off x="1706478" y="3989459"/>
              <a:ext cx="11213" cy="5607"/>
            </a:xfrm>
            <a:custGeom>
              <a:avLst/>
              <a:gdLst>
                <a:gd name="connsiteX0" fmla="*/ 0 w 11213"/>
                <a:gd name="connsiteY0" fmla="*/ 247 h 5606"/>
                <a:gd name="connsiteX1" fmla="*/ 16259 w 11213"/>
                <a:gd name="connsiteY1" fmla="*/ 6415 h 5606"/>
                <a:gd name="connsiteX2" fmla="*/ 0 w 11213"/>
                <a:gd name="connsiteY2" fmla="*/ 247 h 5606"/>
              </a:gdLst>
              <a:ahLst/>
              <a:cxnLst>
                <a:cxn ang="0">
                  <a:pos x="connsiteX0" y="connsiteY0"/>
                </a:cxn>
                <a:cxn ang="0">
                  <a:pos x="connsiteX1" y="connsiteY1"/>
                </a:cxn>
                <a:cxn ang="0">
                  <a:pos x="connsiteX2" y="connsiteY2"/>
                </a:cxn>
              </a:cxnLst>
              <a:rect l="l" t="t" r="r" b="b"/>
              <a:pathLst>
                <a:path w="11213" h="5606">
                  <a:moveTo>
                    <a:pt x="0" y="247"/>
                  </a:moveTo>
                  <a:cubicBezTo>
                    <a:pt x="6728" y="-874"/>
                    <a:pt x="11774" y="1929"/>
                    <a:pt x="16259" y="6415"/>
                  </a:cubicBezTo>
                  <a:cubicBezTo>
                    <a:pt x="9531" y="7536"/>
                    <a:pt x="4485" y="4732"/>
                    <a:pt x="0" y="247"/>
                  </a:cubicBezTo>
                  <a:close/>
                </a:path>
              </a:pathLst>
            </a:custGeom>
            <a:solidFill>
              <a:srgbClr val="4D1411"/>
            </a:solidFill>
            <a:ln w="560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BD10988-4ED1-4E5A-8FA9-0E5D6426CD74}"/>
                </a:ext>
              </a:extLst>
            </p:cNvPr>
            <p:cNvSpPr/>
            <p:nvPr/>
          </p:nvSpPr>
          <p:spPr>
            <a:xfrm>
              <a:off x="1674520" y="3977371"/>
              <a:ext cx="11213" cy="5607"/>
            </a:xfrm>
            <a:custGeom>
              <a:avLst/>
              <a:gdLst>
                <a:gd name="connsiteX0" fmla="*/ 0 w 11213"/>
                <a:gd name="connsiteY0" fmla="*/ 0 h 5606"/>
                <a:gd name="connsiteX1" fmla="*/ 12895 w 11213"/>
                <a:gd name="connsiteY1" fmla="*/ 5607 h 5606"/>
                <a:gd name="connsiteX2" fmla="*/ 0 w 11213"/>
                <a:gd name="connsiteY2" fmla="*/ 0 h 5606"/>
              </a:gdLst>
              <a:ahLst/>
              <a:cxnLst>
                <a:cxn ang="0">
                  <a:pos x="connsiteX0" y="connsiteY0"/>
                </a:cxn>
                <a:cxn ang="0">
                  <a:pos x="connsiteX1" y="connsiteY1"/>
                </a:cxn>
                <a:cxn ang="0">
                  <a:pos x="connsiteX2" y="connsiteY2"/>
                </a:cxn>
              </a:cxnLst>
              <a:rect l="l" t="t" r="r" b="b"/>
              <a:pathLst>
                <a:path w="11213" h="5606">
                  <a:moveTo>
                    <a:pt x="0" y="0"/>
                  </a:moveTo>
                  <a:cubicBezTo>
                    <a:pt x="5607" y="0"/>
                    <a:pt x="9531" y="2243"/>
                    <a:pt x="12895" y="5607"/>
                  </a:cubicBezTo>
                  <a:cubicBezTo>
                    <a:pt x="7849" y="6728"/>
                    <a:pt x="2243" y="6728"/>
                    <a:pt x="0" y="0"/>
                  </a:cubicBezTo>
                  <a:close/>
                </a:path>
              </a:pathLst>
            </a:custGeom>
            <a:solidFill>
              <a:srgbClr val="290705"/>
            </a:solidFill>
            <a:ln w="560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F2A2006-2509-47A9-A2B2-88AF3FB4D073}"/>
                </a:ext>
              </a:extLst>
            </p:cNvPr>
            <p:cNvSpPr/>
            <p:nvPr/>
          </p:nvSpPr>
          <p:spPr>
            <a:xfrm>
              <a:off x="1792994" y="2732549"/>
              <a:ext cx="224263" cy="173804"/>
            </a:xfrm>
            <a:custGeom>
              <a:avLst/>
              <a:gdLst>
                <a:gd name="connsiteX0" fmla="*/ 385 w 224262"/>
                <a:gd name="connsiteY0" fmla="*/ 163 h 173803"/>
                <a:gd name="connsiteX1" fmla="*/ 111396 w 224262"/>
                <a:gd name="connsiteY1" fmla="*/ 48940 h 173803"/>
                <a:gd name="connsiteX2" fmla="*/ 199419 w 224262"/>
                <a:gd name="connsiteY2" fmla="*/ 118461 h 173803"/>
                <a:gd name="connsiteX3" fmla="*/ 220724 w 224262"/>
                <a:gd name="connsiteY3" fmla="*/ 149858 h 173803"/>
                <a:gd name="connsiteX4" fmla="*/ 216239 w 224262"/>
                <a:gd name="connsiteY4" fmla="*/ 179012 h 173803"/>
                <a:gd name="connsiteX5" fmla="*/ 88409 w 224262"/>
                <a:gd name="connsiteY5" fmla="*/ 157147 h 173803"/>
                <a:gd name="connsiteX6" fmla="*/ 26736 w 224262"/>
                <a:gd name="connsiteY6" fmla="*/ 141448 h 173803"/>
                <a:gd name="connsiteX7" fmla="*/ 6553 w 224262"/>
                <a:gd name="connsiteY7" fmla="*/ 125750 h 173803"/>
                <a:gd name="connsiteX8" fmla="*/ 946 w 224262"/>
                <a:gd name="connsiteY8" fmla="*/ 78655 h 173803"/>
                <a:gd name="connsiteX9" fmla="*/ 385 w 224262"/>
                <a:gd name="connsiteY9" fmla="*/ 163 h 17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262" h="173803">
                  <a:moveTo>
                    <a:pt x="385" y="163"/>
                  </a:moveTo>
                  <a:cubicBezTo>
                    <a:pt x="385" y="-3201"/>
                    <a:pt x="102986" y="46697"/>
                    <a:pt x="111396" y="48940"/>
                  </a:cubicBezTo>
                  <a:cubicBezTo>
                    <a:pt x="150081" y="63517"/>
                    <a:pt x="192130" y="106688"/>
                    <a:pt x="199419" y="118461"/>
                  </a:cubicBezTo>
                  <a:cubicBezTo>
                    <a:pt x="211193" y="136402"/>
                    <a:pt x="214557" y="138645"/>
                    <a:pt x="220724" y="149858"/>
                  </a:cubicBezTo>
                  <a:cubicBezTo>
                    <a:pt x="225209" y="157707"/>
                    <a:pt x="233058" y="181816"/>
                    <a:pt x="216239" y="179012"/>
                  </a:cubicBezTo>
                  <a:cubicBezTo>
                    <a:pt x="179235" y="176209"/>
                    <a:pt x="107471" y="162193"/>
                    <a:pt x="88409" y="157147"/>
                  </a:cubicBezTo>
                  <a:cubicBezTo>
                    <a:pt x="67664" y="153222"/>
                    <a:pt x="44117" y="149297"/>
                    <a:pt x="26736" y="141448"/>
                  </a:cubicBezTo>
                  <a:cubicBezTo>
                    <a:pt x="17766" y="137524"/>
                    <a:pt x="12159" y="134160"/>
                    <a:pt x="6553" y="125750"/>
                  </a:cubicBezTo>
                  <a:cubicBezTo>
                    <a:pt x="-1857" y="109491"/>
                    <a:pt x="1507" y="94353"/>
                    <a:pt x="946" y="78655"/>
                  </a:cubicBezTo>
                  <a:cubicBezTo>
                    <a:pt x="946" y="70245"/>
                    <a:pt x="-736" y="16422"/>
                    <a:pt x="385" y="163"/>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28721C2-94CE-4417-8859-6ACB82F19211}"/>
                </a:ext>
              </a:extLst>
            </p:cNvPr>
            <p:cNvSpPr/>
            <p:nvPr/>
          </p:nvSpPr>
          <p:spPr>
            <a:xfrm>
              <a:off x="2009793" y="2825781"/>
              <a:ext cx="459739" cy="145771"/>
            </a:xfrm>
            <a:custGeom>
              <a:avLst/>
              <a:gdLst>
                <a:gd name="connsiteX0" fmla="*/ 67279 w 459739"/>
                <a:gd name="connsiteY0" fmla="*/ 75689 h 145770"/>
                <a:gd name="connsiteX1" fmla="*/ 130072 w 459739"/>
                <a:gd name="connsiteY1" fmla="*/ 84659 h 145770"/>
                <a:gd name="connsiteX2" fmla="*/ 281450 w 459739"/>
                <a:gd name="connsiteY2" fmla="*/ 102600 h 145770"/>
                <a:gd name="connsiteX3" fmla="*/ 297148 w 459739"/>
                <a:gd name="connsiteY3" fmla="*/ 104282 h 145770"/>
                <a:gd name="connsiteX4" fmla="*/ 305558 w 459739"/>
                <a:gd name="connsiteY4" fmla="*/ 91948 h 145770"/>
                <a:gd name="connsiteX5" fmla="*/ 287057 w 459739"/>
                <a:gd name="connsiteY5" fmla="*/ 0 h 145770"/>
                <a:gd name="connsiteX6" fmla="*/ 302194 w 459739"/>
                <a:gd name="connsiteY6" fmla="*/ 35882 h 145770"/>
                <a:gd name="connsiteX7" fmla="*/ 324060 w 459739"/>
                <a:gd name="connsiteY7" fmla="*/ 96994 h 145770"/>
                <a:gd name="connsiteX8" fmla="*/ 340880 w 459739"/>
                <a:gd name="connsiteY8" fmla="*/ 111571 h 145770"/>
                <a:gd name="connsiteX9" fmla="*/ 440116 w 459739"/>
                <a:gd name="connsiteY9" fmla="*/ 132315 h 145770"/>
                <a:gd name="connsiteX10" fmla="*/ 450769 w 459739"/>
                <a:gd name="connsiteY10" fmla="*/ 135679 h 145770"/>
                <a:gd name="connsiteX11" fmla="*/ 460300 w 459739"/>
                <a:gd name="connsiteY11" fmla="*/ 142968 h 145770"/>
                <a:gd name="connsiteX12" fmla="*/ 449647 w 459739"/>
                <a:gd name="connsiteY12" fmla="*/ 144650 h 145770"/>
                <a:gd name="connsiteX13" fmla="*/ 384611 w 459739"/>
                <a:gd name="connsiteY13" fmla="*/ 136240 h 145770"/>
                <a:gd name="connsiteX14" fmla="*/ 335273 w 459739"/>
                <a:gd name="connsiteY14" fmla="*/ 128391 h 145770"/>
                <a:gd name="connsiteX15" fmla="*/ 255660 w 459739"/>
                <a:gd name="connsiteY15" fmla="*/ 116056 h 145770"/>
                <a:gd name="connsiteX16" fmla="*/ 122223 w 459739"/>
                <a:gd name="connsiteY16" fmla="*/ 98115 h 145770"/>
                <a:gd name="connsiteX17" fmla="*/ 3925 w 459739"/>
                <a:gd name="connsiteY17" fmla="*/ 83538 h 145770"/>
                <a:gd name="connsiteX18" fmla="*/ 561 w 459739"/>
                <a:gd name="connsiteY18" fmla="*/ 79613 h 145770"/>
                <a:gd name="connsiteX19" fmla="*/ 2243 w 459739"/>
                <a:gd name="connsiteY19" fmla="*/ 69522 h 145770"/>
                <a:gd name="connsiteX20" fmla="*/ 31957 w 459739"/>
                <a:gd name="connsiteY20" fmla="*/ 65597 h 145770"/>
                <a:gd name="connsiteX21" fmla="*/ 67279 w 459739"/>
                <a:gd name="connsiteY21" fmla="*/ 75689 h 1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739" h="145770">
                  <a:moveTo>
                    <a:pt x="67279" y="75689"/>
                  </a:moveTo>
                  <a:cubicBezTo>
                    <a:pt x="88023" y="79053"/>
                    <a:pt x="108768" y="84099"/>
                    <a:pt x="130072" y="84659"/>
                  </a:cubicBezTo>
                  <a:cubicBezTo>
                    <a:pt x="181092" y="86902"/>
                    <a:pt x="230991" y="96994"/>
                    <a:pt x="281450" y="102600"/>
                  </a:cubicBezTo>
                  <a:cubicBezTo>
                    <a:pt x="286496" y="103161"/>
                    <a:pt x="292102" y="103722"/>
                    <a:pt x="297148" y="104282"/>
                  </a:cubicBezTo>
                  <a:cubicBezTo>
                    <a:pt x="306680" y="104843"/>
                    <a:pt x="308362" y="101479"/>
                    <a:pt x="305558" y="91948"/>
                  </a:cubicBezTo>
                  <a:cubicBezTo>
                    <a:pt x="297148" y="62233"/>
                    <a:pt x="290420" y="31397"/>
                    <a:pt x="287057" y="0"/>
                  </a:cubicBezTo>
                  <a:cubicBezTo>
                    <a:pt x="292102" y="11774"/>
                    <a:pt x="297709" y="24108"/>
                    <a:pt x="302194" y="35882"/>
                  </a:cubicBezTo>
                  <a:cubicBezTo>
                    <a:pt x="310044" y="56066"/>
                    <a:pt x="316771" y="76810"/>
                    <a:pt x="324060" y="96994"/>
                  </a:cubicBezTo>
                  <a:cubicBezTo>
                    <a:pt x="326863" y="105404"/>
                    <a:pt x="331909" y="109889"/>
                    <a:pt x="340880" y="111571"/>
                  </a:cubicBezTo>
                  <a:cubicBezTo>
                    <a:pt x="373958" y="118299"/>
                    <a:pt x="407037" y="125587"/>
                    <a:pt x="440116" y="132315"/>
                  </a:cubicBezTo>
                  <a:cubicBezTo>
                    <a:pt x="443480" y="134558"/>
                    <a:pt x="447405" y="133997"/>
                    <a:pt x="450769" y="135679"/>
                  </a:cubicBezTo>
                  <a:cubicBezTo>
                    <a:pt x="454693" y="137361"/>
                    <a:pt x="461982" y="136240"/>
                    <a:pt x="460300" y="142968"/>
                  </a:cubicBezTo>
                  <a:cubicBezTo>
                    <a:pt x="458618" y="148574"/>
                    <a:pt x="453011" y="146332"/>
                    <a:pt x="449647" y="144650"/>
                  </a:cubicBezTo>
                  <a:cubicBezTo>
                    <a:pt x="428342" y="137361"/>
                    <a:pt x="405916" y="140725"/>
                    <a:pt x="384611" y="136240"/>
                  </a:cubicBezTo>
                  <a:cubicBezTo>
                    <a:pt x="368352" y="132876"/>
                    <a:pt x="351532" y="132876"/>
                    <a:pt x="335273" y="128391"/>
                  </a:cubicBezTo>
                  <a:cubicBezTo>
                    <a:pt x="309483" y="119420"/>
                    <a:pt x="282011" y="120541"/>
                    <a:pt x="255660" y="116056"/>
                  </a:cubicBezTo>
                  <a:cubicBezTo>
                    <a:pt x="211368" y="108768"/>
                    <a:pt x="166515" y="103722"/>
                    <a:pt x="122223" y="98115"/>
                  </a:cubicBezTo>
                  <a:cubicBezTo>
                    <a:pt x="82977" y="93069"/>
                    <a:pt x="43731" y="88584"/>
                    <a:pt x="3925" y="83538"/>
                  </a:cubicBezTo>
                  <a:cubicBezTo>
                    <a:pt x="2243" y="82417"/>
                    <a:pt x="1121" y="81295"/>
                    <a:pt x="561" y="79613"/>
                  </a:cubicBezTo>
                  <a:cubicBezTo>
                    <a:pt x="-561" y="75689"/>
                    <a:pt x="0" y="72325"/>
                    <a:pt x="2243" y="69522"/>
                  </a:cubicBezTo>
                  <a:cubicBezTo>
                    <a:pt x="11213" y="60551"/>
                    <a:pt x="21866" y="65597"/>
                    <a:pt x="31957" y="65597"/>
                  </a:cubicBezTo>
                  <a:cubicBezTo>
                    <a:pt x="43171" y="70643"/>
                    <a:pt x="55505" y="71204"/>
                    <a:pt x="67279" y="75689"/>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C7D7BBD-99BE-4551-B3CA-E66A91B7B892}"/>
                </a:ext>
              </a:extLst>
            </p:cNvPr>
            <p:cNvSpPr/>
            <p:nvPr/>
          </p:nvSpPr>
          <p:spPr>
            <a:xfrm>
              <a:off x="1932423" y="3245153"/>
              <a:ext cx="454132" cy="33639"/>
            </a:xfrm>
            <a:custGeom>
              <a:avLst/>
              <a:gdLst>
                <a:gd name="connsiteX0" fmla="*/ 456936 w 454132"/>
                <a:gd name="connsiteY0" fmla="*/ 29715 h 33639"/>
                <a:gd name="connsiteX1" fmla="*/ 456936 w 454132"/>
                <a:gd name="connsiteY1" fmla="*/ 35882 h 33639"/>
                <a:gd name="connsiteX2" fmla="*/ 302194 w 454132"/>
                <a:gd name="connsiteY2" fmla="*/ 35882 h 33639"/>
                <a:gd name="connsiteX3" fmla="*/ 117177 w 454132"/>
                <a:gd name="connsiteY3" fmla="*/ 19062 h 33639"/>
                <a:gd name="connsiteX4" fmla="*/ 16259 w 454132"/>
                <a:gd name="connsiteY4" fmla="*/ 7289 h 33639"/>
                <a:gd name="connsiteX5" fmla="*/ 0 w 454132"/>
                <a:gd name="connsiteY5" fmla="*/ 0 h 33639"/>
                <a:gd name="connsiteX6" fmla="*/ 135118 w 454132"/>
                <a:gd name="connsiteY6" fmla="*/ 8410 h 33639"/>
                <a:gd name="connsiteX7" fmla="*/ 222581 w 454132"/>
                <a:gd name="connsiteY7" fmla="*/ 13456 h 33639"/>
                <a:gd name="connsiteX8" fmla="*/ 425539 w 454132"/>
                <a:gd name="connsiteY8" fmla="*/ 29154 h 33639"/>
                <a:gd name="connsiteX9" fmla="*/ 456936 w 454132"/>
                <a:gd name="connsiteY9" fmla="*/ 29715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132" h="33639">
                  <a:moveTo>
                    <a:pt x="456936" y="29715"/>
                  </a:moveTo>
                  <a:cubicBezTo>
                    <a:pt x="456936" y="31957"/>
                    <a:pt x="456936" y="33639"/>
                    <a:pt x="456936" y="35882"/>
                  </a:cubicBezTo>
                  <a:cubicBezTo>
                    <a:pt x="405355" y="35882"/>
                    <a:pt x="353775" y="35882"/>
                    <a:pt x="302194" y="35882"/>
                  </a:cubicBezTo>
                  <a:cubicBezTo>
                    <a:pt x="239961" y="35882"/>
                    <a:pt x="178289" y="28033"/>
                    <a:pt x="117177" y="19062"/>
                  </a:cubicBezTo>
                  <a:cubicBezTo>
                    <a:pt x="83538" y="14016"/>
                    <a:pt x="49899" y="11213"/>
                    <a:pt x="16259" y="7289"/>
                  </a:cubicBezTo>
                  <a:cubicBezTo>
                    <a:pt x="10652" y="6728"/>
                    <a:pt x="4485" y="8410"/>
                    <a:pt x="0" y="0"/>
                  </a:cubicBezTo>
                  <a:cubicBezTo>
                    <a:pt x="45974" y="2243"/>
                    <a:pt x="90827" y="2243"/>
                    <a:pt x="135118" y="8410"/>
                  </a:cubicBezTo>
                  <a:cubicBezTo>
                    <a:pt x="164273" y="12334"/>
                    <a:pt x="193427" y="10092"/>
                    <a:pt x="222581" y="13456"/>
                  </a:cubicBezTo>
                  <a:cubicBezTo>
                    <a:pt x="288739" y="21305"/>
                    <a:pt x="354896" y="19623"/>
                    <a:pt x="425539" y="29154"/>
                  </a:cubicBezTo>
                  <a:cubicBezTo>
                    <a:pt x="435631" y="30836"/>
                    <a:pt x="446283" y="29715"/>
                    <a:pt x="456936" y="29715"/>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B27FFA5-2B51-4ED9-AEC1-8D47D2EB4FDE}"/>
                </a:ext>
              </a:extLst>
            </p:cNvPr>
            <p:cNvSpPr/>
            <p:nvPr/>
          </p:nvSpPr>
          <p:spPr>
            <a:xfrm>
              <a:off x="2497565" y="2957186"/>
              <a:ext cx="123345" cy="28033"/>
            </a:xfrm>
            <a:custGeom>
              <a:avLst/>
              <a:gdLst>
                <a:gd name="connsiteX0" fmla="*/ 32518 w 123344"/>
                <a:gd name="connsiteY0" fmla="*/ 5395 h 28032"/>
                <a:gd name="connsiteX1" fmla="*/ 21305 w 123344"/>
                <a:gd name="connsiteY1" fmla="*/ 17730 h 28032"/>
                <a:gd name="connsiteX2" fmla="*/ 121663 w 123344"/>
                <a:gd name="connsiteY2" fmla="*/ 17730 h 28032"/>
                <a:gd name="connsiteX3" fmla="*/ 123345 w 123344"/>
                <a:gd name="connsiteY3" fmla="*/ 22776 h 28032"/>
                <a:gd name="connsiteX4" fmla="*/ 95872 w 123344"/>
                <a:gd name="connsiteY4" fmla="*/ 26700 h 28032"/>
                <a:gd name="connsiteX5" fmla="*/ 38125 w 123344"/>
                <a:gd name="connsiteY5" fmla="*/ 26140 h 28032"/>
                <a:gd name="connsiteX6" fmla="*/ 0 w 123344"/>
                <a:gd name="connsiteY6" fmla="*/ 18290 h 28032"/>
                <a:gd name="connsiteX7" fmla="*/ 5607 w 123344"/>
                <a:gd name="connsiteY7" fmla="*/ 13244 h 28032"/>
                <a:gd name="connsiteX8" fmla="*/ 32518 w 123344"/>
                <a:gd name="connsiteY8" fmla="*/ 5395 h 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44" h="28032">
                  <a:moveTo>
                    <a:pt x="32518" y="5395"/>
                  </a:moveTo>
                  <a:cubicBezTo>
                    <a:pt x="32518" y="12123"/>
                    <a:pt x="24108" y="10441"/>
                    <a:pt x="21305" y="17730"/>
                  </a:cubicBezTo>
                  <a:cubicBezTo>
                    <a:pt x="55505" y="17730"/>
                    <a:pt x="88584" y="17730"/>
                    <a:pt x="121663" y="17730"/>
                  </a:cubicBezTo>
                  <a:cubicBezTo>
                    <a:pt x="122784" y="19412"/>
                    <a:pt x="125587" y="22215"/>
                    <a:pt x="123345" y="22776"/>
                  </a:cubicBezTo>
                  <a:cubicBezTo>
                    <a:pt x="114374" y="25018"/>
                    <a:pt x="104843" y="27822"/>
                    <a:pt x="95872" y="26700"/>
                  </a:cubicBezTo>
                  <a:cubicBezTo>
                    <a:pt x="76249" y="23336"/>
                    <a:pt x="57187" y="26140"/>
                    <a:pt x="38125" y="26140"/>
                  </a:cubicBezTo>
                  <a:cubicBezTo>
                    <a:pt x="26351" y="26140"/>
                    <a:pt x="7849" y="40717"/>
                    <a:pt x="0" y="18290"/>
                  </a:cubicBezTo>
                  <a:cubicBezTo>
                    <a:pt x="1682" y="16608"/>
                    <a:pt x="5046" y="15487"/>
                    <a:pt x="5607" y="13244"/>
                  </a:cubicBezTo>
                  <a:cubicBezTo>
                    <a:pt x="11213" y="-2454"/>
                    <a:pt x="20744" y="-3015"/>
                    <a:pt x="32518" y="5395"/>
                  </a:cubicBezTo>
                  <a:close/>
                </a:path>
              </a:pathLst>
            </a:custGeom>
            <a:solidFill>
              <a:srgbClr val="F42D2A"/>
            </a:solidFill>
            <a:ln w="560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5142203-8BDD-451A-A3A7-2D1BA17EE12F}"/>
                </a:ext>
              </a:extLst>
            </p:cNvPr>
            <p:cNvSpPr/>
            <p:nvPr/>
          </p:nvSpPr>
          <p:spPr>
            <a:xfrm>
              <a:off x="2344506" y="2955854"/>
              <a:ext cx="151377" cy="16820"/>
            </a:xfrm>
            <a:custGeom>
              <a:avLst/>
              <a:gdLst>
                <a:gd name="connsiteX0" fmla="*/ 0 w 151377"/>
                <a:gd name="connsiteY0" fmla="*/ 0 h 16819"/>
                <a:gd name="connsiteX1" fmla="*/ 123345 w 151377"/>
                <a:gd name="connsiteY1" fmla="*/ 14016 h 16819"/>
                <a:gd name="connsiteX2" fmla="*/ 105404 w 151377"/>
                <a:gd name="connsiteY2" fmla="*/ 3364 h 16819"/>
                <a:gd name="connsiteX3" fmla="*/ 153620 w 151377"/>
                <a:gd name="connsiteY3" fmla="*/ 19062 h 16819"/>
                <a:gd name="connsiteX4" fmla="*/ 45413 w 151377"/>
                <a:gd name="connsiteY4" fmla="*/ 11213 h 16819"/>
                <a:gd name="connsiteX5" fmla="*/ 0 w 151377"/>
                <a:gd name="connsiteY5" fmla="*/ 0 h 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377" h="16819">
                  <a:moveTo>
                    <a:pt x="0" y="0"/>
                  </a:moveTo>
                  <a:cubicBezTo>
                    <a:pt x="40928" y="0"/>
                    <a:pt x="80735" y="8970"/>
                    <a:pt x="123345" y="14016"/>
                  </a:cubicBezTo>
                  <a:cubicBezTo>
                    <a:pt x="117738" y="7288"/>
                    <a:pt x="109328" y="8970"/>
                    <a:pt x="105404" y="3364"/>
                  </a:cubicBezTo>
                  <a:cubicBezTo>
                    <a:pt x="121663" y="7849"/>
                    <a:pt x="141846" y="561"/>
                    <a:pt x="153620" y="19062"/>
                  </a:cubicBezTo>
                  <a:cubicBezTo>
                    <a:pt x="117177" y="22426"/>
                    <a:pt x="81856" y="11213"/>
                    <a:pt x="45413" y="11213"/>
                  </a:cubicBezTo>
                  <a:cubicBezTo>
                    <a:pt x="31397" y="11213"/>
                    <a:pt x="13456" y="10092"/>
                    <a:pt x="0" y="0"/>
                  </a:cubicBezTo>
                  <a:close/>
                </a:path>
              </a:pathLst>
            </a:custGeom>
            <a:solidFill>
              <a:srgbClr val="F42D2A"/>
            </a:solidFill>
            <a:ln w="560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3E465ED-1E96-4568-A869-C11AF754A403}"/>
                </a:ext>
              </a:extLst>
            </p:cNvPr>
            <p:cNvSpPr/>
            <p:nvPr/>
          </p:nvSpPr>
          <p:spPr>
            <a:xfrm>
              <a:off x="2038947" y="2717574"/>
              <a:ext cx="50459" cy="179410"/>
            </a:xfrm>
            <a:custGeom>
              <a:avLst/>
              <a:gdLst>
                <a:gd name="connsiteX0" fmla="*/ 6728 w 50459"/>
                <a:gd name="connsiteY0" fmla="*/ 140725 h 179410"/>
                <a:gd name="connsiteX1" fmla="*/ 12334 w 50459"/>
                <a:gd name="connsiteY1" fmla="*/ 0 h 179410"/>
                <a:gd name="connsiteX2" fmla="*/ 40928 w 50459"/>
                <a:gd name="connsiteY2" fmla="*/ 53823 h 179410"/>
                <a:gd name="connsiteX3" fmla="*/ 38125 w 50459"/>
                <a:gd name="connsiteY3" fmla="*/ 183896 h 179410"/>
                <a:gd name="connsiteX4" fmla="*/ 0 w 50459"/>
                <a:gd name="connsiteY4" fmla="*/ 175486 h 179410"/>
                <a:gd name="connsiteX5" fmla="*/ 6728 w 50459"/>
                <a:gd name="connsiteY5" fmla="*/ 140725 h 1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59" h="179410">
                  <a:moveTo>
                    <a:pt x="6728" y="140725"/>
                  </a:moveTo>
                  <a:cubicBezTo>
                    <a:pt x="18502" y="91948"/>
                    <a:pt x="16820" y="65036"/>
                    <a:pt x="12334" y="0"/>
                  </a:cubicBezTo>
                  <a:cubicBezTo>
                    <a:pt x="24108" y="16259"/>
                    <a:pt x="33639" y="35321"/>
                    <a:pt x="40928" y="53823"/>
                  </a:cubicBezTo>
                  <a:cubicBezTo>
                    <a:pt x="54384" y="97554"/>
                    <a:pt x="54384" y="140725"/>
                    <a:pt x="38125" y="183896"/>
                  </a:cubicBezTo>
                  <a:cubicBezTo>
                    <a:pt x="21866" y="182214"/>
                    <a:pt x="16820" y="179410"/>
                    <a:pt x="0" y="175486"/>
                  </a:cubicBezTo>
                  <a:cubicBezTo>
                    <a:pt x="561" y="156423"/>
                    <a:pt x="4485" y="155863"/>
                    <a:pt x="6728" y="140725"/>
                  </a:cubicBezTo>
                  <a:close/>
                </a:path>
              </a:pathLst>
            </a:custGeom>
            <a:solidFill>
              <a:schemeClr val="accent1">
                <a:lumMod val="75000"/>
              </a:schemeClr>
            </a:solidFill>
            <a:ln w="560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0F196B7-9769-45A3-BD06-777070F6BC2A}"/>
                </a:ext>
              </a:extLst>
            </p:cNvPr>
            <p:cNvSpPr/>
            <p:nvPr/>
          </p:nvSpPr>
          <p:spPr>
            <a:xfrm>
              <a:off x="1435680" y="6444825"/>
              <a:ext cx="655969" cy="72885"/>
            </a:xfrm>
            <a:custGeom>
              <a:avLst/>
              <a:gdLst>
                <a:gd name="connsiteX0" fmla="*/ 629618 w 655969"/>
                <a:gd name="connsiteY0" fmla="*/ 31397 h 72885"/>
                <a:gd name="connsiteX1" fmla="*/ 490575 w 655969"/>
                <a:gd name="connsiteY1" fmla="*/ 61111 h 72885"/>
                <a:gd name="connsiteX2" fmla="*/ 378444 w 655969"/>
                <a:gd name="connsiteY2" fmla="*/ 65597 h 72885"/>
                <a:gd name="connsiteX3" fmla="*/ 282011 w 655969"/>
                <a:gd name="connsiteY3" fmla="*/ 40928 h 72885"/>
                <a:gd name="connsiteX4" fmla="*/ 222581 w 655969"/>
                <a:gd name="connsiteY4" fmla="*/ 19062 h 72885"/>
                <a:gd name="connsiteX5" fmla="*/ 168758 w 655969"/>
                <a:gd name="connsiteY5" fmla="*/ 20744 h 72885"/>
                <a:gd name="connsiteX6" fmla="*/ 0 w 655969"/>
                <a:gd name="connsiteY6" fmla="*/ 0 h 72885"/>
                <a:gd name="connsiteX7" fmla="*/ 32518 w 655969"/>
                <a:gd name="connsiteY7" fmla="*/ 37003 h 72885"/>
                <a:gd name="connsiteX8" fmla="*/ 114935 w 655969"/>
                <a:gd name="connsiteY8" fmla="*/ 43170 h 72885"/>
                <a:gd name="connsiteX9" fmla="*/ 170440 w 655969"/>
                <a:gd name="connsiteY9" fmla="*/ 34200 h 72885"/>
                <a:gd name="connsiteX10" fmla="*/ 230430 w 655969"/>
                <a:gd name="connsiteY10" fmla="*/ 37003 h 72885"/>
                <a:gd name="connsiteX11" fmla="*/ 304998 w 655969"/>
                <a:gd name="connsiteY11" fmla="*/ 63354 h 72885"/>
                <a:gd name="connsiteX12" fmla="*/ 409280 w 655969"/>
                <a:gd name="connsiteY12" fmla="*/ 75689 h 72885"/>
                <a:gd name="connsiteX13" fmla="*/ 533746 w 655969"/>
                <a:gd name="connsiteY13" fmla="*/ 70643 h 72885"/>
                <a:gd name="connsiteX14" fmla="*/ 634664 w 655969"/>
                <a:gd name="connsiteY14" fmla="*/ 45413 h 72885"/>
                <a:gd name="connsiteX15" fmla="*/ 660454 w 655969"/>
                <a:gd name="connsiteY15" fmla="*/ 14016 h 72885"/>
                <a:gd name="connsiteX16" fmla="*/ 629618 w 655969"/>
                <a:gd name="connsiteY16" fmla="*/ 31397 h 7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5969" h="72885">
                  <a:moveTo>
                    <a:pt x="629618" y="31397"/>
                  </a:moveTo>
                  <a:cubicBezTo>
                    <a:pt x="572431" y="51580"/>
                    <a:pt x="551126" y="53262"/>
                    <a:pt x="490575" y="61111"/>
                  </a:cubicBezTo>
                  <a:cubicBezTo>
                    <a:pt x="457496" y="65597"/>
                    <a:pt x="417690" y="67279"/>
                    <a:pt x="378444" y="65597"/>
                  </a:cubicBezTo>
                  <a:cubicBezTo>
                    <a:pt x="361063" y="65036"/>
                    <a:pt x="322378" y="59430"/>
                    <a:pt x="282011" y="40928"/>
                  </a:cubicBezTo>
                  <a:cubicBezTo>
                    <a:pt x="267434" y="34200"/>
                    <a:pt x="250614" y="23547"/>
                    <a:pt x="222581" y="19062"/>
                  </a:cubicBezTo>
                  <a:cubicBezTo>
                    <a:pt x="205201" y="16259"/>
                    <a:pt x="186699" y="20184"/>
                    <a:pt x="168758" y="20744"/>
                  </a:cubicBezTo>
                  <a:cubicBezTo>
                    <a:pt x="56626" y="25790"/>
                    <a:pt x="28594" y="22426"/>
                    <a:pt x="0" y="0"/>
                  </a:cubicBezTo>
                  <a:cubicBezTo>
                    <a:pt x="1682" y="19623"/>
                    <a:pt x="16259" y="31397"/>
                    <a:pt x="32518" y="37003"/>
                  </a:cubicBezTo>
                  <a:cubicBezTo>
                    <a:pt x="59430" y="44853"/>
                    <a:pt x="87463" y="47095"/>
                    <a:pt x="114935" y="43170"/>
                  </a:cubicBezTo>
                  <a:cubicBezTo>
                    <a:pt x="124466" y="42049"/>
                    <a:pt x="158666" y="37003"/>
                    <a:pt x="170440" y="34200"/>
                  </a:cubicBezTo>
                  <a:cubicBezTo>
                    <a:pt x="190063" y="29154"/>
                    <a:pt x="210807" y="25790"/>
                    <a:pt x="230430" y="37003"/>
                  </a:cubicBezTo>
                  <a:cubicBezTo>
                    <a:pt x="251735" y="49338"/>
                    <a:pt x="284814" y="58869"/>
                    <a:pt x="304998" y="63354"/>
                  </a:cubicBezTo>
                  <a:cubicBezTo>
                    <a:pt x="326303" y="67839"/>
                    <a:pt x="373958" y="75689"/>
                    <a:pt x="409280" y="75689"/>
                  </a:cubicBezTo>
                  <a:cubicBezTo>
                    <a:pt x="436191" y="75689"/>
                    <a:pt x="509077" y="72885"/>
                    <a:pt x="533746" y="70643"/>
                  </a:cubicBezTo>
                  <a:cubicBezTo>
                    <a:pt x="576356" y="67279"/>
                    <a:pt x="601585" y="61672"/>
                    <a:pt x="634664" y="45413"/>
                  </a:cubicBezTo>
                  <a:cubicBezTo>
                    <a:pt x="646438" y="39807"/>
                    <a:pt x="658212" y="31957"/>
                    <a:pt x="660454" y="14016"/>
                  </a:cubicBezTo>
                  <a:cubicBezTo>
                    <a:pt x="649802" y="25230"/>
                    <a:pt x="632422" y="30275"/>
                    <a:pt x="629618" y="31397"/>
                  </a:cubicBezTo>
                  <a:close/>
                </a:path>
              </a:pathLst>
            </a:custGeom>
            <a:solidFill>
              <a:schemeClr val="accent3">
                <a:lumMod val="50000"/>
              </a:schemeClr>
            </a:solidFill>
            <a:ln w="560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E9B891B-86C0-4E9D-95BE-C914A2BBCC6D}"/>
                </a:ext>
              </a:extLst>
            </p:cNvPr>
            <p:cNvSpPr/>
            <p:nvPr/>
          </p:nvSpPr>
          <p:spPr>
            <a:xfrm>
              <a:off x="1483395" y="5879781"/>
              <a:ext cx="246689" cy="392460"/>
            </a:xfrm>
            <a:custGeom>
              <a:avLst/>
              <a:gdLst>
                <a:gd name="connsiteX0" fmla="*/ 248312 w 246689"/>
                <a:gd name="connsiteY0" fmla="*/ 291443 h 392460"/>
                <a:gd name="connsiteX1" fmla="*/ 228129 w 246689"/>
                <a:gd name="connsiteY1" fmla="*/ 201177 h 392460"/>
                <a:gd name="connsiteX2" fmla="*/ 214673 w 246689"/>
                <a:gd name="connsiteY2" fmla="*/ 68862 h 392460"/>
                <a:gd name="connsiteX3" fmla="*/ 210748 w 246689"/>
                <a:gd name="connsiteY3" fmla="*/ 16160 h 392460"/>
                <a:gd name="connsiteX4" fmla="*/ 163653 w 246689"/>
                <a:gd name="connsiteY4" fmla="*/ 13357 h 392460"/>
                <a:gd name="connsiteX5" fmla="*/ 91328 w 246689"/>
                <a:gd name="connsiteY5" fmla="*/ 5508 h 392460"/>
                <a:gd name="connsiteX6" fmla="*/ 56007 w 246689"/>
                <a:gd name="connsiteY6" fmla="*/ 2704 h 392460"/>
                <a:gd name="connsiteX7" fmla="*/ 37505 w 246689"/>
                <a:gd name="connsiteY7" fmla="*/ 4387 h 392460"/>
                <a:gd name="connsiteX8" fmla="*/ 39187 w 246689"/>
                <a:gd name="connsiteY8" fmla="*/ 49800 h 392460"/>
                <a:gd name="connsiteX9" fmla="*/ 37505 w 246689"/>
                <a:gd name="connsiteY9" fmla="*/ 111472 h 392460"/>
                <a:gd name="connsiteX10" fmla="*/ 16761 w 246689"/>
                <a:gd name="connsiteY10" fmla="*/ 260607 h 392460"/>
                <a:gd name="connsiteX11" fmla="*/ 3866 w 246689"/>
                <a:gd name="connsiteY11" fmla="*/ 308263 h 392460"/>
                <a:gd name="connsiteX12" fmla="*/ 5548 w 246689"/>
                <a:gd name="connsiteY12" fmla="*/ 352555 h 392460"/>
                <a:gd name="connsiteX13" fmla="*/ 64977 w 246689"/>
                <a:gd name="connsiteY13" fmla="*/ 391801 h 392460"/>
                <a:gd name="connsiteX14" fmla="*/ 123286 w 246689"/>
                <a:gd name="connsiteY14" fmla="*/ 380027 h 392460"/>
                <a:gd name="connsiteX15" fmla="*/ 163092 w 246689"/>
                <a:gd name="connsiteY15" fmla="*/ 325082 h 392460"/>
                <a:gd name="connsiteX16" fmla="*/ 207945 w 246689"/>
                <a:gd name="connsiteY16" fmla="*/ 301535 h 392460"/>
                <a:gd name="connsiteX17" fmla="*/ 248312 w 246689"/>
                <a:gd name="connsiteY17" fmla="*/ 291443 h 39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689" h="392460">
                  <a:moveTo>
                    <a:pt x="248312" y="291443"/>
                  </a:moveTo>
                  <a:cubicBezTo>
                    <a:pt x="237099" y="264532"/>
                    <a:pt x="232614" y="227528"/>
                    <a:pt x="228129" y="201177"/>
                  </a:cubicBezTo>
                  <a:cubicBezTo>
                    <a:pt x="225325" y="182115"/>
                    <a:pt x="218037" y="92410"/>
                    <a:pt x="214673" y="68862"/>
                  </a:cubicBezTo>
                  <a:cubicBezTo>
                    <a:pt x="213552" y="60452"/>
                    <a:pt x="214112" y="21206"/>
                    <a:pt x="210748" y="16160"/>
                  </a:cubicBezTo>
                  <a:cubicBezTo>
                    <a:pt x="204581" y="6629"/>
                    <a:pt x="173745" y="14478"/>
                    <a:pt x="163653" y="13357"/>
                  </a:cubicBezTo>
                  <a:cubicBezTo>
                    <a:pt x="139545" y="9993"/>
                    <a:pt x="115437" y="7751"/>
                    <a:pt x="91328" y="5508"/>
                  </a:cubicBezTo>
                  <a:cubicBezTo>
                    <a:pt x="79554" y="4387"/>
                    <a:pt x="67781" y="3826"/>
                    <a:pt x="56007" y="2704"/>
                  </a:cubicBezTo>
                  <a:cubicBezTo>
                    <a:pt x="48718" y="2144"/>
                    <a:pt x="38066" y="-4023"/>
                    <a:pt x="37505" y="4387"/>
                  </a:cubicBezTo>
                  <a:cubicBezTo>
                    <a:pt x="36384" y="21206"/>
                    <a:pt x="38627" y="36344"/>
                    <a:pt x="39187" y="49800"/>
                  </a:cubicBezTo>
                  <a:cubicBezTo>
                    <a:pt x="39187" y="65498"/>
                    <a:pt x="38627" y="95774"/>
                    <a:pt x="37505" y="111472"/>
                  </a:cubicBezTo>
                  <a:cubicBezTo>
                    <a:pt x="34702" y="167538"/>
                    <a:pt x="31899" y="206784"/>
                    <a:pt x="16761" y="260607"/>
                  </a:cubicBezTo>
                  <a:cubicBezTo>
                    <a:pt x="12276" y="276306"/>
                    <a:pt x="7230" y="292004"/>
                    <a:pt x="3866" y="308263"/>
                  </a:cubicBezTo>
                  <a:cubicBezTo>
                    <a:pt x="1062" y="322279"/>
                    <a:pt x="-3983" y="340781"/>
                    <a:pt x="5548" y="352555"/>
                  </a:cubicBezTo>
                  <a:cubicBezTo>
                    <a:pt x="19564" y="372178"/>
                    <a:pt x="41990" y="385073"/>
                    <a:pt x="64977" y="391801"/>
                  </a:cubicBezTo>
                  <a:cubicBezTo>
                    <a:pt x="81236" y="396286"/>
                    <a:pt x="124407" y="407499"/>
                    <a:pt x="123286" y="380027"/>
                  </a:cubicBezTo>
                  <a:cubicBezTo>
                    <a:pt x="122164" y="354237"/>
                    <a:pt x="143469" y="337417"/>
                    <a:pt x="163092" y="325082"/>
                  </a:cubicBezTo>
                  <a:cubicBezTo>
                    <a:pt x="177109" y="316112"/>
                    <a:pt x="192247" y="308263"/>
                    <a:pt x="207945" y="301535"/>
                  </a:cubicBezTo>
                  <a:cubicBezTo>
                    <a:pt x="216355" y="298171"/>
                    <a:pt x="248312" y="291443"/>
                    <a:pt x="248312" y="291443"/>
                  </a:cubicBezTo>
                  <a:close/>
                </a:path>
              </a:pathLst>
            </a:custGeom>
            <a:solidFill>
              <a:srgbClr val="F4C182"/>
            </a:solidFill>
            <a:ln w="560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790CCBC-7586-46B0-ACE3-97BACAC7F7E8}"/>
                </a:ext>
              </a:extLst>
            </p:cNvPr>
            <p:cNvSpPr/>
            <p:nvPr/>
          </p:nvSpPr>
          <p:spPr>
            <a:xfrm>
              <a:off x="1874675" y="2727106"/>
              <a:ext cx="173804" cy="89705"/>
            </a:xfrm>
            <a:custGeom>
              <a:avLst/>
              <a:gdLst>
                <a:gd name="connsiteX0" fmla="*/ 0 w 173803"/>
                <a:gd name="connsiteY0" fmla="*/ 28033 h 89705"/>
                <a:gd name="connsiteX1" fmla="*/ 173804 w 173803"/>
                <a:gd name="connsiteY1" fmla="*/ 0 h 89705"/>
                <a:gd name="connsiteX2" fmla="*/ 145210 w 173803"/>
                <a:gd name="connsiteY2" fmla="*/ 78492 h 89705"/>
                <a:gd name="connsiteX3" fmla="*/ 118859 w 173803"/>
                <a:gd name="connsiteY3" fmla="*/ 88023 h 89705"/>
                <a:gd name="connsiteX4" fmla="*/ 11774 w 173803"/>
                <a:gd name="connsiteY4" fmla="*/ 38685 h 89705"/>
                <a:gd name="connsiteX5" fmla="*/ 0 w 173803"/>
                <a:gd name="connsiteY5" fmla="*/ 28033 h 8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89705">
                  <a:moveTo>
                    <a:pt x="0" y="28033"/>
                  </a:moveTo>
                  <a:cubicBezTo>
                    <a:pt x="64476" y="48777"/>
                    <a:pt x="121663" y="43171"/>
                    <a:pt x="173804" y="0"/>
                  </a:cubicBezTo>
                  <a:cubicBezTo>
                    <a:pt x="164273" y="26351"/>
                    <a:pt x="154741" y="52141"/>
                    <a:pt x="145210" y="78492"/>
                  </a:cubicBezTo>
                  <a:cubicBezTo>
                    <a:pt x="137922" y="97554"/>
                    <a:pt x="137922" y="96994"/>
                    <a:pt x="118859" y="88023"/>
                  </a:cubicBezTo>
                  <a:cubicBezTo>
                    <a:pt x="82977" y="71203"/>
                    <a:pt x="47656" y="55505"/>
                    <a:pt x="11774" y="38685"/>
                  </a:cubicBezTo>
                  <a:cubicBezTo>
                    <a:pt x="7849" y="37564"/>
                    <a:pt x="3925" y="37003"/>
                    <a:pt x="0" y="28033"/>
                  </a:cubicBezTo>
                  <a:close/>
                </a:path>
              </a:pathLst>
            </a:custGeom>
            <a:solidFill>
              <a:srgbClr val="D6A167"/>
            </a:solidFill>
            <a:ln w="5606" cap="flat">
              <a:noFill/>
              <a:prstDash val="solid"/>
              <a:miter/>
            </a:ln>
          </p:spPr>
          <p:txBody>
            <a:bodyPr rtlCol="0" anchor="ctr"/>
            <a:lstStyle/>
            <a:p>
              <a:endParaRPr lang="en-US"/>
            </a:p>
          </p:txBody>
        </p:sp>
      </p:grpSp>
      <p:grpSp>
        <p:nvGrpSpPr>
          <p:cNvPr id="5" name="Group 4" descr="n25 Fb Nguyen Phuong">
            <a:extLst>
              <a:ext uri="{FF2B5EF4-FFF2-40B4-BE49-F238E27FC236}">
                <a16:creationId xmlns:a16="http://schemas.microsoft.com/office/drawing/2014/main" id="{982603EF-53FA-7238-6AEA-381343D4C9DC}"/>
              </a:ext>
            </a:extLst>
          </p:cNvPr>
          <p:cNvGrpSpPr/>
          <p:nvPr/>
        </p:nvGrpSpPr>
        <p:grpSpPr>
          <a:xfrm>
            <a:off x="4145884" y="2050325"/>
            <a:ext cx="3157631" cy="684069"/>
            <a:chOff x="4145884" y="2050325"/>
            <a:chExt cx="3157631" cy="684069"/>
          </a:xfrm>
        </p:grpSpPr>
        <p:sp>
          <p:nvSpPr>
            <p:cNvPr id="54" name="TextBox 53">
              <a:extLst>
                <a:ext uri="{FF2B5EF4-FFF2-40B4-BE49-F238E27FC236}">
                  <a16:creationId xmlns:a16="http://schemas.microsoft.com/office/drawing/2014/main" id="{AE4CD9AA-215C-4FE0-A87F-6C4931F5CA4A}"/>
                </a:ext>
              </a:extLst>
            </p:cNvPr>
            <p:cNvSpPr txBox="1"/>
            <p:nvPr/>
          </p:nvSpPr>
          <p:spPr>
            <a:xfrm>
              <a:off x="4888484" y="2187834"/>
              <a:ext cx="2415031" cy="461665"/>
            </a:xfrm>
            <a:prstGeom prst="rect">
              <a:avLst/>
            </a:prstGeom>
            <a:noFill/>
          </p:spPr>
          <p:txBody>
            <a:bodyPr wrap="square" rtlCol="0">
              <a:spAutoFit/>
            </a:bodyPr>
            <a:lstStyle/>
            <a:p>
              <a:r>
                <a:rPr lang="en-US" altLang="ko-KR" sz="2400" b="1">
                  <a:solidFill>
                    <a:schemeClr val="tx1">
                      <a:lumMod val="75000"/>
                      <a:lumOff val="25000"/>
                    </a:schemeClr>
                  </a:solidFill>
                  <a:cs typeface="Arial" pitchFamily="34" charset="0"/>
                </a:rPr>
                <a:t>Moment lực</a:t>
              </a:r>
              <a:endParaRPr lang="ko-KR" altLang="en-US" sz="2400" b="1" dirty="0">
                <a:solidFill>
                  <a:schemeClr val="tx1">
                    <a:lumMod val="75000"/>
                    <a:lumOff val="25000"/>
                  </a:schemeClr>
                </a:solidFill>
                <a:cs typeface="Arial" pitchFamily="34" charset="0"/>
              </a:endParaRPr>
            </a:p>
          </p:txBody>
        </p:sp>
        <p:grpSp>
          <p:nvGrpSpPr>
            <p:cNvPr id="55" name="Group 38">
              <a:extLst>
                <a:ext uri="{FF2B5EF4-FFF2-40B4-BE49-F238E27FC236}">
                  <a16:creationId xmlns:a16="http://schemas.microsoft.com/office/drawing/2014/main" id="{FCC63FF0-CE99-43C6-9381-41DE298FA889}"/>
                </a:ext>
              </a:extLst>
            </p:cNvPr>
            <p:cNvGrpSpPr/>
            <p:nvPr/>
          </p:nvGrpSpPr>
          <p:grpSpPr>
            <a:xfrm>
              <a:off x="4145884" y="2050325"/>
              <a:ext cx="684069" cy="684069"/>
              <a:chOff x="3218806" y="1961572"/>
              <a:chExt cx="684068" cy="684068"/>
            </a:xfrm>
          </p:grpSpPr>
          <p:sp>
            <p:nvSpPr>
              <p:cNvPr id="56" name="Diamond 36">
                <a:extLst>
                  <a:ext uri="{FF2B5EF4-FFF2-40B4-BE49-F238E27FC236}">
                    <a16:creationId xmlns:a16="http://schemas.microsoft.com/office/drawing/2014/main" id="{2C820D78-78B9-4FE4-A59C-D0282FA1CC63}"/>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tx1">
                      <a:lumMod val="75000"/>
                      <a:lumOff val="25000"/>
                    </a:schemeClr>
                  </a:solidFill>
                </a:endParaRPr>
              </a:p>
            </p:txBody>
          </p:sp>
          <p:sp>
            <p:nvSpPr>
              <p:cNvPr id="57" name="TextBox 56">
                <a:extLst>
                  <a:ext uri="{FF2B5EF4-FFF2-40B4-BE49-F238E27FC236}">
                    <a16:creationId xmlns:a16="http://schemas.microsoft.com/office/drawing/2014/main" id="{E1303D8D-834D-4136-93DE-952730A55775}"/>
                  </a:ext>
                </a:extLst>
              </p:cNvPr>
              <p:cNvSpPr txBox="1"/>
              <p:nvPr/>
            </p:nvSpPr>
            <p:spPr>
              <a:xfrm>
                <a:off x="3348375" y="2102594"/>
                <a:ext cx="421990" cy="461664"/>
              </a:xfrm>
              <a:prstGeom prst="rect">
                <a:avLst/>
              </a:prstGeom>
              <a:noFill/>
            </p:spPr>
            <p:txBody>
              <a:bodyPr wrap="square" rtlCol="0">
                <a:spAutoFit/>
              </a:bodyPr>
              <a:lstStyle/>
              <a:p>
                <a:pPr algn="ctr"/>
                <a:r>
                  <a:rPr lang="en-US" altLang="ko-KR" sz="2400" b="1">
                    <a:solidFill>
                      <a:schemeClr val="tx1">
                        <a:lumMod val="75000"/>
                        <a:lumOff val="25000"/>
                      </a:schemeClr>
                    </a:solidFill>
                    <a:cs typeface="Arial" pitchFamily="34" charset="0"/>
                  </a:rPr>
                  <a:t>I</a:t>
                </a:r>
                <a:endParaRPr lang="ko-KR" altLang="en-US" sz="2400" b="1" dirty="0">
                  <a:solidFill>
                    <a:schemeClr val="tx1">
                      <a:lumMod val="75000"/>
                      <a:lumOff val="25000"/>
                    </a:schemeClr>
                  </a:solidFill>
                  <a:cs typeface="Arial" pitchFamily="34" charset="0"/>
                </a:endParaRPr>
              </a:p>
            </p:txBody>
          </p:sp>
        </p:grpSp>
      </p:grpSp>
      <p:grpSp>
        <p:nvGrpSpPr>
          <p:cNvPr id="25" name="Group 24" descr="n25 Fb Nguyen Phuong">
            <a:extLst>
              <a:ext uri="{FF2B5EF4-FFF2-40B4-BE49-F238E27FC236}">
                <a16:creationId xmlns:a16="http://schemas.microsoft.com/office/drawing/2014/main" id="{FE475BF9-C6EA-DF64-3DB6-88B039D3007E}"/>
              </a:ext>
            </a:extLst>
          </p:cNvPr>
          <p:cNvGrpSpPr/>
          <p:nvPr/>
        </p:nvGrpSpPr>
        <p:grpSpPr>
          <a:xfrm>
            <a:off x="5038658" y="3876448"/>
            <a:ext cx="3704290" cy="684069"/>
            <a:chOff x="5038658" y="3876448"/>
            <a:chExt cx="3704290" cy="684069"/>
          </a:xfrm>
        </p:grpSpPr>
        <p:sp>
          <p:nvSpPr>
            <p:cNvPr id="60" name="TextBox 59">
              <a:extLst>
                <a:ext uri="{FF2B5EF4-FFF2-40B4-BE49-F238E27FC236}">
                  <a16:creationId xmlns:a16="http://schemas.microsoft.com/office/drawing/2014/main" id="{1FEFD9EE-39C6-4C95-BEB4-C4FA2C36E2AF}"/>
                </a:ext>
              </a:extLst>
            </p:cNvPr>
            <p:cNvSpPr txBox="1"/>
            <p:nvPr/>
          </p:nvSpPr>
          <p:spPr>
            <a:xfrm>
              <a:off x="5840544" y="3972610"/>
              <a:ext cx="2902404" cy="461665"/>
            </a:xfrm>
            <a:prstGeom prst="rect">
              <a:avLst/>
            </a:prstGeom>
            <a:noFill/>
          </p:spPr>
          <p:txBody>
            <a:bodyPr wrap="square" rtlCol="0">
              <a:spAutoFit/>
            </a:bodyPr>
            <a:lstStyle/>
            <a:p>
              <a:r>
                <a:rPr lang="en-US" altLang="ko-KR" sz="2400" b="1">
                  <a:solidFill>
                    <a:schemeClr val="tx1">
                      <a:lumMod val="75000"/>
                      <a:lumOff val="25000"/>
                    </a:schemeClr>
                  </a:solidFill>
                  <a:cs typeface="Arial" pitchFamily="34" charset="0"/>
                </a:rPr>
                <a:t>Quy tắc moment lực</a:t>
              </a:r>
              <a:endParaRPr lang="ko-KR" altLang="en-US" sz="2400" b="1" dirty="0">
                <a:solidFill>
                  <a:schemeClr val="tx1">
                    <a:lumMod val="75000"/>
                    <a:lumOff val="25000"/>
                  </a:schemeClr>
                </a:solidFill>
                <a:cs typeface="Arial" pitchFamily="34" charset="0"/>
              </a:endParaRPr>
            </a:p>
          </p:txBody>
        </p:sp>
        <p:grpSp>
          <p:nvGrpSpPr>
            <p:cNvPr id="61" name="Group 42">
              <a:extLst>
                <a:ext uri="{FF2B5EF4-FFF2-40B4-BE49-F238E27FC236}">
                  <a16:creationId xmlns:a16="http://schemas.microsoft.com/office/drawing/2014/main" id="{1F8C30AD-0CA5-4257-B561-B201F5B0E1A1}"/>
                </a:ext>
              </a:extLst>
            </p:cNvPr>
            <p:cNvGrpSpPr/>
            <p:nvPr/>
          </p:nvGrpSpPr>
          <p:grpSpPr>
            <a:xfrm>
              <a:off x="5038658" y="3876448"/>
              <a:ext cx="684069" cy="684069"/>
              <a:chOff x="3218806" y="1961572"/>
              <a:chExt cx="684068" cy="684068"/>
            </a:xfrm>
          </p:grpSpPr>
          <p:sp>
            <p:nvSpPr>
              <p:cNvPr id="62" name="Diamond 43">
                <a:extLst>
                  <a:ext uri="{FF2B5EF4-FFF2-40B4-BE49-F238E27FC236}">
                    <a16:creationId xmlns:a16="http://schemas.microsoft.com/office/drawing/2014/main" id="{1E2867EB-81CA-4AA0-8BC4-13637536608C}"/>
                  </a:ext>
                </a:extLst>
              </p:cNvPr>
              <p:cNvSpPr/>
              <p:nvPr/>
            </p:nvSpPr>
            <p:spPr>
              <a:xfrm>
                <a:off x="3218806" y="1961572"/>
                <a:ext cx="684068" cy="684068"/>
              </a:xfrm>
              <a:prstGeom prst="diamond">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tx1">
                      <a:lumMod val="75000"/>
                      <a:lumOff val="25000"/>
                    </a:schemeClr>
                  </a:solidFill>
                </a:endParaRPr>
              </a:p>
            </p:txBody>
          </p:sp>
          <p:sp>
            <p:nvSpPr>
              <p:cNvPr id="63" name="TextBox 62">
                <a:extLst>
                  <a:ext uri="{FF2B5EF4-FFF2-40B4-BE49-F238E27FC236}">
                    <a16:creationId xmlns:a16="http://schemas.microsoft.com/office/drawing/2014/main" id="{98BBC46D-DB5F-493E-92C8-982899D542E2}"/>
                  </a:ext>
                </a:extLst>
              </p:cNvPr>
              <p:cNvSpPr txBox="1"/>
              <p:nvPr/>
            </p:nvSpPr>
            <p:spPr>
              <a:xfrm>
                <a:off x="3348375" y="2083544"/>
                <a:ext cx="421990" cy="461665"/>
              </a:xfrm>
              <a:prstGeom prst="rect">
                <a:avLst/>
              </a:prstGeom>
              <a:noFill/>
            </p:spPr>
            <p:txBody>
              <a:bodyPr wrap="square" rtlCol="0">
                <a:spAutoFit/>
              </a:bodyPr>
              <a:lstStyle/>
              <a:p>
                <a:pPr algn="ctr"/>
                <a:r>
                  <a:rPr lang="en-US" altLang="ko-KR" sz="2400" b="1">
                    <a:solidFill>
                      <a:schemeClr val="tx1">
                        <a:lumMod val="75000"/>
                        <a:lumOff val="25000"/>
                      </a:schemeClr>
                    </a:solidFill>
                    <a:cs typeface="Arial" pitchFamily="34" charset="0"/>
                  </a:rPr>
                  <a:t>II</a:t>
                </a:r>
                <a:endParaRPr lang="ko-KR" altLang="en-US" sz="2400" b="1" dirty="0">
                  <a:solidFill>
                    <a:schemeClr val="tx1">
                      <a:lumMod val="75000"/>
                      <a:lumOff val="25000"/>
                    </a:schemeClr>
                  </a:solidFill>
                  <a:cs typeface="Arial" pitchFamily="34" charset="0"/>
                </a:endParaRPr>
              </a:p>
            </p:txBody>
          </p:sp>
        </p:grpSp>
      </p:grpSp>
      <p:grpSp>
        <p:nvGrpSpPr>
          <p:cNvPr id="47" name="Group 46" descr="n25 Fb Nguyen Phuong">
            <a:extLst>
              <a:ext uri="{FF2B5EF4-FFF2-40B4-BE49-F238E27FC236}">
                <a16:creationId xmlns:a16="http://schemas.microsoft.com/office/drawing/2014/main" id="{A970D04A-3CC5-8223-084D-D2DF0FF1484D}"/>
              </a:ext>
            </a:extLst>
          </p:cNvPr>
          <p:cNvGrpSpPr/>
          <p:nvPr/>
        </p:nvGrpSpPr>
        <p:grpSpPr>
          <a:xfrm>
            <a:off x="8382630" y="4714222"/>
            <a:ext cx="3663517" cy="830997"/>
            <a:chOff x="8382630" y="4714222"/>
            <a:chExt cx="3663517" cy="830997"/>
          </a:xfrm>
        </p:grpSpPr>
        <p:sp>
          <p:nvSpPr>
            <p:cNvPr id="66" name="TextBox 65">
              <a:extLst>
                <a:ext uri="{FF2B5EF4-FFF2-40B4-BE49-F238E27FC236}">
                  <a16:creationId xmlns:a16="http://schemas.microsoft.com/office/drawing/2014/main" id="{454B1587-BB40-493B-9870-A72919CB5DBB}"/>
                </a:ext>
              </a:extLst>
            </p:cNvPr>
            <p:cNvSpPr txBox="1"/>
            <p:nvPr/>
          </p:nvSpPr>
          <p:spPr>
            <a:xfrm>
              <a:off x="9120067" y="4714222"/>
              <a:ext cx="2926080" cy="830997"/>
            </a:xfrm>
            <a:prstGeom prst="rect">
              <a:avLst/>
            </a:prstGeom>
            <a:noFill/>
          </p:spPr>
          <p:txBody>
            <a:bodyPr wrap="square" rtlCol="0">
              <a:spAutoFit/>
            </a:bodyPr>
            <a:lstStyle/>
            <a:p>
              <a:r>
                <a:rPr lang="en-US" altLang="ko-KR" sz="2400" b="1">
                  <a:solidFill>
                    <a:schemeClr val="tx1">
                      <a:lumMod val="75000"/>
                      <a:lumOff val="25000"/>
                    </a:schemeClr>
                  </a:solidFill>
                  <a:cs typeface="Arial" pitchFamily="34" charset="0"/>
                </a:rPr>
                <a:t>Điều kiện cân bằng tổng quát của vật rắn</a:t>
              </a:r>
              <a:endParaRPr lang="ko-KR" altLang="en-US" sz="2400" b="1" dirty="0">
                <a:solidFill>
                  <a:schemeClr val="tx1">
                    <a:lumMod val="75000"/>
                    <a:lumOff val="25000"/>
                  </a:schemeClr>
                </a:solidFill>
                <a:cs typeface="Arial" pitchFamily="34" charset="0"/>
              </a:endParaRPr>
            </a:p>
          </p:txBody>
        </p:sp>
        <p:grpSp>
          <p:nvGrpSpPr>
            <p:cNvPr id="67" name="Group 48">
              <a:extLst>
                <a:ext uri="{FF2B5EF4-FFF2-40B4-BE49-F238E27FC236}">
                  <a16:creationId xmlns:a16="http://schemas.microsoft.com/office/drawing/2014/main" id="{928C7F71-14CF-4C64-875C-1E8B350708C3}"/>
                </a:ext>
              </a:extLst>
            </p:cNvPr>
            <p:cNvGrpSpPr/>
            <p:nvPr/>
          </p:nvGrpSpPr>
          <p:grpSpPr>
            <a:xfrm>
              <a:off x="8382630" y="4789509"/>
              <a:ext cx="684069" cy="684069"/>
              <a:chOff x="3218806" y="1961572"/>
              <a:chExt cx="684068" cy="684068"/>
            </a:xfrm>
          </p:grpSpPr>
          <p:sp>
            <p:nvSpPr>
              <p:cNvPr id="68" name="Diamond 49">
                <a:extLst>
                  <a:ext uri="{FF2B5EF4-FFF2-40B4-BE49-F238E27FC236}">
                    <a16:creationId xmlns:a16="http://schemas.microsoft.com/office/drawing/2014/main" id="{708F5FDF-02C1-43AA-9572-4A55C7448535}"/>
                  </a:ext>
                </a:extLst>
              </p:cNvPr>
              <p:cNvSpPr/>
              <p:nvPr/>
            </p:nvSpPr>
            <p:spPr>
              <a:xfrm>
                <a:off x="3218806" y="1961572"/>
                <a:ext cx="684068" cy="684068"/>
              </a:xfrm>
              <a:prstGeom prst="diamond">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a:solidFill>
                    <a:schemeClr val="tx1">
                      <a:lumMod val="75000"/>
                      <a:lumOff val="25000"/>
                    </a:schemeClr>
                  </a:solidFill>
                </a:endParaRPr>
              </a:p>
            </p:txBody>
          </p:sp>
          <p:sp>
            <p:nvSpPr>
              <p:cNvPr id="69" name="TextBox 68">
                <a:extLst>
                  <a:ext uri="{FF2B5EF4-FFF2-40B4-BE49-F238E27FC236}">
                    <a16:creationId xmlns:a16="http://schemas.microsoft.com/office/drawing/2014/main" id="{152A4FB9-F792-4917-9D6E-3E43A5777824}"/>
                  </a:ext>
                </a:extLst>
              </p:cNvPr>
              <p:cNvSpPr txBox="1"/>
              <p:nvPr/>
            </p:nvSpPr>
            <p:spPr>
              <a:xfrm>
                <a:off x="3310275" y="2083544"/>
                <a:ext cx="554499" cy="461666"/>
              </a:xfrm>
              <a:prstGeom prst="rect">
                <a:avLst/>
              </a:prstGeom>
              <a:noFill/>
            </p:spPr>
            <p:txBody>
              <a:bodyPr wrap="square" rtlCol="0">
                <a:spAutoFit/>
              </a:bodyPr>
              <a:lstStyle/>
              <a:p>
                <a:pPr algn="ctr"/>
                <a:r>
                  <a:rPr lang="en-US" altLang="ko-KR" sz="2400" b="1">
                    <a:solidFill>
                      <a:schemeClr val="tx1">
                        <a:lumMod val="75000"/>
                        <a:lumOff val="25000"/>
                      </a:schemeClr>
                    </a:solidFill>
                    <a:cs typeface="Arial" pitchFamily="34" charset="0"/>
                  </a:rPr>
                  <a:t>IV</a:t>
                </a:r>
                <a:endParaRPr lang="ko-KR" altLang="en-US" sz="2400" b="1" dirty="0">
                  <a:solidFill>
                    <a:schemeClr val="tx1">
                      <a:lumMod val="75000"/>
                      <a:lumOff val="25000"/>
                    </a:schemeClr>
                  </a:solidFill>
                  <a:cs typeface="Arial" pitchFamily="34" charset="0"/>
                </a:endParaRPr>
              </a:p>
            </p:txBody>
          </p:sp>
        </p:grpSp>
      </p:grpSp>
      <p:grpSp>
        <p:nvGrpSpPr>
          <p:cNvPr id="28" name="Group 27" descr="n25 Fb Nguyen Phuong">
            <a:extLst>
              <a:ext uri="{FF2B5EF4-FFF2-40B4-BE49-F238E27FC236}">
                <a16:creationId xmlns:a16="http://schemas.microsoft.com/office/drawing/2014/main" id="{86E7686E-600E-FE71-7E88-B5C811D28AC3}"/>
              </a:ext>
            </a:extLst>
          </p:cNvPr>
          <p:cNvGrpSpPr/>
          <p:nvPr/>
        </p:nvGrpSpPr>
        <p:grpSpPr>
          <a:xfrm>
            <a:off x="7592835" y="2963387"/>
            <a:ext cx="3204826" cy="684069"/>
            <a:chOff x="7592835" y="2963387"/>
            <a:chExt cx="3204826" cy="684069"/>
          </a:xfrm>
        </p:grpSpPr>
        <p:sp>
          <p:nvSpPr>
            <p:cNvPr id="72" name="TextBox 71">
              <a:extLst>
                <a:ext uri="{FF2B5EF4-FFF2-40B4-BE49-F238E27FC236}">
                  <a16:creationId xmlns:a16="http://schemas.microsoft.com/office/drawing/2014/main" id="{AD5687B5-F939-477F-B62E-24C590AE79AF}"/>
                </a:ext>
              </a:extLst>
            </p:cNvPr>
            <p:cNvSpPr txBox="1"/>
            <p:nvPr/>
          </p:nvSpPr>
          <p:spPr>
            <a:xfrm>
              <a:off x="8382630" y="3064819"/>
              <a:ext cx="2415031" cy="461665"/>
            </a:xfrm>
            <a:prstGeom prst="rect">
              <a:avLst/>
            </a:prstGeom>
            <a:noFill/>
          </p:spPr>
          <p:txBody>
            <a:bodyPr wrap="square" rtlCol="0">
              <a:spAutoFit/>
            </a:bodyPr>
            <a:lstStyle/>
            <a:p>
              <a:r>
                <a:rPr lang="en-US" altLang="ko-KR" sz="2400" b="1">
                  <a:solidFill>
                    <a:schemeClr val="tx1">
                      <a:lumMod val="75000"/>
                      <a:lumOff val="25000"/>
                    </a:schemeClr>
                  </a:solidFill>
                  <a:cs typeface="Arial" pitchFamily="34" charset="0"/>
                </a:rPr>
                <a:t>Ngẫu lực</a:t>
              </a:r>
              <a:endParaRPr lang="ko-KR" altLang="en-US" sz="2400" b="1" dirty="0">
                <a:solidFill>
                  <a:schemeClr val="tx1">
                    <a:lumMod val="75000"/>
                    <a:lumOff val="25000"/>
                  </a:schemeClr>
                </a:solidFill>
                <a:cs typeface="Arial" pitchFamily="34" charset="0"/>
              </a:endParaRPr>
            </a:p>
          </p:txBody>
        </p:sp>
        <p:grpSp>
          <p:nvGrpSpPr>
            <p:cNvPr id="73" name="Group 54">
              <a:extLst>
                <a:ext uri="{FF2B5EF4-FFF2-40B4-BE49-F238E27FC236}">
                  <a16:creationId xmlns:a16="http://schemas.microsoft.com/office/drawing/2014/main" id="{0F0A6D03-F456-42E1-BF34-3CD63F78BE9B}"/>
                </a:ext>
              </a:extLst>
            </p:cNvPr>
            <p:cNvGrpSpPr/>
            <p:nvPr/>
          </p:nvGrpSpPr>
          <p:grpSpPr>
            <a:xfrm>
              <a:off x="7592835" y="2963387"/>
              <a:ext cx="684069" cy="684069"/>
              <a:chOff x="3218806" y="1961572"/>
              <a:chExt cx="684068" cy="684068"/>
            </a:xfrm>
          </p:grpSpPr>
          <p:sp>
            <p:nvSpPr>
              <p:cNvPr id="74" name="Diamond 55">
                <a:extLst>
                  <a:ext uri="{FF2B5EF4-FFF2-40B4-BE49-F238E27FC236}">
                    <a16:creationId xmlns:a16="http://schemas.microsoft.com/office/drawing/2014/main" id="{6F6AD7C8-177C-46D7-AFB9-909ED382F7CA}"/>
                  </a:ext>
                </a:extLst>
              </p:cNvPr>
              <p:cNvSpPr/>
              <p:nvPr/>
            </p:nvSpPr>
            <p:spPr>
              <a:xfrm>
                <a:off x="3218806" y="1961572"/>
                <a:ext cx="684068" cy="684068"/>
              </a:xfrm>
              <a:prstGeom prst="diamond">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a:p>
            </p:txBody>
          </p:sp>
          <p:sp>
            <p:nvSpPr>
              <p:cNvPr id="75" name="TextBox 74">
                <a:extLst>
                  <a:ext uri="{FF2B5EF4-FFF2-40B4-BE49-F238E27FC236}">
                    <a16:creationId xmlns:a16="http://schemas.microsoft.com/office/drawing/2014/main" id="{5E4F1773-7A57-4413-8BEC-EF8BD08D0C15}"/>
                  </a:ext>
                </a:extLst>
              </p:cNvPr>
              <p:cNvSpPr txBox="1"/>
              <p:nvPr/>
            </p:nvSpPr>
            <p:spPr>
              <a:xfrm>
                <a:off x="3234075" y="2083544"/>
                <a:ext cx="650986" cy="461666"/>
              </a:xfrm>
              <a:prstGeom prst="rect">
                <a:avLst/>
              </a:prstGeom>
              <a:noFill/>
            </p:spPr>
            <p:txBody>
              <a:bodyPr wrap="square" rtlCol="0">
                <a:spAutoFit/>
              </a:bodyPr>
              <a:lstStyle/>
              <a:p>
                <a:pPr algn="ctr"/>
                <a:r>
                  <a:rPr lang="en-US" altLang="ko-KR" sz="2400" b="1">
                    <a:solidFill>
                      <a:schemeClr val="tx1">
                        <a:lumMod val="75000"/>
                        <a:lumOff val="25000"/>
                      </a:schemeClr>
                    </a:solidFill>
                    <a:cs typeface="Arial" pitchFamily="34" charset="0"/>
                  </a:rPr>
                  <a:t>III</a:t>
                </a:r>
                <a:endParaRPr lang="ko-KR" altLang="en-US" sz="2400" b="1" dirty="0">
                  <a:solidFill>
                    <a:schemeClr val="tx1">
                      <a:lumMod val="75000"/>
                      <a:lumOff val="25000"/>
                    </a:schemeClr>
                  </a:solidFill>
                  <a:cs typeface="Arial" pitchFamily="34" charset="0"/>
                </a:endParaRPr>
              </a:p>
            </p:txBody>
          </p:sp>
        </p:grpSp>
      </p:grpSp>
      <p:sp>
        <p:nvSpPr>
          <p:cNvPr id="76" name="TextBox 75" descr="n25 Fb Nguyen Phuong">
            <a:extLst>
              <a:ext uri="{FF2B5EF4-FFF2-40B4-BE49-F238E27FC236}">
                <a16:creationId xmlns:a16="http://schemas.microsoft.com/office/drawing/2014/main" id="{CF0B77F3-0090-F249-C14B-19E30CD4E731}"/>
              </a:ext>
            </a:extLst>
          </p:cNvPr>
          <p:cNvSpPr txBox="1"/>
          <p:nvPr/>
        </p:nvSpPr>
        <p:spPr>
          <a:xfrm>
            <a:off x="0" y="-67254"/>
            <a:ext cx="12192000" cy="1200329"/>
          </a:xfrm>
          <a:prstGeom prst="rect">
            <a:avLst/>
          </a:prstGeom>
          <a:noFill/>
        </p:spPr>
        <p:txBody>
          <a:bodyPr wrap="square"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ko-KR" sz="3600" b="1" i="0" u="none" strike="noStrike" kern="1200" normalizeH="0" baseline="0" noProof="0">
                <a:ln w="22225">
                  <a:solidFill>
                    <a:schemeClr val="accent6"/>
                  </a:solidFill>
                  <a:prstDash val="solid"/>
                </a:ln>
                <a:solidFill>
                  <a:schemeClr val="accent6">
                    <a:lumMod val="40000"/>
                    <a:lumOff val="60000"/>
                  </a:schemeClr>
                </a:solidFill>
                <a:uLnTx/>
                <a:uFillTx/>
                <a:latin typeface="Calibri" panose="020F0502020204030204" pitchFamily="34" charset="0"/>
                <a:cs typeface="Calibri" panose="020F0502020204030204" pitchFamily="34" charset="0"/>
              </a:rPr>
              <a:t>Bài </a:t>
            </a:r>
            <a:r>
              <a:rPr lang="en-US" sz="3600" b="1">
                <a:ln w="22225">
                  <a:solidFill>
                    <a:schemeClr val="accent6"/>
                  </a:solidFill>
                  <a:prstDash val="solid"/>
                </a:ln>
                <a:solidFill>
                  <a:schemeClr val="accent6">
                    <a:lumMod val="40000"/>
                    <a:lumOff val="60000"/>
                  </a:schemeClr>
                </a:solidFill>
                <a:latin typeface="Calibri" panose="020F0502020204030204" pitchFamily="34" charset="0"/>
                <a:ea typeface="Times New Roman" panose="02020603050405020304" pitchFamily="18" charset="0"/>
                <a:cs typeface="Calibri" panose="020F0502020204030204" pitchFamily="34" charset="0"/>
              </a:rPr>
              <a:t>21: </a:t>
            </a:r>
          </a:p>
          <a:p>
            <a:pPr marL="0" marR="0" lvl="0" indent="0" algn="ctr" defTabSz="914400" rtl="0" eaLnBrk="1" fontAlgn="auto" latinLnBrk="0" hangingPunct="1">
              <a:spcBef>
                <a:spcPts val="0"/>
              </a:spcBef>
              <a:spcAft>
                <a:spcPts val="0"/>
              </a:spcAft>
              <a:buClrTx/>
              <a:buSzTx/>
              <a:buFontTx/>
              <a:buNone/>
              <a:tabLst/>
              <a:defRPr/>
            </a:pPr>
            <a:r>
              <a:rPr lang="en-US" sz="3600" b="1">
                <a:ln w="22225">
                  <a:solidFill>
                    <a:schemeClr val="accent6"/>
                  </a:solidFill>
                  <a:prstDash val="solid"/>
                </a:ln>
                <a:solidFill>
                  <a:schemeClr val="accent6">
                    <a:lumMod val="40000"/>
                    <a:lumOff val="60000"/>
                  </a:schemeClr>
                </a:solidFill>
                <a:latin typeface="Calibri" panose="020F0502020204030204" pitchFamily="34" charset="0"/>
                <a:ea typeface="Times New Roman" panose="02020603050405020304" pitchFamily="18" charset="0"/>
                <a:cs typeface="Calibri" panose="020F0502020204030204" pitchFamily="34" charset="0"/>
              </a:rPr>
              <a:t>MOMENT LỰC. CÂN BẰNG CỦA VẬT RẮN</a:t>
            </a:r>
            <a:endParaRPr kumimoji="0" lang="ko-KR" altLang="en-US" sz="3600" b="1" i="0" u="none" strike="noStrike" kern="1200" normalizeH="0" baseline="0" noProof="0" dirty="0">
              <a:ln w="22225">
                <a:solidFill>
                  <a:schemeClr val="accent6"/>
                </a:solidFill>
                <a:prstDash val="solid"/>
              </a:ln>
              <a:solidFill>
                <a:schemeClr val="accent6">
                  <a:lumMod val="40000"/>
                  <a:lumOff val="60000"/>
                </a:schemeClr>
              </a:solidFill>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77865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1+#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1+#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1000" fill="hold"/>
                                        <p:tgtEl>
                                          <p:spTgt spid="47"/>
                                        </p:tgtEl>
                                        <p:attrNameLst>
                                          <p:attrName>ppt_x</p:attrName>
                                        </p:attrNameLst>
                                      </p:cBhvr>
                                      <p:tavLst>
                                        <p:tav tm="0">
                                          <p:val>
                                            <p:strVal val="1+#ppt_w/2"/>
                                          </p:val>
                                        </p:tav>
                                        <p:tav tm="100000">
                                          <p:val>
                                            <p:strVal val="#ppt_x"/>
                                          </p:val>
                                        </p:tav>
                                      </p:tavLst>
                                    </p:anim>
                                    <p:anim calcmode="lin" valueType="num">
                                      <p:cBhvr additive="base">
                                        <p:cTn id="26" dur="1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p:sp>
        <p:nvSpPr>
          <p:cNvPr id="7" name="TextBox 6" descr="n25 Fb Nguyen Phuong">
            <a:extLst>
              <a:ext uri="{FF2B5EF4-FFF2-40B4-BE49-F238E27FC236}">
                <a16:creationId xmlns:a16="http://schemas.microsoft.com/office/drawing/2014/main" id="{5AFF6F33-881F-E9A8-B57F-DD2F1CDEA176}"/>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ko-KR" sz="3200" b="1" i="0" u="none" strike="noStrike" kern="1200" normalizeH="0" baseline="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rPr>
              <a:t>Bài </a:t>
            </a:r>
            <a:r>
              <a:rPr lang="en-US" sz="3200" b="1">
                <a:ln w="22225">
                  <a:solidFill>
                    <a:schemeClr val="accent1"/>
                  </a:solidFill>
                  <a:prstDash val="solid"/>
                </a:ln>
                <a:solidFill>
                  <a:schemeClr val="accent1">
                    <a:lumMod val="40000"/>
                    <a:lumOff val="60000"/>
                  </a:schemeClr>
                </a:solidFill>
                <a:latin typeface="Calibri" panose="020F0502020204030204" pitchFamily="34" charset="0"/>
                <a:ea typeface="Times New Roman" panose="02020603050405020304" pitchFamily="18" charset="0"/>
                <a:cs typeface="Calibri" panose="020F0502020204030204" pitchFamily="34" charset="0"/>
              </a:rPr>
              <a:t>21: MOMENT LỰC. CÂN BẰNG CỦA VẬT RẮN</a:t>
            </a:r>
            <a:endParaRPr kumimoji="0" lang="ko-KR" altLang="en-US" sz="3200" b="1" i="0" u="none" strike="noStrike" kern="1200" normalizeH="0" baseline="0" noProof="0" dirty="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endParaRPr>
          </a:p>
        </p:txBody>
      </p:sp>
      <p:grpSp>
        <p:nvGrpSpPr>
          <p:cNvPr id="8" name="Group 7" descr="n25 Fb Nguyen Phuong">
            <a:extLst>
              <a:ext uri="{FF2B5EF4-FFF2-40B4-BE49-F238E27FC236}">
                <a16:creationId xmlns:a16="http://schemas.microsoft.com/office/drawing/2014/main" id="{2E3CE24E-BDFE-46D8-5C8D-96EC3F3BBD76}"/>
              </a:ext>
            </a:extLst>
          </p:cNvPr>
          <p:cNvGrpSpPr/>
          <p:nvPr/>
        </p:nvGrpSpPr>
        <p:grpSpPr>
          <a:xfrm>
            <a:off x="545434" y="977699"/>
            <a:ext cx="3157631" cy="684069"/>
            <a:chOff x="4145884" y="2050325"/>
            <a:chExt cx="3157631" cy="684069"/>
          </a:xfrm>
        </p:grpSpPr>
        <p:sp>
          <p:nvSpPr>
            <p:cNvPr id="9" name="TextBox 8">
              <a:extLst>
                <a:ext uri="{FF2B5EF4-FFF2-40B4-BE49-F238E27FC236}">
                  <a16:creationId xmlns:a16="http://schemas.microsoft.com/office/drawing/2014/main" id="{21F3263B-CEAB-AB7A-9027-3175C4E65AA4}"/>
                </a:ext>
              </a:extLst>
            </p:cNvPr>
            <p:cNvSpPr txBox="1"/>
            <p:nvPr/>
          </p:nvSpPr>
          <p:spPr>
            <a:xfrm>
              <a:off x="4888484" y="2187834"/>
              <a:ext cx="2415031" cy="523220"/>
            </a:xfrm>
            <a:prstGeom prst="rect">
              <a:avLst/>
            </a:prstGeom>
            <a:noFill/>
          </p:spPr>
          <p:txBody>
            <a:bodyPr wrap="square" rtlCol="0">
              <a:spAutoFit/>
            </a:bodyPr>
            <a:lstStyle/>
            <a:p>
              <a:r>
                <a:rPr lang="en-US" altLang="ko-KR" sz="2800" b="1">
                  <a:solidFill>
                    <a:schemeClr val="tx1">
                      <a:lumMod val="75000"/>
                      <a:lumOff val="25000"/>
                    </a:schemeClr>
                  </a:solidFill>
                  <a:latin typeface="Calibri" panose="020F0502020204030204" pitchFamily="34" charset="0"/>
                  <a:cs typeface="Calibri" panose="020F0502020204030204" pitchFamily="34" charset="0"/>
                </a:rPr>
                <a:t>Moment lực</a:t>
              </a:r>
              <a:endParaRPr lang="ko-KR" altLang="en-US" sz="2800" b="1" dirty="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11" name="Group 38">
              <a:extLst>
                <a:ext uri="{FF2B5EF4-FFF2-40B4-BE49-F238E27FC236}">
                  <a16:creationId xmlns:a16="http://schemas.microsoft.com/office/drawing/2014/main" id="{03ABD24A-ADAC-C865-848D-4C029E1D220B}"/>
                </a:ext>
              </a:extLst>
            </p:cNvPr>
            <p:cNvGrpSpPr/>
            <p:nvPr/>
          </p:nvGrpSpPr>
          <p:grpSpPr>
            <a:xfrm>
              <a:off x="4145884" y="2050325"/>
              <a:ext cx="684069" cy="684069"/>
              <a:chOff x="3218806" y="1961572"/>
              <a:chExt cx="684068" cy="684068"/>
            </a:xfrm>
          </p:grpSpPr>
          <p:sp>
            <p:nvSpPr>
              <p:cNvPr id="14" name="Diamond 36">
                <a:extLst>
                  <a:ext uri="{FF2B5EF4-FFF2-40B4-BE49-F238E27FC236}">
                    <a16:creationId xmlns:a16="http://schemas.microsoft.com/office/drawing/2014/main" id="{89AF26F5-3585-333B-6D85-A182739F2A7A}"/>
                  </a:ext>
                </a:extLst>
              </p:cNvPr>
              <p:cNvSpPr/>
              <p:nvPr/>
            </p:nvSpPr>
            <p:spPr>
              <a:xfrm>
                <a:off x="3218806" y="1961572"/>
                <a:ext cx="684068" cy="684068"/>
              </a:xfrm>
              <a:prstGeom prst="diamond">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8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268B194-E18A-B00E-B23D-AB0524DEEB37}"/>
                  </a:ext>
                </a:extLst>
              </p:cNvPr>
              <p:cNvSpPr txBox="1"/>
              <p:nvPr/>
            </p:nvSpPr>
            <p:spPr>
              <a:xfrm>
                <a:off x="3348375" y="2102594"/>
                <a:ext cx="421990" cy="523219"/>
              </a:xfrm>
              <a:prstGeom prst="rect">
                <a:avLst/>
              </a:prstGeom>
              <a:noFill/>
            </p:spPr>
            <p:txBody>
              <a:bodyPr wrap="square" rtlCol="0">
                <a:spAutoFit/>
              </a:bodyPr>
              <a:lstStyle/>
              <a:p>
                <a:pPr algn="ctr"/>
                <a:r>
                  <a:rPr lang="en-US" altLang="ko-KR" sz="2800" b="1">
                    <a:solidFill>
                      <a:schemeClr val="tx1">
                        <a:lumMod val="75000"/>
                        <a:lumOff val="25000"/>
                      </a:schemeClr>
                    </a:solidFill>
                    <a:latin typeface="Calibri" panose="020F0502020204030204" pitchFamily="34" charset="0"/>
                    <a:cs typeface="Calibri" panose="020F0502020204030204" pitchFamily="34" charset="0"/>
                  </a:rPr>
                  <a:t>I</a:t>
                </a:r>
                <a:endParaRPr lang="ko-KR" altLang="en-US" sz="2800" b="1" dirty="0">
                  <a:solidFill>
                    <a:schemeClr val="tx1">
                      <a:lumMod val="75000"/>
                      <a:lumOff val="25000"/>
                    </a:schemeClr>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206679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TextBox 11" descr="n25 Fb Nguyen Phuong">
                <a:extLst>
                  <a:ext uri="{FF2B5EF4-FFF2-40B4-BE49-F238E27FC236}">
                    <a16:creationId xmlns:a16="http://schemas.microsoft.com/office/drawing/2014/main" id="{946DD68C-5CDC-0443-4282-0ABF8E9FB0B9}"/>
                  </a:ext>
                </a:extLst>
              </p:cNvPr>
              <p:cNvSpPr txBox="1"/>
              <p:nvPr/>
            </p:nvSpPr>
            <p:spPr>
              <a:xfrm>
                <a:off x="537277" y="1279871"/>
                <a:ext cx="2936037" cy="1668598"/>
              </a:xfrm>
              <a:prstGeom prst="rect">
                <a:avLst/>
              </a:prstGeom>
              <a:noFill/>
            </p:spPr>
            <p:txBody>
              <a:bodyPr wrap="square">
                <a:spAutoFit/>
              </a:bodyPr>
              <a:lstStyle/>
              <a:p>
                <a:pPr algn="just"/>
                <a:r>
                  <a:rPr lang="en-US" sz="2000" b="1">
                    <a:effectLst/>
                    <a:latin typeface="Calibri" panose="020F0502020204030204" pitchFamily="34" charset="0"/>
                    <a:ea typeface="Times New Roman" panose="02020603050405020304" pitchFamily="18" charset="0"/>
                    <a:cs typeface="Calibri" panose="020F0502020204030204" pitchFamily="34" charset="0"/>
                  </a:rPr>
                  <a:t>Câu 1:</a:t>
                </a:r>
                <a:r>
                  <a:rPr lang="en-US" sz="2000">
                    <a:effectLst/>
                    <a:latin typeface="Calibri" panose="020F0502020204030204" pitchFamily="34" charset="0"/>
                    <a:ea typeface="Times New Roman" panose="02020603050405020304" pitchFamily="18" charset="0"/>
                    <a:cs typeface="Calibri" panose="020F0502020204030204" pitchFamily="34" charset="0"/>
                  </a:rPr>
                  <a:t> Cánh tay đòn của lực được xác định như thế nào? Hãy xác định cánh tay đòn d</a:t>
                </a:r>
                <a:r>
                  <a:rPr lang="en-US" sz="2000" baseline="-25000">
                    <a:effectLst/>
                    <a:latin typeface="Calibri" panose="020F0502020204030204" pitchFamily="34" charset="0"/>
                    <a:ea typeface="Times New Roman" panose="02020603050405020304" pitchFamily="18" charset="0"/>
                    <a:cs typeface="Calibri" panose="020F0502020204030204" pitchFamily="34" charset="0"/>
                  </a:rPr>
                  <a:t>1</a:t>
                </a:r>
                <a:r>
                  <a:rPr lang="en-US" sz="2000">
                    <a:effectLst/>
                    <a:latin typeface="Calibri" panose="020F0502020204030204" pitchFamily="34" charset="0"/>
                    <a:ea typeface="Times New Roman" panose="02020603050405020304" pitchFamily="18" charset="0"/>
                    <a:cs typeface="Calibri" panose="020F0502020204030204" pitchFamily="34" charset="0"/>
                  </a:rPr>
                  <a:t>, d</a:t>
                </a:r>
                <a:r>
                  <a:rPr lang="en-US" sz="2000" baseline="-25000">
                    <a:effectLst/>
                    <a:latin typeface="Calibri" panose="020F0502020204030204" pitchFamily="34" charset="0"/>
                    <a:ea typeface="Times New Roman" panose="02020603050405020304" pitchFamily="18" charset="0"/>
                    <a:cs typeface="Calibri" panose="020F0502020204030204" pitchFamily="34" charset="0"/>
                  </a:rPr>
                  <a:t>2</a:t>
                </a:r>
                <a:r>
                  <a:rPr lang="en-US" sz="2000">
                    <a:effectLst/>
                    <a:latin typeface="Calibri" panose="020F0502020204030204" pitchFamily="34" charset="0"/>
                    <a:ea typeface="Times New Roman" panose="02020603050405020304" pitchFamily="18" charset="0"/>
                    <a:cs typeface="Calibri" panose="020F0502020204030204" pitchFamily="34" charset="0"/>
                  </a:rPr>
                  <a:t> tương ứng với </a:t>
                </a:r>
                <a14:m>
                  <m:oMath xmlns:m="http://schemas.openxmlformats.org/officeDocument/2006/math">
                    <m:sSub>
                      <m:sSubPr>
                        <m:ctrlPr>
                          <a:rPr lang="en-US" sz="2000" i="1">
                            <a:effectLst/>
                            <a:latin typeface="Cambria Math" panose="02040503050406030204" pitchFamily="18" charset="0"/>
                          </a:rPr>
                        </m:ctrlPr>
                      </m:sSubPr>
                      <m:e>
                        <m:acc>
                          <m:accPr>
                            <m:chr m:val="⃗"/>
                            <m:ctrlPr>
                              <a:rPr lang="en-US" sz="2000" i="1">
                                <a:effectLst/>
                                <a:latin typeface="Cambria Math" panose="02040503050406030204" pitchFamily="18" charset="0"/>
                              </a:rPr>
                            </m:ctrlPr>
                          </m:acc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2000">
                    <a:effectLst/>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lang="en-US" sz="2000" i="1">
                            <a:effectLst/>
                            <a:latin typeface="Cambria Math" panose="02040503050406030204" pitchFamily="18" charset="0"/>
                          </a:rPr>
                        </m:ctrlPr>
                      </m:sSubPr>
                      <m:e>
                        <m:acc>
                          <m:accPr>
                            <m:chr m:val="⃗"/>
                            <m:ctrlPr>
                              <a:rPr lang="en-US" sz="2000" i="1">
                                <a:effectLst/>
                                <a:latin typeface="Cambria Math" panose="02040503050406030204" pitchFamily="18" charset="0"/>
                              </a:rPr>
                            </m:ctrlPr>
                          </m:acc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𝐹</m:t>
                            </m:r>
                          </m:e>
                        </m:acc>
                      </m:e>
                      <m:sub>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n-US" sz="2000">
                    <a:effectLst/>
                    <a:latin typeface="Calibri" panose="020F0502020204030204" pitchFamily="34" charset="0"/>
                    <a:ea typeface="Times New Roman" panose="02020603050405020304" pitchFamily="18" charset="0"/>
                    <a:cs typeface="Calibri" panose="020F0502020204030204" pitchFamily="34" charset="0"/>
                  </a:rPr>
                  <a:t> ở hình vẽ bên</a:t>
                </a:r>
                <a:endParaRPr lang="en-US" sz="2000">
                  <a:latin typeface="Calibri" panose="020F0502020204030204" pitchFamily="34" charset="0"/>
                  <a:cs typeface="Calibri" panose="020F0502020204030204" pitchFamily="34" charset="0"/>
                </a:endParaRPr>
              </a:p>
            </p:txBody>
          </p:sp>
        </mc:Choice>
        <mc:Fallback>
          <p:sp>
            <p:nvSpPr>
              <p:cNvPr id="12" name="TextBox 11" descr="n25 Fb Nguyen Phuong">
                <a:extLst>
                  <a:ext uri="{FF2B5EF4-FFF2-40B4-BE49-F238E27FC236}">
                    <a16:creationId xmlns:a16="http://schemas.microsoft.com/office/drawing/2014/main" id="{946DD68C-5CDC-0443-4282-0ABF8E9FB0B9}"/>
                  </a:ext>
                </a:extLst>
              </p:cNvPr>
              <p:cNvSpPr txBox="1">
                <a:spLocks noRot="1" noChangeAspect="1" noMove="1" noResize="1" noEditPoints="1" noAdjustHandles="1" noChangeArrowheads="1" noChangeShapeType="1" noTextEdit="1"/>
              </p:cNvSpPr>
              <p:nvPr/>
            </p:nvSpPr>
            <p:spPr>
              <a:xfrm>
                <a:off x="537277" y="1279871"/>
                <a:ext cx="2936037" cy="1668598"/>
              </a:xfrm>
              <a:prstGeom prst="rect">
                <a:avLst/>
              </a:prstGeom>
              <a:blipFill>
                <a:blip r:embed="rId3"/>
                <a:stretch>
                  <a:fillRect l="-2075" t="-2190" r="-2282" b="-54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descr="n25 Fb Nguyen Phuong">
                <a:extLst>
                  <a:ext uri="{FF2B5EF4-FFF2-40B4-BE49-F238E27FC236}">
                    <a16:creationId xmlns:a16="http://schemas.microsoft.com/office/drawing/2014/main" id="{DA072378-911A-0016-D6B3-9683932B62D6}"/>
                  </a:ext>
                </a:extLst>
              </p:cNvPr>
              <p:cNvSpPr txBox="1"/>
              <p:nvPr/>
            </p:nvSpPr>
            <p:spPr>
              <a:xfrm>
                <a:off x="537277" y="3475625"/>
                <a:ext cx="4379528" cy="2899896"/>
              </a:xfrm>
              <a:prstGeom prst="rect">
                <a:avLst/>
              </a:prstGeom>
              <a:noFill/>
            </p:spPr>
            <p:txBody>
              <a:bodyPr wrap="square">
                <a:spAutoFit/>
              </a:bodyPr>
              <a:lstStyle/>
              <a:p>
                <a:r>
                  <a:rPr lang="en-US" sz="2000" b="1">
                    <a:effectLst/>
                    <a:latin typeface="Calibri" panose="020F0502020204030204" pitchFamily="34" charset="0"/>
                    <a:ea typeface="Times New Roman" panose="02020603050405020304" pitchFamily="18" charset="0"/>
                    <a:cs typeface="Calibri" panose="020F0502020204030204" pitchFamily="34" charset="0"/>
                  </a:rPr>
                  <a:t>Câu 2:</a:t>
                </a:r>
                <a:r>
                  <a:rPr lang="en-US" sz="2000">
                    <a:effectLst/>
                    <a:latin typeface="Calibri" panose="020F0502020204030204" pitchFamily="34" charset="0"/>
                    <a:ea typeface="Times New Roman" panose="02020603050405020304" pitchFamily="18" charset="0"/>
                    <a:cs typeface="Calibri" panose="020F0502020204030204" pitchFamily="34" charset="0"/>
                  </a:rPr>
                  <a:t> Quan sát hình ảnh búa nhổ đinh.</a:t>
                </a:r>
              </a:p>
              <a:p>
                <a:pPr marL="231775" indent="-231775" algn="just">
                  <a:lnSpc>
                    <a:spcPct val="115000"/>
                  </a:lnSpc>
                </a:pPr>
                <a:r>
                  <a:rPr lang="en-US"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Mô tả thao tác dùng búa để nhổ đinh được dễ dàng?</a:t>
                </a:r>
                <a:r>
                  <a:rPr lang="en-US"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a:t>
                </a:r>
              </a:p>
              <a:p>
                <a:pPr marL="231775" indent="-231775" algn="just">
                  <a:lnSpc>
                    <a:spcPct val="115000"/>
                  </a:lnSpc>
                </a:pPr>
                <a:r>
                  <a:rPr lang="en-US" sz="20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lang="en-US" sz="2000" i="1">
                            <a:solidFill>
                              <a:srgbClr val="003300"/>
                            </a:solidFill>
                            <a:effectLst/>
                            <a:latin typeface="Cambria Math" panose="02040503050406030204" pitchFamily="18" charset="0"/>
                            <a:ea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rPr>
                          <m:t>𝐹</m:t>
                        </m:r>
                      </m:e>
                    </m:acc>
                  </m:oMath>
                </a14:m>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nên đặt vào đâu trên cán búa để nhổ đinh được dễ dàng? Khi đó cánh tay đòn (d) của lực lớn hay nhỏ?</a:t>
                </a:r>
                <a:endParaRPr lang="en-US"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marL="231775" indent="-231775" algn="just">
                  <a:lnSpc>
                    <a:spcPct val="115000"/>
                  </a:lnSpc>
                </a:pPr>
                <a:r>
                  <a:rPr lang="en-US" sz="20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c.</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Tác dụng làm quay của lực phụ thuộc những yếu tố nào?</a:t>
                </a:r>
                <a:endParaRPr lang="en-US"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mc:Choice>
        <mc:Fallback>
          <p:sp>
            <p:nvSpPr>
              <p:cNvPr id="13" name="TextBox 12" descr="n25 Fb Nguyen Phuong">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537277" y="3475625"/>
                <a:ext cx="4379528" cy="2899896"/>
              </a:xfrm>
              <a:prstGeom prst="rect">
                <a:avLst/>
              </a:prstGeom>
              <a:blipFill>
                <a:blip r:embed="rId4"/>
                <a:stretch>
                  <a:fillRect l="-1391" t="-1050" r="-1391" b="-2731"/>
                </a:stretch>
              </a:blipFill>
            </p:spPr>
            <p:txBody>
              <a:bodyPr/>
              <a:lstStyle/>
              <a:p>
                <a:r>
                  <a:rPr lang="en-US">
                    <a:noFill/>
                  </a:rPr>
                  <a:t> </a:t>
                </a:r>
              </a:p>
            </p:txBody>
          </p:sp>
        </mc:Fallback>
      </mc:AlternateContent>
      <p:sp>
        <p:nvSpPr>
          <p:cNvPr id="16" name="TextBox 15" descr="n25 Fb Nguyen Phuong">
            <a:extLst>
              <a:ext uri="{FF2B5EF4-FFF2-40B4-BE49-F238E27FC236}">
                <a16:creationId xmlns:a16="http://schemas.microsoft.com/office/drawing/2014/main" id="{7F4670EC-D72B-54CC-4264-A07DA48538C7}"/>
              </a:ext>
            </a:extLst>
          </p:cNvPr>
          <p:cNvSpPr txBox="1"/>
          <p:nvPr/>
        </p:nvSpPr>
        <p:spPr>
          <a:xfrm>
            <a:off x="6287454" y="1193534"/>
            <a:ext cx="5083137" cy="1841273"/>
          </a:xfrm>
          <a:prstGeom prst="rect">
            <a:avLst/>
          </a:prstGeom>
          <a:noFill/>
        </p:spPr>
        <p:txBody>
          <a:bodyPr wrap="square">
            <a:spAutoFit/>
          </a:bodyPr>
          <a:lstStyle/>
          <a:p>
            <a:pPr algn="just">
              <a:lnSpc>
                <a:spcPct val="115000"/>
              </a:lnSpc>
            </a:pPr>
            <a:r>
              <a:rPr lang="en-US" sz="20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Câu 3:</a:t>
            </a:r>
            <a:r>
              <a:rPr lang="en-US"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 Ví dụ về trường hợp búa nhổ đinh ở trên, cho phép ta lấy tích F.d làm đại lượng đặc trưng cho tác dụng làm quay của lực và gọi là moment lực, kí hiệu là M. Hãy nêu định nghĩa, viết biểu thức và nêu đơn vị của moment lực.</a:t>
            </a:r>
          </a:p>
        </p:txBody>
      </p:sp>
      <p:pic>
        <p:nvPicPr>
          <p:cNvPr id="17" name="Picture 16" descr="n25 Fb Nguyen Phuong">
            <a:extLst>
              <a:ext uri="{FF2B5EF4-FFF2-40B4-BE49-F238E27FC236}">
                <a16:creationId xmlns:a16="http://schemas.microsoft.com/office/drawing/2014/main" id="{D0088173-B736-C729-C158-A083412447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0833" y="852407"/>
            <a:ext cx="1974986" cy="2557220"/>
          </a:xfrm>
          <a:prstGeom prst="rect">
            <a:avLst/>
          </a:prstGeom>
          <a:noFill/>
        </p:spPr>
      </p:pic>
      <p:pic>
        <p:nvPicPr>
          <p:cNvPr id="18" name="Picture 17" descr="n25 Fb Nguyen Phuong">
            <a:extLst>
              <a:ext uri="{FF2B5EF4-FFF2-40B4-BE49-F238E27FC236}">
                <a16:creationId xmlns:a16="http://schemas.microsoft.com/office/drawing/2014/main" id="{3296C247-16A5-3050-0C4E-4C35AFEC5AA6}"/>
              </a:ext>
            </a:extLst>
          </p:cNvPr>
          <p:cNvPicPr>
            <a:picLocks noChangeAspect="1"/>
          </p:cNvPicPr>
          <p:nvPr/>
        </p:nvPicPr>
        <p:blipFill rotWithShape="1">
          <a:blip r:embed="rId6">
            <a:extLst>
              <a:ext uri="{28A0092B-C50C-407E-A947-70E740481C1C}">
                <a14:useLocalDpi xmlns:a14="http://schemas.microsoft.com/office/drawing/2010/main" val="0"/>
              </a:ext>
            </a:extLst>
          </a:blip>
          <a:srcRect l="25926" r="34343" b="61217"/>
          <a:stretch/>
        </p:blipFill>
        <p:spPr bwMode="auto">
          <a:xfrm>
            <a:off x="4968014" y="4057867"/>
            <a:ext cx="1075055" cy="1685925"/>
          </a:xfrm>
          <a:prstGeom prst="rect">
            <a:avLst/>
          </a:prstGeom>
          <a:noFill/>
          <a:ln>
            <a:noFill/>
          </a:ln>
          <a:extLst>
            <a:ext uri="{53640926-AAD7-44D8-BBD7-CCE9431645EC}">
              <a14:shadowObscured xmlns:a14="http://schemas.microsoft.com/office/drawing/2010/main"/>
            </a:ext>
          </a:extLst>
        </p:spPr>
      </p:pic>
      <p:pic>
        <p:nvPicPr>
          <p:cNvPr id="19" name="Picture 18" descr="n25 Fb Nguyen Phuong">
            <a:extLst>
              <a:ext uri="{FF2B5EF4-FFF2-40B4-BE49-F238E27FC236}">
                <a16:creationId xmlns:a16="http://schemas.microsoft.com/office/drawing/2014/main" id="{110DAD2E-7AF0-C3DD-52D4-FE5268B68C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2370"/>
          <a:stretch/>
        </p:blipFill>
        <p:spPr bwMode="auto">
          <a:xfrm>
            <a:off x="9905429" y="3568613"/>
            <a:ext cx="1841500" cy="1151890"/>
          </a:xfrm>
          <a:prstGeom prst="rect">
            <a:avLst/>
          </a:prstGeom>
          <a:noFill/>
          <a:ln>
            <a:noFill/>
          </a:ln>
          <a:extLst>
            <a:ext uri="{53640926-AAD7-44D8-BBD7-CCE9431645EC}">
              <a14:shadowObscured xmlns:a14="http://schemas.microsoft.com/office/drawing/2010/main"/>
            </a:ext>
          </a:extLst>
        </p:spPr>
      </p:pic>
      <p:pic>
        <p:nvPicPr>
          <p:cNvPr id="20" name="Picture 19" descr="n25 Fb Nguyen Phuong">
            <a:extLst>
              <a:ext uri="{FF2B5EF4-FFF2-40B4-BE49-F238E27FC236}">
                <a16:creationId xmlns:a16="http://schemas.microsoft.com/office/drawing/2014/main" id="{551D158A-1C4B-7E81-3EFC-9E1C9DE9F9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4533"/>
          <a:stretch/>
        </p:blipFill>
        <p:spPr bwMode="auto">
          <a:xfrm>
            <a:off x="9833297" y="4896896"/>
            <a:ext cx="1929130" cy="1151890"/>
          </a:xfrm>
          <a:prstGeom prst="rect">
            <a:avLst/>
          </a:prstGeom>
          <a:noFill/>
          <a:ln>
            <a:noFill/>
          </a:ln>
          <a:extLst>
            <a:ext uri="{53640926-AAD7-44D8-BBD7-CCE9431645EC}">
              <a14:shadowObscured xmlns:a14="http://schemas.microsoft.com/office/drawing/2010/main"/>
            </a:ext>
          </a:extLst>
        </p:spPr>
      </p:pic>
      <p:sp>
        <p:nvSpPr>
          <p:cNvPr id="21" name="TextBox 20" descr="n25 Fb Nguyen Phuong">
            <a:extLst>
              <a:ext uri="{FF2B5EF4-FFF2-40B4-BE49-F238E27FC236}">
                <a16:creationId xmlns:a16="http://schemas.microsoft.com/office/drawing/2014/main" id="{4B8D877F-16A0-1797-D8F8-12E857BC646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ko-KR" sz="3200" b="1" i="0" u="none" strike="noStrike" kern="1200" normalizeH="0" baseline="0" noProof="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rPr>
              <a:t>PHIẾU HỌC TẬP SỐ 2</a:t>
            </a:r>
            <a:endParaRPr kumimoji="0" lang="ko-KR" altLang="en-US" sz="3200" b="1" i="0" u="none" strike="noStrike" kern="1200" normalizeH="0" baseline="0" noProof="0" dirty="0">
              <a:ln w="22225">
                <a:solidFill>
                  <a:schemeClr val="accent1"/>
                </a:solidFill>
                <a:prstDash val="solid"/>
              </a:ln>
              <a:solidFill>
                <a:schemeClr val="accent1">
                  <a:lumMod val="40000"/>
                  <a:lumOff val="60000"/>
                </a:schemeClr>
              </a:solidFill>
              <a:uLnTx/>
              <a:uFillTx/>
              <a:latin typeface="Calibri" panose="020F0502020204030204" pitchFamily="34" charset="0"/>
              <a:cs typeface="Calibri" panose="020F0502020204030204" pitchFamily="34" charset="0"/>
            </a:endParaRPr>
          </a:p>
        </p:txBody>
      </p:sp>
      <p:cxnSp>
        <p:nvCxnSpPr>
          <p:cNvPr id="22" name="Straight Connector 21" descr="n25 Fb Nguyen Phuong">
            <a:extLst>
              <a:ext uri="{FF2B5EF4-FFF2-40B4-BE49-F238E27FC236}">
                <a16:creationId xmlns:a16="http://schemas.microsoft.com/office/drawing/2014/main" id="{A8DB7DD2-C532-342B-971C-60EA54917A3B}"/>
              </a:ext>
            </a:extLst>
          </p:cNvPr>
          <p:cNvCxnSpPr>
            <a:cxnSpLocks/>
            <a:stCxn id="21" idx="2"/>
          </p:cNvCxnSpPr>
          <p:nvPr/>
        </p:nvCxnSpPr>
        <p:spPr>
          <a:xfrm>
            <a:off x="6096000" y="977699"/>
            <a:ext cx="0" cy="5394960"/>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descr="n25 Fb Nguyen Phuong">
            <a:extLst>
              <a:ext uri="{FF2B5EF4-FFF2-40B4-BE49-F238E27FC236}">
                <a16:creationId xmlns:a16="http://schemas.microsoft.com/office/drawing/2014/main" id="{BA5606A5-8944-5E5A-8D50-47A85047C3B4}"/>
              </a:ext>
            </a:extLst>
          </p:cNvPr>
          <p:cNvCxnSpPr>
            <a:cxnSpLocks/>
          </p:cNvCxnSpPr>
          <p:nvPr/>
        </p:nvCxnSpPr>
        <p:spPr>
          <a:xfrm>
            <a:off x="821410" y="3409627"/>
            <a:ext cx="10562248" cy="19373"/>
          </a:xfrm>
          <a:prstGeom prst="line">
            <a:avLst/>
          </a:prstGeom>
        </p:spPr>
        <p:style>
          <a:lnRef idx="3">
            <a:schemeClr val="accent1"/>
          </a:lnRef>
          <a:fillRef idx="0">
            <a:schemeClr val="accent1"/>
          </a:fillRef>
          <a:effectRef idx="2">
            <a:schemeClr val="accent1"/>
          </a:effectRef>
          <a:fontRef idx="minor">
            <a:schemeClr val="tx1"/>
          </a:fontRef>
        </p:style>
      </p:cxnSp>
      <p:sp>
        <p:nvSpPr>
          <p:cNvPr id="31" name="TextBox 30" descr="n25 Fb Nguyen Phuong">
            <a:extLst>
              <a:ext uri="{FF2B5EF4-FFF2-40B4-BE49-F238E27FC236}">
                <a16:creationId xmlns:a16="http://schemas.microsoft.com/office/drawing/2014/main" id="{FA8A66C6-6596-0207-0D08-A4DDF59ED243}"/>
              </a:ext>
            </a:extLst>
          </p:cNvPr>
          <p:cNvSpPr txBox="1"/>
          <p:nvPr/>
        </p:nvSpPr>
        <p:spPr>
          <a:xfrm>
            <a:off x="6094278" y="3429000"/>
            <a:ext cx="3685153" cy="3170099"/>
          </a:xfrm>
          <a:prstGeom prst="rect">
            <a:avLst/>
          </a:prstGeom>
          <a:noFill/>
        </p:spPr>
        <p:txBody>
          <a:bodyPr wrap="square">
            <a:spAutoFit/>
          </a:bodyPr>
          <a:lstStyle/>
          <a:p>
            <a:pPr algn="just"/>
            <a:r>
              <a:rPr lang="en-US" sz="2000" b="1">
                <a:effectLst/>
                <a:latin typeface="Calibri" panose="020F0502020204030204" pitchFamily="34" charset="0"/>
                <a:ea typeface="Times New Roman" panose="02020603050405020304" pitchFamily="18" charset="0"/>
                <a:cs typeface="Calibri" panose="020F0502020204030204" pitchFamily="34" charset="0"/>
              </a:rPr>
              <a:t>Câu 4:</a:t>
            </a:r>
            <a:r>
              <a:rPr lang="en-US" sz="2000">
                <a:effectLst/>
                <a:latin typeface="Calibri" panose="020F0502020204030204" pitchFamily="34" charset="0"/>
                <a:ea typeface="Times New Roman" panose="02020603050405020304" pitchFamily="18" charset="0"/>
                <a:cs typeface="Calibri" panose="020F0502020204030204" pitchFamily="34" charset="0"/>
              </a:rPr>
              <a:t> Hình 21.2 mô tả một chiếc thước mảnh OA, đồng chất, dài 50 cm, có thể quay quanh trục quay cố định ở đầu O.</a:t>
            </a:r>
          </a:p>
          <a:p>
            <a:pPr marL="231775" indent="-231775" algn="just"/>
            <a:r>
              <a:rPr lang="en-US"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Trong các tình huống ở Hình 21.2a, b, thước OA quay theo chiều kim đồng hồ hay ngược chiều kim đồng hồ?</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a:p>
            <a:pPr marL="231775" indent="-231775" algn="just"/>
            <a:r>
              <a:rPr lang="en-US"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Tính moment lực ứng với mỗi tình huống trong Hình 21.2.</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054728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FF33"/>
            </a:gs>
            <a:gs pos="50000">
              <a:schemeClr val="bg1"/>
            </a:gs>
            <a:gs pos="100000">
              <a:srgbClr val="99FF33"/>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TextBox 11" descr="n25 Fb Nguyen Phuong">
                <a:extLst>
                  <a:ext uri="{FF2B5EF4-FFF2-40B4-BE49-F238E27FC236}">
                    <a16:creationId xmlns:a16="http://schemas.microsoft.com/office/drawing/2014/main" id="{946DD68C-5CDC-0443-4282-0ABF8E9FB0B9}"/>
                  </a:ext>
                </a:extLst>
              </p:cNvPr>
              <p:cNvSpPr txBox="1"/>
              <p:nvPr/>
            </p:nvSpPr>
            <p:spPr>
              <a:xfrm>
                <a:off x="537278" y="1279871"/>
                <a:ext cx="6005770" cy="12450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1:</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Cánh tay đòn của lực được xác định như thế nào? Hãy xác định cánh tay đòn d</a:t>
                </a:r>
                <a:r>
                  <a:rPr kumimoji="0" lang="en-US" sz="24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d</a:t>
                </a:r>
                <a:r>
                  <a:rPr kumimoji="0" lang="en-US" sz="2400" b="0" i="0" u="none" strike="noStrike" kern="1200" cap="none" spc="0" normalizeH="0" baseline="-2500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tương ứng với </a:t>
                </a: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ctrlPr>
                      </m:sSubPr>
                      <m:e>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ctrlPr>
                      </m:sSubPr>
                      <m:e>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hình vẽ bên</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mc:Choice>
        <mc:Fallback>
          <p:sp>
            <p:nvSpPr>
              <p:cNvPr id="12" name="TextBox 11" descr="n25 Fb Nguyen Phuong">
                <a:extLst>
                  <a:ext uri="{FF2B5EF4-FFF2-40B4-BE49-F238E27FC236}">
                    <a16:creationId xmlns:a16="http://schemas.microsoft.com/office/drawing/2014/main" id="{946DD68C-5CDC-0443-4282-0ABF8E9FB0B9}"/>
                  </a:ext>
                </a:extLst>
              </p:cNvPr>
              <p:cNvSpPr txBox="1">
                <a:spLocks noRot="1" noChangeAspect="1" noMove="1" noResize="1" noEditPoints="1" noAdjustHandles="1" noChangeArrowheads="1" noChangeShapeType="1" noTextEdit="1"/>
              </p:cNvSpPr>
              <p:nvPr/>
            </p:nvSpPr>
            <p:spPr>
              <a:xfrm>
                <a:off x="537278" y="1279871"/>
                <a:ext cx="6005770" cy="1245084"/>
              </a:xfrm>
              <a:prstGeom prst="rect">
                <a:avLst/>
              </a:prstGeom>
              <a:blipFill>
                <a:blip r:embed="rId4"/>
                <a:stretch>
                  <a:fillRect l="-1523" t="-3922" r="-1624" b="-102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descr="n25 Fb Nguyen Phuong">
                <a:extLst>
                  <a:ext uri="{FF2B5EF4-FFF2-40B4-BE49-F238E27FC236}">
                    <a16:creationId xmlns:a16="http://schemas.microsoft.com/office/drawing/2014/main" id="{DA072378-911A-0016-D6B3-9683932B62D6}"/>
                  </a:ext>
                </a:extLst>
              </p:cNvPr>
              <p:cNvSpPr txBox="1"/>
              <p:nvPr/>
            </p:nvSpPr>
            <p:spPr>
              <a:xfrm>
                <a:off x="-4582781" y="6529638"/>
                <a:ext cx="4379528" cy="28998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2:</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Quan sát hình ảnh búa nhổ đinh.</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Mô tả thao tác dùng búa để nhổ đinh được dễ dàng?</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Lực </a:t>
                </a:r>
                <a14:m>
                  <m:oMath xmlns:m="http://schemas.openxmlformats.org/officeDocument/2006/math">
                    <m:acc>
                      <m:accPr>
                        <m:chr m:val="⃗"/>
                        <m:ctrlPr>
                          <a:rPr kumimoji="0" lang="en-US" sz="2000" b="0" i="1" u="none" strike="noStrike" kern="1200" cap="none" spc="0" normalizeH="0" baseline="0" noProof="0">
                            <a:ln>
                              <a:noFill/>
                            </a:ln>
                            <a:solidFill>
                              <a:srgbClr val="003300"/>
                            </a:solidFill>
                            <a:effectLst/>
                            <a:uLnTx/>
                            <a:uFillTx/>
                            <a:latin typeface="Cambria Math" panose="02040503050406030204" pitchFamily="18" charset="0"/>
                            <a:ea typeface="Times New Roman" panose="02020603050405020304" pitchFamily="18" charset="0"/>
                            <a:cs typeface="+mn-cs"/>
                          </a:rPr>
                        </m:ctrlPr>
                      </m:acc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𝐹</m:t>
                        </m:r>
                      </m:e>
                    </m:acc>
                  </m:oMath>
                </a14:m>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nên đặt vào đâu trên cán búa để nhổ đinh được dễ dàng? Khi đó cánh tay đòn (d) của lực lớn hay nhỏ?</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Tác dụng làm quay của lực phụ thuộc những yếu tố nào?</a:t>
                </a:r>
                <a:endPar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mc:Choice>
        <mc:Fallback>
          <p:sp>
            <p:nvSpPr>
              <p:cNvPr id="13" name="TextBox 12" descr="n25 Fb Nguyen Phuong">
                <a:extLst>
                  <a:ext uri="{FF2B5EF4-FFF2-40B4-BE49-F238E27FC236}">
                    <a16:creationId xmlns:a16="http://schemas.microsoft.com/office/drawing/2014/main" id="{DA072378-911A-0016-D6B3-9683932B62D6}"/>
                  </a:ext>
                </a:extLst>
              </p:cNvPr>
              <p:cNvSpPr txBox="1">
                <a:spLocks noRot="1" noChangeAspect="1" noMove="1" noResize="1" noEditPoints="1" noAdjustHandles="1" noChangeArrowheads="1" noChangeShapeType="1" noTextEdit="1"/>
              </p:cNvSpPr>
              <p:nvPr/>
            </p:nvSpPr>
            <p:spPr>
              <a:xfrm>
                <a:off x="-4582781" y="6529638"/>
                <a:ext cx="4379528" cy="2899896"/>
              </a:xfrm>
              <a:prstGeom prst="rect">
                <a:avLst/>
              </a:prstGeom>
              <a:blipFill>
                <a:blip r:embed="rId5"/>
                <a:stretch>
                  <a:fillRect l="-1391" t="-1050" r="-1391" b="-2731"/>
                </a:stretch>
              </a:blipFill>
            </p:spPr>
            <p:txBody>
              <a:bodyPr/>
              <a:lstStyle/>
              <a:p>
                <a:r>
                  <a:rPr lang="en-US">
                    <a:noFill/>
                  </a:rPr>
                  <a:t> </a:t>
                </a:r>
              </a:p>
            </p:txBody>
          </p:sp>
        </mc:Fallback>
      </mc:AlternateContent>
      <p:sp>
        <p:nvSpPr>
          <p:cNvPr id="16" name="TextBox 15" descr="n25 Fb Nguyen Phuong">
            <a:extLst>
              <a:ext uri="{FF2B5EF4-FFF2-40B4-BE49-F238E27FC236}">
                <a16:creationId xmlns:a16="http://schemas.microsoft.com/office/drawing/2014/main" id="{7F4670EC-D72B-54CC-4264-A07DA48538C7}"/>
              </a:ext>
            </a:extLst>
          </p:cNvPr>
          <p:cNvSpPr txBox="1"/>
          <p:nvPr/>
        </p:nvSpPr>
        <p:spPr>
          <a:xfrm>
            <a:off x="12192000" y="-1841273"/>
            <a:ext cx="5083137" cy="18412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Câu 3:</a:t>
            </a:r>
            <a:r>
              <a:rPr kumimoji="0" lang="en-US" sz="2000" b="0" i="0" u="none" strike="noStrike" kern="1200" cap="none" spc="0" normalizeH="0" baseline="0" noProof="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rPr>
              <a:t> Ví dụ về trường hợp búa nhổ đinh ở trên, cho phép ta lấy tích F.d làm đại lượng đặc trưng cho tác dụng làm quay của lực và gọi là moment lực, kí hiệu là M. Hãy nêu định nghĩa, viết biểu thức và nêu đơn vị của moment lực.</a:t>
            </a:r>
          </a:p>
        </p:txBody>
      </p:sp>
      <p:pic>
        <p:nvPicPr>
          <p:cNvPr id="17" name="Picture 16" descr="n25 Fb Nguyen Phuong">
            <a:extLst>
              <a:ext uri="{FF2B5EF4-FFF2-40B4-BE49-F238E27FC236}">
                <a16:creationId xmlns:a16="http://schemas.microsoft.com/office/drawing/2014/main" id="{D0088173-B736-C729-C158-A083412447B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1678" y="983778"/>
            <a:ext cx="3861980" cy="5000508"/>
          </a:xfrm>
          <a:prstGeom prst="rect">
            <a:avLst/>
          </a:prstGeom>
          <a:noFill/>
        </p:spPr>
      </p:pic>
      <p:pic>
        <p:nvPicPr>
          <p:cNvPr id="18" name="Picture 17" descr="n25 Fb Nguyen Phuong">
            <a:extLst>
              <a:ext uri="{FF2B5EF4-FFF2-40B4-BE49-F238E27FC236}">
                <a16:creationId xmlns:a16="http://schemas.microsoft.com/office/drawing/2014/main" id="{3296C247-16A5-3050-0C4E-4C35AFEC5AA6}"/>
              </a:ext>
            </a:extLst>
          </p:cNvPr>
          <p:cNvPicPr>
            <a:picLocks noChangeAspect="1"/>
          </p:cNvPicPr>
          <p:nvPr/>
        </p:nvPicPr>
        <p:blipFill rotWithShape="1">
          <a:blip r:embed="rId7">
            <a:extLst>
              <a:ext uri="{28A0092B-C50C-407E-A947-70E740481C1C}">
                <a14:useLocalDpi xmlns:a14="http://schemas.microsoft.com/office/drawing/2010/main" val="0"/>
              </a:ext>
            </a:extLst>
          </a:blip>
          <a:srcRect l="25926" r="34343" b="61217"/>
          <a:stretch/>
        </p:blipFill>
        <p:spPr bwMode="auto">
          <a:xfrm>
            <a:off x="-152044" y="7111880"/>
            <a:ext cx="1075055" cy="1685925"/>
          </a:xfrm>
          <a:prstGeom prst="rect">
            <a:avLst/>
          </a:prstGeom>
          <a:noFill/>
          <a:ln>
            <a:noFill/>
          </a:ln>
          <a:extLst>
            <a:ext uri="{53640926-AAD7-44D8-BBD7-CCE9431645EC}">
              <a14:shadowObscured xmlns:a14="http://schemas.microsoft.com/office/drawing/2010/main"/>
            </a:ext>
          </a:extLst>
        </p:spPr>
      </p:pic>
      <p:pic>
        <p:nvPicPr>
          <p:cNvPr id="19" name="Picture 18" descr="n25 Fb Nguyen Phuong">
            <a:extLst>
              <a:ext uri="{FF2B5EF4-FFF2-40B4-BE49-F238E27FC236}">
                <a16:creationId xmlns:a16="http://schemas.microsoft.com/office/drawing/2014/main" id="{110DAD2E-7AF0-C3DD-52D4-FE5268B68C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2370"/>
          <a:stretch/>
        </p:blipFill>
        <p:spPr bwMode="auto">
          <a:xfrm>
            <a:off x="16003151" y="6935203"/>
            <a:ext cx="1841500" cy="1151890"/>
          </a:xfrm>
          <a:prstGeom prst="rect">
            <a:avLst/>
          </a:prstGeom>
          <a:noFill/>
          <a:ln>
            <a:noFill/>
          </a:ln>
          <a:extLst>
            <a:ext uri="{53640926-AAD7-44D8-BBD7-CCE9431645EC}">
              <a14:shadowObscured xmlns:a14="http://schemas.microsoft.com/office/drawing/2010/main"/>
            </a:ext>
          </a:extLst>
        </p:spPr>
      </p:pic>
      <p:pic>
        <p:nvPicPr>
          <p:cNvPr id="20" name="Picture 19" descr="n25 Fb Nguyen Phuong">
            <a:extLst>
              <a:ext uri="{FF2B5EF4-FFF2-40B4-BE49-F238E27FC236}">
                <a16:creationId xmlns:a16="http://schemas.microsoft.com/office/drawing/2014/main" id="{551D158A-1C4B-7E81-3EFC-9E1C9DE9F9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533"/>
          <a:stretch/>
        </p:blipFill>
        <p:spPr bwMode="auto">
          <a:xfrm>
            <a:off x="15931019" y="8263486"/>
            <a:ext cx="1929130" cy="1151890"/>
          </a:xfrm>
          <a:prstGeom prst="rect">
            <a:avLst/>
          </a:prstGeom>
          <a:noFill/>
          <a:ln>
            <a:noFill/>
          </a:ln>
          <a:extLst>
            <a:ext uri="{53640926-AAD7-44D8-BBD7-CCE9431645EC}">
              <a14:shadowObscured xmlns:a14="http://schemas.microsoft.com/office/drawing/2010/main"/>
            </a:ext>
          </a:extLst>
        </p:spPr>
      </p:pic>
      <p:sp>
        <p:nvSpPr>
          <p:cNvPr id="21" name="TextBox 20" descr="n25 Fb Nguyen Phuong">
            <a:extLst>
              <a:ext uri="{FF2B5EF4-FFF2-40B4-BE49-F238E27FC236}">
                <a16:creationId xmlns:a16="http://schemas.microsoft.com/office/drawing/2014/main" id="{4B8D877F-16A0-1797-D8F8-12E857BC6464}"/>
              </a:ext>
            </a:extLst>
          </p:cNvPr>
          <p:cNvSpPr txBox="1"/>
          <p:nvPr/>
        </p:nvSpPr>
        <p:spPr>
          <a:xfrm>
            <a:off x="808342" y="392924"/>
            <a:ext cx="10575316"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rPr>
              <a:t>PHIẾU HỌC TẬP SỐ 2</a:t>
            </a:r>
            <a:endParaRPr kumimoji="0" lang="ko-KR" altLang="en-US" sz="3200" b="1" i="0" u="none" strike="noStrike" kern="1200" cap="none" spc="0" normalizeH="0" baseline="0" noProof="0" dirty="0">
              <a:ln w="22225">
                <a:solidFill>
                  <a:srgbClr val="F07F09"/>
                </a:solidFill>
                <a:prstDash val="solid"/>
              </a:ln>
              <a:solidFill>
                <a:srgbClr val="F07F09">
                  <a:lumMod val="40000"/>
                  <a:lumOff val="60000"/>
                </a:srgbClr>
              </a:solidFill>
              <a:effectLst/>
              <a:uLnTx/>
              <a:uFillTx/>
              <a:latin typeface="Calibri" panose="020F0502020204030204" pitchFamily="34" charset="0"/>
              <a:ea typeface="굴림" panose="020B0600000101010101" pitchFamily="34" charset="-127"/>
              <a:cs typeface="Calibri" panose="020F0502020204030204" pitchFamily="34" charset="0"/>
            </a:endParaRPr>
          </a:p>
        </p:txBody>
      </p:sp>
      <p:cxnSp>
        <p:nvCxnSpPr>
          <p:cNvPr id="22" name="Straight Connector 21" descr="n25 Fb Nguyen Phuong">
            <a:extLst>
              <a:ext uri="{FF2B5EF4-FFF2-40B4-BE49-F238E27FC236}">
                <a16:creationId xmlns:a16="http://schemas.microsoft.com/office/drawing/2014/main" id="{A8DB7DD2-C532-342B-971C-60EA54917A3B}"/>
              </a:ext>
            </a:extLst>
          </p:cNvPr>
          <p:cNvCxnSpPr>
            <a:cxnSpLocks/>
          </p:cNvCxnSpPr>
          <p:nvPr/>
        </p:nvCxnSpPr>
        <p:spPr>
          <a:xfrm>
            <a:off x="13647174" y="852407"/>
            <a:ext cx="0" cy="5394960"/>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descr="n25 Fb Nguyen Phuong">
            <a:extLst>
              <a:ext uri="{FF2B5EF4-FFF2-40B4-BE49-F238E27FC236}">
                <a16:creationId xmlns:a16="http://schemas.microsoft.com/office/drawing/2014/main" id="{BA5606A5-8944-5E5A-8D50-47A85047C3B4}"/>
              </a:ext>
            </a:extLst>
          </p:cNvPr>
          <p:cNvCxnSpPr>
            <a:cxnSpLocks/>
          </p:cNvCxnSpPr>
          <p:nvPr/>
        </p:nvCxnSpPr>
        <p:spPr>
          <a:xfrm>
            <a:off x="923011" y="7531542"/>
            <a:ext cx="10562248" cy="19373"/>
          </a:xfrm>
          <a:prstGeom prst="line">
            <a:avLst/>
          </a:prstGeom>
        </p:spPr>
        <p:style>
          <a:lnRef idx="3">
            <a:schemeClr val="accent1"/>
          </a:lnRef>
          <a:fillRef idx="0">
            <a:schemeClr val="accent1"/>
          </a:fillRef>
          <a:effectRef idx="2">
            <a:schemeClr val="accent1"/>
          </a:effectRef>
          <a:fontRef idx="minor">
            <a:schemeClr val="tx1"/>
          </a:fontRef>
        </p:style>
      </p:cxnSp>
      <p:sp>
        <p:nvSpPr>
          <p:cNvPr id="31" name="TextBox 30" descr="n25 Fb Nguyen Phuong">
            <a:extLst>
              <a:ext uri="{FF2B5EF4-FFF2-40B4-BE49-F238E27FC236}">
                <a16:creationId xmlns:a16="http://schemas.microsoft.com/office/drawing/2014/main" id="{FA8A66C6-6596-0207-0D08-A4DDF59ED243}"/>
              </a:ext>
            </a:extLst>
          </p:cNvPr>
          <p:cNvSpPr txBox="1"/>
          <p:nvPr/>
        </p:nvSpPr>
        <p:spPr>
          <a:xfrm>
            <a:off x="12192000" y="6795590"/>
            <a:ext cx="3685153"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Câu 4:</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Hình 21.2 mô tả một chiếc thước mảnh OA, đồng chất, dài 50 cm, có thể quay quanh trục quay cố định ở đầu O.</a:t>
            </a: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Trong các tình huống ở Hình 21.2a, b, thước OA quay theo chiều kim đồng hồ hay ngược chiều kim đồng hồ?</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231775" marR="0" lvl="0" indent="-231775"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Tính moment lực ứng với mỗi tình huống trong Hình 21.2.</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descr="n25 Fb Nguyen Phuong">
            <a:extLst>
              <a:ext uri="{FF2B5EF4-FFF2-40B4-BE49-F238E27FC236}">
                <a16:creationId xmlns:a16="http://schemas.microsoft.com/office/drawing/2014/main" id="{09061E7D-B8EE-353D-C718-1071AD37D783}"/>
              </a:ext>
            </a:extLst>
          </p:cNvPr>
          <p:cNvGrpSpPr/>
          <p:nvPr/>
        </p:nvGrpSpPr>
        <p:grpSpPr>
          <a:xfrm>
            <a:off x="7718322" y="2115397"/>
            <a:ext cx="1539978" cy="1303933"/>
            <a:chOff x="4784622" y="2895599"/>
            <a:chExt cx="1539978" cy="1303933"/>
          </a:xfrm>
        </p:grpSpPr>
        <p:sp>
          <p:nvSpPr>
            <p:cNvPr id="15" name="Rectangle 14">
              <a:extLst>
                <a:ext uri="{FF2B5EF4-FFF2-40B4-BE49-F238E27FC236}">
                  <a16:creationId xmlns:a16="http://schemas.microsoft.com/office/drawing/2014/main" id="{4788AB2B-C927-A948-3404-5029A57A1B73}"/>
                </a:ext>
              </a:extLst>
            </p:cNvPr>
            <p:cNvSpPr/>
            <p:nvPr/>
          </p:nvSpPr>
          <p:spPr>
            <a:xfrm rot="2985114">
              <a:off x="4819326" y="4062372"/>
              <a:ext cx="137160" cy="13716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b="1">
                <a:solidFill>
                  <a:prstClr val="white"/>
                </a:solidFill>
                <a:latin typeface="Verdana"/>
              </a:endParaRPr>
            </a:p>
          </p:txBody>
        </p:sp>
        <p:grpSp>
          <p:nvGrpSpPr>
            <p:cNvPr id="23" name="Group 22">
              <a:extLst>
                <a:ext uri="{FF2B5EF4-FFF2-40B4-BE49-F238E27FC236}">
                  <a16:creationId xmlns:a16="http://schemas.microsoft.com/office/drawing/2014/main" id="{E7FE0D4F-4246-AF17-7D98-A2C92D304274}"/>
                </a:ext>
              </a:extLst>
            </p:cNvPr>
            <p:cNvGrpSpPr/>
            <p:nvPr/>
          </p:nvGrpSpPr>
          <p:grpSpPr>
            <a:xfrm>
              <a:off x="4784622" y="2895599"/>
              <a:ext cx="1539978" cy="1242843"/>
              <a:chOff x="4784622" y="2895599"/>
              <a:chExt cx="1539978" cy="1242843"/>
            </a:xfrm>
          </p:grpSpPr>
          <p:sp>
            <p:nvSpPr>
              <p:cNvPr id="25" name="Text Box 10">
                <a:extLst>
                  <a:ext uri="{FF2B5EF4-FFF2-40B4-BE49-F238E27FC236}">
                    <a16:creationId xmlns:a16="http://schemas.microsoft.com/office/drawing/2014/main" id="{32C87709-D0EE-10C6-35BC-0AB3ACB2DC30}"/>
                  </a:ext>
                </a:extLst>
              </p:cNvPr>
              <p:cNvSpPr txBox="1">
                <a:spLocks noChangeArrowheads="1"/>
              </p:cNvSpPr>
              <p:nvPr/>
            </p:nvSpPr>
            <p:spPr bwMode="auto">
              <a:xfrm>
                <a:off x="5181600" y="3048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33CC"/>
                    </a:solidFill>
                    <a:latin typeface="Times New Roman" pitchFamily="18" charset="0"/>
                  </a:defRPr>
                </a:lvl1pPr>
                <a:lvl2pPr marL="742950" indent="-285750" eaLnBrk="0" hangingPunct="0">
                  <a:defRPr sz="2400" b="1">
                    <a:solidFill>
                      <a:srgbClr val="0033CC"/>
                    </a:solidFill>
                    <a:latin typeface="Times New Roman" pitchFamily="18" charset="0"/>
                  </a:defRPr>
                </a:lvl2pPr>
                <a:lvl3pPr marL="1143000" indent="-228600" eaLnBrk="0" hangingPunct="0">
                  <a:defRPr sz="2400" b="1">
                    <a:solidFill>
                      <a:srgbClr val="0033CC"/>
                    </a:solidFill>
                    <a:latin typeface="Times New Roman" pitchFamily="18" charset="0"/>
                  </a:defRPr>
                </a:lvl3pPr>
                <a:lvl4pPr marL="1600200" indent="-228600" eaLnBrk="0" hangingPunct="0">
                  <a:defRPr sz="2400" b="1">
                    <a:solidFill>
                      <a:srgbClr val="0033CC"/>
                    </a:solidFill>
                    <a:latin typeface="Times New Roman" pitchFamily="18" charset="0"/>
                  </a:defRPr>
                </a:lvl4pPr>
                <a:lvl5pPr marL="2057400" indent="-228600" eaLnBrk="0" hangingPunct="0">
                  <a:defRPr sz="2400" b="1">
                    <a:solidFill>
                      <a:srgbClr val="0033CC"/>
                    </a:solidFill>
                    <a:latin typeface="Times New Roman" pitchFamily="18" charset="0"/>
                  </a:defRPr>
                </a:lvl5pPr>
                <a:lvl6pPr marL="2514600" indent="-228600" eaLnBrk="0" fontAlgn="base" hangingPunct="0">
                  <a:spcBef>
                    <a:spcPct val="0"/>
                  </a:spcBef>
                  <a:spcAft>
                    <a:spcPct val="0"/>
                  </a:spcAft>
                  <a:defRPr sz="2400" b="1">
                    <a:solidFill>
                      <a:srgbClr val="0033CC"/>
                    </a:solidFill>
                    <a:latin typeface="Times New Roman" pitchFamily="18" charset="0"/>
                  </a:defRPr>
                </a:lvl6pPr>
                <a:lvl7pPr marL="2971800" indent="-228600" eaLnBrk="0" fontAlgn="base" hangingPunct="0">
                  <a:spcBef>
                    <a:spcPct val="0"/>
                  </a:spcBef>
                  <a:spcAft>
                    <a:spcPct val="0"/>
                  </a:spcAft>
                  <a:defRPr sz="2400" b="1">
                    <a:solidFill>
                      <a:srgbClr val="0033CC"/>
                    </a:solidFill>
                    <a:latin typeface="Times New Roman" pitchFamily="18" charset="0"/>
                  </a:defRPr>
                </a:lvl7pPr>
                <a:lvl8pPr marL="3429000" indent="-228600" eaLnBrk="0" fontAlgn="base" hangingPunct="0">
                  <a:spcBef>
                    <a:spcPct val="0"/>
                  </a:spcBef>
                  <a:spcAft>
                    <a:spcPct val="0"/>
                  </a:spcAft>
                  <a:defRPr sz="2400" b="1">
                    <a:solidFill>
                      <a:srgbClr val="0033CC"/>
                    </a:solidFill>
                    <a:latin typeface="Times New Roman" pitchFamily="18" charset="0"/>
                  </a:defRPr>
                </a:lvl8pPr>
                <a:lvl9pPr marL="3886200" indent="-228600" eaLnBrk="0" fontAlgn="base" hangingPunct="0">
                  <a:spcBef>
                    <a:spcPct val="0"/>
                  </a:spcBef>
                  <a:spcAft>
                    <a:spcPct val="0"/>
                  </a:spcAft>
                  <a:defRPr sz="2400" b="1">
                    <a:solidFill>
                      <a:srgbClr val="0033CC"/>
                    </a:solidFill>
                    <a:latin typeface="Times New Roman" pitchFamily="18" charset="0"/>
                  </a:defRPr>
                </a:lvl9pPr>
              </a:lstStyle>
              <a:p>
                <a:pPr eaLnBrk="1" fontAlgn="base" hangingPunct="1">
                  <a:spcBef>
                    <a:spcPct val="50000"/>
                  </a:spcBef>
                  <a:spcAft>
                    <a:spcPct val="0"/>
                  </a:spcAft>
                </a:pPr>
                <a:r>
                  <a:rPr lang="en-US"/>
                  <a:t>d</a:t>
                </a:r>
                <a:r>
                  <a:rPr lang="en-US" baseline="-25000"/>
                  <a:t>1</a:t>
                </a:r>
                <a:endParaRPr lang="en-US"/>
              </a:p>
            </p:txBody>
          </p:sp>
          <p:sp>
            <p:nvSpPr>
              <p:cNvPr id="26" name="Line 14">
                <a:extLst>
                  <a:ext uri="{FF2B5EF4-FFF2-40B4-BE49-F238E27FC236}">
                    <a16:creationId xmlns:a16="http://schemas.microsoft.com/office/drawing/2014/main" id="{962F575D-8CA4-039A-C7DC-525D9A43EC39}"/>
                  </a:ext>
                </a:extLst>
              </p:cNvPr>
              <p:cNvSpPr>
                <a:spLocks noChangeShapeType="1"/>
              </p:cNvSpPr>
              <p:nvPr/>
            </p:nvSpPr>
            <p:spPr bwMode="auto">
              <a:xfrm flipH="1">
                <a:off x="4784622" y="2895599"/>
                <a:ext cx="1539978" cy="124284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grpSp>
      </p:grpSp>
      <p:sp>
        <p:nvSpPr>
          <p:cNvPr id="27" name="Line 13" descr="n25 Fb Nguyen Phuong">
            <a:extLst>
              <a:ext uri="{FF2B5EF4-FFF2-40B4-BE49-F238E27FC236}">
                <a16:creationId xmlns:a16="http://schemas.microsoft.com/office/drawing/2014/main" id="{9B0404B7-11E5-95F2-0A9D-F599CAF76F75}"/>
              </a:ext>
            </a:extLst>
          </p:cNvPr>
          <p:cNvSpPr>
            <a:spLocks noChangeShapeType="1"/>
          </p:cNvSpPr>
          <p:nvPr/>
        </p:nvSpPr>
        <p:spPr bwMode="auto">
          <a:xfrm>
            <a:off x="7353300" y="2943152"/>
            <a:ext cx="1676400" cy="1981200"/>
          </a:xfrm>
          <a:prstGeom prst="line">
            <a:avLst/>
          </a:prstGeom>
          <a:noFill/>
          <a:ln w="38100">
            <a:solidFill>
              <a:srgbClr val="FFFF00"/>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grpSp>
        <p:nvGrpSpPr>
          <p:cNvPr id="28" name="Group 27" descr="n25 Fb Nguyen Phuong">
            <a:extLst>
              <a:ext uri="{FF2B5EF4-FFF2-40B4-BE49-F238E27FC236}">
                <a16:creationId xmlns:a16="http://schemas.microsoft.com/office/drawing/2014/main" id="{1DCBD8A9-5146-A15F-4B6A-08B8E7A9D8C8}"/>
              </a:ext>
            </a:extLst>
          </p:cNvPr>
          <p:cNvGrpSpPr/>
          <p:nvPr/>
        </p:nvGrpSpPr>
        <p:grpSpPr>
          <a:xfrm>
            <a:off x="9391650" y="1639148"/>
            <a:ext cx="1371600" cy="457200"/>
            <a:chOff x="6400800" y="2438400"/>
            <a:chExt cx="1371600" cy="457200"/>
          </a:xfrm>
        </p:grpSpPr>
        <p:grpSp>
          <p:nvGrpSpPr>
            <p:cNvPr id="29" name="Group 28">
              <a:extLst>
                <a:ext uri="{FF2B5EF4-FFF2-40B4-BE49-F238E27FC236}">
                  <a16:creationId xmlns:a16="http://schemas.microsoft.com/office/drawing/2014/main" id="{9EF64D8C-A114-39A1-7445-0E5CE7071F75}"/>
                </a:ext>
              </a:extLst>
            </p:cNvPr>
            <p:cNvGrpSpPr/>
            <p:nvPr/>
          </p:nvGrpSpPr>
          <p:grpSpPr>
            <a:xfrm>
              <a:off x="6400800" y="2438400"/>
              <a:ext cx="1371600" cy="457200"/>
              <a:chOff x="6400800" y="2438400"/>
              <a:chExt cx="1371600" cy="457200"/>
            </a:xfrm>
          </p:grpSpPr>
          <p:sp>
            <p:nvSpPr>
              <p:cNvPr id="32" name="Line 17">
                <a:extLst>
                  <a:ext uri="{FF2B5EF4-FFF2-40B4-BE49-F238E27FC236}">
                    <a16:creationId xmlns:a16="http://schemas.microsoft.com/office/drawing/2014/main" id="{6F6ABD2E-05BE-170B-8CC0-337107A2BCC1}"/>
                  </a:ext>
                </a:extLst>
              </p:cNvPr>
              <p:cNvSpPr>
                <a:spLocks noChangeShapeType="1"/>
              </p:cNvSpPr>
              <p:nvPr/>
            </p:nvSpPr>
            <p:spPr bwMode="auto">
              <a:xfrm>
                <a:off x="6400800" y="2895600"/>
                <a:ext cx="1371600"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33" name="Text Box 19">
                <a:extLst>
                  <a:ext uri="{FF2B5EF4-FFF2-40B4-BE49-F238E27FC236}">
                    <a16:creationId xmlns:a16="http://schemas.microsoft.com/office/drawing/2014/main" id="{97921228-175A-9D23-7E06-D6318C596137}"/>
                  </a:ext>
                </a:extLst>
              </p:cNvPr>
              <p:cNvSpPr txBox="1">
                <a:spLocks noChangeArrowheads="1"/>
              </p:cNvSpPr>
              <p:nvPr/>
            </p:nvSpPr>
            <p:spPr bwMode="auto">
              <a:xfrm>
                <a:off x="6781800" y="243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33CC"/>
                    </a:solidFill>
                    <a:latin typeface="Times New Roman" pitchFamily="18" charset="0"/>
                  </a:defRPr>
                </a:lvl1pPr>
                <a:lvl2pPr marL="742950" indent="-285750" eaLnBrk="0" hangingPunct="0">
                  <a:defRPr sz="2400" b="1">
                    <a:solidFill>
                      <a:srgbClr val="0033CC"/>
                    </a:solidFill>
                    <a:latin typeface="Times New Roman" pitchFamily="18" charset="0"/>
                  </a:defRPr>
                </a:lvl2pPr>
                <a:lvl3pPr marL="1143000" indent="-228600" eaLnBrk="0" hangingPunct="0">
                  <a:defRPr sz="2400" b="1">
                    <a:solidFill>
                      <a:srgbClr val="0033CC"/>
                    </a:solidFill>
                    <a:latin typeface="Times New Roman" pitchFamily="18" charset="0"/>
                  </a:defRPr>
                </a:lvl3pPr>
                <a:lvl4pPr marL="1600200" indent="-228600" eaLnBrk="0" hangingPunct="0">
                  <a:defRPr sz="2400" b="1">
                    <a:solidFill>
                      <a:srgbClr val="0033CC"/>
                    </a:solidFill>
                    <a:latin typeface="Times New Roman" pitchFamily="18" charset="0"/>
                  </a:defRPr>
                </a:lvl4pPr>
                <a:lvl5pPr marL="2057400" indent="-228600" eaLnBrk="0" hangingPunct="0">
                  <a:defRPr sz="2400" b="1">
                    <a:solidFill>
                      <a:srgbClr val="0033CC"/>
                    </a:solidFill>
                    <a:latin typeface="Times New Roman" pitchFamily="18" charset="0"/>
                  </a:defRPr>
                </a:lvl5pPr>
                <a:lvl6pPr marL="2514600" indent="-228600" eaLnBrk="0" fontAlgn="base" hangingPunct="0">
                  <a:spcBef>
                    <a:spcPct val="0"/>
                  </a:spcBef>
                  <a:spcAft>
                    <a:spcPct val="0"/>
                  </a:spcAft>
                  <a:defRPr sz="2400" b="1">
                    <a:solidFill>
                      <a:srgbClr val="0033CC"/>
                    </a:solidFill>
                    <a:latin typeface="Times New Roman" pitchFamily="18" charset="0"/>
                  </a:defRPr>
                </a:lvl6pPr>
                <a:lvl7pPr marL="2971800" indent="-228600" eaLnBrk="0" fontAlgn="base" hangingPunct="0">
                  <a:spcBef>
                    <a:spcPct val="0"/>
                  </a:spcBef>
                  <a:spcAft>
                    <a:spcPct val="0"/>
                  </a:spcAft>
                  <a:defRPr sz="2400" b="1">
                    <a:solidFill>
                      <a:srgbClr val="0033CC"/>
                    </a:solidFill>
                    <a:latin typeface="Times New Roman" pitchFamily="18" charset="0"/>
                  </a:defRPr>
                </a:lvl7pPr>
                <a:lvl8pPr marL="3429000" indent="-228600" eaLnBrk="0" fontAlgn="base" hangingPunct="0">
                  <a:spcBef>
                    <a:spcPct val="0"/>
                  </a:spcBef>
                  <a:spcAft>
                    <a:spcPct val="0"/>
                  </a:spcAft>
                  <a:defRPr sz="2400" b="1">
                    <a:solidFill>
                      <a:srgbClr val="0033CC"/>
                    </a:solidFill>
                    <a:latin typeface="Times New Roman" pitchFamily="18" charset="0"/>
                  </a:defRPr>
                </a:lvl8pPr>
                <a:lvl9pPr marL="3886200" indent="-228600" eaLnBrk="0" fontAlgn="base" hangingPunct="0">
                  <a:spcBef>
                    <a:spcPct val="0"/>
                  </a:spcBef>
                  <a:spcAft>
                    <a:spcPct val="0"/>
                  </a:spcAft>
                  <a:defRPr sz="2400" b="1">
                    <a:solidFill>
                      <a:srgbClr val="0033CC"/>
                    </a:solidFill>
                    <a:latin typeface="Times New Roman" pitchFamily="18" charset="0"/>
                  </a:defRPr>
                </a:lvl9pPr>
              </a:lstStyle>
              <a:p>
                <a:pPr eaLnBrk="1" fontAlgn="base" hangingPunct="1">
                  <a:spcBef>
                    <a:spcPct val="50000"/>
                  </a:spcBef>
                  <a:spcAft>
                    <a:spcPct val="0"/>
                  </a:spcAft>
                </a:pPr>
                <a:r>
                  <a:rPr lang="en-US"/>
                  <a:t>d</a:t>
                </a:r>
                <a:r>
                  <a:rPr lang="en-US" baseline="-25000"/>
                  <a:t>2</a:t>
                </a:r>
                <a:endParaRPr lang="en-US"/>
              </a:p>
            </p:txBody>
          </p:sp>
        </p:grpSp>
        <p:sp>
          <p:nvSpPr>
            <p:cNvPr id="30" name="Rectangle 29">
              <a:extLst>
                <a:ext uri="{FF2B5EF4-FFF2-40B4-BE49-F238E27FC236}">
                  <a16:creationId xmlns:a16="http://schemas.microsoft.com/office/drawing/2014/main" id="{96D324C1-C2E9-E4AC-5AB4-DD92359B90AD}"/>
                </a:ext>
              </a:extLst>
            </p:cNvPr>
            <p:cNvSpPr/>
            <p:nvPr/>
          </p:nvSpPr>
          <p:spPr>
            <a:xfrm>
              <a:off x="7634748" y="2754518"/>
              <a:ext cx="137160" cy="137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b="1">
                <a:solidFill>
                  <a:prstClr val="white"/>
                </a:solidFill>
                <a:latin typeface="Verdana"/>
              </a:endParaRPr>
            </a:p>
          </p:txBody>
        </p:sp>
      </p:grpSp>
      <p:sp>
        <p:nvSpPr>
          <p:cNvPr id="34" name="Line 16" descr="n25 Fb Nguyen Phuong">
            <a:extLst>
              <a:ext uri="{FF2B5EF4-FFF2-40B4-BE49-F238E27FC236}">
                <a16:creationId xmlns:a16="http://schemas.microsoft.com/office/drawing/2014/main" id="{4C7BBF75-E84C-16E9-6ECB-201483EC8392}"/>
              </a:ext>
            </a:extLst>
          </p:cNvPr>
          <p:cNvSpPr>
            <a:spLocks noChangeShapeType="1"/>
          </p:cNvSpPr>
          <p:nvPr/>
        </p:nvSpPr>
        <p:spPr bwMode="auto">
          <a:xfrm flipV="1">
            <a:off x="10782300" y="1715348"/>
            <a:ext cx="0" cy="2819400"/>
          </a:xfrm>
          <a:prstGeom prst="line">
            <a:avLst/>
          </a:prstGeom>
          <a:noFill/>
          <a:ln w="38100">
            <a:solidFill>
              <a:srgbClr val="FFFF00"/>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b="1">
              <a:solidFill>
                <a:srgbClr val="0033CC"/>
              </a:solidFill>
              <a:latin typeface="Times New Roman" charset="0"/>
            </a:endParaRPr>
          </a:p>
        </p:txBody>
      </p:sp>
      <p:sp>
        <p:nvSpPr>
          <p:cNvPr id="35" name="Text Box 14" descr="n25 Fb Nguyen Phuong">
            <a:extLst>
              <a:ext uri="{FF2B5EF4-FFF2-40B4-BE49-F238E27FC236}">
                <a16:creationId xmlns:a16="http://schemas.microsoft.com/office/drawing/2014/main" id="{2D317E3A-F91C-A088-31AE-AE04D768BAB2}"/>
              </a:ext>
            </a:extLst>
          </p:cNvPr>
          <p:cNvSpPr txBox="1">
            <a:spLocks noChangeArrowheads="1"/>
          </p:cNvSpPr>
          <p:nvPr/>
        </p:nvSpPr>
        <p:spPr bwMode="auto">
          <a:xfrm>
            <a:off x="923011" y="2767528"/>
            <a:ext cx="5466909" cy="2677656"/>
          </a:xfrm>
          <a:prstGeom prst="rect">
            <a:avLst/>
          </a:prstGeom>
          <a:noFill/>
          <a:ln w="28575">
            <a:solidFill>
              <a:srgbClr val="FFC00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50000"/>
              </a:spcBef>
              <a:spcAft>
                <a:spcPct val="0"/>
              </a:spcAft>
            </a:pPr>
            <a:r>
              <a:rPr lang="pt-BR" sz="2800">
                <a:solidFill>
                  <a:srgbClr val="00B050"/>
                </a:solidFill>
                <a:latin typeface="Calibri" panose="020F0502020204030204" pitchFamily="34" charset="0"/>
                <a:cs typeface="Calibri" panose="020F0502020204030204" pitchFamily="34" charset="0"/>
              </a:rPr>
              <a:t>+ Cánh tay đòn (tay đòn) của lực: là khoảng cách từ trục quay tới giá của lực.</a:t>
            </a:r>
          </a:p>
          <a:p>
            <a:pPr algn="just" eaLnBrk="0" fontAlgn="base" hangingPunct="0">
              <a:spcBef>
                <a:spcPct val="50000"/>
              </a:spcBef>
              <a:spcAft>
                <a:spcPct val="0"/>
              </a:spcAft>
            </a:pPr>
            <a:r>
              <a:rPr lang="pt-BR" sz="2800">
                <a:solidFill>
                  <a:srgbClr val="00B050"/>
                </a:solidFill>
                <a:latin typeface="Calibri" panose="020F0502020204030204" pitchFamily="34" charset="0"/>
                <a:cs typeface="Calibri" panose="020F0502020204030204" pitchFamily="34" charset="0"/>
                <a:sym typeface="Symbol" panose="05050102010706020507" pitchFamily="18" charset="2"/>
              </a:rPr>
              <a:t> </a:t>
            </a:r>
            <a:r>
              <a:rPr lang="pt-BR" sz="2800">
                <a:solidFill>
                  <a:srgbClr val="00B050"/>
                </a:solidFill>
                <a:latin typeface="Calibri" panose="020F0502020204030204" pitchFamily="34" charset="0"/>
                <a:cs typeface="Calibri" panose="020F0502020204030204" pitchFamily="34" charset="0"/>
              </a:rPr>
              <a:t>Kí hiệu là d</a:t>
            </a:r>
          </a:p>
          <a:p>
            <a:pPr algn="just" eaLnBrk="0" fontAlgn="base" hangingPunct="0">
              <a:spcBef>
                <a:spcPct val="50000"/>
              </a:spcBef>
              <a:spcAft>
                <a:spcPct val="0"/>
              </a:spcAft>
            </a:pPr>
            <a:r>
              <a:rPr lang="pt-BR" sz="2800">
                <a:solidFill>
                  <a:srgbClr val="00B050"/>
                </a:solidFill>
                <a:latin typeface="Calibri" panose="020F0502020204030204" pitchFamily="34" charset="0"/>
                <a:cs typeface="Calibri" panose="020F0502020204030204" pitchFamily="34" charset="0"/>
                <a:sym typeface="Symbol" panose="05050102010706020507" pitchFamily="18" charset="2"/>
              </a:rPr>
              <a:t> </a:t>
            </a:r>
            <a:r>
              <a:rPr lang="pt-BR" sz="2800">
                <a:solidFill>
                  <a:srgbClr val="00B050"/>
                </a:solidFill>
                <a:latin typeface="Calibri" panose="020F0502020204030204" pitchFamily="34" charset="0"/>
                <a:cs typeface="Calibri" panose="020F0502020204030204" pitchFamily="34" charset="0"/>
              </a:rPr>
              <a:t>Đơn vị là mét (m).</a:t>
            </a:r>
            <a:endParaRPr lang="en-US" sz="2800" i="1">
              <a:solidFill>
                <a:srgbClr val="00B050"/>
              </a:solidFill>
              <a:latin typeface="Calibri" panose="020F0502020204030204" pitchFamily="34" charset="0"/>
              <a:cs typeface="Calibri" panose="020F0502020204030204" pitchFamily="34" charset="0"/>
            </a:endParaRPr>
          </a:p>
        </p:txBody>
      </p:sp>
      <p:pic>
        <p:nvPicPr>
          <p:cNvPr id="3" name="Picture 2" descr="n25 Fb Nguyen Phuong">
            <a:extLst>
              <a:ext uri="{FF2B5EF4-FFF2-40B4-BE49-F238E27FC236}">
                <a16:creationId xmlns:a16="http://schemas.microsoft.com/office/drawing/2014/main" id="{F356E2CF-FCC0-944C-8FF3-DC074ACCA253}"/>
              </a:ext>
            </a:extLst>
          </p:cNvPr>
          <p:cNvPicPr>
            <a:picLocks noChangeAspect="1"/>
          </p:cNvPicPr>
          <p:nvPr/>
        </p:nvPicPr>
        <p:blipFill>
          <a:blip r:embed="rId10"/>
          <a:stretch>
            <a:fillRect/>
          </a:stretch>
        </p:blipFill>
        <p:spPr>
          <a:xfrm>
            <a:off x="6607491" y="1084635"/>
            <a:ext cx="5118911" cy="5000508"/>
          </a:xfrm>
          <a:prstGeom prst="rect">
            <a:avLst/>
          </a:prstGeom>
        </p:spPr>
      </p:pic>
    </p:spTree>
    <p:custDataLst>
      <p:tags r:id="rId1"/>
    </p:custDataLst>
    <p:extLst>
      <p:ext uri="{BB962C8B-B14F-4D97-AF65-F5344CB8AC3E}">
        <p14:creationId xmlns:p14="http://schemas.microsoft.com/office/powerpoint/2010/main" val="1410534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bg/>
                                          </p:spTgt>
                                        </p:tgtEl>
                                        <p:attrNameLst>
                                          <p:attrName>style.visibility</p:attrName>
                                        </p:attrNameLst>
                                      </p:cBhvr>
                                      <p:to>
                                        <p:strVal val="visible"/>
                                      </p:to>
                                    </p:set>
                                    <p:animEffect transition="in" filter="fade">
                                      <p:cBhvr>
                                        <p:cTn id="12" dur="500"/>
                                        <p:tgtEl>
                                          <p:spTgt spid="35">
                                            <p:bg/>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5">
                                            <p:txEl>
                                              <p:pRg st="0" end="0"/>
                                            </p:txEl>
                                          </p:spTgt>
                                        </p:tgtEl>
                                        <p:attrNameLst>
                                          <p:attrName>style.visibility</p:attrName>
                                        </p:attrNameLst>
                                      </p:cBhvr>
                                      <p:to>
                                        <p:strVal val="visible"/>
                                      </p:to>
                                    </p:set>
                                    <p:animEffect transition="in" filter="wipe(left)">
                                      <p:cBhvr>
                                        <p:cTn id="16" dur="500"/>
                                        <p:tgtEl>
                                          <p:spTgt spid="3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5">
                                            <p:txEl>
                                              <p:pRg st="1" end="1"/>
                                            </p:txEl>
                                          </p:spTgt>
                                        </p:tgtEl>
                                        <p:attrNameLst>
                                          <p:attrName>style.visibility</p:attrName>
                                        </p:attrNameLst>
                                      </p:cBhvr>
                                      <p:to>
                                        <p:strVal val="visible"/>
                                      </p:to>
                                    </p:set>
                                    <p:animEffect transition="in" filter="wipe(left)">
                                      <p:cBhvr>
                                        <p:cTn id="21" dur="500"/>
                                        <p:tgtEl>
                                          <p:spTgt spid="3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5">
                                            <p:txEl>
                                              <p:pRg st="2" end="2"/>
                                            </p:txEl>
                                          </p:spTgt>
                                        </p:tgtEl>
                                        <p:attrNameLst>
                                          <p:attrName>style.visibility</p:attrName>
                                        </p:attrNameLst>
                                      </p:cBhvr>
                                      <p:to>
                                        <p:strVal val="visible"/>
                                      </p:to>
                                    </p:set>
                                    <p:animEffect transition="in" filter="wipe(left)">
                                      <p:cBhvr>
                                        <p:cTn id="26" dur="500"/>
                                        <p:tgtEl>
                                          <p:spTgt spid="3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right)">
                                      <p:cBhvr>
                                        <p:cTn id="36" dur="10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righ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down)">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animBg="1"/>
      <p:bldP spid="35" grpId="0" uiExpand="1" build="allAtOnce"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3.1|5.5"/>
</p:tagLst>
</file>

<file path=ppt/tags/tag10.xml><?xml version="1.0" encoding="utf-8"?>
<p:tagLst xmlns:a="http://schemas.openxmlformats.org/drawingml/2006/main" xmlns:r="http://schemas.openxmlformats.org/officeDocument/2006/relationships" xmlns:p="http://schemas.openxmlformats.org/presentationml/2006/main">
  <p:tag name="TIMING" val="|0.4|1.4|1.7|1.5|2.3"/>
</p:tagLst>
</file>

<file path=ppt/tags/tag11.xml><?xml version="1.0" encoding="utf-8"?>
<p:tagLst xmlns:a="http://schemas.openxmlformats.org/drawingml/2006/main" xmlns:r="http://schemas.openxmlformats.org/officeDocument/2006/relationships" xmlns:p="http://schemas.openxmlformats.org/presentationml/2006/main">
  <p:tag name="TIMING" val="|0.8|1.5|1.1|1.1|1.1|1.2"/>
</p:tagLst>
</file>

<file path=ppt/tags/tag12.xml><?xml version="1.0" encoding="utf-8"?>
<p:tagLst xmlns:a="http://schemas.openxmlformats.org/drawingml/2006/main" xmlns:r="http://schemas.openxmlformats.org/officeDocument/2006/relationships" xmlns:p="http://schemas.openxmlformats.org/presentationml/2006/main">
  <p:tag name="TIMING" val="|0.5|1.1"/>
</p:tagLst>
</file>

<file path=ppt/tags/tag13.xml><?xml version="1.0" encoding="utf-8"?>
<p:tagLst xmlns:a="http://schemas.openxmlformats.org/drawingml/2006/main" xmlns:r="http://schemas.openxmlformats.org/officeDocument/2006/relationships" xmlns:p="http://schemas.openxmlformats.org/presentationml/2006/main">
  <p:tag name="TIMING" val="|1.6|1.1|1|1.4|1.5|1.5|1.2|2.6"/>
</p:tagLst>
</file>

<file path=ppt/tags/tag14.xml><?xml version="1.0" encoding="utf-8"?>
<p:tagLst xmlns:a="http://schemas.openxmlformats.org/drawingml/2006/main" xmlns:r="http://schemas.openxmlformats.org/officeDocument/2006/relationships" xmlns:p="http://schemas.openxmlformats.org/presentationml/2006/main">
  <p:tag name="TIMING" val="|0.6|1|1.3|1.2|1.2|1|1.4"/>
</p:tagLst>
</file>

<file path=ppt/tags/tag15.xml><?xml version="1.0" encoding="utf-8"?>
<p:tagLst xmlns:a="http://schemas.openxmlformats.org/drawingml/2006/main" xmlns:r="http://schemas.openxmlformats.org/officeDocument/2006/relationships" xmlns:p="http://schemas.openxmlformats.org/presentationml/2006/main">
  <p:tag name="TIMING" val="|0.8|1.3|1.1|1.2|1.4|1.3|1.2"/>
</p:tagLst>
</file>

<file path=ppt/tags/tag16.xml><?xml version="1.0" encoding="utf-8"?>
<p:tagLst xmlns:a="http://schemas.openxmlformats.org/drawingml/2006/main" xmlns:r="http://schemas.openxmlformats.org/officeDocument/2006/relationships" xmlns:p="http://schemas.openxmlformats.org/presentationml/2006/main">
  <p:tag name="TIMING" val="|0.4|1.3|1.1|1.4|1.2|1.2|1.2"/>
</p:tagLst>
</file>

<file path=ppt/tags/tag17.xml><?xml version="1.0" encoding="utf-8"?>
<p:tagLst xmlns:a="http://schemas.openxmlformats.org/drawingml/2006/main" xmlns:r="http://schemas.openxmlformats.org/officeDocument/2006/relationships" xmlns:p="http://schemas.openxmlformats.org/presentationml/2006/main">
  <p:tag name="TIMING" val="|0.6|1.2|1.2|1.2|1.1|1.2|1.2"/>
</p:tagLst>
</file>

<file path=ppt/tags/tag18.xml><?xml version="1.0" encoding="utf-8"?>
<p:tagLst xmlns:a="http://schemas.openxmlformats.org/drawingml/2006/main" xmlns:r="http://schemas.openxmlformats.org/officeDocument/2006/relationships" xmlns:p="http://schemas.openxmlformats.org/presentationml/2006/main">
  <p:tag name="TIMING" val="|0.6|1.1|1.1|1"/>
</p:tagLst>
</file>

<file path=ppt/tags/tag2.xml><?xml version="1.0" encoding="utf-8"?>
<p:tagLst xmlns:a="http://schemas.openxmlformats.org/drawingml/2006/main" xmlns:r="http://schemas.openxmlformats.org/officeDocument/2006/relationships" xmlns:p="http://schemas.openxmlformats.org/presentationml/2006/main">
  <p:tag name="TIMING" val="|2.5|1.4|1.4|1.4"/>
</p:tagLst>
</file>

<file path=ppt/tags/tag3.xml><?xml version="1.0" encoding="utf-8"?>
<p:tagLst xmlns:a="http://schemas.openxmlformats.org/drawingml/2006/main" xmlns:r="http://schemas.openxmlformats.org/officeDocument/2006/relationships" xmlns:p="http://schemas.openxmlformats.org/presentationml/2006/main">
  <p:tag name="TIMING" val="|0.6|1.7|2.2|0.9|1.2|1.3|1.3|1|1.1"/>
</p:tagLst>
</file>

<file path=ppt/tags/tag4.xml><?xml version="1.0" encoding="utf-8"?>
<p:tagLst xmlns:a="http://schemas.openxmlformats.org/drawingml/2006/main" xmlns:r="http://schemas.openxmlformats.org/officeDocument/2006/relationships" xmlns:p="http://schemas.openxmlformats.org/presentationml/2006/main">
  <p:tag name="TIMING" val="|1.3|1.5|0.8|0.8|0.8|0.8|0.7|1.6|1"/>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3.3|0|1.1|1|1.4|1|1|1"/>
</p:tagLst>
</file>

<file path=ppt/tags/tag7.xml><?xml version="1.0" encoding="utf-8"?>
<p:tagLst xmlns:a="http://schemas.openxmlformats.org/drawingml/2006/main" xmlns:r="http://schemas.openxmlformats.org/officeDocument/2006/relationships" xmlns:p="http://schemas.openxmlformats.org/presentationml/2006/main">
  <p:tag name="TIMING" val="|0.8|1.1|1.1"/>
</p:tagLst>
</file>

<file path=ppt/tags/tag8.xml><?xml version="1.0" encoding="utf-8"?>
<p:tagLst xmlns:a="http://schemas.openxmlformats.org/drawingml/2006/main" xmlns:r="http://schemas.openxmlformats.org/officeDocument/2006/relationships" xmlns:p="http://schemas.openxmlformats.org/presentationml/2006/main">
  <p:tag name="TIMING" val="|0.7|1.4|1.1|1.6|1.3|1.2|1.4|1.8|1.4"/>
</p:tagLst>
</file>

<file path=ppt/tags/tag9.xml><?xml version="1.0" encoding="utf-8"?>
<p:tagLst xmlns:a="http://schemas.openxmlformats.org/drawingml/2006/main" xmlns:r="http://schemas.openxmlformats.org/officeDocument/2006/relationships" xmlns:p="http://schemas.openxmlformats.org/presentationml/2006/main">
  <p:tag name="TIMING" val="|0.9|1.9|1.4|1.4|3.1|1.4|1.5|3.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ents Slide Master">
  <a:themeElements>
    <a:clrScheme name="ALLPPT-COLOR-A36">
      <a:dk1>
        <a:sysClr val="windowText" lastClr="000000"/>
      </a:dk1>
      <a:lt1>
        <a:sysClr val="window" lastClr="FFFFFF"/>
      </a:lt1>
      <a:dk2>
        <a:srgbClr val="1F497D"/>
      </a:dk2>
      <a:lt2>
        <a:srgbClr val="EEECE1"/>
      </a:lt2>
      <a:accent1>
        <a:srgbClr val="F5679D"/>
      </a:accent1>
      <a:accent2>
        <a:srgbClr val="B754BA"/>
      </a:accent2>
      <a:accent3>
        <a:srgbClr val="F5679D"/>
      </a:accent3>
      <a:accent4>
        <a:srgbClr val="B754BA"/>
      </a:accent4>
      <a:accent5>
        <a:srgbClr val="F5679D"/>
      </a:accent5>
      <a:accent6>
        <a:srgbClr val="B754BA"/>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ver and End Slide Master">
  <a:themeElements>
    <a:clrScheme name="ALLPPT-COLOR-A36">
      <a:dk1>
        <a:sysClr val="windowText" lastClr="000000"/>
      </a:dk1>
      <a:lt1>
        <a:sysClr val="window" lastClr="FFFFFF"/>
      </a:lt1>
      <a:dk2>
        <a:srgbClr val="1F497D"/>
      </a:dk2>
      <a:lt2>
        <a:srgbClr val="EEECE1"/>
      </a:lt2>
      <a:accent1>
        <a:srgbClr val="F5679D"/>
      </a:accent1>
      <a:accent2>
        <a:srgbClr val="B754BA"/>
      </a:accent2>
      <a:accent3>
        <a:srgbClr val="F5679D"/>
      </a:accent3>
      <a:accent4>
        <a:srgbClr val="B754BA"/>
      </a:accent4>
      <a:accent5>
        <a:srgbClr val="F5679D"/>
      </a:accent5>
      <a:accent6>
        <a:srgbClr val="B754BA"/>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3176</TotalTime>
  <Words>5651</Words>
  <PresentationFormat>Widescreen</PresentationFormat>
  <Paragraphs>469</Paragraphs>
  <Slides>49</Slides>
  <Notes>27</Notes>
  <HiddenSlides>0</HiddenSlides>
  <MMClips>7</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49</vt:i4>
      </vt:variant>
    </vt:vector>
  </HeadingPairs>
  <TitlesOfParts>
    <vt:vector size="62" baseType="lpstr">
      <vt:lpstr>Arial</vt:lpstr>
      <vt:lpstr>Times New Roman</vt:lpstr>
      <vt:lpstr>Verdana</vt:lpstr>
      <vt:lpstr>Calibri</vt:lpstr>
      <vt:lpstr>Wingdings 2</vt:lpstr>
      <vt:lpstr>Cambria Math</vt:lpstr>
      <vt:lpstr>VNI-Times</vt:lpstr>
      <vt:lpstr>Aspect</vt:lpstr>
      <vt:lpstr>1_Office Theme</vt:lpstr>
      <vt:lpstr>2_Office Theme</vt:lpstr>
      <vt:lpstr>Office Theme</vt:lpstr>
      <vt:lpstr>Contents Slide Master</vt:lpstr>
      <vt:lpstr>Cover and End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dcterms:created xsi:type="dcterms:W3CDTF">2019-02-23T08:09:14Z</dcterms:created>
  <dcterms:modified xsi:type="dcterms:W3CDTF">2022-12-16T02:42:52Z</dcterms:modified>
</cp:coreProperties>
</file>