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98" r:id="rId3"/>
    <p:sldId id="297" r:id="rId4"/>
    <p:sldId id="284" r:id="rId5"/>
    <p:sldId id="299" r:id="rId6"/>
    <p:sldId id="325" r:id="rId7"/>
    <p:sldId id="327" r:id="rId8"/>
    <p:sldId id="310" r:id="rId9"/>
    <p:sldId id="447" r:id="rId10"/>
    <p:sldId id="326" r:id="rId11"/>
    <p:sldId id="328" r:id="rId12"/>
    <p:sldId id="448" r:id="rId13"/>
    <p:sldId id="301" r:id="rId14"/>
    <p:sldId id="329" r:id="rId15"/>
    <p:sldId id="313" r:id="rId16"/>
    <p:sldId id="303" r:id="rId17"/>
    <p:sldId id="309" r:id="rId18"/>
    <p:sldId id="322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32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0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9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2022/7/20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686665" y="2110243"/>
            <a:ext cx="74477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VỀ MỘT VẤN ĐỀ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    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3B19E44D-2A08-4CC4-8B67-C2F9E2A49DD5}"/>
              </a:ext>
            </a:extLst>
          </p:cNvPr>
          <p:cNvSpPr txBox="1"/>
          <p:nvPr/>
        </p:nvSpPr>
        <p:spPr>
          <a:xfrm>
            <a:off x="2597365" y="3614710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443AFA5F-AF0F-2A8E-D316-EE3C2280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961E45B7-3026-30EB-5B7C-B6EC752A2217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ý,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dàn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B8A94B-2188-10F7-DA0F-D9AE4EE130F8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28">
            <a:extLst>
              <a:ext uri="{FF2B5EF4-FFF2-40B4-BE49-F238E27FC236}">
                <a16:creationId xmlns:a16="http://schemas.microsoft.com/office/drawing/2014/main" id="{457CDB13-F173-511A-708F-E852C25A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D64199-D5AA-957D-EFD6-902C3BEAF79A}"/>
              </a:ext>
            </a:extLst>
          </p:cNvPr>
          <p:cNvSpPr/>
          <p:nvPr/>
        </p:nvSpPr>
        <p:spPr>
          <a:xfrm>
            <a:off x="4590254" y="1397499"/>
            <a:ext cx="2101281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CDAD88-C981-6DDA-1BA5-6EF2E11D0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56208"/>
              </p:ext>
            </p:extLst>
          </p:nvPr>
        </p:nvGraphicFramePr>
        <p:xfrm>
          <a:off x="981751" y="2214349"/>
          <a:ext cx="10166838" cy="37941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5323">
                  <a:extLst>
                    <a:ext uri="{9D8B030D-6E8A-4147-A177-3AD203B41FA5}">
                      <a16:colId xmlns:a16="http://schemas.microsoft.com/office/drawing/2014/main" val="3498357424"/>
                    </a:ext>
                  </a:extLst>
                </a:gridCol>
                <a:gridCol w="8021515">
                  <a:extLst>
                    <a:ext uri="{9D8B030D-6E8A-4147-A177-3AD203B41FA5}">
                      <a16:colId xmlns:a16="http://schemas.microsoft.com/office/drawing/2014/main" val="2249971060"/>
                    </a:ext>
                  </a:extLst>
                </a:gridCol>
              </a:tblGrid>
              <a:tr h="200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544130"/>
                  </a:ext>
                </a:extLst>
              </a:tr>
              <a:tr h="388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753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7541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1339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2631" y="4112380"/>
            <a:ext cx="3575714" cy="1126985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7" y="657337"/>
            <a:ext cx="340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52943" y="1384180"/>
            <a:ext cx="3315344" cy="13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974212" y="4245698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80006" y="2498035"/>
            <a:ext cx="3419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800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7" y="657337"/>
            <a:ext cx="4115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Kiểm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chỉnh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sửa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52943" y="1384180"/>
            <a:ext cx="3315344" cy="13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26984B-D62E-5302-3A06-E5D8C6714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01470"/>
              </p:ext>
            </p:extLst>
          </p:nvPr>
        </p:nvGraphicFramePr>
        <p:xfrm>
          <a:off x="763084" y="1716015"/>
          <a:ext cx="10445261" cy="4372679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8440615">
                  <a:extLst>
                    <a:ext uri="{9D8B030D-6E8A-4147-A177-3AD203B41FA5}">
                      <a16:colId xmlns:a16="http://schemas.microsoft.com/office/drawing/2014/main" val="3966526481"/>
                    </a:ext>
                  </a:extLst>
                </a:gridCol>
                <a:gridCol w="2004646">
                  <a:extLst>
                    <a:ext uri="{9D8B030D-6E8A-4147-A177-3AD203B41FA5}">
                      <a16:colId xmlns:a16="http://schemas.microsoft.com/office/drawing/2014/main" val="263917231"/>
                    </a:ext>
                  </a:extLst>
                </a:gridCol>
              </a:tblGrid>
              <a:tr h="341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2934"/>
                  </a:ext>
                </a:extLst>
              </a:tr>
              <a:tr h="3419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912813"/>
                  </a:ext>
                </a:extLst>
              </a:tr>
              <a:tr h="14159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Nam”)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Khẳng định quan điểm cá nhân.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205409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28278"/>
                  </a:ext>
                </a:extLst>
              </a:tr>
              <a:tr h="3419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22143"/>
                  </a:ext>
                </a:extLst>
              </a:tr>
              <a:tr h="872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44" marR="53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09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56777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47" y="1410323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76586" y="1030954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12276" y="1425093"/>
            <a:ext cx="394030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 bày lần lượt các ý đã được xác định trong </a:t>
            </a:r>
            <a:r>
              <a:rPr lang="en-US" sz="20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dàn</a:t>
            </a:r>
            <a:r>
              <a:rPr lang="en-US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</a:t>
            </a: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3" y="2706869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69951" y="2696754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077866" y="3078069"/>
            <a:ext cx="45954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lẽ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78" y="4425802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41877" y="441034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45689" y="4730301"/>
            <a:ext cx="5230553" cy="5044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Bộc lộ được cảm xúc, thái độ phù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896906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77383" y="1204721"/>
            <a:ext cx="433046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0967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3" y="3856743"/>
            <a:ext cx="5026742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68787"/>
            <a:ext cx="5123703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7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71FCC-AF7F-46C1-8AF2-DF9611D03050}"/>
              </a:ext>
            </a:extLst>
          </p:cNvPr>
          <p:cNvGraphicFramePr>
            <a:graphicFrameLocks noGrp="1"/>
          </p:cNvGraphicFramePr>
          <p:nvPr/>
        </p:nvGraphicFramePr>
        <p:xfrm>
          <a:off x="869658" y="678082"/>
          <a:ext cx="10452683" cy="5022590"/>
        </p:xfrm>
        <a:graphic>
          <a:graphicData uri="http://schemas.openxmlformats.org/drawingml/2006/table">
            <a:tbl>
              <a:tblPr firstRow="1" firstCol="1" bandRow="1"/>
              <a:tblGrid>
                <a:gridCol w="8389668">
                  <a:extLst>
                    <a:ext uri="{9D8B030D-6E8A-4147-A177-3AD203B41FA5}">
                      <a16:colId xmlns:a16="http://schemas.microsoft.com/office/drawing/2014/main" val="1710482369"/>
                    </a:ext>
                  </a:extLst>
                </a:gridCol>
                <a:gridCol w="2063015">
                  <a:extLst>
                    <a:ext uri="{9D8B030D-6E8A-4147-A177-3AD203B41FA5}">
                      <a16:colId xmlns:a16="http://schemas.microsoft.com/office/drawing/2014/main" val="1503562697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0525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40994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103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499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0208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10030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01782"/>
      </p:ext>
    </p:extLst>
  </p:cSld>
  <p:clrMapOvr>
    <a:masterClrMapping/>
  </p:clrMapOvr>
  <p:transition spd="slow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395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65D4D2-ABAB-9104-600C-97DE2B4E8C4B}"/>
              </a:ext>
            </a:extLst>
          </p:cNvPr>
          <p:cNvSpPr txBox="1"/>
          <p:nvPr/>
        </p:nvSpPr>
        <p:spPr>
          <a:xfrm>
            <a:off x="3405413" y="1607225"/>
            <a:ext cx="5439650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ý kiến cho rằng bài thơ “Tiếng gà trưa” của Xuân Quỳnh chủ yếu nói lên tình yêu quê 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ươ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đất nước của tác giả. Em sẽ nêu ý kiến như thế nào trong buổi thảo luận nhóm?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59971"/>
            <a:ext cx="4825369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5354958" y="181521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 lại những kiến thức thảo luận nhóm về một vấn đề đã được định hướng ở bài 3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228600"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(Trang 77)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5920646" cy="4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THỰC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 VÀ NGHE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4885972" y="614033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noProof="0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ĐỀ BÀI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523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8232676" y="1947915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5485E1-FA04-4762-C8F6-CC9895C6FD99}"/>
              </a:ext>
            </a:extLst>
          </p:cNvPr>
          <p:cNvSpPr txBox="1"/>
          <p:nvPr/>
        </p:nvSpPr>
        <p:spPr>
          <a:xfrm>
            <a:off x="838102" y="2004535"/>
            <a:ext cx="71716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 bài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vi-VN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người cho rằng, phân tích đặc đi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nhân vật Võ Tòng trong đoạn trích “Người đàn ông cô độc giữa rừng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(trích ti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thuyết “Đất rừng phương Nam”) 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Đoàn Giỏi nghĩa là kể lại câu chuyện về nhân vật </a:t>
            </a:r>
            <a:r>
              <a:rPr lang="en-US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y. Em sẽ nêu ý kiến như thế nào trong buổi thảo luận nhóm?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2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Trước khi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922503" cy="3384949"/>
            <a:chOff x="7582751" y="1967905"/>
            <a:chExt cx="4894370" cy="338494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941896" y="2233940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Trình bày bài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622C0466-B013-4C1E-8C25-DAAC59FED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682853" y="4124556"/>
              <a:ext cx="4794268" cy="1228298"/>
            </a:xfrm>
            <a:prstGeom prst="rect">
              <a:avLst/>
            </a:prstGeom>
          </p:spPr>
        </p:pic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D49FA80E-6AF9-4EC0-9E40-9D61E12545C2}"/>
                </a:ext>
              </a:extLst>
            </p:cNvPr>
            <p:cNvSpPr txBox="1"/>
            <p:nvPr/>
          </p:nvSpPr>
          <p:spPr>
            <a:xfrm>
              <a:off x="8041998" y="4390591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Trao đổi về bài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719073"/>
            <a:ext cx="835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spc="-150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THẢO LUẬN NHÓM VỀ MỘT VẤN ĐỀ </a:t>
            </a:r>
            <a:endParaRPr kumimoji="0" lang="zh-CN" altLang="en-US" sz="3200" b="1" i="0" u="none" strike="noStrike" kern="1200" cap="none" spc="-15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9944" y="1381755"/>
            <a:ext cx="8212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510206" y="1717016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2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Chuẩn bị nội dung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842278" cy="1228298"/>
            <a:chOff x="7582751" y="1967905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941896" y="2224990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17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Trước khi nói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354856"/>
            <a:ext cx="33213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pic>
        <p:nvPicPr>
          <p:cNvPr id="30" name="图片 9">
            <a:extLst>
              <a:ext uri="{FF2B5EF4-FFF2-40B4-BE49-F238E27FC236}">
                <a16:creationId xmlns:a16="http://schemas.microsoft.com/office/drawing/2014/main" id="{A0C19A3A-75D2-407E-8F31-F9948B96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12837" y="4340429"/>
            <a:ext cx="3842278" cy="1228298"/>
          </a:xfrm>
          <a:prstGeom prst="rect">
            <a:avLst/>
          </a:prstGeom>
        </p:spPr>
      </p:pic>
      <p:sp>
        <p:nvSpPr>
          <p:cNvPr id="31" name="文本框 10">
            <a:extLst>
              <a:ext uri="{FF2B5EF4-FFF2-40B4-BE49-F238E27FC236}">
                <a16:creationId xmlns:a16="http://schemas.microsoft.com/office/drawing/2014/main" id="{C7F5F804-5B52-49E5-8EFF-F14BE09E774E}"/>
              </a:ext>
            </a:extLst>
          </p:cNvPr>
          <p:cNvSpPr txBox="1"/>
          <p:nvPr/>
        </p:nvSpPr>
        <p:spPr>
          <a:xfrm>
            <a:off x="7800667" y="4630306"/>
            <a:ext cx="355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组合 2">
            <a:extLst>
              <a:ext uri="{FF2B5EF4-FFF2-40B4-BE49-F238E27FC236}">
                <a16:creationId xmlns:a16="http://schemas.microsoft.com/office/drawing/2014/main" id="{66E74D04-517D-C660-296B-DDE662A94A98}"/>
              </a:ext>
            </a:extLst>
          </p:cNvPr>
          <p:cNvGrpSpPr/>
          <p:nvPr/>
        </p:nvGrpSpPr>
        <p:grpSpPr>
          <a:xfrm>
            <a:off x="1205080" y="3864251"/>
            <a:ext cx="2992179" cy="1835977"/>
            <a:chOff x="288339" y="889653"/>
            <a:chExt cx="3736865" cy="1299575"/>
          </a:xfrm>
        </p:grpSpPr>
        <p:pic>
          <p:nvPicPr>
            <p:cNvPr id="25" name="图片 3">
              <a:extLst>
                <a:ext uri="{FF2B5EF4-FFF2-40B4-BE49-F238E27FC236}">
                  <a16:creationId xmlns:a16="http://schemas.microsoft.com/office/drawing/2014/main" id="{7330E672-EAE8-E43E-F4E0-7EA464124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26" name="文本框 4">
              <a:extLst>
                <a:ext uri="{FF2B5EF4-FFF2-40B4-BE49-F238E27FC236}">
                  <a16:creationId xmlns:a16="http://schemas.microsoft.com/office/drawing/2014/main" id="{1AAD627B-417A-68F3-4AC9-95F3E3EC01FE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32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7130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4981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2"/>
            <a:ext cx="3422487" cy="17435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495346" y="4241600"/>
            <a:ext cx="3763710" cy="1126985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781192" y="2025460"/>
            <a:ext cx="3082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705039" y="4406740"/>
            <a:ext cx="3501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sv-S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tranh ảnh, video,..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705623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73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771599"/>
            <a:ext cx="784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Xác định mục đích nói và người nghe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632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842" y="4179340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347177" y="406619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Mục đích: chia sẻ để mọi người hiểu rõ hơn về vấn đề đời sống được gợi ra từ cuốn sách đã đọc.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848683" y="4179340"/>
            <a:ext cx="2556911" cy="1428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097280">
              <a:lnSpc>
                <a:spcPct val="150000"/>
              </a:lnSpc>
              <a:defRPr/>
            </a:pP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Người nghe: thầy cô, bạn bè, người quan tâm.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52704" y="713318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17" y="4819966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ý,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dàn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1ACC12F-E892-4550-E292-706E7DEBE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58949"/>
              </p:ext>
            </p:extLst>
          </p:nvPr>
        </p:nvGraphicFramePr>
        <p:xfrm>
          <a:off x="2132201" y="2343086"/>
          <a:ext cx="7927597" cy="3560888"/>
        </p:xfrm>
        <a:graphic>
          <a:graphicData uri="http://schemas.openxmlformats.org/drawingml/2006/table">
            <a:tbl>
              <a:tblPr firstRow="1" firstCol="1" bandRow="1"/>
              <a:tblGrid>
                <a:gridCol w="4269033">
                  <a:extLst>
                    <a:ext uri="{9D8B030D-6E8A-4147-A177-3AD203B41FA5}">
                      <a16:colId xmlns:a16="http://schemas.microsoft.com/office/drawing/2014/main" val="355104458"/>
                    </a:ext>
                  </a:extLst>
                </a:gridCol>
                <a:gridCol w="3658564">
                  <a:extLst>
                    <a:ext uri="{9D8B030D-6E8A-4147-A177-3AD203B41FA5}">
                      <a16:colId xmlns:a16="http://schemas.microsoft.com/office/drawing/2014/main" val="1881215616"/>
                    </a:ext>
                  </a:extLst>
                </a:gridCol>
              </a:tblGrid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52054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03212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33675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2388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055FBC17-BD11-F82D-ABFB-35E402DE248F}"/>
              </a:ext>
            </a:extLst>
          </p:cNvPr>
          <p:cNvSpPr/>
          <p:nvPr/>
        </p:nvSpPr>
        <p:spPr>
          <a:xfrm>
            <a:off x="3860630" y="1397499"/>
            <a:ext cx="3560526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PHT số 1: Phiếu tìm ý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532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 - KNTT</Template>
  <TotalTime>94</TotalTime>
  <Words>943</Words>
  <Application>Microsoft Office PowerPoint</Application>
  <PresentationFormat>Widescreen</PresentationFormat>
  <Paragraphs>110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DengXian</vt:lpstr>
      <vt:lpstr>DengXian Light</vt:lpstr>
      <vt:lpstr>.VnTime</vt:lpstr>
      <vt:lpstr>Arial</vt:lpstr>
      <vt:lpstr>Calibri</vt:lpstr>
      <vt:lpstr>inpin heiti</vt:lpstr>
      <vt:lpstr>Times New Roman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Long Hiệp</cp:lastModifiedBy>
  <cp:revision>16</cp:revision>
  <dcterms:created xsi:type="dcterms:W3CDTF">2022-01-29T12:14:37Z</dcterms:created>
  <dcterms:modified xsi:type="dcterms:W3CDTF">2022-07-20T02:10:25Z</dcterms:modified>
</cp:coreProperties>
</file>