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9" r:id="rId2"/>
    <p:sldId id="270" r:id="rId3"/>
    <p:sldId id="261" r:id="rId4"/>
    <p:sldId id="260" r:id="rId5"/>
    <p:sldId id="257" r:id="rId6"/>
    <p:sldId id="310" r:id="rId7"/>
    <p:sldId id="311" r:id="rId8"/>
    <p:sldId id="312" r:id="rId9"/>
    <p:sldId id="313" r:id="rId10"/>
    <p:sldId id="314" r:id="rId11"/>
    <p:sldId id="315" r:id="rId12"/>
    <p:sldId id="262" r:id="rId13"/>
    <p:sldId id="285" r:id="rId14"/>
    <p:sldId id="368" r:id="rId15"/>
    <p:sldId id="309" r:id="rId16"/>
  </p:sldIdLst>
  <p:sldSz cx="9144000" cy="5143500" type="screen16x9"/>
  <p:notesSz cx="6858000" cy="9144000"/>
  <p:embeddedFontLst>
    <p:embeddedFont>
      <p:font typeface="DM Serif Display" charset="0"/>
      <p:regular r:id="rId18"/>
    </p:embeddedFont>
    <p:embeddedFont>
      <p:font typeface="Roboto"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15:guide id="1" orient="horz" pos="324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1BA"/>
    <a:srgbClr val="FFE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268DA9C-9C43-40FA-AF76-4CD3D3E218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0"/>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267883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25dda4543_0_1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25dda4543_0_1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4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80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92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1f619f8c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e1f619f8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00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e1f619f8c5_0_2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e1f619f8c5_0_2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05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e1f619f8c5_0_28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e1f619f8c5_0_28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19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e1f619f8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e1f619f8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35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1f619f8c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1f619f8c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61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4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63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08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94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f619f8c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f619f8c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16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512300" y="1914888"/>
            <a:ext cx="3423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1178550" y="539500"/>
            <a:ext cx="1509000" cy="104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512300" y="2820013"/>
            <a:ext cx="27078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mt="75000"/>
          </a:blip>
          <a:stretch>
            <a:fillRect/>
          </a:stretch>
        </p:blipFill>
        <p:spPr>
          <a:xfrm rot="5400000">
            <a:off x="5724740" y="2109163"/>
            <a:ext cx="1608020" cy="5143500"/>
          </a:xfrm>
          <a:prstGeom prst="rect">
            <a:avLst/>
          </a:prstGeom>
          <a:noFill/>
          <a:ln>
            <a:noFill/>
          </a:ln>
        </p:spPr>
      </p:pic>
      <p:grpSp>
        <p:nvGrpSpPr>
          <p:cNvPr id="17" name="Google Shape;17;p3"/>
          <p:cNvGrpSpPr/>
          <p:nvPr/>
        </p:nvGrpSpPr>
        <p:grpSpPr>
          <a:xfrm rot="-312606">
            <a:off x="8164012" y="3927540"/>
            <a:ext cx="649201" cy="650417"/>
            <a:chOff x="3949250" y="1525675"/>
            <a:chExt cx="268700" cy="269200"/>
          </a:xfrm>
        </p:grpSpPr>
        <p:sp>
          <p:nvSpPr>
            <p:cNvPr id="18" name="Google Shape;18;p3"/>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21;p3"/>
          <p:cNvPicPr preferRelativeResize="0"/>
          <p:nvPr/>
        </p:nvPicPr>
        <p:blipFill>
          <a:blip r:embed="rId2">
            <a:alphaModFix amt="75000"/>
          </a:blip>
          <a:stretch>
            <a:fillRect/>
          </a:stretch>
        </p:blipFill>
        <p:spPr>
          <a:xfrm rot="5400000">
            <a:off x="5800940" y="-2480412"/>
            <a:ext cx="160802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300"/>
        <p:cNvGrpSpPr/>
        <p:nvPr/>
      </p:nvGrpSpPr>
      <p:grpSpPr>
        <a:xfrm>
          <a:off x="0" y="0"/>
          <a:ext cx="0" cy="0"/>
          <a:chOff x="0" y="0"/>
          <a:chExt cx="0" cy="0"/>
        </a:xfrm>
      </p:grpSpPr>
      <p:pic>
        <p:nvPicPr>
          <p:cNvPr id="301" name="Google Shape;301;p27"/>
          <p:cNvPicPr preferRelativeResize="0"/>
          <p:nvPr/>
        </p:nvPicPr>
        <p:blipFill>
          <a:blip r:embed="rId2">
            <a:alphaModFix amt="75000"/>
          </a:blip>
          <a:stretch>
            <a:fillRect/>
          </a:stretch>
        </p:blipFill>
        <p:spPr>
          <a:xfrm>
            <a:off x="-63881" y="-43175"/>
            <a:ext cx="959238" cy="5143501"/>
          </a:xfrm>
          <a:prstGeom prst="rect">
            <a:avLst/>
          </a:prstGeom>
          <a:noFill/>
          <a:ln>
            <a:noFill/>
          </a:ln>
        </p:spPr>
      </p:pic>
      <p:grpSp>
        <p:nvGrpSpPr>
          <p:cNvPr id="302" name="Google Shape;302;p27"/>
          <p:cNvGrpSpPr/>
          <p:nvPr/>
        </p:nvGrpSpPr>
        <p:grpSpPr>
          <a:xfrm rot="-312606">
            <a:off x="14937" y="224878"/>
            <a:ext cx="649201" cy="650417"/>
            <a:chOff x="3949250" y="1525675"/>
            <a:chExt cx="268700" cy="269200"/>
          </a:xfrm>
        </p:grpSpPr>
        <p:sp>
          <p:nvSpPr>
            <p:cNvPr id="303" name="Google Shape;303;p2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306"/>
        <p:cNvGrpSpPr/>
        <p:nvPr/>
      </p:nvGrpSpPr>
      <p:grpSpPr>
        <a:xfrm>
          <a:off x="0" y="0"/>
          <a:ext cx="0" cy="0"/>
          <a:chOff x="0" y="0"/>
          <a:chExt cx="0" cy="0"/>
        </a:xfrm>
      </p:grpSpPr>
      <p:pic>
        <p:nvPicPr>
          <p:cNvPr id="307" name="Google Shape;307;p28"/>
          <p:cNvPicPr preferRelativeResize="0"/>
          <p:nvPr/>
        </p:nvPicPr>
        <p:blipFill rotWithShape="1">
          <a:blip r:embed="rId2">
            <a:alphaModFix amt="75000"/>
          </a:blip>
          <a:srcRect r="44121" b="17239"/>
          <a:stretch>
            <a:fillRect/>
          </a:stretch>
        </p:blipFill>
        <p:spPr>
          <a:xfrm rot="5400000">
            <a:off x="-1970901" y="2004976"/>
            <a:ext cx="5109427" cy="1167625"/>
          </a:xfrm>
          <a:prstGeom prst="rect">
            <a:avLst/>
          </a:prstGeom>
          <a:noFill/>
          <a:ln>
            <a:noFill/>
          </a:ln>
        </p:spPr>
      </p:pic>
      <p:pic>
        <p:nvPicPr>
          <p:cNvPr id="308" name="Google Shape;308;p28"/>
          <p:cNvPicPr preferRelativeResize="0"/>
          <p:nvPr/>
        </p:nvPicPr>
        <p:blipFill rotWithShape="1">
          <a:blip r:embed="rId2">
            <a:alphaModFix amt="75000"/>
          </a:blip>
          <a:srcRect r="44121" b="17239"/>
          <a:stretch>
            <a:fillRect/>
          </a:stretch>
        </p:blipFill>
        <p:spPr>
          <a:xfrm rot="-5400000">
            <a:off x="6005474" y="2004976"/>
            <a:ext cx="5109427" cy="1167625"/>
          </a:xfrm>
          <a:prstGeom prst="rect">
            <a:avLst/>
          </a:prstGeom>
          <a:noFill/>
          <a:ln>
            <a:noFill/>
          </a:ln>
        </p:spPr>
      </p:pic>
      <p:grpSp>
        <p:nvGrpSpPr>
          <p:cNvPr id="309" name="Google Shape;309;p28"/>
          <p:cNvGrpSpPr/>
          <p:nvPr/>
        </p:nvGrpSpPr>
        <p:grpSpPr>
          <a:xfrm rot="-312606">
            <a:off x="490187" y="4280865"/>
            <a:ext cx="649201" cy="650417"/>
            <a:chOff x="3949250" y="1525675"/>
            <a:chExt cx="268700" cy="269200"/>
          </a:xfrm>
        </p:grpSpPr>
        <p:sp>
          <p:nvSpPr>
            <p:cNvPr id="310" name="Google Shape;310;p28"/>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28"/>
          <p:cNvGrpSpPr/>
          <p:nvPr/>
        </p:nvGrpSpPr>
        <p:grpSpPr>
          <a:xfrm rot="-2328121">
            <a:off x="8106256" y="318379"/>
            <a:ext cx="649204" cy="650404"/>
            <a:chOff x="3949250" y="1525675"/>
            <a:chExt cx="268700" cy="269200"/>
          </a:xfrm>
        </p:grpSpPr>
        <p:sp>
          <p:nvSpPr>
            <p:cNvPr id="314" name="Google Shape;314;p28"/>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15">
    <p:spTree>
      <p:nvGrpSpPr>
        <p:cNvPr id="1" name="Shape 317"/>
        <p:cNvGrpSpPr/>
        <p:nvPr/>
      </p:nvGrpSpPr>
      <p:grpSpPr>
        <a:xfrm>
          <a:off x="0" y="0"/>
          <a:ext cx="0" cy="0"/>
          <a:chOff x="0" y="0"/>
          <a:chExt cx="0" cy="0"/>
        </a:xfrm>
      </p:grpSpPr>
      <p:pic>
        <p:nvPicPr>
          <p:cNvPr id="318" name="Google Shape;318;p29"/>
          <p:cNvPicPr preferRelativeResize="0"/>
          <p:nvPr/>
        </p:nvPicPr>
        <p:blipFill rotWithShape="1">
          <a:blip r:embed="rId2">
            <a:alphaModFix amt="75000"/>
          </a:blip>
          <a:srcRect r="31115" b="20584"/>
          <a:stretch>
            <a:fillRect/>
          </a:stretch>
        </p:blipFill>
        <p:spPr>
          <a:xfrm rot="5400000" flipH="1">
            <a:off x="1735950" y="-1680375"/>
            <a:ext cx="723900" cy="4084649"/>
          </a:xfrm>
          <a:prstGeom prst="rect">
            <a:avLst/>
          </a:prstGeom>
          <a:noFill/>
          <a:ln>
            <a:noFill/>
          </a:ln>
        </p:spPr>
      </p:pic>
      <p:pic>
        <p:nvPicPr>
          <p:cNvPr id="319" name="Google Shape;319;p29"/>
          <p:cNvPicPr preferRelativeResize="0"/>
          <p:nvPr/>
        </p:nvPicPr>
        <p:blipFill rotWithShape="1">
          <a:blip r:embed="rId2">
            <a:alphaModFix amt="75000"/>
          </a:blip>
          <a:srcRect l="41607" r="-6865"/>
          <a:stretch>
            <a:fillRect/>
          </a:stretch>
        </p:blipFill>
        <p:spPr>
          <a:xfrm rot="5400000" flipH="1">
            <a:off x="6076950" y="2228850"/>
            <a:ext cx="685800" cy="5143499"/>
          </a:xfrm>
          <a:prstGeom prst="rect">
            <a:avLst/>
          </a:prstGeom>
          <a:noFill/>
          <a:ln>
            <a:noFill/>
          </a:ln>
        </p:spPr>
      </p:pic>
      <p:grpSp>
        <p:nvGrpSpPr>
          <p:cNvPr id="320" name="Google Shape;320;p29"/>
          <p:cNvGrpSpPr/>
          <p:nvPr/>
        </p:nvGrpSpPr>
        <p:grpSpPr>
          <a:xfrm rot="312657" flipH="1">
            <a:off x="367799" y="3939191"/>
            <a:ext cx="801756" cy="803255"/>
            <a:chOff x="3949250" y="1525675"/>
            <a:chExt cx="268700" cy="269200"/>
          </a:xfrm>
        </p:grpSpPr>
        <p:sp>
          <p:nvSpPr>
            <p:cNvPr id="321" name="Google Shape;321;p29"/>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29"/>
          <p:cNvGrpSpPr/>
          <p:nvPr/>
        </p:nvGrpSpPr>
        <p:grpSpPr>
          <a:xfrm rot="1760432" flipH="1">
            <a:off x="1189305" y="4399724"/>
            <a:ext cx="526104" cy="527110"/>
            <a:chOff x="3949250" y="1525675"/>
            <a:chExt cx="268700" cy="269200"/>
          </a:xfrm>
        </p:grpSpPr>
        <p:sp>
          <p:nvSpPr>
            <p:cNvPr id="325" name="Google Shape;325;p29"/>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13225" y="3688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pic>
        <p:nvPicPr>
          <p:cNvPr id="25" name="Google Shape;25;p4"/>
          <p:cNvPicPr preferRelativeResize="0"/>
          <p:nvPr/>
        </p:nvPicPr>
        <p:blipFill rotWithShape="1">
          <a:blip r:embed="rId2">
            <a:alphaModFix amt="75000"/>
          </a:blip>
          <a:srcRect r="28977"/>
          <a:stretch>
            <a:fillRect/>
          </a:stretch>
        </p:blipFill>
        <p:spPr>
          <a:xfrm>
            <a:off x="8430903" y="0"/>
            <a:ext cx="746350" cy="5143499"/>
          </a:xfrm>
          <a:prstGeom prst="rect">
            <a:avLst/>
          </a:prstGeom>
          <a:noFill/>
          <a:ln>
            <a:noFill/>
          </a:ln>
        </p:spPr>
      </p:pic>
      <p:pic>
        <p:nvPicPr>
          <p:cNvPr id="26" name="Google Shape;26;p4"/>
          <p:cNvPicPr preferRelativeResize="0"/>
          <p:nvPr/>
        </p:nvPicPr>
        <p:blipFill rotWithShape="1">
          <a:blip r:embed="rId2">
            <a:alphaModFix amt="75000"/>
          </a:blip>
          <a:srcRect l="28977"/>
          <a:stretch>
            <a:fillRect/>
          </a:stretch>
        </p:blipFill>
        <p:spPr>
          <a:xfrm>
            <a:off x="-61098" y="-10500"/>
            <a:ext cx="746350" cy="5143499"/>
          </a:xfrm>
          <a:prstGeom prst="rect">
            <a:avLst/>
          </a:prstGeom>
          <a:noFill/>
          <a:ln>
            <a:noFill/>
          </a:ln>
        </p:spPr>
      </p:pic>
      <p:grpSp>
        <p:nvGrpSpPr>
          <p:cNvPr id="27" name="Google Shape;27;p4"/>
          <p:cNvGrpSpPr/>
          <p:nvPr/>
        </p:nvGrpSpPr>
        <p:grpSpPr>
          <a:xfrm rot="-1664671">
            <a:off x="342621" y="262854"/>
            <a:ext cx="552257" cy="553297"/>
            <a:chOff x="3949250" y="1525675"/>
            <a:chExt cx="268700" cy="269200"/>
          </a:xfrm>
        </p:grpSpPr>
        <p:sp>
          <p:nvSpPr>
            <p:cNvPr id="28" name="Google Shape;28;p4"/>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4"/>
          <p:cNvGrpSpPr/>
          <p:nvPr/>
        </p:nvGrpSpPr>
        <p:grpSpPr>
          <a:xfrm rot="-1460141">
            <a:off x="7878980" y="4694123"/>
            <a:ext cx="302423" cy="303035"/>
            <a:chOff x="3949250" y="1525675"/>
            <a:chExt cx="268700" cy="269200"/>
          </a:xfrm>
        </p:grpSpPr>
        <p:sp>
          <p:nvSpPr>
            <p:cNvPr id="32" name="Google Shape;32;p4"/>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4"/>
          <p:cNvGrpSpPr/>
          <p:nvPr/>
        </p:nvGrpSpPr>
        <p:grpSpPr>
          <a:xfrm rot="-251050">
            <a:off x="8560652" y="4322949"/>
            <a:ext cx="347280" cy="347899"/>
            <a:chOff x="3949250" y="1525675"/>
            <a:chExt cx="268700" cy="269200"/>
          </a:xfrm>
        </p:grpSpPr>
        <p:sp>
          <p:nvSpPr>
            <p:cNvPr id="36" name="Google Shape;36;p4"/>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txBox="1">
            <a:spLocks noGrp="1"/>
          </p:cNvSpPr>
          <p:nvPr>
            <p:ph type="body" idx="1"/>
          </p:nvPr>
        </p:nvSpPr>
        <p:spPr>
          <a:xfrm>
            <a:off x="720000" y="1705388"/>
            <a:ext cx="4423500" cy="26166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SzPts val="1800"/>
              <a:buChar char="✦"/>
              <a:defRPr sz="16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a:p>
        </p:txBody>
      </p:sp>
      <p:sp>
        <p:nvSpPr>
          <p:cNvPr id="73" name="Google Shape;73;p7"/>
          <p:cNvSpPr txBox="1">
            <a:spLocks noGrp="1"/>
          </p:cNvSpPr>
          <p:nvPr>
            <p:ph type="title"/>
          </p:nvPr>
        </p:nvSpPr>
        <p:spPr>
          <a:xfrm>
            <a:off x="713225" y="369088"/>
            <a:ext cx="3706500" cy="1197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 name="Google Shape;74;p7"/>
          <p:cNvPicPr preferRelativeResize="0"/>
          <p:nvPr/>
        </p:nvPicPr>
        <p:blipFill>
          <a:blip r:embed="rId2">
            <a:alphaModFix amt="75000"/>
          </a:blip>
          <a:stretch>
            <a:fillRect/>
          </a:stretch>
        </p:blipFill>
        <p:spPr>
          <a:xfrm rot="5400000">
            <a:off x="2210244" y="2228850"/>
            <a:ext cx="959238" cy="5143501"/>
          </a:xfrm>
          <a:prstGeom prst="rect">
            <a:avLst/>
          </a:prstGeom>
          <a:noFill/>
          <a:ln>
            <a:noFill/>
          </a:ln>
        </p:spPr>
      </p:pic>
      <p:grpSp>
        <p:nvGrpSpPr>
          <p:cNvPr id="75" name="Google Shape;75;p7"/>
          <p:cNvGrpSpPr/>
          <p:nvPr/>
        </p:nvGrpSpPr>
        <p:grpSpPr>
          <a:xfrm rot="-1664671">
            <a:off x="215146" y="4418729"/>
            <a:ext cx="552257" cy="553297"/>
            <a:chOff x="3949250" y="1525675"/>
            <a:chExt cx="268700" cy="269200"/>
          </a:xfrm>
        </p:grpSpPr>
        <p:sp>
          <p:nvSpPr>
            <p:cNvPr id="76" name="Google Shape;76;p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720000" y="27296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9"/>
          <p:cNvSpPr txBox="1">
            <a:spLocks noGrp="1"/>
          </p:cNvSpPr>
          <p:nvPr>
            <p:ph type="subTitle" idx="1"/>
          </p:nvPr>
        </p:nvSpPr>
        <p:spPr>
          <a:xfrm>
            <a:off x="2241550" y="31775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4" name="Google Shape;84;p9"/>
          <p:cNvPicPr preferRelativeResize="0"/>
          <p:nvPr/>
        </p:nvPicPr>
        <p:blipFill rotWithShape="1">
          <a:blip r:embed="rId2">
            <a:alphaModFix amt="75000"/>
          </a:blip>
          <a:srcRect b="52059"/>
          <a:stretch>
            <a:fillRect/>
          </a:stretch>
        </p:blipFill>
        <p:spPr>
          <a:xfrm>
            <a:off x="47100" y="2677625"/>
            <a:ext cx="782725" cy="2465876"/>
          </a:xfrm>
          <a:prstGeom prst="rect">
            <a:avLst/>
          </a:prstGeom>
          <a:noFill/>
          <a:ln>
            <a:noFill/>
          </a:ln>
        </p:spPr>
      </p:pic>
      <p:pic>
        <p:nvPicPr>
          <p:cNvPr id="85" name="Google Shape;85;p9"/>
          <p:cNvPicPr preferRelativeResize="0"/>
          <p:nvPr/>
        </p:nvPicPr>
        <p:blipFill rotWithShape="1">
          <a:blip r:embed="rId2">
            <a:alphaModFix amt="75000"/>
          </a:blip>
          <a:srcRect b="52059"/>
          <a:stretch>
            <a:fillRect/>
          </a:stretch>
        </p:blipFill>
        <p:spPr>
          <a:xfrm rot="10800000" flipH="1">
            <a:off x="8314375" y="2677625"/>
            <a:ext cx="782725" cy="24658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9"/>
        <p:cNvGrpSpPr/>
        <p:nvPr/>
      </p:nvGrpSpPr>
      <p:grpSpPr>
        <a:xfrm>
          <a:off x="0" y="0"/>
          <a:ext cx="0" cy="0"/>
          <a:chOff x="0" y="0"/>
          <a:chExt cx="0" cy="0"/>
        </a:xfrm>
      </p:grpSpPr>
      <p:sp>
        <p:nvSpPr>
          <p:cNvPr id="110" name="Google Shape;11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mt="75000"/>
          </a:blip>
          <a:srcRect l="53855" r="3330" b="17239"/>
          <a:stretch>
            <a:fillRect/>
          </a:stretch>
        </p:blipFill>
        <p:spPr>
          <a:xfrm flipH="1">
            <a:off x="0" y="4033025"/>
            <a:ext cx="3914900" cy="1167625"/>
          </a:xfrm>
          <a:prstGeom prst="rect">
            <a:avLst/>
          </a:prstGeom>
          <a:noFill/>
          <a:ln>
            <a:noFill/>
          </a:ln>
        </p:spPr>
      </p:pic>
      <p:pic>
        <p:nvPicPr>
          <p:cNvPr id="135" name="Google Shape;135;p14"/>
          <p:cNvPicPr preferRelativeResize="0"/>
          <p:nvPr/>
        </p:nvPicPr>
        <p:blipFill rotWithShape="1">
          <a:blip r:embed="rId2">
            <a:alphaModFix amt="75000"/>
          </a:blip>
          <a:srcRect l="-438" r="54291" b="17239"/>
          <a:stretch>
            <a:fillRect/>
          </a:stretch>
        </p:blipFill>
        <p:spPr>
          <a:xfrm rot="10800000">
            <a:off x="4905376" y="0"/>
            <a:ext cx="4219699" cy="1167625"/>
          </a:xfrm>
          <a:prstGeom prst="rect">
            <a:avLst/>
          </a:prstGeom>
          <a:noFill/>
          <a:ln>
            <a:noFill/>
          </a:ln>
        </p:spPr>
      </p:pic>
      <p:grpSp>
        <p:nvGrpSpPr>
          <p:cNvPr id="136" name="Google Shape;136;p14"/>
          <p:cNvGrpSpPr/>
          <p:nvPr/>
        </p:nvGrpSpPr>
        <p:grpSpPr>
          <a:xfrm rot="1664709" flipH="1">
            <a:off x="8386432" y="183958"/>
            <a:ext cx="417763" cy="418540"/>
            <a:chOff x="3949250" y="1525675"/>
            <a:chExt cx="268700" cy="269200"/>
          </a:xfrm>
        </p:grpSpPr>
        <p:sp>
          <p:nvSpPr>
            <p:cNvPr id="137" name="Google Shape;137;p14"/>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4"/>
          <p:cNvGrpSpPr/>
          <p:nvPr/>
        </p:nvGrpSpPr>
        <p:grpSpPr>
          <a:xfrm rot="-919457" flipH="1">
            <a:off x="47879" y="4553206"/>
            <a:ext cx="417769" cy="418547"/>
            <a:chOff x="3949250" y="1525675"/>
            <a:chExt cx="268700" cy="269200"/>
          </a:xfrm>
        </p:grpSpPr>
        <p:sp>
          <p:nvSpPr>
            <p:cNvPr id="141" name="Google Shape;141;p14"/>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4"/>
          <p:cNvSpPr txBox="1">
            <a:spLocks noGrp="1"/>
          </p:cNvSpPr>
          <p:nvPr>
            <p:ph type="title" hasCustomPrompt="1"/>
          </p:nvPr>
        </p:nvSpPr>
        <p:spPr>
          <a:xfrm>
            <a:off x="1197276" y="2018231"/>
            <a:ext cx="1656000" cy="44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2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5" name="Google Shape;145;p14"/>
          <p:cNvSpPr txBox="1">
            <a:spLocks noGrp="1"/>
          </p:cNvSpPr>
          <p:nvPr>
            <p:ph type="subTitle" idx="1"/>
          </p:nvPr>
        </p:nvSpPr>
        <p:spPr>
          <a:xfrm>
            <a:off x="1081776" y="3706550"/>
            <a:ext cx="1887000" cy="72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6" name="Google Shape;146;p14"/>
          <p:cNvSpPr txBox="1">
            <a:spLocks noGrp="1"/>
          </p:cNvSpPr>
          <p:nvPr>
            <p:ph type="title" idx="2" hasCustomPrompt="1"/>
          </p:nvPr>
        </p:nvSpPr>
        <p:spPr>
          <a:xfrm>
            <a:off x="3744000" y="2018231"/>
            <a:ext cx="1656000" cy="44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2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7" name="Google Shape;147;p14"/>
          <p:cNvSpPr txBox="1">
            <a:spLocks noGrp="1"/>
          </p:cNvSpPr>
          <p:nvPr>
            <p:ph type="subTitle" idx="3"/>
          </p:nvPr>
        </p:nvSpPr>
        <p:spPr>
          <a:xfrm>
            <a:off x="3628500" y="3706550"/>
            <a:ext cx="1887000" cy="72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8" name="Google Shape;148;p14"/>
          <p:cNvSpPr txBox="1">
            <a:spLocks noGrp="1"/>
          </p:cNvSpPr>
          <p:nvPr>
            <p:ph type="title" idx="4" hasCustomPrompt="1"/>
          </p:nvPr>
        </p:nvSpPr>
        <p:spPr>
          <a:xfrm>
            <a:off x="6290724" y="2018231"/>
            <a:ext cx="1656000" cy="44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2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14"/>
          <p:cNvSpPr txBox="1">
            <a:spLocks noGrp="1"/>
          </p:cNvSpPr>
          <p:nvPr>
            <p:ph type="subTitle" idx="5"/>
          </p:nvPr>
        </p:nvSpPr>
        <p:spPr>
          <a:xfrm>
            <a:off x="6175224" y="3706550"/>
            <a:ext cx="1887000" cy="72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0" name="Google Shape;150;p14"/>
          <p:cNvSpPr txBox="1">
            <a:spLocks noGrp="1"/>
          </p:cNvSpPr>
          <p:nvPr>
            <p:ph type="title" idx="6"/>
          </p:nvPr>
        </p:nvSpPr>
        <p:spPr>
          <a:xfrm>
            <a:off x="937626" y="332847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1" name="Google Shape;151;p14"/>
          <p:cNvSpPr txBox="1">
            <a:spLocks noGrp="1"/>
          </p:cNvSpPr>
          <p:nvPr>
            <p:ph type="title" idx="7"/>
          </p:nvPr>
        </p:nvSpPr>
        <p:spPr>
          <a:xfrm>
            <a:off x="3484350" y="332847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14"/>
          <p:cNvSpPr txBox="1">
            <a:spLocks noGrp="1"/>
          </p:cNvSpPr>
          <p:nvPr>
            <p:ph type="title" idx="8"/>
          </p:nvPr>
        </p:nvSpPr>
        <p:spPr>
          <a:xfrm>
            <a:off x="6031074" y="332847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 name="Google Shape;153;p14"/>
          <p:cNvSpPr txBox="1">
            <a:spLocks noGrp="1"/>
          </p:cNvSpPr>
          <p:nvPr>
            <p:ph type="title" idx="9"/>
          </p:nvPr>
        </p:nvSpPr>
        <p:spPr>
          <a:xfrm>
            <a:off x="713225"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212"/>
        <p:cNvGrpSpPr/>
        <p:nvPr/>
      </p:nvGrpSpPr>
      <p:grpSpPr>
        <a:xfrm>
          <a:off x="0" y="0"/>
          <a:ext cx="0" cy="0"/>
          <a:chOff x="0" y="0"/>
          <a:chExt cx="0" cy="0"/>
        </a:xfrm>
      </p:grpSpPr>
      <p:sp>
        <p:nvSpPr>
          <p:cNvPr id="213" name="Google Shape;213;p21"/>
          <p:cNvSpPr txBox="1">
            <a:spLocks noGrp="1"/>
          </p:cNvSpPr>
          <p:nvPr>
            <p:ph type="title"/>
          </p:nvPr>
        </p:nvSpPr>
        <p:spPr>
          <a:xfrm>
            <a:off x="5162550" y="1737800"/>
            <a:ext cx="2175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 name="Google Shape;214;p21"/>
          <p:cNvSpPr txBox="1">
            <a:spLocks noGrp="1"/>
          </p:cNvSpPr>
          <p:nvPr>
            <p:ph type="subTitle" idx="1"/>
          </p:nvPr>
        </p:nvSpPr>
        <p:spPr>
          <a:xfrm>
            <a:off x="5162550" y="2131975"/>
            <a:ext cx="21753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1"/>
          <p:cNvSpPr txBox="1">
            <a:spLocks noGrp="1"/>
          </p:cNvSpPr>
          <p:nvPr>
            <p:ph type="title" idx="2"/>
          </p:nvPr>
        </p:nvSpPr>
        <p:spPr>
          <a:xfrm>
            <a:off x="5162550" y="3090350"/>
            <a:ext cx="2175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6" name="Google Shape;216;p21"/>
          <p:cNvSpPr txBox="1">
            <a:spLocks noGrp="1"/>
          </p:cNvSpPr>
          <p:nvPr>
            <p:ph type="subTitle" idx="3"/>
          </p:nvPr>
        </p:nvSpPr>
        <p:spPr>
          <a:xfrm>
            <a:off x="5162550" y="3484525"/>
            <a:ext cx="21753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1"/>
          <p:cNvSpPr txBox="1">
            <a:spLocks noGrp="1"/>
          </p:cNvSpPr>
          <p:nvPr>
            <p:ph type="title" idx="4"/>
          </p:nvPr>
        </p:nvSpPr>
        <p:spPr>
          <a:xfrm>
            <a:off x="5162550" y="368825"/>
            <a:ext cx="326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8" name="Google Shape;218;p21"/>
          <p:cNvPicPr preferRelativeResize="0"/>
          <p:nvPr/>
        </p:nvPicPr>
        <p:blipFill>
          <a:blip r:embed="rId2">
            <a:alphaModFix amt="75000"/>
          </a:blip>
          <a:stretch>
            <a:fillRect/>
          </a:stretch>
        </p:blipFill>
        <p:spPr>
          <a:xfrm>
            <a:off x="8184769" y="-5075"/>
            <a:ext cx="959238" cy="5143501"/>
          </a:xfrm>
          <a:prstGeom prst="rect">
            <a:avLst/>
          </a:prstGeom>
          <a:noFill/>
          <a:ln>
            <a:noFill/>
          </a:ln>
        </p:spPr>
      </p:pic>
      <p:grpSp>
        <p:nvGrpSpPr>
          <p:cNvPr id="219" name="Google Shape;219;p21"/>
          <p:cNvGrpSpPr/>
          <p:nvPr/>
        </p:nvGrpSpPr>
        <p:grpSpPr>
          <a:xfrm rot="-312606">
            <a:off x="8339787" y="262978"/>
            <a:ext cx="649201" cy="650417"/>
            <a:chOff x="3949250" y="1525675"/>
            <a:chExt cx="268700" cy="269200"/>
          </a:xfrm>
        </p:grpSpPr>
        <p:sp>
          <p:nvSpPr>
            <p:cNvPr id="220" name="Google Shape;220;p21"/>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240"/>
        <p:cNvGrpSpPr/>
        <p:nvPr/>
      </p:nvGrpSpPr>
      <p:grpSpPr>
        <a:xfrm>
          <a:off x="0" y="0"/>
          <a:ext cx="0" cy="0"/>
          <a:chOff x="0" y="0"/>
          <a:chExt cx="0" cy="0"/>
        </a:xfrm>
      </p:grpSpPr>
      <p:sp>
        <p:nvSpPr>
          <p:cNvPr id="241" name="Google Shape;241;p23"/>
          <p:cNvSpPr txBox="1">
            <a:spLocks noGrp="1"/>
          </p:cNvSpPr>
          <p:nvPr>
            <p:ph type="ctrTitle"/>
          </p:nvPr>
        </p:nvSpPr>
        <p:spPr>
          <a:xfrm>
            <a:off x="2064450" y="3169319"/>
            <a:ext cx="2415300" cy="42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1800"/>
              <a:buNone/>
              <a:defRPr sz="2400"/>
            </a:lvl1pPr>
            <a:lvl2pPr lvl="1" algn="ctr" rtl="0">
              <a:lnSpc>
                <a:spcPct val="80000"/>
              </a:lnSpc>
              <a:spcBef>
                <a:spcPts val="0"/>
              </a:spcBef>
              <a:spcAft>
                <a:spcPts val="0"/>
              </a:spcAft>
              <a:buSzPts val="5200"/>
              <a:buNone/>
              <a:defRPr sz="5200"/>
            </a:lvl2pPr>
            <a:lvl3pPr lvl="2" algn="ctr" rtl="0">
              <a:lnSpc>
                <a:spcPct val="80000"/>
              </a:lnSpc>
              <a:spcBef>
                <a:spcPts val="0"/>
              </a:spcBef>
              <a:spcAft>
                <a:spcPts val="0"/>
              </a:spcAft>
              <a:buSzPts val="5200"/>
              <a:buNone/>
              <a:defRPr sz="5200"/>
            </a:lvl3pPr>
            <a:lvl4pPr lvl="3" algn="ctr" rtl="0">
              <a:lnSpc>
                <a:spcPct val="80000"/>
              </a:lnSpc>
              <a:spcBef>
                <a:spcPts val="0"/>
              </a:spcBef>
              <a:spcAft>
                <a:spcPts val="0"/>
              </a:spcAft>
              <a:buSzPts val="5200"/>
              <a:buNone/>
              <a:defRPr sz="5200"/>
            </a:lvl4pPr>
            <a:lvl5pPr lvl="4" algn="ctr" rtl="0">
              <a:lnSpc>
                <a:spcPct val="80000"/>
              </a:lnSpc>
              <a:spcBef>
                <a:spcPts val="0"/>
              </a:spcBef>
              <a:spcAft>
                <a:spcPts val="0"/>
              </a:spcAft>
              <a:buSzPts val="5200"/>
              <a:buNone/>
              <a:defRPr sz="5200"/>
            </a:lvl5pPr>
            <a:lvl6pPr lvl="5" algn="ctr" rtl="0">
              <a:lnSpc>
                <a:spcPct val="80000"/>
              </a:lnSpc>
              <a:spcBef>
                <a:spcPts val="0"/>
              </a:spcBef>
              <a:spcAft>
                <a:spcPts val="0"/>
              </a:spcAft>
              <a:buSzPts val="5200"/>
              <a:buNone/>
              <a:defRPr sz="5200"/>
            </a:lvl6pPr>
            <a:lvl7pPr lvl="6" algn="ctr" rtl="0">
              <a:lnSpc>
                <a:spcPct val="80000"/>
              </a:lnSpc>
              <a:spcBef>
                <a:spcPts val="0"/>
              </a:spcBef>
              <a:spcAft>
                <a:spcPts val="0"/>
              </a:spcAft>
              <a:buSzPts val="5200"/>
              <a:buNone/>
              <a:defRPr sz="5200"/>
            </a:lvl7pPr>
            <a:lvl8pPr lvl="7" algn="ctr" rtl="0">
              <a:lnSpc>
                <a:spcPct val="80000"/>
              </a:lnSpc>
              <a:spcBef>
                <a:spcPts val="0"/>
              </a:spcBef>
              <a:spcAft>
                <a:spcPts val="0"/>
              </a:spcAft>
              <a:buSzPts val="5200"/>
              <a:buNone/>
              <a:defRPr sz="5200"/>
            </a:lvl8pPr>
            <a:lvl9pPr lvl="8" algn="ctr" rtl="0">
              <a:lnSpc>
                <a:spcPct val="80000"/>
              </a:lnSpc>
              <a:spcBef>
                <a:spcPts val="0"/>
              </a:spcBef>
              <a:spcAft>
                <a:spcPts val="0"/>
              </a:spcAft>
              <a:buSzPts val="5200"/>
              <a:buNone/>
              <a:defRPr sz="5200"/>
            </a:lvl9pPr>
          </a:lstStyle>
          <a:p>
            <a:endParaRPr/>
          </a:p>
        </p:txBody>
      </p:sp>
      <p:sp>
        <p:nvSpPr>
          <p:cNvPr id="242" name="Google Shape;242;p23"/>
          <p:cNvSpPr txBox="1">
            <a:spLocks noGrp="1"/>
          </p:cNvSpPr>
          <p:nvPr>
            <p:ph type="subTitle" idx="1"/>
          </p:nvPr>
        </p:nvSpPr>
        <p:spPr>
          <a:xfrm>
            <a:off x="2064462" y="3469442"/>
            <a:ext cx="2415300" cy="6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43" name="Google Shape;243;p23"/>
          <p:cNvSpPr txBox="1">
            <a:spLocks noGrp="1"/>
          </p:cNvSpPr>
          <p:nvPr>
            <p:ph type="ctrTitle" idx="2"/>
          </p:nvPr>
        </p:nvSpPr>
        <p:spPr>
          <a:xfrm>
            <a:off x="2064450" y="1712825"/>
            <a:ext cx="2415300" cy="42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1800"/>
              <a:buNone/>
              <a:defRPr sz="2400"/>
            </a:lvl1pPr>
            <a:lvl2pPr lvl="1" algn="ctr" rtl="0">
              <a:lnSpc>
                <a:spcPct val="80000"/>
              </a:lnSpc>
              <a:spcBef>
                <a:spcPts val="0"/>
              </a:spcBef>
              <a:spcAft>
                <a:spcPts val="0"/>
              </a:spcAft>
              <a:buSzPts val="5200"/>
              <a:buNone/>
              <a:defRPr sz="5200"/>
            </a:lvl2pPr>
            <a:lvl3pPr lvl="2" algn="ctr" rtl="0">
              <a:lnSpc>
                <a:spcPct val="80000"/>
              </a:lnSpc>
              <a:spcBef>
                <a:spcPts val="0"/>
              </a:spcBef>
              <a:spcAft>
                <a:spcPts val="0"/>
              </a:spcAft>
              <a:buSzPts val="5200"/>
              <a:buNone/>
              <a:defRPr sz="5200"/>
            </a:lvl3pPr>
            <a:lvl4pPr lvl="3" algn="ctr" rtl="0">
              <a:lnSpc>
                <a:spcPct val="80000"/>
              </a:lnSpc>
              <a:spcBef>
                <a:spcPts val="0"/>
              </a:spcBef>
              <a:spcAft>
                <a:spcPts val="0"/>
              </a:spcAft>
              <a:buSzPts val="5200"/>
              <a:buNone/>
              <a:defRPr sz="5200"/>
            </a:lvl4pPr>
            <a:lvl5pPr lvl="4" algn="ctr" rtl="0">
              <a:lnSpc>
                <a:spcPct val="80000"/>
              </a:lnSpc>
              <a:spcBef>
                <a:spcPts val="0"/>
              </a:spcBef>
              <a:spcAft>
                <a:spcPts val="0"/>
              </a:spcAft>
              <a:buSzPts val="5200"/>
              <a:buNone/>
              <a:defRPr sz="5200"/>
            </a:lvl5pPr>
            <a:lvl6pPr lvl="5" algn="ctr" rtl="0">
              <a:lnSpc>
                <a:spcPct val="80000"/>
              </a:lnSpc>
              <a:spcBef>
                <a:spcPts val="0"/>
              </a:spcBef>
              <a:spcAft>
                <a:spcPts val="0"/>
              </a:spcAft>
              <a:buSzPts val="5200"/>
              <a:buNone/>
              <a:defRPr sz="5200"/>
            </a:lvl6pPr>
            <a:lvl7pPr lvl="6" algn="ctr" rtl="0">
              <a:lnSpc>
                <a:spcPct val="80000"/>
              </a:lnSpc>
              <a:spcBef>
                <a:spcPts val="0"/>
              </a:spcBef>
              <a:spcAft>
                <a:spcPts val="0"/>
              </a:spcAft>
              <a:buSzPts val="5200"/>
              <a:buNone/>
              <a:defRPr sz="5200"/>
            </a:lvl7pPr>
            <a:lvl8pPr lvl="7" algn="ctr" rtl="0">
              <a:lnSpc>
                <a:spcPct val="80000"/>
              </a:lnSpc>
              <a:spcBef>
                <a:spcPts val="0"/>
              </a:spcBef>
              <a:spcAft>
                <a:spcPts val="0"/>
              </a:spcAft>
              <a:buSzPts val="5200"/>
              <a:buNone/>
              <a:defRPr sz="5200"/>
            </a:lvl8pPr>
            <a:lvl9pPr lvl="8" algn="ctr" rtl="0">
              <a:lnSpc>
                <a:spcPct val="80000"/>
              </a:lnSpc>
              <a:spcBef>
                <a:spcPts val="0"/>
              </a:spcBef>
              <a:spcAft>
                <a:spcPts val="0"/>
              </a:spcAft>
              <a:buSzPts val="5200"/>
              <a:buNone/>
              <a:defRPr sz="5200"/>
            </a:lvl9pPr>
          </a:lstStyle>
          <a:p>
            <a:endParaRPr/>
          </a:p>
        </p:txBody>
      </p:sp>
      <p:sp>
        <p:nvSpPr>
          <p:cNvPr id="244" name="Google Shape;244;p23"/>
          <p:cNvSpPr txBox="1">
            <a:spLocks noGrp="1"/>
          </p:cNvSpPr>
          <p:nvPr>
            <p:ph type="subTitle" idx="3"/>
          </p:nvPr>
        </p:nvSpPr>
        <p:spPr>
          <a:xfrm>
            <a:off x="2064462" y="2012950"/>
            <a:ext cx="2415300" cy="6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45" name="Google Shape;245;p23"/>
          <p:cNvSpPr txBox="1">
            <a:spLocks noGrp="1"/>
          </p:cNvSpPr>
          <p:nvPr>
            <p:ph type="ctrTitle" idx="4"/>
          </p:nvPr>
        </p:nvSpPr>
        <p:spPr>
          <a:xfrm>
            <a:off x="5752078" y="3169319"/>
            <a:ext cx="2415300" cy="42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1800"/>
              <a:buNone/>
              <a:defRPr sz="2400"/>
            </a:lvl1pPr>
            <a:lvl2pPr lvl="1" algn="ctr" rtl="0">
              <a:lnSpc>
                <a:spcPct val="80000"/>
              </a:lnSpc>
              <a:spcBef>
                <a:spcPts val="0"/>
              </a:spcBef>
              <a:spcAft>
                <a:spcPts val="0"/>
              </a:spcAft>
              <a:buSzPts val="5200"/>
              <a:buNone/>
              <a:defRPr sz="5200"/>
            </a:lvl2pPr>
            <a:lvl3pPr lvl="2" algn="ctr" rtl="0">
              <a:lnSpc>
                <a:spcPct val="80000"/>
              </a:lnSpc>
              <a:spcBef>
                <a:spcPts val="0"/>
              </a:spcBef>
              <a:spcAft>
                <a:spcPts val="0"/>
              </a:spcAft>
              <a:buSzPts val="5200"/>
              <a:buNone/>
              <a:defRPr sz="5200"/>
            </a:lvl3pPr>
            <a:lvl4pPr lvl="3" algn="ctr" rtl="0">
              <a:lnSpc>
                <a:spcPct val="80000"/>
              </a:lnSpc>
              <a:spcBef>
                <a:spcPts val="0"/>
              </a:spcBef>
              <a:spcAft>
                <a:spcPts val="0"/>
              </a:spcAft>
              <a:buSzPts val="5200"/>
              <a:buNone/>
              <a:defRPr sz="5200"/>
            </a:lvl4pPr>
            <a:lvl5pPr lvl="4" algn="ctr" rtl="0">
              <a:lnSpc>
                <a:spcPct val="80000"/>
              </a:lnSpc>
              <a:spcBef>
                <a:spcPts val="0"/>
              </a:spcBef>
              <a:spcAft>
                <a:spcPts val="0"/>
              </a:spcAft>
              <a:buSzPts val="5200"/>
              <a:buNone/>
              <a:defRPr sz="5200"/>
            </a:lvl5pPr>
            <a:lvl6pPr lvl="5" algn="ctr" rtl="0">
              <a:lnSpc>
                <a:spcPct val="80000"/>
              </a:lnSpc>
              <a:spcBef>
                <a:spcPts val="0"/>
              </a:spcBef>
              <a:spcAft>
                <a:spcPts val="0"/>
              </a:spcAft>
              <a:buSzPts val="5200"/>
              <a:buNone/>
              <a:defRPr sz="5200"/>
            </a:lvl6pPr>
            <a:lvl7pPr lvl="6" algn="ctr" rtl="0">
              <a:lnSpc>
                <a:spcPct val="80000"/>
              </a:lnSpc>
              <a:spcBef>
                <a:spcPts val="0"/>
              </a:spcBef>
              <a:spcAft>
                <a:spcPts val="0"/>
              </a:spcAft>
              <a:buSzPts val="5200"/>
              <a:buNone/>
              <a:defRPr sz="5200"/>
            </a:lvl7pPr>
            <a:lvl8pPr lvl="7" algn="ctr" rtl="0">
              <a:lnSpc>
                <a:spcPct val="80000"/>
              </a:lnSpc>
              <a:spcBef>
                <a:spcPts val="0"/>
              </a:spcBef>
              <a:spcAft>
                <a:spcPts val="0"/>
              </a:spcAft>
              <a:buSzPts val="5200"/>
              <a:buNone/>
              <a:defRPr sz="5200"/>
            </a:lvl8pPr>
            <a:lvl9pPr lvl="8" algn="ctr" rtl="0">
              <a:lnSpc>
                <a:spcPct val="80000"/>
              </a:lnSpc>
              <a:spcBef>
                <a:spcPts val="0"/>
              </a:spcBef>
              <a:spcAft>
                <a:spcPts val="0"/>
              </a:spcAft>
              <a:buSzPts val="5200"/>
              <a:buNone/>
              <a:defRPr sz="5200"/>
            </a:lvl9pPr>
          </a:lstStyle>
          <a:p>
            <a:endParaRPr/>
          </a:p>
        </p:txBody>
      </p:sp>
      <p:sp>
        <p:nvSpPr>
          <p:cNvPr id="246" name="Google Shape;246;p23"/>
          <p:cNvSpPr txBox="1">
            <a:spLocks noGrp="1"/>
          </p:cNvSpPr>
          <p:nvPr>
            <p:ph type="subTitle" idx="5"/>
          </p:nvPr>
        </p:nvSpPr>
        <p:spPr>
          <a:xfrm>
            <a:off x="5752088" y="3469442"/>
            <a:ext cx="2415300" cy="6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47" name="Google Shape;247;p23"/>
          <p:cNvSpPr txBox="1">
            <a:spLocks noGrp="1"/>
          </p:cNvSpPr>
          <p:nvPr>
            <p:ph type="ctrTitle" idx="6"/>
          </p:nvPr>
        </p:nvSpPr>
        <p:spPr>
          <a:xfrm>
            <a:off x="5752078" y="1712825"/>
            <a:ext cx="2415300" cy="42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1800"/>
              <a:buNone/>
              <a:defRPr sz="2400"/>
            </a:lvl1pPr>
            <a:lvl2pPr lvl="1" algn="ctr" rtl="0">
              <a:lnSpc>
                <a:spcPct val="80000"/>
              </a:lnSpc>
              <a:spcBef>
                <a:spcPts val="0"/>
              </a:spcBef>
              <a:spcAft>
                <a:spcPts val="0"/>
              </a:spcAft>
              <a:buSzPts val="5200"/>
              <a:buNone/>
              <a:defRPr sz="5200"/>
            </a:lvl2pPr>
            <a:lvl3pPr lvl="2" algn="ctr" rtl="0">
              <a:lnSpc>
                <a:spcPct val="80000"/>
              </a:lnSpc>
              <a:spcBef>
                <a:spcPts val="0"/>
              </a:spcBef>
              <a:spcAft>
                <a:spcPts val="0"/>
              </a:spcAft>
              <a:buSzPts val="5200"/>
              <a:buNone/>
              <a:defRPr sz="5200"/>
            </a:lvl3pPr>
            <a:lvl4pPr lvl="3" algn="ctr" rtl="0">
              <a:lnSpc>
                <a:spcPct val="80000"/>
              </a:lnSpc>
              <a:spcBef>
                <a:spcPts val="0"/>
              </a:spcBef>
              <a:spcAft>
                <a:spcPts val="0"/>
              </a:spcAft>
              <a:buSzPts val="5200"/>
              <a:buNone/>
              <a:defRPr sz="5200"/>
            </a:lvl4pPr>
            <a:lvl5pPr lvl="4" algn="ctr" rtl="0">
              <a:lnSpc>
                <a:spcPct val="80000"/>
              </a:lnSpc>
              <a:spcBef>
                <a:spcPts val="0"/>
              </a:spcBef>
              <a:spcAft>
                <a:spcPts val="0"/>
              </a:spcAft>
              <a:buSzPts val="5200"/>
              <a:buNone/>
              <a:defRPr sz="5200"/>
            </a:lvl5pPr>
            <a:lvl6pPr lvl="5" algn="ctr" rtl="0">
              <a:lnSpc>
                <a:spcPct val="80000"/>
              </a:lnSpc>
              <a:spcBef>
                <a:spcPts val="0"/>
              </a:spcBef>
              <a:spcAft>
                <a:spcPts val="0"/>
              </a:spcAft>
              <a:buSzPts val="5200"/>
              <a:buNone/>
              <a:defRPr sz="5200"/>
            </a:lvl6pPr>
            <a:lvl7pPr lvl="6" algn="ctr" rtl="0">
              <a:lnSpc>
                <a:spcPct val="80000"/>
              </a:lnSpc>
              <a:spcBef>
                <a:spcPts val="0"/>
              </a:spcBef>
              <a:spcAft>
                <a:spcPts val="0"/>
              </a:spcAft>
              <a:buSzPts val="5200"/>
              <a:buNone/>
              <a:defRPr sz="5200"/>
            </a:lvl7pPr>
            <a:lvl8pPr lvl="7" algn="ctr" rtl="0">
              <a:lnSpc>
                <a:spcPct val="80000"/>
              </a:lnSpc>
              <a:spcBef>
                <a:spcPts val="0"/>
              </a:spcBef>
              <a:spcAft>
                <a:spcPts val="0"/>
              </a:spcAft>
              <a:buSzPts val="5200"/>
              <a:buNone/>
              <a:defRPr sz="5200"/>
            </a:lvl8pPr>
            <a:lvl9pPr lvl="8" algn="ctr" rtl="0">
              <a:lnSpc>
                <a:spcPct val="80000"/>
              </a:lnSpc>
              <a:spcBef>
                <a:spcPts val="0"/>
              </a:spcBef>
              <a:spcAft>
                <a:spcPts val="0"/>
              </a:spcAft>
              <a:buSzPts val="5200"/>
              <a:buNone/>
              <a:defRPr sz="5200"/>
            </a:lvl9pPr>
          </a:lstStyle>
          <a:p>
            <a:endParaRPr/>
          </a:p>
        </p:txBody>
      </p:sp>
      <p:sp>
        <p:nvSpPr>
          <p:cNvPr id="248" name="Google Shape;248;p23"/>
          <p:cNvSpPr txBox="1">
            <a:spLocks noGrp="1"/>
          </p:cNvSpPr>
          <p:nvPr>
            <p:ph type="subTitle" idx="7"/>
          </p:nvPr>
        </p:nvSpPr>
        <p:spPr>
          <a:xfrm>
            <a:off x="5752088" y="2012950"/>
            <a:ext cx="2415300" cy="6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49" name="Google Shape;249;p23"/>
          <p:cNvSpPr txBox="1">
            <a:spLocks noGrp="1"/>
          </p:cNvSpPr>
          <p:nvPr>
            <p:ph type="title" idx="8"/>
          </p:nvPr>
        </p:nvSpPr>
        <p:spPr>
          <a:xfrm>
            <a:off x="713225" y="3688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50" name="Google Shape;250;p23"/>
          <p:cNvPicPr preferRelativeResize="0"/>
          <p:nvPr/>
        </p:nvPicPr>
        <p:blipFill rotWithShape="1">
          <a:blip r:embed="rId2">
            <a:alphaModFix amt="75000"/>
          </a:blip>
          <a:srcRect r="28551"/>
          <a:stretch>
            <a:fillRect/>
          </a:stretch>
        </p:blipFill>
        <p:spPr>
          <a:xfrm>
            <a:off x="8458648" y="0"/>
            <a:ext cx="685350" cy="5143501"/>
          </a:xfrm>
          <a:prstGeom prst="rect">
            <a:avLst/>
          </a:prstGeom>
          <a:noFill/>
          <a:ln>
            <a:noFill/>
          </a:ln>
        </p:spPr>
      </p:pic>
      <p:pic>
        <p:nvPicPr>
          <p:cNvPr id="251" name="Google Shape;251;p23"/>
          <p:cNvPicPr preferRelativeResize="0"/>
          <p:nvPr/>
        </p:nvPicPr>
        <p:blipFill rotWithShape="1">
          <a:blip r:embed="rId3">
            <a:alphaModFix amt="75000"/>
          </a:blip>
          <a:srcRect l="8533"/>
          <a:stretch>
            <a:fillRect/>
          </a:stretch>
        </p:blipFill>
        <p:spPr>
          <a:xfrm>
            <a:off x="0" y="0"/>
            <a:ext cx="715925" cy="5143499"/>
          </a:xfrm>
          <a:prstGeom prst="rect">
            <a:avLst/>
          </a:prstGeom>
          <a:noFill/>
          <a:ln>
            <a:noFill/>
          </a:ln>
        </p:spPr>
      </p:pic>
      <p:grpSp>
        <p:nvGrpSpPr>
          <p:cNvPr id="252" name="Google Shape;252;p23"/>
          <p:cNvGrpSpPr/>
          <p:nvPr/>
        </p:nvGrpSpPr>
        <p:grpSpPr>
          <a:xfrm rot="-1664671">
            <a:off x="573296" y="4358554"/>
            <a:ext cx="552257" cy="553297"/>
            <a:chOff x="3949250" y="1525675"/>
            <a:chExt cx="268700" cy="269200"/>
          </a:xfrm>
        </p:grpSpPr>
        <p:sp>
          <p:nvSpPr>
            <p:cNvPr id="253" name="Google Shape;253;p23"/>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23"/>
          <p:cNvGrpSpPr/>
          <p:nvPr/>
        </p:nvGrpSpPr>
        <p:grpSpPr>
          <a:xfrm rot="-550137">
            <a:off x="8108031" y="4282760"/>
            <a:ext cx="645333" cy="646538"/>
            <a:chOff x="3949250" y="1525675"/>
            <a:chExt cx="268700" cy="269200"/>
          </a:xfrm>
        </p:grpSpPr>
        <p:sp>
          <p:nvSpPr>
            <p:cNvPr id="257" name="Google Shape;257;p23"/>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23"/>
          <p:cNvGrpSpPr/>
          <p:nvPr/>
        </p:nvGrpSpPr>
        <p:grpSpPr>
          <a:xfrm rot="208722">
            <a:off x="123844" y="1555937"/>
            <a:ext cx="342310" cy="342947"/>
            <a:chOff x="3949250" y="1525675"/>
            <a:chExt cx="268700" cy="269200"/>
          </a:xfrm>
        </p:grpSpPr>
        <p:sp>
          <p:nvSpPr>
            <p:cNvPr id="261" name="Google Shape;261;p23"/>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3"/>
          <p:cNvGrpSpPr/>
          <p:nvPr/>
        </p:nvGrpSpPr>
        <p:grpSpPr>
          <a:xfrm rot="-1337552">
            <a:off x="8563313" y="328348"/>
            <a:ext cx="400498" cy="401228"/>
            <a:chOff x="3949250" y="1525675"/>
            <a:chExt cx="268700" cy="269200"/>
          </a:xfrm>
        </p:grpSpPr>
        <p:sp>
          <p:nvSpPr>
            <p:cNvPr id="265" name="Google Shape;265;p23"/>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9"/>
        <p:cNvGrpSpPr/>
        <p:nvPr/>
      </p:nvGrpSpPr>
      <p:grpSpPr>
        <a:xfrm>
          <a:off x="0" y="0"/>
          <a:ext cx="0" cy="0"/>
          <a:chOff x="0" y="0"/>
          <a:chExt cx="0" cy="0"/>
        </a:xfrm>
      </p:grpSpPr>
      <p:pic>
        <p:nvPicPr>
          <p:cNvPr id="290" name="Google Shape;290;p26"/>
          <p:cNvPicPr preferRelativeResize="0"/>
          <p:nvPr/>
        </p:nvPicPr>
        <p:blipFill rotWithShape="1">
          <a:blip r:embed="rId2">
            <a:alphaModFix amt="75000"/>
          </a:blip>
          <a:srcRect t="35554"/>
          <a:stretch>
            <a:fillRect/>
          </a:stretch>
        </p:blipFill>
        <p:spPr>
          <a:xfrm>
            <a:off x="0" y="1828800"/>
            <a:ext cx="1050900" cy="3314700"/>
          </a:xfrm>
          <a:prstGeom prst="rect">
            <a:avLst/>
          </a:prstGeom>
          <a:noFill/>
          <a:ln>
            <a:noFill/>
          </a:ln>
        </p:spPr>
      </p:pic>
      <p:pic>
        <p:nvPicPr>
          <p:cNvPr id="291" name="Google Shape;291;p26"/>
          <p:cNvPicPr preferRelativeResize="0"/>
          <p:nvPr/>
        </p:nvPicPr>
        <p:blipFill rotWithShape="1">
          <a:blip r:embed="rId2">
            <a:alphaModFix amt="75000"/>
          </a:blip>
          <a:srcRect t="35554"/>
          <a:stretch>
            <a:fillRect/>
          </a:stretch>
        </p:blipFill>
        <p:spPr>
          <a:xfrm flipH="1">
            <a:off x="8093100" y="1828800"/>
            <a:ext cx="1050900" cy="3314700"/>
          </a:xfrm>
          <a:prstGeom prst="rect">
            <a:avLst/>
          </a:prstGeom>
          <a:noFill/>
          <a:ln>
            <a:noFill/>
          </a:ln>
        </p:spPr>
      </p:pic>
      <p:grpSp>
        <p:nvGrpSpPr>
          <p:cNvPr id="292" name="Google Shape;292;p26"/>
          <p:cNvGrpSpPr/>
          <p:nvPr/>
        </p:nvGrpSpPr>
        <p:grpSpPr>
          <a:xfrm rot="-1664671">
            <a:off x="249321" y="4493479"/>
            <a:ext cx="552257" cy="553297"/>
            <a:chOff x="3949250" y="1525675"/>
            <a:chExt cx="268700" cy="269200"/>
          </a:xfrm>
        </p:grpSpPr>
        <p:sp>
          <p:nvSpPr>
            <p:cNvPr id="293" name="Google Shape;293;p26"/>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6"/>
          <p:cNvGrpSpPr/>
          <p:nvPr/>
        </p:nvGrpSpPr>
        <p:grpSpPr>
          <a:xfrm rot="1586722">
            <a:off x="8494594" y="4493500"/>
            <a:ext cx="552249" cy="553289"/>
            <a:chOff x="3949250" y="1525675"/>
            <a:chExt cx="268700" cy="269200"/>
          </a:xfrm>
        </p:grpSpPr>
        <p:sp>
          <p:nvSpPr>
            <p:cNvPr id="297" name="Google Shape;297;p26"/>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50000">
              <a:schemeClr val="lt1"/>
            </a:gs>
            <a:gs pos="100000">
              <a:schemeClr val="accent3"/>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DM Serif Display"/>
              <a:buNone/>
              <a:defRPr sz="35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8" r:id="rId5"/>
    <p:sldLayoutId id="2147483660" r:id="rId6"/>
    <p:sldLayoutId id="2147483667" r:id="rId7"/>
    <p:sldLayoutId id="2147483669"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Rectangle 1"/>
          <p:cNvSpPr/>
          <p:nvPr/>
        </p:nvSpPr>
        <p:spPr>
          <a:xfrm>
            <a:off x="342648" y="2724912"/>
            <a:ext cx="8360380" cy="179406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35"/>
          <p:cNvSpPr/>
          <p:nvPr/>
        </p:nvSpPr>
        <p:spPr>
          <a:xfrm rot="5400000">
            <a:off x="-33697" y="1911119"/>
            <a:ext cx="63050" cy="61409"/>
          </a:xfrm>
          <a:custGeom>
            <a:avLst/>
            <a:gdLst/>
            <a:ahLst/>
            <a:cxnLst/>
            <a:rect l="l" t="t" r="r" b="b"/>
            <a:pathLst>
              <a:path w="730" h="711" extrusionOk="0">
                <a:moveTo>
                  <a:pt x="376" y="0"/>
                </a:moveTo>
                <a:cubicBezTo>
                  <a:pt x="167" y="0"/>
                  <a:pt x="1" y="146"/>
                  <a:pt x="1" y="354"/>
                </a:cubicBezTo>
                <a:cubicBezTo>
                  <a:pt x="1" y="542"/>
                  <a:pt x="147" y="709"/>
                  <a:pt x="355" y="709"/>
                </a:cubicBezTo>
                <a:cubicBezTo>
                  <a:pt x="365" y="710"/>
                  <a:pt x="376" y="710"/>
                  <a:pt x="387" y="710"/>
                </a:cubicBezTo>
                <a:cubicBezTo>
                  <a:pt x="561" y="710"/>
                  <a:pt x="709" y="552"/>
                  <a:pt x="709" y="375"/>
                </a:cubicBezTo>
                <a:cubicBezTo>
                  <a:pt x="730" y="167"/>
                  <a:pt x="563" y="0"/>
                  <a:pt x="376" y="0"/>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rot="5400000">
            <a:off x="226697" y="1841940"/>
            <a:ext cx="93625" cy="82829"/>
          </a:xfrm>
          <a:custGeom>
            <a:avLst/>
            <a:gdLst/>
            <a:ahLst/>
            <a:cxnLst/>
            <a:rect l="l" t="t" r="r" b="b"/>
            <a:pathLst>
              <a:path w="1084" h="959" extrusionOk="0">
                <a:moveTo>
                  <a:pt x="551" y="0"/>
                </a:moveTo>
                <a:cubicBezTo>
                  <a:pt x="353" y="0"/>
                  <a:pt x="167" y="120"/>
                  <a:pt x="84" y="318"/>
                </a:cubicBezTo>
                <a:cubicBezTo>
                  <a:pt x="1" y="567"/>
                  <a:pt x="126" y="838"/>
                  <a:pt x="376" y="921"/>
                </a:cubicBezTo>
                <a:cubicBezTo>
                  <a:pt x="436" y="947"/>
                  <a:pt x="497" y="958"/>
                  <a:pt x="557" y="958"/>
                </a:cubicBezTo>
                <a:cubicBezTo>
                  <a:pt x="745" y="958"/>
                  <a:pt x="916" y="841"/>
                  <a:pt x="980" y="651"/>
                </a:cubicBezTo>
                <a:cubicBezTo>
                  <a:pt x="1084" y="401"/>
                  <a:pt x="959" y="130"/>
                  <a:pt x="709" y="26"/>
                </a:cubicBezTo>
                <a:cubicBezTo>
                  <a:pt x="657" y="9"/>
                  <a:pt x="604" y="0"/>
                  <a:pt x="551" y="0"/>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rot="5400000">
            <a:off x="42866" y="2500874"/>
            <a:ext cx="91898" cy="83433"/>
          </a:xfrm>
          <a:custGeom>
            <a:avLst/>
            <a:gdLst/>
            <a:ahLst/>
            <a:cxnLst/>
            <a:rect l="l" t="t" r="r" b="b"/>
            <a:pathLst>
              <a:path w="1064" h="966" extrusionOk="0">
                <a:moveTo>
                  <a:pt x="541" y="1"/>
                </a:moveTo>
                <a:cubicBezTo>
                  <a:pt x="501" y="1"/>
                  <a:pt x="459" y="6"/>
                  <a:pt x="417" y="15"/>
                </a:cubicBezTo>
                <a:cubicBezTo>
                  <a:pt x="168" y="78"/>
                  <a:pt x="1" y="328"/>
                  <a:pt x="63" y="598"/>
                </a:cubicBezTo>
                <a:cubicBezTo>
                  <a:pt x="117" y="813"/>
                  <a:pt x="324" y="966"/>
                  <a:pt x="539" y="966"/>
                </a:cubicBezTo>
                <a:cubicBezTo>
                  <a:pt x="575" y="966"/>
                  <a:pt x="611" y="961"/>
                  <a:pt x="647" y="952"/>
                </a:cubicBezTo>
                <a:cubicBezTo>
                  <a:pt x="896" y="890"/>
                  <a:pt x="1063" y="619"/>
                  <a:pt x="1001" y="369"/>
                </a:cubicBezTo>
                <a:cubicBezTo>
                  <a:pt x="948" y="140"/>
                  <a:pt x="761" y="1"/>
                  <a:pt x="541" y="1"/>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rot="5400000">
            <a:off x="259518" y="1518151"/>
            <a:ext cx="39730" cy="36189"/>
          </a:xfrm>
          <a:custGeom>
            <a:avLst/>
            <a:gdLst/>
            <a:ahLst/>
            <a:cxnLst/>
            <a:rect l="l" t="t" r="r" b="b"/>
            <a:pathLst>
              <a:path w="460" h="419" extrusionOk="0">
                <a:moveTo>
                  <a:pt x="244" y="0"/>
                </a:moveTo>
                <a:cubicBezTo>
                  <a:pt x="226" y="0"/>
                  <a:pt x="207" y="4"/>
                  <a:pt x="188" y="11"/>
                </a:cubicBezTo>
                <a:cubicBezTo>
                  <a:pt x="63" y="32"/>
                  <a:pt x="1" y="136"/>
                  <a:pt x="22" y="261"/>
                </a:cubicBezTo>
                <a:cubicBezTo>
                  <a:pt x="39" y="347"/>
                  <a:pt x="126" y="418"/>
                  <a:pt x="214" y="418"/>
                </a:cubicBezTo>
                <a:cubicBezTo>
                  <a:pt x="233" y="418"/>
                  <a:pt x="253" y="415"/>
                  <a:pt x="272" y="407"/>
                </a:cubicBezTo>
                <a:cubicBezTo>
                  <a:pt x="397" y="386"/>
                  <a:pt x="459" y="261"/>
                  <a:pt x="438" y="157"/>
                </a:cubicBezTo>
                <a:cubicBezTo>
                  <a:pt x="404" y="72"/>
                  <a:pt x="328" y="0"/>
                  <a:pt x="244" y="0"/>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rot="5400000">
            <a:off x="163347" y="1696887"/>
            <a:ext cx="91811" cy="83347"/>
          </a:xfrm>
          <a:custGeom>
            <a:avLst/>
            <a:gdLst/>
            <a:ahLst/>
            <a:cxnLst/>
            <a:rect l="l" t="t" r="r" b="b"/>
            <a:pathLst>
              <a:path w="1063" h="965" extrusionOk="0">
                <a:moveTo>
                  <a:pt x="532" y="1"/>
                </a:moveTo>
                <a:cubicBezTo>
                  <a:pt x="494" y="1"/>
                  <a:pt x="456" y="5"/>
                  <a:pt x="417" y="14"/>
                </a:cubicBezTo>
                <a:cubicBezTo>
                  <a:pt x="167" y="76"/>
                  <a:pt x="1" y="347"/>
                  <a:pt x="63" y="597"/>
                </a:cubicBezTo>
                <a:cubicBezTo>
                  <a:pt x="117" y="811"/>
                  <a:pt x="323" y="964"/>
                  <a:pt x="539" y="964"/>
                </a:cubicBezTo>
                <a:cubicBezTo>
                  <a:pt x="575" y="964"/>
                  <a:pt x="611" y="960"/>
                  <a:pt x="646" y="951"/>
                </a:cubicBezTo>
                <a:cubicBezTo>
                  <a:pt x="896" y="889"/>
                  <a:pt x="1063" y="639"/>
                  <a:pt x="1000" y="368"/>
                </a:cubicBezTo>
                <a:cubicBezTo>
                  <a:pt x="947" y="154"/>
                  <a:pt x="756" y="1"/>
                  <a:pt x="532" y="1"/>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rot="5400000">
            <a:off x="255932" y="1273345"/>
            <a:ext cx="90084" cy="83347"/>
          </a:xfrm>
          <a:custGeom>
            <a:avLst/>
            <a:gdLst/>
            <a:ahLst/>
            <a:cxnLst/>
            <a:rect l="l" t="t" r="r" b="b"/>
            <a:pathLst>
              <a:path w="1043" h="965" extrusionOk="0">
                <a:moveTo>
                  <a:pt x="524" y="1"/>
                </a:moveTo>
                <a:cubicBezTo>
                  <a:pt x="489" y="1"/>
                  <a:pt x="453" y="5"/>
                  <a:pt x="417" y="14"/>
                </a:cubicBezTo>
                <a:cubicBezTo>
                  <a:pt x="147" y="76"/>
                  <a:pt x="1" y="347"/>
                  <a:pt x="63" y="597"/>
                </a:cubicBezTo>
                <a:cubicBezTo>
                  <a:pt x="117" y="811"/>
                  <a:pt x="308" y="964"/>
                  <a:pt x="519" y="964"/>
                </a:cubicBezTo>
                <a:cubicBezTo>
                  <a:pt x="554" y="964"/>
                  <a:pt x="590" y="960"/>
                  <a:pt x="626" y="951"/>
                </a:cubicBezTo>
                <a:cubicBezTo>
                  <a:pt x="896" y="888"/>
                  <a:pt x="1042" y="618"/>
                  <a:pt x="980" y="368"/>
                </a:cubicBezTo>
                <a:cubicBezTo>
                  <a:pt x="926" y="154"/>
                  <a:pt x="735" y="1"/>
                  <a:pt x="524" y="1"/>
                </a:cubicBezTo>
                <a:close/>
              </a:path>
            </a:pathLst>
          </a:custGeom>
          <a:gradFill>
            <a:gsLst>
              <a:gs pos="0">
                <a:schemeClr val="dk2"/>
              </a:gs>
              <a:gs pos="39000">
                <a:schemeClr val="lt2"/>
              </a:gs>
              <a:gs pos="69000">
                <a:srgbClr val="BC9782">
                  <a:alpha val="50980"/>
                </a:srgbClr>
              </a:gs>
              <a:gs pos="87000">
                <a:srgbClr val="F9EAA5">
                  <a:alpha val="1960"/>
                </a:srgbClr>
              </a:gs>
              <a:gs pos="100000">
                <a:srgbClr val="F9EAA5">
                  <a:alpha val="196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txBox="1">
            <a:spLocks noGrp="1"/>
          </p:cNvSpPr>
          <p:nvPr>
            <p:ph type="title"/>
          </p:nvPr>
        </p:nvSpPr>
        <p:spPr>
          <a:xfrm>
            <a:off x="408891" y="3208103"/>
            <a:ext cx="8123026" cy="8418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3500" dirty="0">
                <a:solidFill>
                  <a:schemeClr val="bg2"/>
                </a:solidFill>
                <a:latin typeface="Times New Roman" panose="02020603050405020304" pitchFamily="18" charset="0"/>
                <a:cs typeface="Times New Roman" panose="02020603050405020304" pitchFamily="18" charset="0"/>
              </a:rPr>
              <a:t>Đề: Phân tích nhân vật Phương Định trong tác phẩm “Những ngôi sao xa xôi” của Lê Minh Khuê </a:t>
            </a:r>
            <a:endParaRPr sz="3500" dirty="0">
              <a:solidFill>
                <a:schemeClr val="bg2"/>
              </a:solidFill>
              <a:latin typeface="Times New Roman" panose="02020603050405020304" pitchFamily="18" charset="0"/>
              <a:cs typeface="Times New Roman" panose="02020603050405020304" pitchFamily="18" charset="0"/>
            </a:endParaRPr>
          </a:p>
        </p:txBody>
      </p:sp>
      <p:grpSp>
        <p:nvGrpSpPr>
          <p:cNvPr id="414" name="Google Shape;414;p35"/>
          <p:cNvGrpSpPr/>
          <p:nvPr/>
        </p:nvGrpSpPr>
        <p:grpSpPr>
          <a:xfrm rot="-1664671">
            <a:off x="1484846" y="2975591"/>
            <a:ext cx="552257" cy="553297"/>
            <a:chOff x="3949250" y="1525675"/>
            <a:chExt cx="268700" cy="269200"/>
          </a:xfrm>
        </p:grpSpPr>
        <p:sp>
          <p:nvSpPr>
            <p:cNvPr id="415" name="Google Shape;415;p35"/>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35"/>
          <p:cNvGrpSpPr/>
          <p:nvPr/>
        </p:nvGrpSpPr>
        <p:grpSpPr>
          <a:xfrm rot="1254203">
            <a:off x="7388590" y="2922820"/>
            <a:ext cx="302444" cy="303016"/>
            <a:chOff x="3949250" y="1525675"/>
            <a:chExt cx="268700" cy="269200"/>
          </a:xfrm>
        </p:grpSpPr>
        <p:sp>
          <p:nvSpPr>
            <p:cNvPr id="419" name="Google Shape;419;p35"/>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5"/>
          <p:cNvGrpSpPr/>
          <p:nvPr/>
        </p:nvGrpSpPr>
        <p:grpSpPr>
          <a:xfrm rot="-1006986">
            <a:off x="7140735" y="4454646"/>
            <a:ext cx="302433" cy="303014"/>
            <a:chOff x="3949250" y="1525675"/>
            <a:chExt cx="268700" cy="269200"/>
          </a:xfrm>
        </p:grpSpPr>
        <p:sp>
          <p:nvSpPr>
            <p:cNvPr id="423" name="Google Shape;423;p35"/>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35"/>
          <p:cNvSpPr/>
          <p:nvPr/>
        </p:nvSpPr>
        <p:spPr>
          <a:xfrm rot="-1664723">
            <a:off x="6759983" y="-2113436"/>
            <a:ext cx="4055932" cy="4055932"/>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11480" y="2788920"/>
            <a:ext cx="8211312" cy="166093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 y="0"/>
            <a:ext cx="9176877" cy="265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428993" y="-42349"/>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977639" y="530351"/>
            <a:ext cx="1656223" cy="461665"/>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3. Mở rộng:</a:t>
            </a:r>
          </a:p>
        </p:txBody>
      </p:sp>
      <p:sp>
        <p:nvSpPr>
          <p:cNvPr id="4" name="Rectangle 3"/>
          <p:cNvSpPr/>
          <p:nvPr/>
        </p:nvSpPr>
        <p:spPr>
          <a:xfrm>
            <a:off x="3730752" y="992016"/>
            <a:ext cx="5285232" cy="40463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idx="1"/>
          </p:nvPr>
        </p:nvSpPr>
        <p:spPr>
          <a:xfrm>
            <a:off x="3593592" y="992016"/>
            <a:ext cx="5422392" cy="1426133"/>
          </a:xfrm>
        </p:spPr>
        <p:txBody>
          <a:bodyPr/>
          <a:lstStyle/>
          <a:p>
            <a:pPr marL="158750" indent="0">
              <a:buNone/>
            </a:pPr>
            <a:r>
              <a:rPr lang="vi-VN" sz="1600" dirty="0">
                <a:latin typeface="+mj-lt"/>
              </a:rPr>
              <a:t>•</a:t>
            </a:r>
            <a:r>
              <a:rPr lang="en-US" sz="1600" dirty="0">
                <a:latin typeface="+mj-lt"/>
              </a:rPr>
              <a:t> </a:t>
            </a:r>
            <a:r>
              <a:rPr lang="vi-VN" sz="1600" dirty="0">
                <a:latin typeface="+mj-lt"/>
              </a:rPr>
              <a:t>Trong dòng chảy của nền văn học dân tộc, cảm hứng yêu nước và cảm hứng nhân đạo tựa như hai mạch ngầm xuyên suốt, cuộn chảy qua bao chặng đường lịch sử. Trong loạt những tác phẩm những năm trong cuộc chiến giải phóng miền nam, không chỉ có Những ngôi sao xa xôi của Lê Minh Khuê là viết về hình ảnh đẹp của thanh niên, thế hệ trẻ Việt Nam những năm kháng chiến chống Mỹ mà con có “Tiểu đội xe không kính” của Phạm Tiến Duất đã khắc họa được tinh thần khoan thai bất khuất của các chiến sĩ trên chuyến đường vào miền nam.</a:t>
            </a:r>
          </a:p>
          <a:p>
            <a:pPr marL="158750" indent="0" algn="ctr">
              <a:buNone/>
            </a:pPr>
            <a:r>
              <a:rPr lang="vi-VN" sz="1600" dirty="0">
                <a:latin typeface="+mj-lt"/>
              </a:rPr>
              <a:t>“ Không có kính không phải vì xe không có kính</a:t>
            </a:r>
          </a:p>
          <a:p>
            <a:pPr marL="158750" indent="0" algn="ctr">
              <a:buNone/>
            </a:pPr>
            <a:r>
              <a:rPr lang="vi-VN" sz="1600" dirty="0">
                <a:latin typeface="+mj-lt"/>
              </a:rPr>
              <a:t>Bom đạn bom rung kính vỡ đi rồi</a:t>
            </a:r>
          </a:p>
          <a:p>
            <a:pPr marL="158750" indent="0" algn="ctr">
              <a:buNone/>
            </a:pPr>
            <a:r>
              <a:rPr lang="vi-VN" sz="1600" dirty="0">
                <a:latin typeface="+mj-lt"/>
              </a:rPr>
              <a:t>Ung dung buồng lái ta ngồi</a:t>
            </a:r>
          </a:p>
          <a:p>
            <a:pPr marL="158750" indent="0" algn="ctr">
              <a:buNone/>
            </a:pPr>
            <a:r>
              <a:rPr lang="vi-VN" sz="1600" dirty="0">
                <a:latin typeface="+mj-lt"/>
              </a:rPr>
              <a:t>Nhìn đất nhìn trời nhìn thẳng”</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9" y="230674"/>
            <a:ext cx="2624328" cy="229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89" y="2618591"/>
            <a:ext cx="2880357" cy="192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30752" y="1514212"/>
            <a:ext cx="5285232" cy="3139321"/>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vi-VN" sz="1800" dirty="0">
                <a:solidFill>
                  <a:schemeClr val="bg2"/>
                </a:solidFill>
                <a:latin typeface="+mj-lt"/>
              </a:rPr>
              <a:t>Bên cạnh đó, nhà thơ Phạm Tiến Duật cũng từng đặt ngòi bút mình nghiêng mực theo dòng chảy của cuộc đời mà cất lên khúc vọng về tình yêu nước của những người nữ chiến sĩ</a:t>
            </a:r>
            <a:r>
              <a:rPr lang="en-US" sz="1800" dirty="0">
                <a:solidFill>
                  <a:schemeClr val="bg2"/>
                </a:solidFill>
                <a:latin typeface="+mj-lt"/>
              </a:rPr>
              <a:t> qua bài thơ “ Gửi em, cô thanh niên xung phong”:</a:t>
            </a:r>
          </a:p>
          <a:p>
            <a:pPr algn="ctr"/>
            <a:r>
              <a:rPr lang="vi-VN" sz="1800" dirty="0">
                <a:solidFill>
                  <a:schemeClr val="bg2"/>
                </a:solidFill>
                <a:latin typeface="+mj-lt"/>
              </a:rPr>
              <a:t>Cạnh giếng nước có bom từ trường</a:t>
            </a:r>
          </a:p>
          <a:p>
            <a:pPr algn="ctr"/>
            <a:r>
              <a:rPr lang="vi-VN" sz="1800" dirty="0">
                <a:solidFill>
                  <a:schemeClr val="bg2"/>
                </a:solidFill>
                <a:latin typeface="+mj-lt"/>
              </a:rPr>
              <a:t>En không rửa ngủ ngày chân lấm</a:t>
            </a:r>
          </a:p>
          <a:p>
            <a:pPr algn="ctr"/>
            <a:r>
              <a:rPr lang="vi-VN" sz="1800" dirty="0">
                <a:solidFill>
                  <a:schemeClr val="bg2"/>
                </a:solidFill>
                <a:latin typeface="+mj-lt"/>
              </a:rPr>
              <a:t>Ngày em phá nhiểu bom nổ chậm</a:t>
            </a:r>
          </a:p>
          <a:p>
            <a:pPr algn="ctr"/>
            <a:r>
              <a:rPr lang="vi-VN" sz="1800" dirty="0">
                <a:solidFill>
                  <a:schemeClr val="bg2"/>
                </a:solidFill>
                <a:latin typeface="+mj-lt"/>
              </a:rPr>
              <a:t>Ðêm nằm mơ nói mớ vang nhà</a:t>
            </a:r>
          </a:p>
          <a:p>
            <a:pPr algn="ctr"/>
            <a:r>
              <a:rPr lang="vi-VN" sz="1800" dirty="0">
                <a:solidFill>
                  <a:schemeClr val="bg2"/>
                </a:solidFill>
                <a:latin typeface="+mj-lt"/>
              </a:rPr>
              <a:t>Chuyện kể từ nỗi nhớ sâu xa</a:t>
            </a:r>
          </a:p>
          <a:p>
            <a:pPr algn="ctr"/>
            <a:r>
              <a:rPr lang="vi-VN" sz="1800" dirty="0">
                <a:solidFill>
                  <a:schemeClr val="bg2"/>
                </a:solidFill>
                <a:latin typeface="+mj-lt"/>
              </a:rPr>
              <a:t>Thương em, thương em, thương em biết mấy...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04" y="2578558"/>
            <a:ext cx="2985106" cy="201859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6124">
            <a:off x="477305" y="238320"/>
            <a:ext cx="3053135" cy="232931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par>
                                <p:cTn id="12" presetID="10" presetClass="entr" presetSubtype="0" fill="hold" nodeType="with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fade">
                                      <p:cBhvr>
                                        <p:cTn id="14" dur="5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1000"/>
                                        <p:tgtEl>
                                          <p:spTgt spid="6">
                                            <p:txEl>
                                              <p:pRg st="2" end="2"/>
                                            </p:txEl>
                                          </p:spTgt>
                                        </p:tgtEl>
                                      </p:cBhvr>
                                    </p:animEffect>
                                    <p:anim calcmode="lin" valueType="num">
                                      <p:cBhvr>
                                        <p:cTn id="3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1000"/>
                                        <p:tgtEl>
                                          <p:spTgt spid="6">
                                            <p:txEl>
                                              <p:pRg st="3" end="3"/>
                                            </p:txEl>
                                          </p:spTgt>
                                        </p:tgtEl>
                                      </p:cBhvr>
                                    </p:animEffect>
                                    <p:anim calcmode="lin" valueType="num">
                                      <p:cBhvr>
                                        <p:cTn id="4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1000"/>
                                        <p:tgtEl>
                                          <p:spTgt spid="6">
                                            <p:txEl>
                                              <p:pRg st="4" end="4"/>
                                            </p:txEl>
                                          </p:spTgt>
                                        </p:tgtEl>
                                      </p:cBhvr>
                                    </p:animEffect>
                                    <p:anim calcmode="lin" valueType="num">
                                      <p:cBhvr>
                                        <p:cTn id="5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6">
                                            <p:txEl>
                                              <p:pRg st="0" end="0"/>
                                            </p:txEl>
                                          </p:spTgt>
                                        </p:tgtEl>
                                      </p:cBhvr>
                                    </p:animEffect>
                                    <p:set>
                                      <p:cBhvr>
                                        <p:cTn id="59"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6">
                                            <p:txEl>
                                              <p:pRg st="1" end="1"/>
                                            </p:txEl>
                                          </p:spTgt>
                                        </p:tgtEl>
                                      </p:cBhvr>
                                    </p:animEffect>
                                    <p:set>
                                      <p:cBhvr>
                                        <p:cTn id="64"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6">
                                            <p:txEl>
                                              <p:pRg st="2" end="2"/>
                                            </p:txEl>
                                          </p:spTgt>
                                        </p:tgtEl>
                                      </p:cBhvr>
                                    </p:animEffect>
                                    <p:set>
                                      <p:cBhvr>
                                        <p:cTn id="69"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6">
                                            <p:txEl>
                                              <p:pRg st="3" end="3"/>
                                            </p:txEl>
                                          </p:spTgt>
                                        </p:tgtEl>
                                      </p:cBhvr>
                                    </p:animEffect>
                                    <p:set>
                                      <p:cBhvr>
                                        <p:cTn id="74" dur="1" fill="hold">
                                          <p:stCondLst>
                                            <p:cond delay="499"/>
                                          </p:stCondLst>
                                        </p:cTn>
                                        <p:tgtEl>
                                          <p:spTgt spid="6">
                                            <p:txEl>
                                              <p:pRg st="3" end="3"/>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6">
                                            <p:txEl>
                                              <p:pRg st="4" end="4"/>
                                            </p:txEl>
                                          </p:spTgt>
                                        </p:tgtEl>
                                      </p:cBhvr>
                                    </p:animEffect>
                                    <p:set>
                                      <p:cBhvr>
                                        <p:cTn id="79"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000"/>
                                        <p:tgtEl>
                                          <p:spTgt spid="2"/>
                                        </p:tgtEl>
                                      </p:cBhvr>
                                    </p:animEffect>
                                    <p:anim calcmode="lin" valueType="num">
                                      <p:cBhvr>
                                        <p:cTn id="85" dur="1000" fill="hold"/>
                                        <p:tgtEl>
                                          <p:spTgt spid="2"/>
                                        </p:tgtEl>
                                        <p:attrNameLst>
                                          <p:attrName>ppt_x</p:attrName>
                                        </p:attrNameLst>
                                      </p:cBhvr>
                                      <p:tavLst>
                                        <p:tav tm="0">
                                          <p:val>
                                            <p:strVal val="#ppt_x"/>
                                          </p:val>
                                        </p:tav>
                                        <p:tav tm="100000">
                                          <p:val>
                                            <p:strVal val="#ppt_x"/>
                                          </p:val>
                                        </p:tav>
                                      </p:tavLst>
                                    </p:anim>
                                    <p:anim calcmode="lin" valueType="num">
                                      <p:cBhvr>
                                        <p:cTn id="86" dur="1000" fill="hold"/>
                                        <p:tgtEl>
                                          <p:spTgt spid="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000"/>
                                        <p:tgtEl>
                                          <p:spTgt spid="1027"/>
                                        </p:tgtEl>
                                      </p:cBhvr>
                                    </p:animEffect>
                                    <p:anim calcmode="lin" valueType="num">
                                      <p:cBhvr>
                                        <p:cTn id="90" dur="1000" fill="hold"/>
                                        <p:tgtEl>
                                          <p:spTgt spid="1027"/>
                                        </p:tgtEl>
                                        <p:attrNameLst>
                                          <p:attrName>ppt_x</p:attrName>
                                        </p:attrNameLst>
                                      </p:cBhvr>
                                      <p:tavLst>
                                        <p:tav tm="0">
                                          <p:val>
                                            <p:strVal val="#ppt_x"/>
                                          </p:val>
                                        </p:tav>
                                        <p:tav tm="100000">
                                          <p:val>
                                            <p:strVal val="#ppt_x"/>
                                          </p:val>
                                        </p:tav>
                                      </p:tavLst>
                                    </p:anim>
                                    <p:anim calcmode="lin" valueType="num">
                                      <p:cBhvr>
                                        <p:cTn id="91" dur="1000" fill="hold"/>
                                        <p:tgtEl>
                                          <p:spTgt spid="1027"/>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026"/>
                                        </p:tgtEl>
                                        <p:attrNameLst>
                                          <p:attrName>style.visibility</p:attrName>
                                        </p:attrNameLst>
                                      </p:cBhvr>
                                      <p:to>
                                        <p:strVal val="visible"/>
                                      </p:to>
                                    </p:set>
                                    <p:animEffect transition="in" filter="fade">
                                      <p:cBhvr>
                                        <p:cTn id="94" dur="1000"/>
                                        <p:tgtEl>
                                          <p:spTgt spid="1026"/>
                                        </p:tgtEl>
                                      </p:cBhvr>
                                    </p:animEffect>
                                    <p:anim calcmode="lin" valueType="num">
                                      <p:cBhvr>
                                        <p:cTn id="95" dur="1000" fill="hold"/>
                                        <p:tgtEl>
                                          <p:spTgt spid="1026"/>
                                        </p:tgtEl>
                                        <p:attrNameLst>
                                          <p:attrName>ppt_x</p:attrName>
                                        </p:attrNameLst>
                                      </p:cBhvr>
                                      <p:tavLst>
                                        <p:tav tm="0">
                                          <p:val>
                                            <p:strVal val="#ppt_x"/>
                                          </p:val>
                                        </p:tav>
                                        <p:tav tm="100000">
                                          <p:val>
                                            <p:strVal val="#ppt_x"/>
                                          </p:val>
                                        </p:tav>
                                      </p:tavLst>
                                    </p:anim>
                                    <p:anim calcmode="lin" valueType="num">
                                      <p:cBhvr>
                                        <p:cTn id="9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build="p"/>
      <p:bldP spid="6" grpId="1"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428993" y="-42349"/>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977639" y="530351"/>
            <a:ext cx="1656223" cy="461665"/>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3. Mở rộng:</a:t>
            </a:r>
          </a:p>
        </p:txBody>
      </p:sp>
      <p:sp>
        <p:nvSpPr>
          <p:cNvPr id="4" name="Rectangle 3"/>
          <p:cNvSpPr/>
          <p:nvPr/>
        </p:nvSpPr>
        <p:spPr>
          <a:xfrm>
            <a:off x="3730752" y="992016"/>
            <a:ext cx="5285232" cy="40463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idx="1"/>
          </p:nvPr>
        </p:nvSpPr>
        <p:spPr>
          <a:xfrm>
            <a:off x="3593592" y="992016"/>
            <a:ext cx="5422392" cy="1426133"/>
          </a:xfrm>
        </p:spPr>
        <p:txBody>
          <a:bodyPr/>
          <a:lstStyle/>
          <a:p>
            <a:pPr marL="158750" indent="0">
              <a:buNone/>
            </a:pPr>
            <a:r>
              <a:rPr lang="vi-VN" sz="1600" dirty="0">
                <a:latin typeface="+mj-lt"/>
              </a:rPr>
              <a:t>•</a:t>
            </a:r>
            <a:r>
              <a:rPr lang="en-US" sz="1600" dirty="0">
                <a:latin typeface="+mj-lt"/>
              </a:rPr>
              <a:t> </a:t>
            </a:r>
            <a:r>
              <a:rPr lang="vi-VN" sz="1800" dirty="0">
                <a:latin typeface="+mj-lt"/>
              </a:rPr>
              <a:t>Những chiến công của các chiến sĩ đã sống mãi cùng với thời gian và lòng người. Cũng như nhà thơ Lâm Thị Mỹ Dạ đã từng ngợi ca những chiến công của những nữ anh hùng trên con đường Trường Sơn huyền thoại:</a:t>
            </a:r>
          </a:p>
          <a:p>
            <a:pPr marL="158750" indent="0" algn="ctr">
              <a:buNone/>
            </a:pPr>
            <a:r>
              <a:rPr lang="vi-VN" sz="1800" dirty="0">
                <a:latin typeface="+mj-lt"/>
              </a:rPr>
              <a:t>“Chuyện kể rằng: em, cô gái mở đường</a:t>
            </a:r>
          </a:p>
          <a:p>
            <a:pPr marL="158750" indent="0" algn="ctr">
              <a:buNone/>
            </a:pPr>
            <a:r>
              <a:rPr lang="vi-VN" sz="1800" dirty="0">
                <a:latin typeface="+mj-lt"/>
              </a:rPr>
              <a:t>Để cứu con đường đêm ấy khỏi bị thương</a:t>
            </a:r>
          </a:p>
          <a:p>
            <a:pPr marL="158750" indent="0" algn="ctr">
              <a:buNone/>
            </a:pPr>
            <a:r>
              <a:rPr lang="vi-VN" sz="1800" dirty="0">
                <a:latin typeface="+mj-lt"/>
              </a:rPr>
              <a:t>Cho đoàn xe kịp giờ ra trận</a:t>
            </a:r>
          </a:p>
          <a:p>
            <a:pPr marL="158750" indent="0" algn="ctr">
              <a:buNone/>
            </a:pPr>
            <a:r>
              <a:rPr lang="vi-VN" sz="1800" dirty="0">
                <a:latin typeface="+mj-lt"/>
              </a:rPr>
              <a:t>Em đã lấy tình yêu Tổ quốc của mình thắp lên ngọn lửa</a:t>
            </a:r>
          </a:p>
          <a:p>
            <a:pPr marL="158750" indent="0" algn="ctr">
              <a:buNone/>
            </a:pPr>
            <a:r>
              <a:rPr lang="vi-VN" sz="1800" dirty="0">
                <a:latin typeface="+mj-lt"/>
              </a:rPr>
              <a:t>Đánh lạc hướng thù, hứng lấy luồng bom.”</a:t>
            </a:r>
          </a:p>
          <a:p>
            <a:pPr marL="158750" indent="0" algn="ctr">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49" y="387287"/>
            <a:ext cx="3105798" cy="22827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49" y="2834640"/>
            <a:ext cx="3105798" cy="220370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1000"/>
                                        <p:tgtEl>
                                          <p:spTgt spid="6">
                                            <p:txEl>
                                              <p:pRg st="4" end="4"/>
                                            </p:txEl>
                                          </p:spTgt>
                                        </p:tgtEl>
                                      </p:cBhvr>
                                    </p:animEffect>
                                    <p:anim calcmode="lin" valueType="num">
                                      <p:cBhvr>
                                        <p:cTn id="4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fade">
                                      <p:cBhvr>
                                        <p:cTn id="51" dur="1000"/>
                                        <p:tgtEl>
                                          <p:spTgt spid="6">
                                            <p:txEl>
                                              <p:pRg st="5" end="5"/>
                                            </p:txEl>
                                          </p:spTgt>
                                        </p:tgtEl>
                                      </p:cBhvr>
                                    </p:animEffect>
                                    <p:anim calcmode="lin" valueType="num">
                                      <p:cBhvr>
                                        <p:cTn id="5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0"/>
                                        </p:tgtEl>
                                        <p:attrNameLst>
                                          <p:attrName>style.visibility</p:attrName>
                                        </p:attrNameLst>
                                      </p:cBhvr>
                                      <p:to>
                                        <p:strVal val="visible"/>
                                      </p:to>
                                    </p:set>
                                    <p:animEffect transition="in" filter="fade">
                                      <p:cBhvr>
                                        <p:cTn id="58" dur="500"/>
                                        <p:tgtEl>
                                          <p:spTgt spid="2050"/>
                                        </p:tgtEl>
                                      </p:cBhvr>
                                    </p:animEffect>
                                  </p:childTnLst>
                                </p:cTn>
                              </p:par>
                              <p:par>
                                <p:cTn id="59" presetID="10" presetClass="entr" presetSubtype="0" fill="hold" nodeType="withEffect">
                                  <p:stCondLst>
                                    <p:cond delay="0"/>
                                  </p:stCondLst>
                                  <p:childTnLst>
                                    <p:set>
                                      <p:cBhvr>
                                        <p:cTn id="60" dur="1" fill="hold">
                                          <p:stCondLst>
                                            <p:cond delay="0"/>
                                          </p:stCondLst>
                                        </p:cTn>
                                        <p:tgtEl>
                                          <p:spTgt spid="2051"/>
                                        </p:tgtEl>
                                        <p:attrNameLst>
                                          <p:attrName>style.visibility</p:attrName>
                                        </p:attrNameLst>
                                      </p:cBhvr>
                                      <p:to>
                                        <p:strVal val="visible"/>
                                      </p:to>
                                    </p:set>
                                    <p:animEffect transition="in" filter="fade">
                                      <p:cBhvr>
                                        <p:cTn id="6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9" name="Google Shape;479;p38"/>
          <p:cNvSpPr/>
          <p:nvPr/>
        </p:nvSpPr>
        <p:spPr>
          <a:xfrm rot="-1758716">
            <a:off x="768482" y="513400"/>
            <a:ext cx="1401714" cy="1707463"/>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10000">
                <a:schemeClr val="dk1"/>
              </a:gs>
              <a:gs pos="21000">
                <a:schemeClr val="dk1"/>
              </a:gs>
              <a:gs pos="66000">
                <a:srgbClr val="FFFFFF">
                  <a:alpha val="5490"/>
                </a:srgbClr>
              </a:gs>
              <a:gs pos="100000">
                <a:srgbClr val="FFFFFF">
                  <a:alpha val="6274"/>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txBox="1">
            <a:spLocks noGrp="1"/>
          </p:cNvSpPr>
          <p:nvPr>
            <p:ph type="title" idx="8"/>
          </p:nvPr>
        </p:nvSpPr>
        <p:spPr>
          <a:xfrm>
            <a:off x="603497" y="0"/>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solidFill>
                <a:latin typeface="Times New Roman" panose="02020603050405020304" pitchFamily="18" charset="0"/>
                <a:cs typeface="Times New Roman" panose="02020603050405020304" pitchFamily="18" charset="0"/>
              </a:rPr>
              <a:t>II. Thân bài:</a:t>
            </a:r>
            <a:endParaRPr sz="4000" b="1" dirty="0">
              <a:solidFill>
                <a:schemeClr val="accent3"/>
              </a:solidFill>
              <a:latin typeface="Times New Roman" panose="02020603050405020304" pitchFamily="18" charset="0"/>
              <a:cs typeface="Times New Roman" panose="02020603050405020304" pitchFamily="18" charset="0"/>
            </a:endParaRPr>
          </a:p>
        </p:txBody>
      </p:sp>
      <p:sp>
        <p:nvSpPr>
          <p:cNvPr id="471" name="Google Shape;471;p38"/>
          <p:cNvSpPr txBox="1">
            <a:spLocks noGrp="1"/>
          </p:cNvSpPr>
          <p:nvPr>
            <p:ph type="subTitle" idx="1"/>
          </p:nvPr>
        </p:nvSpPr>
        <p:spPr>
          <a:xfrm>
            <a:off x="2064462" y="3469442"/>
            <a:ext cx="2415300" cy="6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2" name="Google Shape;472;p38"/>
          <p:cNvSpPr txBox="1">
            <a:spLocks noGrp="1"/>
          </p:cNvSpPr>
          <p:nvPr>
            <p:ph type="ctrTitle" idx="2"/>
          </p:nvPr>
        </p:nvSpPr>
        <p:spPr>
          <a:xfrm>
            <a:off x="3161730" y="719659"/>
            <a:ext cx="2415300" cy="42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u="sng" dirty="0">
                <a:latin typeface="Times New Roman" panose="02020603050405020304" pitchFamily="18" charset="0"/>
                <a:cs typeface="Times New Roman" panose="02020603050405020304" pitchFamily="18" charset="0"/>
              </a:rPr>
              <a:t>4) Đánh giá lại:</a:t>
            </a:r>
            <a:endParaRPr sz="2800" u="sng" dirty="0">
              <a:latin typeface="Times New Roman" panose="02020603050405020304" pitchFamily="18" charset="0"/>
              <a:cs typeface="Times New Roman" panose="02020603050405020304" pitchFamily="18" charset="0"/>
            </a:endParaRPr>
          </a:p>
        </p:txBody>
      </p:sp>
      <p:sp>
        <p:nvSpPr>
          <p:cNvPr id="473" name="Google Shape;473;p38"/>
          <p:cNvSpPr txBox="1">
            <a:spLocks noGrp="1"/>
          </p:cNvSpPr>
          <p:nvPr>
            <p:ph type="subTitle" idx="3"/>
          </p:nvPr>
        </p:nvSpPr>
        <p:spPr>
          <a:xfrm>
            <a:off x="1396067" y="1307592"/>
            <a:ext cx="6257461" cy="626700"/>
          </a:xfrm>
          <a:prstGeom prst="rect">
            <a:avLst/>
          </a:prstGeom>
        </p:spPr>
        <p:txBody>
          <a:bodyPr spcFirstLastPara="1" wrap="square" lIns="91425" tIns="91425" rIns="91425" bIns="91425" anchor="t" anchorCtr="0">
            <a:noAutofit/>
          </a:bodyPr>
          <a:lstStyle/>
          <a:p>
            <a:pPr marL="0" lvl="0" indent="0"/>
            <a:r>
              <a:rPr lang="vi-VN" sz="1600" dirty="0">
                <a:latin typeface="+mj-lt"/>
              </a:rPr>
              <a:t>•</a:t>
            </a:r>
            <a:r>
              <a:rPr lang="en-US" sz="1600" dirty="0">
                <a:latin typeface="+mj-lt"/>
              </a:rPr>
              <a:t> </a:t>
            </a:r>
            <a:r>
              <a:rPr lang="vi-VN" sz="1600" dirty="0">
                <a:latin typeface="+mj-lt"/>
              </a:rPr>
              <a:t>Cách sử dụng ngôi kể thứ nhất, điểm nhìn trần thuật là ở nhân vật Phương Định giúp người đọc có được cái nhìn chân thực hơn về sự ác liệt của ngọn lửa chiến tranh, đồng thời cũng dễ dàng miêu tả tâm lý và những tâm tư, tình cảm của nhân vật tự thuật. </a:t>
            </a:r>
          </a:p>
          <a:p>
            <a:pPr marL="0" lvl="0" indent="0"/>
            <a:r>
              <a:rPr lang="vi-VN" sz="1600" dirty="0">
                <a:latin typeface="+mj-lt"/>
              </a:rPr>
              <a:t>• </a:t>
            </a:r>
            <a:r>
              <a:rPr lang="en-US" sz="1600" dirty="0">
                <a:latin typeface="+mj-lt"/>
              </a:rPr>
              <a:t> </a:t>
            </a:r>
            <a:r>
              <a:rPr lang="vi-VN" sz="1600" dirty="0">
                <a:latin typeface="+mj-lt"/>
              </a:rPr>
              <a:t>Bên cạnh đó, ngôn ngữ, giọng điệu trong sáng, trẻ trung, nữ tính nhưng cũng không kém phần cứng cỏi, cương quyết đã làm nổi bật lên tính cách của cô gái thanh niên xung phong Hà thành </a:t>
            </a:r>
          </a:p>
          <a:p>
            <a:pPr marL="0" lvl="0" indent="0"/>
            <a:r>
              <a:rPr lang="vi-VN" sz="1600" dirty="0">
                <a:latin typeface="+mj-lt"/>
              </a:rPr>
              <a:t>•</a:t>
            </a:r>
            <a:r>
              <a:rPr lang="en-US" sz="1600" dirty="0">
                <a:latin typeface="+mj-lt"/>
              </a:rPr>
              <a:t> </a:t>
            </a:r>
            <a:r>
              <a:rPr lang="vi-VN" sz="1600" dirty="0">
                <a:latin typeface="+mj-lt"/>
              </a:rPr>
              <a:t>Tất cả góp phần tạo nên một nhân vật chính- một Phương Định thật như ở ngoài đời và một Phương Định rất Hà Nội </a:t>
            </a:r>
          </a:p>
          <a:p>
            <a:pPr marL="0" lvl="0" indent="0"/>
            <a:r>
              <a:rPr lang="vi-VN" sz="1600" dirty="0">
                <a:latin typeface="+mj-lt"/>
              </a:rPr>
              <a:t>•</a:t>
            </a:r>
            <a:r>
              <a:rPr lang="en-US" sz="1600" dirty="0">
                <a:latin typeface="+mj-lt"/>
              </a:rPr>
              <a:t> </a:t>
            </a:r>
            <a:r>
              <a:rPr lang="vi-VN" sz="1600" dirty="0">
                <a:latin typeface="+mj-lt"/>
              </a:rPr>
              <a:t>Với những sáng tạo riêng của mình, Lê Minh Khuê trong truyện ngắn “Những ngôi sao xa xôi” đã làm nổi bật tâm hồn trong sáng giàu mơ mộng, cuộc sống chiến đấu đầy gian khổ, sự hi sinh và rất lạc quan của những người nữ thanh niên xung phong. </a:t>
            </a:r>
          </a:p>
          <a:p>
            <a:pPr marL="0" lvl="0" indent="0" algn="l" rtl="0">
              <a:spcBef>
                <a:spcPts val="0"/>
              </a:spcBef>
              <a:spcAft>
                <a:spcPts val="0"/>
              </a:spcAft>
              <a:buNone/>
            </a:pPr>
            <a:endParaRPr sz="1200" dirty="0"/>
          </a:p>
        </p:txBody>
      </p:sp>
      <p:sp>
        <p:nvSpPr>
          <p:cNvPr id="478" name="Google Shape;478;p38"/>
          <p:cNvSpPr/>
          <p:nvPr/>
        </p:nvSpPr>
        <p:spPr>
          <a:xfrm rot="-1758716">
            <a:off x="6545100" y="3974083"/>
            <a:ext cx="1565901" cy="1887314"/>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10000">
                <a:schemeClr val="dk1"/>
              </a:gs>
              <a:gs pos="21000">
                <a:schemeClr val="dk1"/>
              </a:gs>
              <a:gs pos="66000">
                <a:srgbClr val="FFFFFF">
                  <a:alpha val="5490"/>
                </a:srgbClr>
              </a:gs>
              <a:gs pos="100000">
                <a:srgbClr val="FFFFFF">
                  <a:alpha val="6274"/>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1277194" y="1289304"/>
            <a:ext cx="6361897" cy="340156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83" y="85989"/>
            <a:ext cx="7308609" cy="48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9"/>
                                        </p:tgtEl>
                                        <p:attrNameLst>
                                          <p:attrName>style.visibility</p:attrName>
                                        </p:attrNameLst>
                                      </p:cBhvr>
                                      <p:to>
                                        <p:strVal val="visible"/>
                                      </p:to>
                                    </p:set>
                                    <p:anim calcmode="lin" valueType="num">
                                      <p:cBhvr additive="base">
                                        <p:cTn id="7" dur="500" fill="hold"/>
                                        <p:tgtEl>
                                          <p:spTgt spid="469"/>
                                        </p:tgtEl>
                                        <p:attrNameLst>
                                          <p:attrName>ppt_x</p:attrName>
                                        </p:attrNameLst>
                                      </p:cBhvr>
                                      <p:tavLst>
                                        <p:tav tm="0">
                                          <p:val>
                                            <p:strVal val="#ppt_x"/>
                                          </p:val>
                                        </p:tav>
                                        <p:tav tm="100000">
                                          <p:val>
                                            <p:strVal val="#ppt_x"/>
                                          </p:val>
                                        </p:tav>
                                      </p:tavLst>
                                    </p:anim>
                                    <p:anim calcmode="lin" valueType="num">
                                      <p:cBhvr additive="base">
                                        <p:cTn id="8" dur="500" fill="hold"/>
                                        <p:tgtEl>
                                          <p:spTgt spid="4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2"/>
                                        </p:tgtEl>
                                        <p:attrNameLst>
                                          <p:attrName>style.visibility</p:attrName>
                                        </p:attrNameLst>
                                      </p:cBhvr>
                                      <p:to>
                                        <p:strVal val="visible"/>
                                      </p:to>
                                    </p:set>
                                    <p:anim calcmode="lin" valueType="num">
                                      <p:cBhvr additive="base">
                                        <p:cTn id="11" dur="500" fill="hold"/>
                                        <p:tgtEl>
                                          <p:spTgt spid="472"/>
                                        </p:tgtEl>
                                        <p:attrNameLst>
                                          <p:attrName>ppt_x</p:attrName>
                                        </p:attrNameLst>
                                      </p:cBhvr>
                                      <p:tavLst>
                                        <p:tav tm="0">
                                          <p:val>
                                            <p:strVal val="#ppt_x"/>
                                          </p:val>
                                        </p:tav>
                                        <p:tav tm="100000">
                                          <p:val>
                                            <p:strVal val="#ppt_x"/>
                                          </p:val>
                                        </p:tav>
                                      </p:tavLst>
                                    </p:anim>
                                    <p:anim calcmode="lin" valueType="num">
                                      <p:cBhvr additive="base">
                                        <p:cTn id="12"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3">
                                            <p:txEl>
                                              <p:pRg st="0" end="0"/>
                                            </p:txEl>
                                          </p:spTgt>
                                        </p:tgtEl>
                                        <p:attrNameLst>
                                          <p:attrName>style.visibility</p:attrName>
                                        </p:attrNameLst>
                                      </p:cBhvr>
                                      <p:to>
                                        <p:strVal val="visible"/>
                                      </p:to>
                                    </p:set>
                                    <p:animEffect transition="in" filter="fade">
                                      <p:cBhvr>
                                        <p:cTn id="22" dur="1000"/>
                                        <p:tgtEl>
                                          <p:spTgt spid="473">
                                            <p:txEl>
                                              <p:pRg st="0" end="0"/>
                                            </p:txEl>
                                          </p:spTgt>
                                        </p:tgtEl>
                                      </p:cBhvr>
                                    </p:animEffect>
                                    <p:anim calcmode="lin" valueType="num">
                                      <p:cBhvr>
                                        <p:cTn id="23" dur="1000" fill="hold"/>
                                        <p:tgtEl>
                                          <p:spTgt spid="47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73">
                                            <p:txEl>
                                              <p:pRg st="1" end="1"/>
                                            </p:txEl>
                                          </p:spTgt>
                                        </p:tgtEl>
                                        <p:attrNameLst>
                                          <p:attrName>style.visibility</p:attrName>
                                        </p:attrNameLst>
                                      </p:cBhvr>
                                      <p:to>
                                        <p:strVal val="visible"/>
                                      </p:to>
                                    </p:set>
                                    <p:animEffect transition="in" filter="fade">
                                      <p:cBhvr>
                                        <p:cTn id="29" dur="1000"/>
                                        <p:tgtEl>
                                          <p:spTgt spid="473">
                                            <p:txEl>
                                              <p:pRg st="1" end="1"/>
                                            </p:txEl>
                                          </p:spTgt>
                                        </p:tgtEl>
                                      </p:cBhvr>
                                    </p:animEffect>
                                    <p:anim calcmode="lin" valueType="num">
                                      <p:cBhvr>
                                        <p:cTn id="30" dur="1000" fill="hold"/>
                                        <p:tgtEl>
                                          <p:spTgt spid="47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7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3">
                                            <p:txEl>
                                              <p:pRg st="2" end="2"/>
                                            </p:txEl>
                                          </p:spTgt>
                                        </p:tgtEl>
                                        <p:attrNameLst>
                                          <p:attrName>style.visibility</p:attrName>
                                        </p:attrNameLst>
                                      </p:cBhvr>
                                      <p:to>
                                        <p:strVal val="visible"/>
                                      </p:to>
                                    </p:set>
                                    <p:animEffect transition="in" filter="fade">
                                      <p:cBhvr>
                                        <p:cTn id="36" dur="1000"/>
                                        <p:tgtEl>
                                          <p:spTgt spid="473">
                                            <p:txEl>
                                              <p:pRg st="2" end="2"/>
                                            </p:txEl>
                                          </p:spTgt>
                                        </p:tgtEl>
                                      </p:cBhvr>
                                    </p:animEffect>
                                    <p:anim calcmode="lin" valueType="num">
                                      <p:cBhvr>
                                        <p:cTn id="37" dur="1000" fill="hold"/>
                                        <p:tgtEl>
                                          <p:spTgt spid="47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4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73">
                                            <p:txEl>
                                              <p:pRg st="3" end="3"/>
                                            </p:txEl>
                                          </p:spTgt>
                                        </p:tgtEl>
                                        <p:attrNameLst>
                                          <p:attrName>style.visibility</p:attrName>
                                        </p:attrNameLst>
                                      </p:cBhvr>
                                      <p:to>
                                        <p:strVal val="visible"/>
                                      </p:to>
                                    </p:set>
                                    <p:animEffect transition="in" filter="fade">
                                      <p:cBhvr>
                                        <p:cTn id="43" dur="1000"/>
                                        <p:tgtEl>
                                          <p:spTgt spid="473">
                                            <p:txEl>
                                              <p:pRg st="3" end="3"/>
                                            </p:txEl>
                                          </p:spTgt>
                                        </p:tgtEl>
                                      </p:cBhvr>
                                    </p:animEffect>
                                    <p:anim calcmode="lin" valueType="num">
                                      <p:cBhvr>
                                        <p:cTn id="44" dur="1000" fill="hold"/>
                                        <p:tgtEl>
                                          <p:spTgt spid="47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4"/>
                                        </p:tgtEl>
                                        <p:attrNameLst>
                                          <p:attrName>style.visibility</p:attrName>
                                        </p:attrNameLst>
                                      </p:cBhvr>
                                      <p:to>
                                        <p:strVal val="visible"/>
                                      </p:to>
                                    </p:set>
                                    <p:animEffect transition="in" filter="fade">
                                      <p:cBhvr>
                                        <p:cTn id="5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2" grpId="0"/>
      <p:bldP spid="473" grpId="0" build="p"/>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6" name="Google Shape;1316;p61"/>
          <p:cNvSpPr txBox="1">
            <a:spLocks noGrp="1"/>
          </p:cNvSpPr>
          <p:nvPr>
            <p:ph type="title" idx="4"/>
          </p:nvPr>
        </p:nvSpPr>
        <p:spPr>
          <a:xfrm>
            <a:off x="4751070" y="70484"/>
            <a:ext cx="3268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b="1" dirty="0">
                <a:solidFill>
                  <a:schemeClr val="accent3"/>
                </a:solidFill>
                <a:latin typeface="Times New Roman" panose="02020603050405020304" pitchFamily="18" charset="0"/>
                <a:cs typeface="Times New Roman" panose="02020603050405020304" pitchFamily="18" charset="0"/>
              </a:rPr>
              <a:t>III.Kết bài </a:t>
            </a:r>
            <a:endParaRPr sz="4000" b="1" dirty="0">
              <a:solidFill>
                <a:schemeClr val="accent3"/>
              </a:solidFill>
              <a:latin typeface="Times New Roman" panose="02020603050405020304" pitchFamily="18" charset="0"/>
              <a:cs typeface="Times New Roman" panose="02020603050405020304" pitchFamily="18" charset="0"/>
            </a:endParaRPr>
          </a:p>
        </p:txBody>
      </p:sp>
      <p:sp>
        <p:nvSpPr>
          <p:cNvPr id="1317" name="Google Shape;1317;p61"/>
          <p:cNvSpPr txBox="1">
            <a:spLocks noGrp="1"/>
          </p:cNvSpPr>
          <p:nvPr>
            <p:ph type="title"/>
          </p:nvPr>
        </p:nvSpPr>
        <p:spPr>
          <a:xfrm>
            <a:off x="3770285" y="2487879"/>
            <a:ext cx="5172547" cy="527700"/>
          </a:xfrm>
          <a:prstGeom prst="rect">
            <a:avLst/>
          </a:prstGeom>
        </p:spPr>
        <p:txBody>
          <a:bodyPr spcFirstLastPara="1" wrap="square" lIns="91425" tIns="91425" rIns="91425" bIns="91425" anchor="ctr" anchorCtr="0">
            <a:noAutofit/>
          </a:bodyPr>
          <a:lstStyle/>
          <a:p>
            <a:pPr lvl="0"/>
            <a:r>
              <a:rPr lang="en-US" sz="1800" dirty="0">
                <a:latin typeface="+mj-lt"/>
              </a:rPr>
              <a:t>  </a:t>
            </a:r>
            <a:r>
              <a:rPr lang="vi-VN" sz="1800" dirty="0">
                <a:solidFill>
                  <a:schemeClr val="bg2"/>
                </a:solidFill>
                <a:latin typeface="+mj-lt"/>
              </a:rPr>
              <a:t>Nhà văn Ai-ma-tốp đã từng nói:“tác phẩm chân chính không bao giờ kết thúc ở trang cuối cùng” bởi lẽ mỗi khi trang sách đóng lại, tác phẩm mới thực sự sống, sống với những trăn trở suy tư của độc giả. Dù những câu văn trong tác phẩm “những ngôi sao xa xôi” đã khép lại những nhà thơ Lê Minh </a:t>
            </a:r>
            <a:r>
              <a:rPr lang="en-US" sz="1800" dirty="0" err="1" smtClean="0">
                <a:solidFill>
                  <a:schemeClr val="bg2"/>
                </a:solidFill>
                <a:latin typeface="+mj-lt"/>
              </a:rPr>
              <a:t>Khue</a:t>
            </a:r>
            <a:r>
              <a:rPr lang="vi-VN" sz="1800" dirty="0" smtClean="0">
                <a:solidFill>
                  <a:schemeClr val="bg2"/>
                </a:solidFill>
                <a:latin typeface="+mj-lt"/>
              </a:rPr>
              <a:t> </a:t>
            </a:r>
            <a:r>
              <a:rPr lang="vi-VN" sz="1800" dirty="0">
                <a:solidFill>
                  <a:schemeClr val="bg2"/>
                </a:solidFill>
                <a:latin typeface="+mj-lt"/>
              </a:rPr>
              <a:t>đã </a:t>
            </a:r>
            <a:r>
              <a:rPr lang="vi-VN" sz="1800" dirty="0" smtClean="0">
                <a:solidFill>
                  <a:schemeClr val="bg2"/>
                </a:solidFill>
                <a:latin typeface="+mj-lt"/>
              </a:rPr>
              <a:t>gi</a:t>
            </a:r>
            <a:r>
              <a:rPr lang="en-US" sz="1800" dirty="0" err="1" smtClean="0">
                <a:solidFill>
                  <a:schemeClr val="bg2"/>
                </a:solidFill>
                <a:latin typeface="+mj-lt"/>
              </a:rPr>
              <a:t>eo</a:t>
            </a:r>
            <a:r>
              <a:rPr lang="vi-VN" sz="1800" dirty="0" smtClean="0">
                <a:solidFill>
                  <a:schemeClr val="bg2"/>
                </a:solidFill>
                <a:latin typeface="+mj-lt"/>
              </a:rPr>
              <a:t> </a:t>
            </a:r>
            <a:r>
              <a:rPr lang="vi-VN" sz="1800" dirty="0">
                <a:solidFill>
                  <a:schemeClr val="bg2"/>
                </a:solidFill>
                <a:latin typeface="+mj-lt"/>
              </a:rPr>
              <a:t>vào lòng chúng ta những ấn tượng khó phai mờ. Nhờ thi phẩm “Những ngôi sao xa xôi” của Lê Minh </a:t>
            </a:r>
            <a:r>
              <a:rPr lang="vi-VN" sz="1800" dirty="0" smtClean="0">
                <a:solidFill>
                  <a:schemeClr val="bg2"/>
                </a:solidFill>
                <a:latin typeface="+mj-lt"/>
              </a:rPr>
              <a:t>Kh</a:t>
            </a:r>
            <a:r>
              <a:rPr lang="en-US" sz="1800" dirty="0" err="1" smtClean="0">
                <a:solidFill>
                  <a:schemeClr val="bg2"/>
                </a:solidFill>
                <a:latin typeface="+mj-lt"/>
              </a:rPr>
              <a:t>ue</a:t>
            </a:r>
            <a:r>
              <a:rPr lang="vi-VN" sz="1800" dirty="0" smtClean="0">
                <a:solidFill>
                  <a:schemeClr val="bg2"/>
                </a:solidFill>
                <a:latin typeface="+mj-lt"/>
              </a:rPr>
              <a:t>, </a:t>
            </a:r>
            <a:r>
              <a:rPr lang="vi-VN" sz="1800" dirty="0">
                <a:solidFill>
                  <a:schemeClr val="bg2"/>
                </a:solidFill>
                <a:latin typeface="+mj-lt"/>
              </a:rPr>
              <a:t>ta càng thấy khâm phục và thương mến Phương Định bởi từng cái tính cách, từng cử chỉ đáng quý của cô, làm nổi bật lên tâm hồn hồn nhiên đầy mơ mộng, tinh thần dũng cảm trong cuộc sống chiến đấu gian khổ. </a:t>
            </a:r>
            <a:endParaRPr sz="1800" dirty="0">
              <a:solidFill>
                <a:schemeClr val="bg2"/>
              </a:solidFill>
              <a:latin typeface="+mj-lt"/>
            </a:endParaRPr>
          </a:p>
        </p:txBody>
      </p:sp>
      <p:sp>
        <p:nvSpPr>
          <p:cNvPr id="1318" name="Google Shape;1318;p61"/>
          <p:cNvSpPr txBox="1">
            <a:spLocks noGrp="1"/>
          </p:cNvSpPr>
          <p:nvPr>
            <p:ph type="subTitle" idx="1"/>
          </p:nvPr>
        </p:nvSpPr>
        <p:spPr>
          <a:xfrm>
            <a:off x="3816866" y="2643915"/>
            <a:ext cx="5136907" cy="869400"/>
          </a:xfrm>
          <a:prstGeom prst="rect">
            <a:avLst/>
          </a:prstGeom>
        </p:spPr>
        <p:txBody>
          <a:bodyPr spcFirstLastPara="1" wrap="square" lIns="91425" tIns="91425" rIns="91425" bIns="91425" anchor="ctr" anchorCtr="0">
            <a:noAutofit/>
          </a:bodyPr>
          <a:lstStyle/>
          <a:p>
            <a:pPr marL="0" lvl="0" indent="0"/>
            <a:r>
              <a:rPr lang="vi-VN" sz="1900" dirty="0">
                <a:solidFill>
                  <a:schemeClr val="bg2"/>
                </a:solidFill>
                <a:latin typeface="+mj-lt"/>
              </a:rPr>
              <a:t>Mãi đến tận bây giờ, tinh thần ấy cao quý ấy vẫn được lớp thanh niên phát huy và tiếp nối một cách tích cực, giành được nhiều thành tựu rực rỡ trong công cuộc xây dựng đất nước. Là một cánh chim chưa đủ dày dặn trước những sóng gió cuộc đời những cũng đang chập chũng cất cánh, chúng ta hãy luôn cố gắng để phát huy những tinh thần đáng quý đó, trở thành người có ích để góp phần cống hiến những giá trị của bản thân vào sự phát triển bền vững và phồn thịnh của đất </a:t>
            </a:r>
            <a:r>
              <a:rPr lang="vi-VN" sz="1900" dirty="0" smtClean="0">
                <a:solidFill>
                  <a:schemeClr val="bg2"/>
                </a:solidFill>
                <a:latin typeface="+mj-lt"/>
              </a:rPr>
              <a:t>nư.</a:t>
            </a:r>
            <a:endParaRPr lang="vi-VN" sz="1900" dirty="0">
              <a:solidFill>
                <a:schemeClr val="bg2"/>
              </a:solidFill>
              <a:latin typeface="+mj-lt"/>
            </a:endParaRPr>
          </a:p>
          <a:p>
            <a:pPr marL="0" lvl="0" indent="0"/>
            <a:endParaRPr lang="vi-VN" dirty="0"/>
          </a:p>
          <a:p>
            <a:pPr marL="0" lvl="0" indent="0" algn="l" rtl="0">
              <a:spcBef>
                <a:spcPts val="0"/>
              </a:spcBef>
              <a:spcAft>
                <a:spcPts val="0"/>
              </a:spcAft>
              <a:buNone/>
            </a:pPr>
            <a:endParaRPr dirty="0"/>
          </a:p>
        </p:txBody>
      </p:sp>
      <p:sp>
        <p:nvSpPr>
          <p:cNvPr id="1319" name="Google Shape;1319;p61"/>
          <p:cNvSpPr txBox="1">
            <a:spLocks noGrp="1"/>
          </p:cNvSpPr>
          <p:nvPr>
            <p:ph type="title" idx="2"/>
          </p:nvPr>
        </p:nvSpPr>
        <p:spPr>
          <a:xfrm>
            <a:off x="1248488" y="3062918"/>
            <a:ext cx="21753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0" name="Google Shape;1320;p61"/>
          <p:cNvSpPr txBox="1">
            <a:spLocks noGrp="1"/>
          </p:cNvSpPr>
          <p:nvPr>
            <p:ph type="subTitle" idx="3"/>
          </p:nvPr>
        </p:nvSpPr>
        <p:spPr>
          <a:xfrm>
            <a:off x="5162550" y="3484525"/>
            <a:ext cx="2175300" cy="8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1" name="Google Shape;1321;p61"/>
          <p:cNvGrpSpPr/>
          <p:nvPr/>
        </p:nvGrpSpPr>
        <p:grpSpPr>
          <a:xfrm rot="-312705">
            <a:off x="3344684" y="496332"/>
            <a:ext cx="611429" cy="612654"/>
            <a:chOff x="3949250" y="1525675"/>
            <a:chExt cx="268700" cy="269200"/>
          </a:xfrm>
        </p:grpSpPr>
        <p:sp>
          <p:nvSpPr>
            <p:cNvPr id="1322" name="Google Shape;1322;p61"/>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1"/>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1"/>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61"/>
          <p:cNvGrpSpPr/>
          <p:nvPr/>
        </p:nvGrpSpPr>
        <p:grpSpPr>
          <a:xfrm rot="-2527082">
            <a:off x="83767" y="348849"/>
            <a:ext cx="611432" cy="612662"/>
            <a:chOff x="3949250" y="1525675"/>
            <a:chExt cx="268700" cy="269200"/>
          </a:xfrm>
        </p:grpSpPr>
        <p:sp>
          <p:nvSpPr>
            <p:cNvPr id="1326" name="Google Shape;1326;p61"/>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1"/>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1"/>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61"/>
          <p:cNvSpPr/>
          <p:nvPr/>
        </p:nvSpPr>
        <p:spPr>
          <a:xfrm rot="-1664715">
            <a:off x="-1416570" y="3398969"/>
            <a:ext cx="3193026" cy="3193011"/>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770285" y="1031294"/>
            <a:ext cx="5081107" cy="350413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 y="-132349"/>
            <a:ext cx="3650993"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930" y="-2391772"/>
            <a:ext cx="18288000" cy="1028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17"/>
                                        </p:tgtEl>
                                        <p:attrNameLst>
                                          <p:attrName>style.visibility</p:attrName>
                                        </p:attrNameLst>
                                      </p:cBhvr>
                                      <p:to>
                                        <p:strVal val="visible"/>
                                      </p:to>
                                    </p:set>
                                    <p:animEffect transition="in" filter="fade">
                                      <p:cBhvr>
                                        <p:cTn id="12" dur="1000"/>
                                        <p:tgtEl>
                                          <p:spTgt spid="1317"/>
                                        </p:tgtEl>
                                      </p:cBhvr>
                                    </p:animEffect>
                                    <p:anim calcmode="lin" valueType="num">
                                      <p:cBhvr>
                                        <p:cTn id="13" dur="1000" fill="hold"/>
                                        <p:tgtEl>
                                          <p:spTgt spid="1317"/>
                                        </p:tgtEl>
                                        <p:attrNameLst>
                                          <p:attrName>ppt_x</p:attrName>
                                        </p:attrNameLst>
                                      </p:cBhvr>
                                      <p:tavLst>
                                        <p:tav tm="0">
                                          <p:val>
                                            <p:strVal val="#ppt_x"/>
                                          </p:val>
                                        </p:tav>
                                        <p:tav tm="100000">
                                          <p:val>
                                            <p:strVal val="#ppt_x"/>
                                          </p:val>
                                        </p:tav>
                                      </p:tavLst>
                                    </p:anim>
                                    <p:anim calcmode="lin" valueType="num">
                                      <p:cBhvr>
                                        <p:cTn id="14" dur="1000" fill="hold"/>
                                        <p:tgtEl>
                                          <p:spTgt spid="13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317"/>
                                        </p:tgtEl>
                                      </p:cBhvr>
                                    </p:animEffect>
                                    <p:anim calcmode="lin" valueType="num">
                                      <p:cBhvr>
                                        <p:cTn id="19" dur="1000"/>
                                        <p:tgtEl>
                                          <p:spTgt spid="1317"/>
                                        </p:tgtEl>
                                        <p:attrNameLst>
                                          <p:attrName>ppt_x</p:attrName>
                                        </p:attrNameLst>
                                      </p:cBhvr>
                                      <p:tavLst>
                                        <p:tav tm="0">
                                          <p:val>
                                            <p:strVal val="ppt_x"/>
                                          </p:val>
                                        </p:tav>
                                        <p:tav tm="100000">
                                          <p:val>
                                            <p:strVal val="ppt_x"/>
                                          </p:val>
                                        </p:tav>
                                      </p:tavLst>
                                    </p:anim>
                                    <p:anim calcmode="lin" valueType="num">
                                      <p:cBhvr>
                                        <p:cTn id="20" dur="1000"/>
                                        <p:tgtEl>
                                          <p:spTgt spid="1317"/>
                                        </p:tgtEl>
                                        <p:attrNameLst>
                                          <p:attrName>ppt_y</p:attrName>
                                        </p:attrNameLst>
                                      </p:cBhvr>
                                      <p:tavLst>
                                        <p:tav tm="0">
                                          <p:val>
                                            <p:strVal val="ppt_y"/>
                                          </p:val>
                                        </p:tav>
                                        <p:tav tm="100000">
                                          <p:val>
                                            <p:strVal val="ppt_y+.1"/>
                                          </p:val>
                                        </p:tav>
                                      </p:tavLst>
                                    </p:anim>
                                    <p:set>
                                      <p:cBhvr>
                                        <p:cTn id="21" dur="1" fill="hold">
                                          <p:stCondLst>
                                            <p:cond delay="999"/>
                                          </p:stCondLst>
                                        </p:cTn>
                                        <p:tgtEl>
                                          <p:spTgt spid="13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18">
                                            <p:txEl>
                                              <p:pRg st="0" end="0"/>
                                            </p:txEl>
                                          </p:spTgt>
                                        </p:tgtEl>
                                        <p:attrNameLst>
                                          <p:attrName>style.visibility</p:attrName>
                                        </p:attrNameLst>
                                      </p:cBhvr>
                                      <p:to>
                                        <p:strVal val="visible"/>
                                      </p:to>
                                    </p:set>
                                    <p:animEffect transition="in" filter="fade">
                                      <p:cBhvr>
                                        <p:cTn id="26" dur="1000"/>
                                        <p:tgtEl>
                                          <p:spTgt spid="1318">
                                            <p:txEl>
                                              <p:pRg st="0" end="0"/>
                                            </p:txEl>
                                          </p:spTgt>
                                        </p:tgtEl>
                                      </p:cBhvr>
                                    </p:animEffect>
                                    <p:anim calcmode="lin" valueType="num">
                                      <p:cBhvr>
                                        <p:cTn id="27" dur="1000" fill="hold"/>
                                        <p:tgtEl>
                                          <p:spTgt spid="131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102"/>
                                        </p:tgtEl>
                                        <p:attrNameLst>
                                          <p:attrName>style.visibility</p:attrName>
                                        </p:attrNameLst>
                                      </p:cBhvr>
                                      <p:to>
                                        <p:strVal val="visible"/>
                                      </p:to>
                                    </p:set>
                                    <p:animEffect transition="in" filter="circle(out)">
                                      <p:cBhvr>
                                        <p:cTn id="33"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 grpId="0"/>
      <p:bldP spid="1317" grpId="1"/>
      <p:bldP spid="1318" grpId="0"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7" y="278909"/>
            <a:ext cx="7717800" cy="572700"/>
          </a:xfrm>
        </p:spPr>
        <p:txBody>
          <a:bodyPr>
            <a:prstTxWarp prst="textWave2">
              <a:avLst/>
            </a:prstTxWarp>
          </a:bodyPr>
          <a:lstStyle/>
          <a:p>
            <a:r>
              <a:rPr 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VIDEO VỀ NHỮNG CÔ GÁI THANH NIÊN XUNG PHONG:</a:t>
            </a:r>
          </a:p>
        </p:txBody>
      </p:sp>
      <p:sp>
        <p:nvSpPr>
          <p:cNvPr id="3" name="Text Placeholder 2"/>
          <p:cNvSpPr>
            <a:spLocks noGrp="1"/>
          </p:cNvSpPr>
          <p:nvPr>
            <p:ph type="body" idx="1"/>
          </p:nvPr>
        </p:nvSpPr>
        <p:spPr/>
        <p:txBody>
          <a:bodyPr/>
          <a:lstStyle/>
          <a:p>
            <a:endParaRPr lang="en-US"/>
          </a:p>
        </p:txBody>
      </p:sp>
      <p:pic>
        <p:nvPicPr>
          <p:cNvPr id="5" name="y2mate.com - Những thanh niên xung phong_480p (online-video-cutter.com)">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045845"/>
            <a:ext cx="6218555" cy="34143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100" y="659956"/>
            <a:ext cx="7717800" cy="572700"/>
          </a:xfrm>
        </p:spPr>
        <p:txBody>
          <a:bodyPr/>
          <a:lstStyle/>
          <a:p>
            <a:pPr algn="ctr"/>
            <a:r>
              <a:rPr lang="en-US" sz="4000" b="1"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CHÂN THÀNH CẢM ƠN CÔ VÀ CÁC BẠN ĐÃ CHÚ Ý THEO </a:t>
            </a:r>
            <a:r>
              <a:rPr lang="en-US" sz="4000" b="1">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DÕI BÀI </a:t>
            </a:r>
            <a:r>
              <a:rPr lang="en-US" sz="4000" b="1" dirty="0">
                <a:ln w="9525">
                  <a:solidFill>
                    <a:schemeClr val="bg1"/>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THUYẾT TRÌNH CỦA NHÓM EM </a:t>
            </a:r>
          </a:p>
        </p:txBody>
      </p:sp>
      <p:pic>
        <p:nvPicPr>
          <p:cNvPr id="100" name="Picture 99"/>
          <p:cNvPicPr/>
          <p:nvPr/>
        </p:nvPicPr>
        <p:blipFill>
          <a:blip r:embed="rId2"/>
          <a:stretch>
            <a:fillRect/>
          </a:stretch>
        </p:blipFill>
        <p:spPr>
          <a:xfrm rot="382823">
            <a:off x="530578" y="3288537"/>
            <a:ext cx="2584520" cy="1682750"/>
          </a:xfrm>
          <a:prstGeom prst="rect">
            <a:avLst/>
          </a:prstGeom>
          <a:noFill/>
          <a:ln w="9525">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02" y="-864980"/>
            <a:ext cx="288925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640" y="3288537"/>
            <a:ext cx="1195007" cy="119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4"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3"/>
      <p:bldP spid="2" grpId="4"/>
      <p:bldP spid="2" grpId="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pSp>
        <p:nvGrpSpPr>
          <p:cNvPr id="797" name="Google Shape;797;p46"/>
          <p:cNvGrpSpPr/>
          <p:nvPr/>
        </p:nvGrpSpPr>
        <p:grpSpPr>
          <a:xfrm rot="1266123">
            <a:off x="6217647" y="1825999"/>
            <a:ext cx="2954613" cy="2882268"/>
            <a:chOff x="513024" y="809382"/>
            <a:chExt cx="3000804" cy="3002322"/>
          </a:xfrm>
        </p:grpSpPr>
        <p:sp>
          <p:nvSpPr>
            <p:cNvPr id="798" name="Google Shape;798;p46"/>
            <p:cNvSpPr/>
            <p:nvPr/>
          </p:nvSpPr>
          <p:spPr>
            <a:xfrm>
              <a:off x="1186926" y="1468363"/>
              <a:ext cx="1676700" cy="1676700"/>
            </a:xfrm>
            <a:prstGeom prst="ellipse">
              <a:avLst/>
            </a:prstGeom>
            <a:gradFill>
              <a:gsLst>
                <a:gs pos="0">
                  <a:schemeClr val="dk1"/>
                </a:gs>
                <a:gs pos="10000">
                  <a:schemeClr val="dk1"/>
                </a:gs>
                <a:gs pos="21000">
                  <a:schemeClr val="dk1"/>
                </a:gs>
                <a:gs pos="66000">
                  <a:srgbClr val="FFFFFF">
                    <a:alpha val="5490"/>
                  </a:srgbClr>
                </a:gs>
                <a:gs pos="100000">
                  <a:srgbClr val="FFFFFF">
                    <a:alpha val="6274"/>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46"/>
            <p:cNvGrpSpPr/>
            <p:nvPr/>
          </p:nvGrpSpPr>
          <p:grpSpPr>
            <a:xfrm rot="-1664606">
              <a:off x="903215" y="1198307"/>
              <a:ext cx="2220422" cy="2224472"/>
              <a:chOff x="3952287" y="1524732"/>
              <a:chExt cx="268700" cy="269200"/>
            </a:xfrm>
          </p:grpSpPr>
          <p:sp>
            <p:nvSpPr>
              <p:cNvPr id="800" name="Google Shape;800;p46"/>
              <p:cNvSpPr/>
              <p:nvPr/>
            </p:nvSpPr>
            <p:spPr>
              <a:xfrm>
                <a:off x="3952287" y="1618957"/>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6"/>
              <p:cNvSpPr/>
              <p:nvPr/>
            </p:nvSpPr>
            <p:spPr>
              <a:xfrm>
                <a:off x="4046537" y="1524732"/>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46"/>
          <p:cNvGrpSpPr/>
          <p:nvPr/>
        </p:nvGrpSpPr>
        <p:grpSpPr>
          <a:xfrm rot="-2700000">
            <a:off x="2825741" y="117052"/>
            <a:ext cx="2897030" cy="2959900"/>
            <a:chOff x="513024" y="809382"/>
            <a:chExt cx="3000804" cy="3002322"/>
          </a:xfrm>
        </p:grpSpPr>
        <p:sp>
          <p:nvSpPr>
            <p:cNvPr id="803" name="Google Shape;803;p46"/>
            <p:cNvSpPr/>
            <p:nvPr/>
          </p:nvSpPr>
          <p:spPr>
            <a:xfrm>
              <a:off x="1186926" y="1468363"/>
              <a:ext cx="1676700" cy="1676700"/>
            </a:xfrm>
            <a:prstGeom prst="ellipse">
              <a:avLst/>
            </a:prstGeom>
            <a:gradFill>
              <a:gsLst>
                <a:gs pos="0">
                  <a:schemeClr val="dk1"/>
                </a:gs>
                <a:gs pos="10000">
                  <a:schemeClr val="dk1"/>
                </a:gs>
                <a:gs pos="21000">
                  <a:schemeClr val="dk1"/>
                </a:gs>
                <a:gs pos="66000">
                  <a:srgbClr val="FFFFFF">
                    <a:alpha val="5490"/>
                  </a:srgbClr>
                </a:gs>
                <a:gs pos="100000">
                  <a:srgbClr val="FFFFFF">
                    <a:alpha val="6274"/>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46"/>
            <p:cNvGrpSpPr/>
            <p:nvPr/>
          </p:nvGrpSpPr>
          <p:grpSpPr>
            <a:xfrm rot="-1664606">
              <a:off x="903215" y="1198307"/>
              <a:ext cx="2220422" cy="2224472"/>
              <a:chOff x="3952287" y="1524732"/>
              <a:chExt cx="268700" cy="269200"/>
            </a:xfrm>
          </p:grpSpPr>
          <p:sp>
            <p:nvSpPr>
              <p:cNvPr id="805" name="Google Shape;805;p46"/>
              <p:cNvSpPr/>
              <p:nvPr/>
            </p:nvSpPr>
            <p:spPr>
              <a:xfrm>
                <a:off x="3952287" y="1618957"/>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6"/>
              <p:cNvSpPr/>
              <p:nvPr/>
            </p:nvSpPr>
            <p:spPr>
              <a:xfrm>
                <a:off x="4046537" y="1524732"/>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7" name="Google Shape;807;p46"/>
          <p:cNvGrpSpPr/>
          <p:nvPr/>
        </p:nvGrpSpPr>
        <p:grpSpPr>
          <a:xfrm>
            <a:off x="0" y="1915764"/>
            <a:ext cx="3000804" cy="3002322"/>
            <a:chOff x="513493" y="837489"/>
            <a:chExt cx="3000804" cy="3002322"/>
          </a:xfrm>
        </p:grpSpPr>
        <p:sp>
          <p:nvSpPr>
            <p:cNvPr id="808" name="Google Shape;808;p46"/>
            <p:cNvSpPr/>
            <p:nvPr/>
          </p:nvSpPr>
          <p:spPr>
            <a:xfrm>
              <a:off x="1186926" y="1468363"/>
              <a:ext cx="1676700" cy="1676700"/>
            </a:xfrm>
            <a:prstGeom prst="ellipse">
              <a:avLst/>
            </a:prstGeom>
            <a:gradFill>
              <a:gsLst>
                <a:gs pos="0">
                  <a:schemeClr val="dk1"/>
                </a:gs>
                <a:gs pos="10000">
                  <a:schemeClr val="dk1"/>
                </a:gs>
                <a:gs pos="21000">
                  <a:schemeClr val="dk1"/>
                </a:gs>
                <a:gs pos="66000">
                  <a:srgbClr val="FFFFFF">
                    <a:alpha val="5490"/>
                  </a:srgbClr>
                </a:gs>
                <a:gs pos="100000">
                  <a:srgbClr val="FFFFFF">
                    <a:alpha val="6274"/>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9" name="Google Shape;809;p46"/>
            <p:cNvGrpSpPr/>
            <p:nvPr/>
          </p:nvGrpSpPr>
          <p:grpSpPr>
            <a:xfrm rot="-1664606">
              <a:off x="903684" y="1226414"/>
              <a:ext cx="2220422" cy="2224472"/>
              <a:chOff x="3950754" y="1527768"/>
              <a:chExt cx="268700" cy="269200"/>
            </a:xfrm>
          </p:grpSpPr>
          <p:sp>
            <p:nvSpPr>
              <p:cNvPr id="810" name="Google Shape;810;p46"/>
              <p:cNvSpPr/>
              <p:nvPr/>
            </p:nvSpPr>
            <p:spPr>
              <a:xfrm>
                <a:off x="3950754" y="1621993"/>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4045004" y="1527768"/>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30000">
                    <a:srgbClr val="FFF3DE">
                      <a:alpha val="47450"/>
                      <a:alpha val="24320"/>
                    </a:srgbClr>
                  </a:gs>
                  <a:gs pos="81000">
                    <a:srgbClr val="FFFFFF">
                      <a:alpha val="3529"/>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2" name="Google Shape;812;p46"/>
          <p:cNvSpPr txBox="1">
            <a:spLocks noGrp="1"/>
          </p:cNvSpPr>
          <p:nvPr>
            <p:ph type="title" idx="9"/>
          </p:nvPr>
        </p:nvSpPr>
        <p:spPr>
          <a:xfrm>
            <a:off x="713146" y="686611"/>
            <a:ext cx="7717800" cy="572700"/>
          </a:xfrm>
          <a:prstGeom prst="rect">
            <a:avLst/>
          </a:prstGeom>
        </p:spPr>
        <p:txBody>
          <a:bodyPr spcFirstLastPara="1" wrap="square" lIns="91425" tIns="91425" rIns="91425" bIns="91425" anchor="t" anchorCtr="0">
            <a:prstTxWarp prst="textButton">
              <a:avLst/>
            </a:prstTxWarp>
            <a:noAutofit/>
          </a:bodyPr>
          <a:lstStyle/>
          <a:p>
            <a:pPr marL="0" lvl="0" indent="0" algn="ctr" rtl="0">
              <a:spcBef>
                <a:spcPts val="0"/>
              </a:spcBef>
              <a:spcAft>
                <a:spcPts val="0"/>
              </a:spcAft>
              <a:buNone/>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Bố cục bài làm  </a:t>
            </a:r>
            <a:endParaRPr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endParaRPr>
          </a:p>
        </p:txBody>
      </p:sp>
      <p:sp>
        <p:nvSpPr>
          <p:cNvPr id="813" name="Google Shape;813;p46"/>
          <p:cNvSpPr txBox="1">
            <a:spLocks noGrp="1"/>
          </p:cNvSpPr>
          <p:nvPr>
            <p:ph type="title"/>
          </p:nvPr>
        </p:nvSpPr>
        <p:spPr>
          <a:xfrm>
            <a:off x="535300" y="3102934"/>
            <a:ext cx="1952966" cy="44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I. Mở bài </a:t>
            </a:r>
            <a:endParaRPr b="1" dirty="0">
              <a:latin typeface="Times New Roman" panose="02020603050405020304" pitchFamily="18" charset="0"/>
              <a:cs typeface="Times New Roman" panose="02020603050405020304" pitchFamily="18" charset="0"/>
            </a:endParaRPr>
          </a:p>
        </p:txBody>
      </p:sp>
      <p:sp>
        <p:nvSpPr>
          <p:cNvPr id="814" name="Google Shape;814;p46"/>
          <p:cNvSpPr txBox="1">
            <a:spLocks noGrp="1"/>
          </p:cNvSpPr>
          <p:nvPr>
            <p:ph type="subTitle" idx="1"/>
          </p:nvPr>
        </p:nvSpPr>
        <p:spPr>
          <a:xfrm>
            <a:off x="428278" y="898039"/>
            <a:ext cx="1887000" cy="7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815" name="Google Shape;815;p46"/>
          <p:cNvSpPr txBox="1">
            <a:spLocks noGrp="1"/>
          </p:cNvSpPr>
          <p:nvPr>
            <p:ph type="title" idx="2"/>
          </p:nvPr>
        </p:nvSpPr>
        <p:spPr>
          <a:xfrm>
            <a:off x="2937249" y="1373952"/>
            <a:ext cx="2794468" cy="44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II. Thân bài</a:t>
            </a:r>
            <a:endParaRPr b="1" dirty="0">
              <a:latin typeface="Times New Roman" panose="02020603050405020304" pitchFamily="18" charset="0"/>
              <a:cs typeface="Times New Roman" panose="02020603050405020304" pitchFamily="18" charset="0"/>
            </a:endParaRPr>
          </a:p>
        </p:txBody>
      </p:sp>
      <p:sp>
        <p:nvSpPr>
          <p:cNvPr id="817" name="Google Shape;817;p46"/>
          <p:cNvSpPr txBox="1">
            <a:spLocks noGrp="1"/>
          </p:cNvSpPr>
          <p:nvPr>
            <p:ph type="title" idx="4"/>
          </p:nvPr>
        </p:nvSpPr>
        <p:spPr>
          <a:xfrm>
            <a:off x="6561252" y="3034298"/>
            <a:ext cx="2295144" cy="44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III. Kết bài </a:t>
            </a:r>
            <a:endParaRPr b="1" dirty="0">
              <a:latin typeface="Times New Roman" panose="02020603050405020304" pitchFamily="18" charset="0"/>
              <a:cs typeface="Times New Roman" panose="02020603050405020304" pitchFamily="18" charset="0"/>
            </a:endParaRPr>
          </a:p>
        </p:txBody>
      </p:sp>
      <p:sp>
        <p:nvSpPr>
          <p:cNvPr id="818" name="Google Shape;818;p46"/>
          <p:cNvSpPr txBox="1">
            <a:spLocks noGrp="1"/>
          </p:cNvSpPr>
          <p:nvPr>
            <p:ph type="subTitle" idx="5"/>
          </p:nvPr>
        </p:nvSpPr>
        <p:spPr>
          <a:xfrm>
            <a:off x="6175224" y="3706550"/>
            <a:ext cx="1887000" cy="72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820" name="Google Shape;820;p46"/>
          <p:cNvSpPr txBox="1">
            <a:spLocks noGrp="1"/>
          </p:cNvSpPr>
          <p:nvPr>
            <p:ph type="title" idx="7"/>
          </p:nvPr>
        </p:nvSpPr>
        <p:spPr>
          <a:xfrm>
            <a:off x="2937627" y="3479124"/>
            <a:ext cx="4398264"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t>1. Khái quát chung</a:t>
            </a:r>
            <a:b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t>2. Phân tích:</a:t>
            </a:r>
            <a:b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t>   a. Hoàn cảnh sống và làm việc </a:t>
            </a:r>
            <a:b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t>   b. Vẻ đẹp và sự nữ tính</a:t>
            </a:r>
            <a:b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t>   c. Tinh thần dũng cảm, sự bình tĩnh</a:t>
            </a:r>
            <a:b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t>   d. Tình đồng chí, đồng đội</a:t>
            </a:r>
            <a:b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t>   e. Tâm hồn vô tư, lạc quan </a:t>
            </a:r>
            <a:br>
              <a:rPr lang="en-US" sz="1800" i="1"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t>3. Mở rộng</a:t>
            </a:r>
            <a:b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br>
            <a:r>
              <a:rPr lang="en-US" sz="1800" u="sng" dirty="0">
                <a:solidFill>
                  <a:schemeClr val="accent3">
                    <a:lumMod val="20000"/>
                    <a:lumOff val="80000"/>
                  </a:schemeClr>
                </a:solidFill>
                <a:latin typeface="Times New Roman" panose="02020603050405020304" pitchFamily="18" charset="0"/>
                <a:cs typeface="Times New Roman" panose="02020603050405020304" pitchFamily="18" charset="0"/>
              </a:rPr>
              <a:t>4. Đánh giá lại </a:t>
            </a:r>
            <a:r>
              <a:rPr lang="en-US" sz="1800" u="sng" dirty="0">
                <a:latin typeface="Times New Roman" panose="02020603050405020304" pitchFamily="18" charset="0"/>
                <a:cs typeface="Times New Roman" panose="02020603050405020304" pitchFamily="18" charset="0"/>
              </a:rPr>
              <a:t/>
            </a:r>
            <a:br>
              <a:rPr lang="en-US" sz="1800" u="sng" dirty="0">
                <a:latin typeface="Times New Roman" panose="02020603050405020304" pitchFamily="18" charset="0"/>
                <a:cs typeface="Times New Roman" panose="02020603050405020304" pitchFamily="18" charset="0"/>
              </a:rPr>
            </a:br>
            <a:endParaRPr sz="1800" u="sng"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idx="8"/>
          </p:nvPr>
        </p:nvSpPr>
        <p:spPr/>
        <p:txBody>
          <a:bodyPr/>
          <a:lstStyle/>
          <a:p>
            <a:endParaRPr lang="en-US"/>
          </a:p>
        </p:txBody>
      </p:sp>
      <p:sp>
        <p:nvSpPr>
          <p:cNvPr id="3" name="Title 2"/>
          <p:cNvSpPr>
            <a:spLocks noGrp="1"/>
          </p:cNvSpPr>
          <p:nvPr>
            <p:ph type="title" idx="6"/>
          </p:nvPr>
        </p:nvSpPr>
        <p:spPr>
          <a:xfrm>
            <a:off x="174833" y="1259389"/>
            <a:ext cx="2175300" cy="527700"/>
          </a:xfrm>
        </p:spPr>
        <p:txBody>
          <a:bodyPr/>
          <a:lstStyle/>
          <a:p>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3"/>
                                        </p:tgtEl>
                                        <p:attrNameLst>
                                          <p:attrName>style.visibility</p:attrName>
                                        </p:attrNameLst>
                                      </p:cBhvr>
                                      <p:to>
                                        <p:strVal val="visible"/>
                                      </p:to>
                                    </p:set>
                                    <p:animEffect transition="in" filter="fade">
                                      <p:cBhvr>
                                        <p:cTn id="7" dur="500"/>
                                        <p:tgtEl>
                                          <p:spTgt spid="813"/>
                                        </p:tgtEl>
                                      </p:cBhvr>
                                    </p:animEffect>
                                  </p:childTnLst>
                                </p:cTn>
                              </p:par>
                              <p:par>
                                <p:cTn id="8" presetID="10" presetClass="entr" presetSubtype="0" fill="hold" nodeType="withEffect">
                                  <p:stCondLst>
                                    <p:cond delay="0"/>
                                  </p:stCondLst>
                                  <p:childTnLst>
                                    <p:set>
                                      <p:cBhvr>
                                        <p:cTn id="9" dur="1" fill="hold">
                                          <p:stCondLst>
                                            <p:cond delay="0"/>
                                          </p:stCondLst>
                                        </p:cTn>
                                        <p:tgtEl>
                                          <p:spTgt spid="807"/>
                                        </p:tgtEl>
                                        <p:attrNameLst>
                                          <p:attrName>style.visibility</p:attrName>
                                        </p:attrNameLst>
                                      </p:cBhvr>
                                      <p:to>
                                        <p:strVal val="visible"/>
                                      </p:to>
                                    </p:set>
                                    <p:animEffect transition="in" filter="fade">
                                      <p:cBhvr>
                                        <p:cTn id="10" dur="500"/>
                                        <p:tgtEl>
                                          <p:spTgt spid="8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2"/>
                                        </p:tgtEl>
                                        <p:attrNameLst>
                                          <p:attrName>style.visibility</p:attrName>
                                        </p:attrNameLst>
                                      </p:cBhvr>
                                      <p:to>
                                        <p:strVal val="visible"/>
                                      </p:to>
                                    </p:set>
                                    <p:animEffect transition="in" filter="fade">
                                      <p:cBhvr>
                                        <p:cTn id="15" dur="500"/>
                                        <p:tgtEl>
                                          <p:spTgt spid="8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5"/>
                                        </p:tgtEl>
                                        <p:attrNameLst>
                                          <p:attrName>style.visibility</p:attrName>
                                        </p:attrNameLst>
                                      </p:cBhvr>
                                      <p:to>
                                        <p:strVal val="visible"/>
                                      </p:to>
                                    </p:set>
                                    <p:animEffect transition="in" filter="fade">
                                      <p:cBhvr>
                                        <p:cTn id="18" dur="500"/>
                                        <p:tgtEl>
                                          <p:spTgt spid="8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20"/>
                                        </p:tgtEl>
                                        <p:attrNameLst>
                                          <p:attrName>style.visibility</p:attrName>
                                        </p:attrNameLst>
                                      </p:cBhvr>
                                      <p:to>
                                        <p:strVal val="visible"/>
                                      </p:to>
                                    </p:set>
                                    <p:animEffect transition="in" filter="fade">
                                      <p:cBhvr>
                                        <p:cTn id="23" dur="1000"/>
                                        <p:tgtEl>
                                          <p:spTgt spid="820"/>
                                        </p:tgtEl>
                                      </p:cBhvr>
                                    </p:animEffect>
                                    <p:anim calcmode="lin" valueType="num">
                                      <p:cBhvr>
                                        <p:cTn id="24" dur="1000" fill="hold"/>
                                        <p:tgtEl>
                                          <p:spTgt spid="820"/>
                                        </p:tgtEl>
                                        <p:attrNameLst>
                                          <p:attrName>ppt_x</p:attrName>
                                        </p:attrNameLst>
                                      </p:cBhvr>
                                      <p:tavLst>
                                        <p:tav tm="0">
                                          <p:val>
                                            <p:strVal val="#ppt_x"/>
                                          </p:val>
                                        </p:tav>
                                        <p:tav tm="100000">
                                          <p:val>
                                            <p:strVal val="#ppt_x"/>
                                          </p:val>
                                        </p:tav>
                                      </p:tavLst>
                                    </p:anim>
                                    <p:anim calcmode="lin" valueType="num">
                                      <p:cBhvr>
                                        <p:cTn id="25" dur="1000" fill="hold"/>
                                        <p:tgtEl>
                                          <p:spTgt spid="8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97"/>
                                        </p:tgtEl>
                                        <p:attrNameLst>
                                          <p:attrName>style.visibility</p:attrName>
                                        </p:attrNameLst>
                                      </p:cBhvr>
                                      <p:to>
                                        <p:strVal val="visible"/>
                                      </p:to>
                                    </p:set>
                                    <p:animEffect transition="in" filter="fade">
                                      <p:cBhvr>
                                        <p:cTn id="30" dur="500"/>
                                        <p:tgtEl>
                                          <p:spTgt spid="79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17"/>
                                        </p:tgtEl>
                                        <p:attrNameLst>
                                          <p:attrName>style.visibility</p:attrName>
                                        </p:attrNameLst>
                                      </p:cBhvr>
                                      <p:to>
                                        <p:strVal val="visible"/>
                                      </p:to>
                                    </p:set>
                                    <p:animEffect transition="in" filter="fade">
                                      <p:cBhvr>
                                        <p:cTn id="33" dur="500"/>
                                        <p:tgtEl>
                                          <p:spTgt spid="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p:bldP spid="815" grpId="0"/>
      <p:bldP spid="817" grpId="0"/>
      <p:bldP spid="8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4" name="Google Shape;444;p37"/>
          <p:cNvGrpSpPr/>
          <p:nvPr/>
        </p:nvGrpSpPr>
        <p:grpSpPr>
          <a:xfrm rot="-1664692">
            <a:off x="1129584" y="290494"/>
            <a:ext cx="1631183" cy="1634292"/>
            <a:chOff x="3949250" y="1525675"/>
            <a:chExt cx="268700" cy="269200"/>
          </a:xfrm>
        </p:grpSpPr>
        <p:sp>
          <p:nvSpPr>
            <p:cNvPr id="445" name="Google Shape;445;p3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16000">
                  <a:schemeClr val="dk1"/>
                </a:gs>
                <a:gs pos="31000">
                  <a:schemeClr val="dk1"/>
                </a:gs>
                <a:gs pos="67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52999">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52999">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37"/>
          <p:cNvSpPr txBox="1">
            <a:spLocks noGrp="1"/>
          </p:cNvSpPr>
          <p:nvPr>
            <p:ph type="title"/>
          </p:nvPr>
        </p:nvSpPr>
        <p:spPr>
          <a:xfrm>
            <a:off x="4512300" y="1914888"/>
            <a:ext cx="3423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7"/>
          <p:cNvSpPr txBox="1">
            <a:spLocks noGrp="1"/>
          </p:cNvSpPr>
          <p:nvPr>
            <p:ph type="subTitle" idx="1"/>
          </p:nvPr>
        </p:nvSpPr>
        <p:spPr>
          <a:xfrm>
            <a:off x="3512041" y="682591"/>
            <a:ext cx="5631959" cy="713400"/>
          </a:xfrm>
          <a:prstGeom prst="rect">
            <a:avLst/>
          </a:prstGeom>
        </p:spPr>
        <p:txBody>
          <a:bodyPr spcFirstLastPara="1" wrap="square" lIns="91425" tIns="91425" rIns="91425" bIns="91425" anchor="t" anchorCtr="0">
            <a:noAutofit/>
          </a:bodyPr>
          <a:lstStyle/>
          <a:p>
            <a:pPr marL="0" lvl="0" indent="0">
              <a:spcAft>
                <a:spcPts val="1200"/>
              </a:spcAft>
            </a:pPr>
            <a:r>
              <a:rPr lang="vi-VN" sz="1800" dirty="0">
                <a:latin typeface="Times New Roman" panose="02020603050405020304" pitchFamily="18" charset="0"/>
                <a:cs typeface="Times New Roman" panose="02020603050405020304" pitchFamily="18" charset="0"/>
              </a:rPr>
              <a:t>Người lính và chiến tranh khi xưa đã luôn là nguồn cảm hứng của rất nhiều nhà thơ văn. Với Phạm Tiến Duật, ta được đến với sự trẻ trung, ngang tàng của các chiến sĩ Trường Sơn qua “Bài thơ về tiểu đội xe không kính”. Gặp “Khoảng trời hố bom” của Lâm Thị Mỹ Dạ, ta lại bắt gặp những cô gái mở đường không tiếc thân mình “đánh lạc hướng thù hứng lấy luồng bom”. Và đến với “Những ngôi sao xa xôi” của Lê Minh Khuê ta lại không khỏi thán phục trước tinh thần dũng cảm, tình đồng đội nồng ấm, tâm hồn lạc quan trong sáng của ba nữ thanh niên xung phong mà để lại ấn tượng sâu sắc nhất trong lòng người đọc là Phương Định</a:t>
            </a:r>
            <a:r>
              <a:rPr lang="en-US" sz="1800" dirty="0">
                <a:latin typeface="Times New Roman" panose="02020603050405020304" pitchFamily="18" charset="0"/>
                <a:cs typeface="Times New Roman" panose="02020603050405020304" pitchFamily="18" charset="0"/>
              </a:rPr>
              <a:t>- một người con gái thanh niên xung phong. Với tất cả những phẩm chất cao quý đáng trân trọng, Phương Định đã để lại trong lòng độc giả thật nhiều những suy tư </a:t>
            </a:r>
            <a:endParaRPr sz="1800" dirty="0">
              <a:latin typeface="Times New Roman" panose="02020603050405020304" pitchFamily="18" charset="0"/>
              <a:cs typeface="Times New Roman" panose="02020603050405020304" pitchFamily="18" charset="0"/>
            </a:endParaRPr>
          </a:p>
        </p:txBody>
      </p:sp>
      <p:grpSp>
        <p:nvGrpSpPr>
          <p:cNvPr id="451" name="Google Shape;451;p37"/>
          <p:cNvGrpSpPr/>
          <p:nvPr/>
        </p:nvGrpSpPr>
        <p:grpSpPr>
          <a:xfrm rot="363307">
            <a:off x="3144473" y="4251872"/>
            <a:ext cx="552250" cy="553302"/>
            <a:chOff x="3949250" y="1525675"/>
            <a:chExt cx="268700" cy="269200"/>
          </a:xfrm>
        </p:grpSpPr>
        <p:sp>
          <p:nvSpPr>
            <p:cNvPr id="452" name="Google Shape;452;p3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37"/>
          <p:cNvGrpSpPr/>
          <p:nvPr/>
        </p:nvGrpSpPr>
        <p:grpSpPr>
          <a:xfrm rot="-1278233">
            <a:off x="547130" y="3554609"/>
            <a:ext cx="413721" cy="414511"/>
            <a:chOff x="3949250" y="1525675"/>
            <a:chExt cx="268700" cy="269200"/>
          </a:xfrm>
        </p:grpSpPr>
        <p:sp>
          <p:nvSpPr>
            <p:cNvPr id="456" name="Google Shape;456;p3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37"/>
          <p:cNvGrpSpPr/>
          <p:nvPr/>
        </p:nvGrpSpPr>
        <p:grpSpPr>
          <a:xfrm rot="-1758725">
            <a:off x="4085001" y="425121"/>
            <a:ext cx="1107475" cy="1109532"/>
            <a:chOff x="3949250" y="1525675"/>
            <a:chExt cx="268700" cy="269200"/>
          </a:xfrm>
        </p:grpSpPr>
        <p:sp>
          <p:nvSpPr>
            <p:cNvPr id="460" name="Google Shape;460;p37"/>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37"/>
          <p:cNvSpPr/>
          <p:nvPr/>
        </p:nvSpPr>
        <p:spPr>
          <a:xfrm rot="-1664715">
            <a:off x="-1379645" y="-1731631"/>
            <a:ext cx="3193026" cy="3193011"/>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3"/>
          <p:cNvSpPr>
            <a:spLocks noGrp="1"/>
          </p:cNvSpPr>
          <p:nvPr>
            <p:ph type="title" idx="2"/>
          </p:nvPr>
        </p:nvSpPr>
        <p:spPr>
          <a:xfrm>
            <a:off x="4001278" y="-107524"/>
            <a:ext cx="4422814" cy="1043400"/>
          </a:xfrm>
        </p:spPr>
        <p:txBody>
          <a:bodyPr/>
          <a:lstStyle/>
          <a:p>
            <a:r>
              <a:rPr lang="en-US" sz="4800" b="1" dirty="0">
                <a:latin typeface="Times New Roman" panose="02020603050405020304" pitchFamily="18" charset="0"/>
                <a:cs typeface="Times New Roman" panose="02020603050405020304" pitchFamily="18" charset="0"/>
              </a:rPr>
              <a:t>I.Mở bài</a:t>
            </a:r>
          </a:p>
        </p:txBody>
      </p:sp>
      <p:sp>
        <p:nvSpPr>
          <p:cNvPr id="5" name="Rectangle 4"/>
          <p:cNvSpPr/>
          <p:nvPr/>
        </p:nvSpPr>
        <p:spPr>
          <a:xfrm>
            <a:off x="3532810" y="740664"/>
            <a:ext cx="5528894" cy="418795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08"/>
            <a:ext cx="3421134" cy="520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6"/>
          <p:cNvSpPr txBox="1">
            <a:spLocks noGrp="1"/>
          </p:cNvSpPr>
          <p:nvPr>
            <p:ph type="title"/>
          </p:nvPr>
        </p:nvSpPr>
        <p:spPr>
          <a:xfrm>
            <a:off x="82296" y="-47851"/>
            <a:ext cx="3706500" cy="7869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432" name="Google Shape;432;p36"/>
          <p:cNvSpPr txBox="1">
            <a:spLocks noGrp="1"/>
          </p:cNvSpPr>
          <p:nvPr>
            <p:ph type="body" idx="1"/>
          </p:nvPr>
        </p:nvSpPr>
        <p:spPr>
          <a:xfrm>
            <a:off x="182880" y="1751949"/>
            <a:ext cx="6063301" cy="2616600"/>
          </a:xfrm>
          <a:prstGeom prst="rect">
            <a:avLst/>
          </a:prstGeom>
        </p:spPr>
        <p:txBody>
          <a:bodyPr spcFirstLastPara="1" wrap="square" lIns="91425" tIns="91425" rIns="91425" bIns="91425" anchor="ctr" anchorCtr="0">
            <a:noAutofit/>
          </a:bodyPr>
          <a:lstStyle/>
          <a:p>
            <a:pPr marL="0" lvl="0" indent="0">
              <a:buClr>
                <a:srgbClr val="273D40"/>
              </a:buClr>
              <a:buSzPts val="600"/>
              <a:buNone/>
            </a:pPr>
            <a:r>
              <a:rPr lang="vi-VN" sz="1700" dirty="0"/>
              <a:t>•</a:t>
            </a:r>
            <a:r>
              <a:rPr lang="en-US" sz="1700" dirty="0"/>
              <a:t> </a:t>
            </a:r>
            <a:r>
              <a:rPr lang="vi-VN" sz="1700" dirty="0">
                <a:latin typeface="Times New Roman" panose="02020603050405020304" pitchFamily="18" charset="0"/>
                <a:cs typeface="Times New Roman" panose="02020603050405020304" pitchFamily="18" charset="0"/>
              </a:rPr>
              <a:t>Trong kháng chiến chống Mĩ, </a:t>
            </a:r>
            <a:r>
              <a:rPr lang="en-US" sz="1700" dirty="0">
                <a:latin typeface="Times New Roman" panose="02020603050405020304" pitchFamily="18" charset="0"/>
                <a:cs typeface="Times New Roman" panose="02020603050405020304" pitchFamily="18" charset="0"/>
              </a:rPr>
              <a:t>Lê Minh Khuê </a:t>
            </a:r>
            <a:r>
              <a:rPr lang="vi-VN" sz="1700" dirty="0">
                <a:latin typeface="Times New Roman" panose="02020603050405020304" pitchFamily="18" charset="0"/>
                <a:cs typeface="Times New Roman" panose="02020603050405020304" pitchFamily="18" charset="0"/>
              </a:rPr>
              <a:t>đã gia nhập thanh niên xung phong và bắt đầu viết văn vào đầu những năm 70. “Những ngôi sao xa xôi” là một trong những truyện ngắn đầu tay của tác giả được viết vào năm 1971. </a:t>
            </a:r>
          </a:p>
          <a:p>
            <a:pPr marL="0" lvl="0" indent="0">
              <a:buClr>
                <a:srgbClr val="273D40"/>
              </a:buClr>
              <a:buSzPts val="600"/>
              <a:buNone/>
            </a:pPr>
            <a:r>
              <a:rPr lang="vi-VN"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Nhan đề trên là một dấu ấn đặc sắc, vừa mang ý nghĩa cụ thể, vừa có ý nghĩa ẩn dụ mang tính biểu tượng. Nó gợi nhớ đến hình ảnh những ngôi sao lớn trên bầu trời thành phố quê hương mà Phương Định – nhân vật chính trong truyện – thường hay nhớ lại. </a:t>
            </a:r>
          </a:p>
          <a:p>
            <a:pPr marL="0" lvl="0" indent="0">
              <a:buClr>
                <a:srgbClr val="273D40"/>
              </a:buClr>
              <a:buSzPts val="600"/>
              <a:buNone/>
            </a:pPr>
            <a:r>
              <a:rPr lang="vi-VN"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Hình ảnh ấy gắn liền với khoảng thời gian yên bình mà cô được sống cùng gia đình mình.</a:t>
            </a:r>
            <a:r>
              <a:rPr lang="en-US" sz="1700" dirty="0">
                <a:latin typeface="Times New Roman" panose="02020603050405020304" pitchFamily="18" charset="0"/>
                <a:cs typeface="Times New Roman" panose="02020603050405020304" pitchFamily="18" charset="0"/>
              </a:rPr>
              <a:t> Và đó còn là những biểu tượng ngôi sao trên mũ người chiến sĩ. Đồng thời, hình ảnh đó còn ẩn dụ ví von </a:t>
            </a:r>
            <a:r>
              <a:rPr lang="vi-VN" sz="1700" dirty="0">
                <a:latin typeface="Times New Roman" panose="02020603050405020304" pitchFamily="18" charset="0"/>
                <a:cs typeface="Times New Roman" panose="02020603050405020304" pitchFamily="18" charset="0"/>
              </a:rPr>
              <a:t>3 nữ thanh niên xung phong là những ngôi sao trên bầu trời rộng lớn, họ tỏa sáng những vẻ đẹp riêng lấp lánh, diệu kì làm cho ai cũng phải cảm phục khi làm nhiệm vụ trên tuyến đường Trường Sơn. </a:t>
            </a:r>
          </a:p>
          <a:p>
            <a:pPr marL="0" lvl="0" indent="0" algn="l" rtl="0">
              <a:spcBef>
                <a:spcPts val="0"/>
              </a:spcBef>
              <a:spcAft>
                <a:spcPts val="0"/>
              </a:spcAft>
              <a:buClr>
                <a:srgbClr val="273D40"/>
              </a:buClr>
              <a:buSzPts val="600"/>
              <a:buFont typeface="Arial" panose="020B0604020202020204"/>
              <a:buNone/>
            </a:pPr>
            <a:endParaRPr dirty="0"/>
          </a:p>
        </p:txBody>
      </p:sp>
      <p:grpSp>
        <p:nvGrpSpPr>
          <p:cNvPr id="434" name="Google Shape;434;p36"/>
          <p:cNvGrpSpPr/>
          <p:nvPr/>
        </p:nvGrpSpPr>
        <p:grpSpPr>
          <a:xfrm rot="515363">
            <a:off x="4626658" y="550243"/>
            <a:ext cx="841440" cy="843025"/>
            <a:chOff x="3949250" y="1525675"/>
            <a:chExt cx="268700" cy="269200"/>
          </a:xfrm>
        </p:grpSpPr>
        <p:sp>
          <p:nvSpPr>
            <p:cNvPr id="435" name="Google Shape;435;p36"/>
            <p:cNvSpPr/>
            <p:nvPr/>
          </p:nvSpPr>
          <p:spPr>
            <a:xfrm>
              <a:off x="3990900" y="1567325"/>
              <a:ext cx="185375" cy="185375"/>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3949250" y="1619900"/>
              <a:ext cx="268700" cy="80725"/>
            </a:xfrm>
            <a:custGeom>
              <a:avLst/>
              <a:gdLst/>
              <a:ahLst/>
              <a:cxnLst/>
              <a:rect l="l" t="t" r="r" b="b"/>
              <a:pathLst>
                <a:path w="10748" h="3229" extrusionOk="0">
                  <a:moveTo>
                    <a:pt x="5499" y="1125"/>
                  </a:moveTo>
                  <a:cubicBezTo>
                    <a:pt x="8435" y="1875"/>
                    <a:pt x="10747" y="2687"/>
                    <a:pt x="10685" y="2958"/>
                  </a:cubicBezTo>
                  <a:cubicBezTo>
                    <a:pt x="10622" y="3229"/>
                    <a:pt x="8185" y="2833"/>
                    <a:pt x="5249" y="2083"/>
                  </a:cubicBezTo>
                  <a:cubicBezTo>
                    <a:pt x="2313" y="1355"/>
                    <a:pt x="1" y="522"/>
                    <a:pt x="63" y="272"/>
                  </a:cubicBezTo>
                  <a:cubicBezTo>
                    <a:pt x="126" y="1"/>
                    <a:pt x="2562" y="376"/>
                    <a:pt x="5499" y="1125"/>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043500" y="1525675"/>
              <a:ext cx="80725" cy="269200"/>
            </a:xfrm>
            <a:custGeom>
              <a:avLst/>
              <a:gdLst/>
              <a:ahLst/>
              <a:cxnLst/>
              <a:rect l="l" t="t" r="r" b="b"/>
              <a:pathLst>
                <a:path w="3229" h="10768" extrusionOk="0">
                  <a:moveTo>
                    <a:pt x="2958" y="63"/>
                  </a:moveTo>
                  <a:cubicBezTo>
                    <a:pt x="3228" y="125"/>
                    <a:pt x="2833" y="2562"/>
                    <a:pt x="2083" y="5498"/>
                  </a:cubicBezTo>
                  <a:cubicBezTo>
                    <a:pt x="1333" y="8435"/>
                    <a:pt x="521" y="10767"/>
                    <a:pt x="250" y="10705"/>
                  </a:cubicBezTo>
                  <a:cubicBezTo>
                    <a:pt x="0" y="10622"/>
                    <a:pt x="375" y="8185"/>
                    <a:pt x="1125" y="5249"/>
                  </a:cubicBezTo>
                  <a:cubicBezTo>
                    <a:pt x="1875" y="2333"/>
                    <a:pt x="2687" y="0"/>
                    <a:pt x="2958" y="63"/>
                  </a:cubicBezTo>
                  <a:close/>
                </a:path>
              </a:pathLst>
            </a:custGeom>
            <a:gradFill>
              <a:gsLst>
                <a:gs pos="0">
                  <a:schemeClr val="dk1">
                    <a:alpha val="24320"/>
                  </a:schemeClr>
                </a:gs>
                <a:gs pos="5000">
                  <a:schemeClr val="dk1">
                    <a:alpha val="24320"/>
                  </a:schemeClr>
                </a:gs>
                <a:gs pos="41000">
                  <a:schemeClr val="dk1">
                    <a:alpha val="24320"/>
                  </a:schemeClr>
                </a:gs>
                <a:gs pos="81000">
                  <a:srgbClr val="FFFFFF">
                    <a:alpha val="13333"/>
                    <a:alpha val="24320"/>
                  </a:srgbClr>
                </a:gs>
                <a:gs pos="100000">
                  <a:srgbClr val="FFFFFF">
                    <a:alpha val="13333"/>
                    <a:alpha val="243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6"/>
          <p:cNvSpPr/>
          <p:nvPr/>
        </p:nvSpPr>
        <p:spPr>
          <a:xfrm rot="-1664723">
            <a:off x="7093358" y="2883514"/>
            <a:ext cx="4055932" cy="4055932"/>
          </a:xfrm>
          <a:custGeom>
            <a:avLst/>
            <a:gdLst/>
            <a:ahLst/>
            <a:cxnLst/>
            <a:rect l="l" t="t" r="r" b="b"/>
            <a:pathLst>
              <a:path w="7415" h="7415" extrusionOk="0">
                <a:moveTo>
                  <a:pt x="4541" y="459"/>
                </a:moveTo>
                <a:cubicBezTo>
                  <a:pt x="6332" y="917"/>
                  <a:pt x="7415" y="2749"/>
                  <a:pt x="6957" y="4541"/>
                </a:cubicBezTo>
                <a:cubicBezTo>
                  <a:pt x="6499" y="6332"/>
                  <a:pt x="4687" y="7414"/>
                  <a:pt x="2896" y="6956"/>
                </a:cubicBezTo>
                <a:cubicBezTo>
                  <a:pt x="1084" y="6498"/>
                  <a:pt x="1" y="4686"/>
                  <a:pt x="459" y="2895"/>
                </a:cubicBezTo>
                <a:cubicBezTo>
                  <a:pt x="917" y="1083"/>
                  <a:pt x="2750" y="0"/>
                  <a:pt x="4541" y="459"/>
                </a:cubicBezTo>
                <a:close/>
              </a:path>
            </a:pathLst>
          </a:custGeom>
          <a:gradFill>
            <a:gsLst>
              <a:gs pos="0">
                <a:schemeClr val="dk1"/>
              </a:gs>
              <a:gs pos="5000">
                <a:schemeClr val="dk1"/>
              </a:gs>
              <a:gs pos="10000">
                <a:schemeClr val="dk1"/>
              </a:gs>
              <a:gs pos="55000">
                <a:srgbClr val="FFFFFF">
                  <a:alpha val="549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82880" y="553067"/>
            <a:ext cx="2686954" cy="461665"/>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1. Khái quát chung: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109" y="552041"/>
            <a:ext cx="2871215" cy="42759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508" y="536217"/>
            <a:ext cx="3099816" cy="4375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508" y="553067"/>
            <a:ext cx="3099816" cy="43584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6470" y="536217"/>
            <a:ext cx="3074854" cy="43079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2">
                                            <p:txEl>
                                              <p:pRg st="0" end="0"/>
                                            </p:txEl>
                                          </p:spTgt>
                                        </p:tgtEl>
                                        <p:attrNameLst>
                                          <p:attrName>style.visibility</p:attrName>
                                        </p:attrNameLst>
                                      </p:cBhvr>
                                      <p:to>
                                        <p:strVal val="visible"/>
                                      </p:to>
                                    </p:set>
                                    <p:animEffect transition="in" filter="fade">
                                      <p:cBhvr>
                                        <p:cTn id="12" dur="1000"/>
                                        <p:tgtEl>
                                          <p:spTgt spid="432">
                                            <p:txEl>
                                              <p:pRg st="0" end="0"/>
                                            </p:txEl>
                                          </p:spTgt>
                                        </p:tgtEl>
                                      </p:cBhvr>
                                    </p:animEffect>
                                    <p:anim calcmode="lin" valueType="num">
                                      <p:cBhvr>
                                        <p:cTn id="13" dur="1000" fill="hold"/>
                                        <p:tgtEl>
                                          <p:spTgt spid="43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32">
                                            <p:txEl>
                                              <p:pRg st="1" end="1"/>
                                            </p:txEl>
                                          </p:spTgt>
                                        </p:tgtEl>
                                        <p:attrNameLst>
                                          <p:attrName>style.visibility</p:attrName>
                                        </p:attrNameLst>
                                      </p:cBhvr>
                                      <p:to>
                                        <p:strVal val="visible"/>
                                      </p:to>
                                    </p:set>
                                    <p:animEffect transition="in" filter="fade">
                                      <p:cBhvr>
                                        <p:cTn id="19" dur="1000"/>
                                        <p:tgtEl>
                                          <p:spTgt spid="432">
                                            <p:txEl>
                                              <p:pRg st="1" end="1"/>
                                            </p:txEl>
                                          </p:spTgt>
                                        </p:tgtEl>
                                      </p:cBhvr>
                                    </p:animEffect>
                                    <p:anim calcmode="lin" valueType="num">
                                      <p:cBhvr>
                                        <p:cTn id="20" dur="1000" fill="hold"/>
                                        <p:tgtEl>
                                          <p:spTgt spid="43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32">
                                            <p:txEl>
                                              <p:pRg st="2" end="2"/>
                                            </p:txEl>
                                          </p:spTgt>
                                        </p:tgtEl>
                                        <p:attrNameLst>
                                          <p:attrName>style.visibility</p:attrName>
                                        </p:attrNameLst>
                                      </p:cBhvr>
                                      <p:to>
                                        <p:strVal val="visible"/>
                                      </p:to>
                                    </p:set>
                                    <p:animEffect transition="in" filter="fade">
                                      <p:cBhvr>
                                        <p:cTn id="26" dur="1000"/>
                                        <p:tgtEl>
                                          <p:spTgt spid="432">
                                            <p:txEl>
                                              <p:pRg st="2" end="2"/>
                                            </p:txEl>
                                          </p:spTgt>
                                        </p:tgtEl>
                                      </p:cBhvr>
                                    </p:animEffect>
                                    <p:anim calcmode="lin" valueType="num">
                                      <p:cBhvr>
                                        <p:cTn id="27" dur="1000" fill="hold"/>
                                        <p:tgtEl>
                                          <p:spTgt spid="43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circle(in)">
                                      <p:cBhvr>
                                        <p:cTn id="33" dur="20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wheel(1)">
                                      <p:cBhvr>
                                        <p:cTn id="38" dur="2000"/>
                                        <p:tgtEl>
                                          <p:spTgt spid="307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077"/>
                                        </p:tgtEl>
                                        <p:attrNameLst>
                                          <p:attrName>style.visibility</p:attrName>
                                        </p:attrNameLst>
                                      </p:cBhvr>
                                      <p:to>
                                        <p:strVal val="visible"/>
                                      </p:to>
                                    </p:set>
                                    <p:animEffect transition="in" filter="wheel(1)">
                                      <p:cBhvr>
                                        <p:cTn id="43" dur="2000"/>
                                        <p:tgtEl>
                                          <p:spTgt spid="307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78"/>
                                        </p:tgtEl>
                                        <p:attrNameLst>
                                          <p:attrName>style.visibility</p:attrName>
                                        </p:attrNameLst>
                                      </p:cBhvr>
                                      <p:to>
                                        <p:strVal val="visible"/>
                                      </p:to>
                                    </p:set>
                                    <p:animEffect transition="in" filter="randombar(horizontal)">
                                      <p:cBhvr>
                                        <p:cTn id="4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56623" y="-64008"/>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61" name="Google Shape;361;p33"/>
          <p:cNvSpPr txBox="1">
            <a:spLocks noGrp="1"/>
          </p:cNvSpPr>
          <p:nvPr>
            <p:ph type="body" idx="1"/>
          </p:nvPr>
        </p:nvSpPr>
        <p:spPr>
          <a:xfrm>
            <a:off x="196596" y="1378528"/>
            <a:ext cx="5093208" cy="3416400"/>
          </a:xfrm>
          <a:prstGeom prst="rect">
            <a:avLst/>
          </a:prstGeom>
        </p:spPr>
        <p:txBody>
          <a:bodyPr spcFirstLastPara="1" wrap="square" lIns="91425" tIns="91425" rIns="91425" bIns="91425" anchor="t" anchorCtr="0">
            <a:noAutofit/>
          </a:bodyPr>
          <a:lstStyle/>
          <a:p>
            <a:pPr marL="0" lvl="0" indent="0">
              <a:spcBef>
                <a:spcPts val="1200"/>
              </a:spcBef>
              <a:buNone/>
            </a:pPr>
            <a:r>
              <a:rPr lang="vi-V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Cô sinh sống và làm việc nơi cao điểm có thể gọi là nơi nguy hiểm nhất của chiến trường. </a:t>
            </a:r>
          </a:p>
          <a:p>
            <a:pPr marL="0" lvl="0" indent="0">
              <a:spcBef>
                <a:spcPts val="1200"/>
              </a:spcBef>
              <a:buNone/>
            </a:pPr>
            <a:r>
              <a:rPr lang="vi-V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Có những hôm giữa cái nắng, cái nóng của mặt trời hơn thế nữa là sức nóng nới chiến trường khốc liệt như đốt cháy cả da thịt lẫn tinh thần mỗi người đang trên chiến trường nhưng Phương Định vẫn vững vàng, cố gắng trụ lại tiếp tục hoàn thành nhiệm vụ của </a:t>
            </a:r>
            <a:r>
              <a:rPr lang="en-US" sz="1800" dirty="0">
                <a:latin typeface="Times New Roman" panose="02020603050405020304" pitchFamily="18" charset="0"/>
                <a:cs typeface="Times New Roman" panose="02020603050405020304" pitchFamily="18" charset="0"/>
              </a:rPr>
              <a:t>mình</a:t>
            </a:r>
            <a:endParaRPr lang="vi-VN" sz="1800" dirty="0">
              <a:latin typeface="Times New Roman" panose="02020603050405020304" pitchFamily="18" charset="0"/>
              <a:cs typeface="Times New Roman" panose="02020603050405020304" pitchFamily="18" charset="0"/>
            </a:endParaRPr>
          </a:p>
          <a:p>
            <a:pPr marL="0" lvl="0" indent="0" algn="l" rtl="0">
              <a:spcBef>
                <a:spcPts val="1200"/>
              </a:spcBef>
              <a:spcAft>
                <a:spcPts val="0"/>
              </a:spcAft>
              <a:buNone/>
            </a:pPr>
            <a:endParaRPr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4592" y="530351"/>
            <a:ext cx="4052713" cy="830997"/>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2. Phân tích:</a:t>
            </a:r>
          </a:p>
          <a:p>
            <a:r>
              <a:rPr lang="en-US" sz="2400" i="1" dirty="0">
                <a:solidFill>
                  <a:srgbClr val="F8F1BA"/>
                </a:solidFill>
                <a:latin typeface="Times New Roman" panose="02020603050405020304" pitchFamily="18" charset="0"/>
                <a:cs typeface="Times New Roman" panose="02020603050405020304" pitchFamily="18" charset="0"/>
              </a:rPr>
              <a:t>a) Hoàn cảnh sống và làm việc </a:t>
            </a:r>
          </a:p>
        </p:txBody>
      </p:sp>
      <p:sp>
        <p:nvSpPr>
          <p:cNvPr id="4" name="Rectangle 3"/>
          <p:cNvSpPr/>
          <p:nvPr/>
        </p:nvSpPr>
        <p:spPr>
          <a:xfrm>
            <a:off x="164592" y="1499616"/>
            <a:ext cx="5157216" cy="28529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116" y="530351"/>
            <a:ext cx="3332990" cy="222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116" y="2825496"/>
            <a:ext cx="3332990" cy="206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1648807"/>
            <a:ext cx="5029200" cy="2554545"/>
          </a:xfrm>
          <a:prstGeom prst="rect">
            <a:avLst/>
          </a:prstGeom>
          <a:noFill/>
        </p:spPr>
        <p:txBody>
          <a:bodyPr wrap="square" rtlCol="0">
            <a:spAutoFit/>
          </a:bodyPr>
          <a:lstStyle/>
          <a:p>
            <a:r>
              <a:rPr lang="vi-VN" sz="2000" dirty="0">
                <a:solidFill>
                  <a:schemeClr val="bg2"/>
                </a:solidFill>
                <a:latin typeface="+mj-lt"/>
              </a:rPr>
              <a:t>•</a:t>
            </a:r>
            <a:r>
              <a:rPr lang="en-US" sz="2000" dirty="0">
                <a:solidFill>
                  <a:schemeClr val="bg2"/>
                </a:solidFill>
                <a:latin typeface="+mj-lt"/>
              </a:rPr>
              <a:t> </a:t>
            </a:r>
            <a:r>
              <a:rPr lang="vi-VN" sz="2000" dirty="0">
                <a:solidFill>
                  <a:schemeClr val="bg2"/>
                </a:solidFill>
                <a:latin typeface="+mj-lt"/>
              </a:rPr>
              <a:t>Một công việc vốn đã quá quen với cái chết, sự hi sinh. Đó là đếm số bom chưa nổ để phá đo và ước tính khối lượng đá đất trong hố bom để san lấp dọn đường cho đồng đội đi qua.</a:t>
            </a:r>
          </a:p>
          <a:p>
            <a:r>
              <a:rPr lang="vi-VN" sz="2000" dirty="0">
                <a:solidFill>
                  <a:schemeClr val="bg2"/>
                </a:solidFill>
                <a:latin typeface="+mj-lt"/>
              </a:rPr>
              <a:t>•</a:t>
            </a:r>
            <a:r>
              <a:rPr lang="en-US" sz="2000" dirty="0">
                <a:solidFill>
                  <a:schemeClr val="bg2"/>
                </a:solidFill>
                <a:latin typeface="+mj-lt"/>
              </a:rPr>
              <a:t> D</a:t>
            </a:r>
            <a:r>
              <a:rPr lang="vi-VN" sz="2000" dirty="0">
                <a:solidFill>
                  <a:schemeClr val="bg2"/>
                </a:solidFill>
                <a:latin typeface="+mj-lt"/>
              </a:rPr>
              <a:t>ù trong hoàn cảnh sống làm việc khó khăn, thiếu thốn nhưng cô vẫn cố gắng hoàn thành nhiệm vụ bằng tất cả sức lực và lòng dung cảm của mình. </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116" y="530351"/>
            <a:ext cx="3534156" cy="435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1">
                                            <p:txEl>
                                              <p:pRg st="0" end="0"/>
                                            </p:txEl>
                                          </p:spTgt>
                                        </p:tgtEl>
                                        <p:attrNameLst>
                                          <p:attrName>style.visibility</p:attrName>
                                        </p:attrNameLst>
                                      </p:cBhvr>
                                      <p:to>
                                        <p:strVal val="visible"/>
                                      </p:to>
                                    </p:set>
                                    <p:animEffect transition="in" filter="fade">
                                      <p:cBhvr>
                                        <p:cTn id="17" dur="1000"/>
                                        <p:tgtEl>
                                          <p:spTgt spid="361">
                                            <p:txEl>
                                              <p:pRg st="0" end="0"/>
                                            </p:txEl>
                                          </p:spTgt>
                                        </p:tgtEl>
                                      </p:cBhvr>
                                    </p:animEffect>
                                    <p:anim calcmode="lin" valueType="num">
                                      <p:cBhvr>
                                        <p:cTn id="18" dur="1000" fill="hold"/>
                                        <p:tgtEl>
                                          <p:spTgt spid="36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1">
                                            <p:txEl>
                                              <p:pRg st="1" end="1"/>
                                            </p:txEl>
                                          </p:spTgt>
                                        </p:tgtEl>
                                        <p:attrNameLst>
                                          <p:attrName>style.visibility</p:attrName>
                                        </p:attrNameLst>
                                      </p:cBhvr>
                                      <p:to>
                                        <p:strVal val="visible"/>
                                      </p:to>
                                    </p:set>
                                    <p:animEffect transition="in" filter="fade">
                                      <p:cBhvr>
                                        <p:cTn id="24" dur="1000"/>
                                        <p:tgtEl>
                                          <p:spTgt spid="361">
                                            <p:txEl>
                                              <p:pRg st="1" end="1"/>
                                            </p:txEl>
                                          </p:spTgt>
                                        </p:tgtEl>
                                      </p:cBhvr>
                                    </p:animEffect>
                                    <p:anim calcmode="lin" valueType="num">
                                      <p:cBhvr>
                                        <p:cTn id="25" dur="1000" fill="hold"/>
                                        <p:tgtEl>
                                          <p:spTgt spid="36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wheel(1)">
                                      <p:cBhvr>
                                        <p:cTn id="31" dur="2000"/>
                                        <p:tgtEl>
                                          <p:spTgt spid="4098"/>
                                        </p:tgtEl>
                                      </p:cBhvr>
                                    </p:animEffect>
                                  </p:childTnLst>
                                </p:cTn>
                              </p:par>
                              <p:par>
                                <p:cTn id="32" presetID="21" presetClass="entr" presetSubtype="1" fill="hold" nodeType="withEffect">
                                  <p:stCondLst>
                                    <p:cond delay="0"/>
                                  </p:stCondLst>
                                  <p:childTnLst>
                                    <p:set>
                                      <p:cBhvr>
                                        <p:cTn id="33" dur="1" fill="hold">
                                          <p:stCondLst>
                                            <p:cond delay="0"/>
                                          </p:stCondLst>
                                        </p:cTn>
                                        <p:tgtEl>
                                          <p:spTgt spid="4099"/>
                                        </p:tgtEl>
                                        <p:attrNameLst>
                                          <p:attrName>style.visibility</p:attrName>
                                        </p:attrNameLst>
                                      </p:cBhvr>
                                      <p:to>
                                        <p:strVal val="visible"/>
                                      </p:to>
                                    </p:set>
                                    <p:animEffect transition="in" filter="wheel(1)">
                                      <p:cBhvr>
                                        <p:cTn id="34" dur="2000"/>
                                        <p:tgtEl>
                                          <p:spTgt spid="409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61">
                                            <p:txEl>
                                              <p:pRg st="0" end="0"/>
                                            </p:txEl>
                                          </p:spTgt>
                                        </p:tgtEl>
                                      </p:cBhvr>
                                    </p:animEffect>
                                    <p:set>
                                      <p:cBhvr>
                                        <p:cTn id="39" dur="1" fill="hold">
                                          <p:stCondLst>
                                            <p:cond delay="499"/>
                                          </p:stCondLst>
                                        </p:cTn>
                                        <p:tgtEl>
                                          <p:spTgt spid="361">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61">
                                            <p:txEl>
                                              <p:pRg st="1" end="1"/>
                                            </p:txEl>
                                          </p:spTgt>
                                        </p:tgtEl>
                                      </p:cBhvr>
                                    </p:animEffect>
                                    <p:set>
                                      <p:cBhvr>
                                        <p:cTn id="44" dur="1" fill="hold">
                                          <p:stCondLst>
                                            <p:cond delay="499"/>
                                          </p:stCondLst>
                                        </p:cTn>
                                        <p:tgtEl>
                                          <p:spTgt spid="361">
                                            <p:txEl>
                                              <p:pRg st="1" end="1"/>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4100"/>
                                        </p:tgtEl>
                                        <p:attrNameLst>
                                          <p:attrName>style.visibility</p:attrName>
                                        </p:attrNameLst>
                                      </p:cBhvr>
                                      <p:to>
                                        <p:strVal val="visible"/>
                                      </p:to>
                                    </p:set>
                                    <p:anim calcmode="lin" valueType="num">
                                      <p:cBhvr>
                                        <p:cTn id="56" dur="1000" fill="hold"/>
                                        <p:tgtEl>
                                          <p:spTgt spid="4100"/>
                                        </p:tgtEl>
                                        <p:attrNameLst>
                                          <p:attrName>ppt_w</p:attrName>
                                        </p:attrNameLst>
                                      </p:cBhvr>
                                      <p:tavLst>
                                        <p:tav tm="0">
                                          <p:val>
                                            <p:fltVal val="0"/>
                                          </p:val>
                                        </p:tav>
                                        <p:tav tm="100000">
                                          <p:val>
                                            <p:strVal val="#ppt_w"/>
                                          </p:val>
                                        </p:tav>
                                      </p:tavLst>
                                    </p:anim>
                                    <p:anim calcmode="lin" valueType="num">
                                      <p:cBhvr>
                                        <p:cTn id="57" dur="1000" fill="hold"/>
                                        <p:tgtEl>
                                          <p:spTgt spid="4100"/>
                                        </p:tgtEl>
                                        <p:attrNameLst>
                                          <p:attrName>ppt_h</p:attrName>
                                        </p:attrNameLst>
                                      </p:cBhvr>
                                      <p:tavLst>
                                        <p:tav tm="0">
                                          <p:val>
                                            <p:fltVal val="0"/>
                                          </p:val>
                                        </p:tav>
                                        <p:tav tm="100000">
                                          <p:val>
                                            <p:strVal val="#ppt_h"/>
                                          </p:val>
                                        </p:tav>
                                      </p:tavLst>
                                    </p:anim>
                                    <p:anim calcmode="lin" valueType="num">
                                      <p:cBhvr>
                                        <p:cTn id="58" dur="1000" fill="hold"/>
                                        <p:tgtEl>
                                          <p:spTgt spid="4100"/>
                                        </p:tgtEl>
                                        <p:attrNameLst>
                                          <p:attrName>style.rotation</p:attrName>
                                        </p:attrNameLst>
                                      </p:cBhvr>
                                      <p:tavLst>
                                        <p:tav tm="0">
                                          <p:val>
                                            <p:fltVal val="90"/>
                                          </p:val>
                                        </p:tav>
                                        <p:tav tm="100000">
                                          <p:val>
                                            <p:fltVal val="0"/>
                                          </p:val>
                                        </p:tav>
                                      </p:tavLst>
                                    </p:anim>
                                    <p:animEffect transition="in" filter="fade">
                                      <p:cBhvr>
                                        <p:cTn id="59"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p:bldP spid="361" grpId="1" build="p"/>
      <p:bldP spid="3" grpId="0"/>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56623" y="-64008"/>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4592" y="530351"/>
            <a:ext cx="5423280" cy="830997"/>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2. Phân tích:</a:t>
            </a:r>
          </a:p>
          <a:p>
            <a:r>
              <a:rPr lang="en-US" sz="2400" i="1" dirty="0">
                <a:solidFill>
                  <a:srgbClr val="F8F1BA"/>
                </a:solidFill>
                <a:latin typeface="Times New Roman" panose="02020603050405020304" pitchFamily="18" charset="0"/>
                <a:cs typeface="Times New Roman" panose="02020603050405020304" pitchFamily="18" charset="0"/>
              </a:rPr>
              <a:t>b) Vẻ đẹp và sự nữ tính của Phương Định:</a:t>
            </a:r>
          </a:p>
        </p:txBody>
      </p:sp>
      <p:sp>
        <p:nvSpPr>
          <p:cNvPr id="4" name="Rectangle 3"/>
          <p:cNvSpPr/>
          <p:nvPr/>
        </p:nvSpPr>
        <p:spPr>
          <a:xfrm>
            <a:off x="164592" y="1435608"/>
            <a:ext cx="5934456" cy="291693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0" y="1361348"/>
            <a:ext cx="6199632" cy="3416400"/>
          </a:xfrm>
        </p:spPr>
        <p:txBody>
          <a:bodyPr/>
          <a:lstStyle/>
          <a:p>
            <a:pPr marL="158750" indent="0">
              <a:buNone/>
            </a:pPr>
            <a:r>
              <a:rPr lang="vi-VN" sz="1800" dirty="0">
                <a:latin typeface="+mj-lt"/>
              </a:rPr>
              <a:t>•Ấn tượng đầu tiên về cô là vẻ bề ngoài đáng yêu, trẻ trung, xinh xắn và đầy sức sống. Cô có “hai bím tóc dày, tương đối mềm, một cái cổ cao, kiêu hãnh như đài hoa loa kèn”,đặc biệt là cái nhìn “ Sao mà xa xăm” ẩn chứa bao vẻ đẹp tâm hồn sâu kín mà cô gái Hà thành </a:t>
            </a:r>
          </a:p>
          <a:p>
            <a:pPr marL="158750" indent="0">
              <a:buNone/>
            </a:pPr>
            <a:r>
              <a:rPr lang="vi-VN" sz="1800" dirty="0">
                <a:latin typeface="+mj-lt"/>
              </a:rPr>
              <a:t>•Ngoài ra,cô gái trẻ tâm hồn mơ mộng còn thích làm đẹp cho mình và cho cuộc sống dù ngay giữa chiến trường ác liệt.Chẳng phải ngẫu nhiên mà các anh pháo thủ và lái xe lại hay “viết những thư dài gửi đường dây</a:t>
            </a:r>
            <a:r>
              <a:rPr lang="en-US" sz="1800" dirty="0">
                <a:latin typeface="+mj-lt"/>
              </a:rPr>
              <a:t>” </a:t>
            </a:r>
            <a:r>
              <a:rPr lang="en-US" sz="1800" dirty="0">
                <a:latin typeface="Times New Roman" panose="02020603050405020304" pitchFamily="18" charset="0"/>
                <a:cs typeface="Times New Roman" panose="02020603050405020304" pitchFamily="18" charset="0"/>
              </a:rPr>
              <a:t>dù có thể gặp nhau hàng ngày </a:t>
            </a:r>
            <a:endParaRPr lang="vi-VN" sz="18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632" y="1435608"/>
            <a:ext cx="2871216" cy="291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632" y="1435608"/>
            <a:ext cx="2871216" cy="291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632" y="1435609"/>
            <a:ext cx="2871216" cy="291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4592" y="1739914"/>
            <a:ext cx="5934456" cy="2308324"/>
          </a:xfrm>
          <a:prstGeom prst="rect">
            <a:avLst/>
          </a:prstGeom>
          <a:noFill/>
        </p:spPr>
        <p:txBody>
          <a:bodyPr wrap="square" rtlCol="0">
            <a:spAutoFit/>
          </a:bodyPr>
          <a:lstStyle/>
          <a:p>
            <a:r>
              <a:rPr lang="vi-VN" sz="1800" dirty="0">
                <a:solidFill>
                  <a:schemeClr val="bg2"/>
                </a:solidFill>
                <a:latin typeface="+mj-lt"/>
              </a:rPr>
              <a:t>•Phương Định cảm nhận được điều đó, trong lòng niềm vui và tự hào khôn xiết nhưng chưa dành tình cảm cho một ai,thậm chí còn làm điệu, có vẻ kiêu kì khi thấy các đồng đội của mình tiếp xúc với một anh bộ đội nói giỏi nào đó. </a:t>
            </a:r>
          </a:p>
          <a:p>
            <a:r>
              <a:rPr lang="vi-VN" sz="1800" dirty="0">
                <a:solidFill>
                  <a:schemeClr val="bg2"/>
                </a:solidFill>
                <a:latin typeface="+mj-lt"/>
              </a:rPr>
              <a:t>•Vậy mà dồn nén sau vẻ tưởng chừng như kiêu ngạo ấy là mấy dòng suy nghĩ ngưỡng mộ“ những người đẹp nhất, thông minh, can đảm và cao thượng nhất là những người mặc quân phục, có ngôi sao trên mũ”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barn(inVertical)">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123"/>
                                        </p:tgtEl>
                                        <p:attrNameLst>
                                          <p:attrName>style.visibility</p:attrName>
                                        </p:attrNameLst>
                                      </p:cBhvr>
                                      <p:to>
                                        <p:strVal val="visible"/>
                                      </p:to>
                                    </p:set>
                                    <p:animEffect transition="in" filter="wipe(down)">
                                      <p:cBhvr>
                                        <p:cTn id="36" dur="500"/>
                                        <p:tgtEl>
                                          <p:spTgt spid="512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2">
                                            <p:txEl>
                                              <p:pRg st="0" end="0"/>
                                            </p:txEl>
                                          </p:spTgt>
                                        </p:tgtEl>
                                      </p:cBhvr>
                                    </p:animEffect>
                                    <p:anim calcmode="lin" valueType="num">
                                      <p:cBhvr>
                                        <p:cTn id="41"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42" dur="1000"/>
                                        <p:tgtEl>
                                          <p:spTgt spid="2">
                                            <p:txEl>
                                              <p:pRg st="0" end="0"/>
                                            </p:txEl>
                                          </p:spTgt>
                                        </p:tgtEl>
                                        <p:attrNameLst>
                                          <p:attrName>ppt_y</p:attrName>
                                        </p:attrNameLst>
                                      </p:cBhvr>
                                      <p:tavLst>
                                        <p:tav tm="0">
                                          <p:val>
                                            <p:strVal val="ppt_y"/>
                                          </p:val>
                                        </p:tav>
                                        <p:tav tm="100000">
                                          <p:val>
                                            <p:strVal val="ppt_y+.1"/>
                                          </p:val>
                                        </p:tav>
                                      </p:tavLst>
                                    </p:anim>
                                    <p:set>
                                      <p:cBhvr>
                                        <p:cTn id="43" dur="1" fill="hold">
                                          <p:stCondLst>
                                            <p:cond delay="999"/>
                                          </p:stCondLst>
                                        </p:cTn>
                                        <p:tgtEl>
                                          <p:spTgt spid="2">
                                            <p:txEl>
                                              <p:pRg st="0" end="0"/>
                                            </p:txEl>
                                          </p:spTgt>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2">
                                            <p:txEl>
                                              <p:pRg st="1" end="1"/>
                                            </p:txEl>
                                          </p:spTgt>
                                        </p:tgtEl>
                                      </p:cBhvr>
                                    </p:animEffect>
                                    <p:anim calcmode="lin" valueType="num">
                                      <p:cBhvr>
                                        <p:cTn id="46" dur="1000"/>
                                        <p:tgtEl>
                                          <p:spTgt spid="2">
                                            <p:txEl>
                                              <p:pRg st="1" end="1"/>
                                            </p:txEl>
                                          </p:spTgt>
                                        </p:tgtEl>
                                        <p:attrNameLst>
                                          <p:attrName>ppt_x</p:attrName>
                                        </p:attrNameLst>
                                      </p:cBhvr>
                                      <p:tavLst>
                                        <p:tav tm="0">
                                          <p:val>
                                            <p:strVal val="ppt_x"/>
                                          </p:val>
                                        </p:tav>
                                        <p:tav tm="100000">
                                          <p:val>
                                            <p:strVal val="ppt_x"/>
                                          </p:val>
                                        </p:tav>
                                      </p:tavLst>
                                    </p:anim>
                                    <p:anim calcmode="lin" valueType="num">
                                      <p:cBhvr>
                                        <p:cTn id="47" dur="1000"/>
                                        <p:tgtEl>
                                          <p:spTgt spid="2">
                                            <p:txEl>
                                              <p:pRg st="1" end="1"/>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2">
                                            <p:txEl>
                                              <p:pRg st="1" end="1"/>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5124"/>
                                        </p:tgtEl>
                                        <p:attrNameLst>
                                          <p:attrName>style.visibility</p:attrName>
                                        </p:attrNameLst>
                                      </p:cBhvr>
                                      <p:to>
                                        <p:strVal val="visible"/>
                                      </p:to>
                                    </p:set>
                                    <p:animEffect transition="in" filter="circle(in)">
                                      <p:cBhvr>
                                        <p:cTn id="60"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56623" y="-64008"/>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4592" y="530351"/>
            <a:ext cx="7513595" cy="830997"/>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2. Phân tích:</a:t>
            </a:r>
          </a:p>
          <a:p>
            <a:r>
              <a:rPr lang="en-US" sz="2400" i="1" dirty="0">
                <a:solidFill>
                  <a:srgbClr val="F8F1BA"/>
                </a:solidFill>
                <a:latin typeface="Times New Roman" panose="02020603050405020304" pitchFamily="18" charset="0"/>
                <a:cs typeface="Times New Roman" panose="02020603050405020304" pitchFamily="18" charset="0"/>
              </a:rPr>
              <a:t>c) Tinh thần dũng cảm, thái độ bình tĩnh của Phương Định:</a:t>
            </a:r>
          </a:p>
        </p:txBody>
      </p:sp>
      <p:sp>
        <p:nvSpPr>
          <p:cNvPr id="4" name="Rectangle 3"/>
          <p:cNvSpPr/>
          <p:nvPr/>
        </p:nvSpPr>
        <p:spPr>
          <a:xfrm>
            <a:off x="164592" y="1499616"/>
            <a:ext cx="5157216" cy="28529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82296" y="1609344"/>
            <a:ext cx="5321808" cy="3416400"/>
          </a:xfrm>
        </p:spPr>
        <p:txBody>
          <a:bodyPr/>
          <a:lstStyle/>
          <a:p>
            <a:pPr marL="158750" indent="0">
              <a:buNone/>
            </a:pPr>
            <a:r>
              <a:rPr lang="vi-VN" sz="1800" dirty="0">
                <a:latin typeface="+mj-lt"/>
              </a:rPr>
              <a:t>•Nhớ đến Phương Định, ta còn nhớ đến tinh thần dũng cảm cùng thái độ bình tĩnh cho dù phải đối mặt với vô vàn khó khăn, trắc trở nơi cuộc sống chiến đấu</a:t>
            </a:r>
          </a:p>
          <a:p>
            <a:pPr marL="158750" indent="0">
              <a:buNone/>
            </a:pPr>
            <a:r>
              <a:rPr lang="vi-VN" sz="1800" dirty="0">
                <a:latin typeface="+mj-lt"/>
              </a:rPr>
              <a:t>•Khi giặc Mĩ thả bom, cô gái nhỏ bé xồng xộc chạy lên, đo khối lượng và phá bom, dẫu có không ít lần bị bom vùi. Hơn thế nữa, Phương Định hiện lên là một thiếu nữ rất thuần thục việc đào đất, xử lí bom</a:t>
            </a:r>
          </a:p>
          <a:p>
            <a:pPr marL="15875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416" y="1499616"/>
            <a:ext cx="3291840" cy="28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416" y="1499617"/>
            <a:ext cx="3291839" cy="28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416" y="1499617"/>
            <a:ext cx="3291840" cy="285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 y="1524344"/>
            <a:ext cx="5138928" cy="2800767"/>
          </a:xfrm>
          <a:prstGeom prst="rect">
            <a:avLst/>
          </a:prstGeom>
          <a:noFill/>
        </p:spPr>
        <p:txBody>
          <a:bodyPr wrap="square" rtlCol="0">
            <a:spAutoFit/>
          </a:bodyPr>
          <a:lstStyle/>
          <a:p>
            <a:r>
              <a:rPr lang="vi-VN" sz="1600" dirty="0">
                <a:solidFill>
                  <a:schemeClr val="bg2"/>
                </a:solidFill>
                <a:latin typeface="+mj-lt"/>
              </a:rPr>
              <a:t>Có lẽ thoạt đầu, trong tâm tưởng cô gái ấy vẫn còn có chút nỗi lo lắng.Nhưng "Quen rồi, ngày phá bom đến lần. Ngày nào ít: Ba lần." Phương Định dùng cái xẻng đào đấ dưới quả bom, thỉnh thoảng lại nghe tiếng lưỡi xẻng chạm vào bom – một tiếng động sắc đến gai người. </a:t>
            </a:r>
          </a:p>
          <a:p>
            <a:r>
              <a:rPr lang="vi-VN" sz="1600" dirty="0">
                <a:solidFill>
                  <a:schemeClr val="bg2"/>
                </a:solidFill>
                <a:latin typeface="+mj-lt"/>
              </a:rPr>
              <a:t>•Cả ngày chạy trên cao điểm, chi chít bom nổ chậm, nhiều lần nghĩ đến cái chết, nhưng rồi cô cho là "một cái chết mờ nhạt, không cụ thể". </a:t>
            </a:r>
          </a:p>
          <a:p>
            <a:r>
              <a:rPr lang="vi-VN" sz="1600" dirty="0">
                <a:solidFill>
                  <a:schemeClr val="bg2"/>
                </a:solidFill>
                <a:latin typeface="+mj-lt"/>
              </a:rPr>
              <a:t>•Trái với chị Thao, Phương Định không sợ máu, vì vậy cô rất điềm tĩnh cũng như cẩn thận chăm sóc cho cô em gái bé bỏng.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wheel(1)">
                                      <p:cBhvr>
                                        <p:cTn id="32" dur="2000"/>
                                        <p:tgtEl>
                                          <p:spTgt spid="61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
                                            <p:txEl>
                                              <p:pRg st="0" end="0"/>
                                            </p:txEl>
                                          </p:spTgt>
                                        </p:tgtEl>
                                      </p:cBhvr>
                                    </p:animEffect>
                                    <p:set>
                                      <p:cBhvr>
                                        <p:cTn id="3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xEl>
                                              <p:pRg st="1" end="1"/>
                                            </p:txEl>
                                          </p:spTgt>
                                        </p:tgtEl>
                                      </p:cBhvr>
                                    </p:animEffect>
                                    <p:set>
                                      <p:cBhvr>
                                        <p:cTn id="4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6147"/>
                                        </p:tgtEl>
                                        <p:attrNameLst>
                                          <p:attrName>style.visibility</p:attrName>
                                        </p:attrNameLst>
                                      </p:cBhvr>
                                      <p:to>
                                        <p:strVal val="visible"/>
                                      </p:to>
                                    </p:set>
                                    <p:animEffect transition="in" filter="circle(in)">
                                      <p:cBhvr>
                                        <p:cTn id="54" dur="2000"/>
                                        <p:tgtEl>
                                          <p:spTgt spid="614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148"/>
                                        </p:tgtEl>
                                        <p:attrNameLst>
                                          <p:attrName>style.visibility</p:attrName>
                                        </p:attrNameLst>
                                      </p:cBhvr>
                                      <p:to>
                                        <p:strVal val="visible"/>
                                      </p:to>
                                    </p:set>
                                    <p:animEffect transition="in" filter="fade">
                                      <p:cBhvr>
                                        <p:cTn id="5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build="p"/>
      <p:bldP spid="2" grpId="1"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56623" y="-64008"/>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4592" y="530351"/>
            <a:ext cx="7725192" cy="830997"/>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2. Phân tích:</a:t>
            </a:r>
          </a:p>
          <a:p>
            <a:r>
              <a:rPr lang="en-US" sz="2400" i="1" dirty="0">
                <a:solidFill>
                  <a:srgbClr val="F8F1BA"/>
                </a:solidFill>
                <a:latin typeface="Times New Roman" panose="02020603050405020304" pitchFamily="18" charset="0"/>
                <a:cs typeface="Times New Roman" panose="02020603050405020304" pitchFamily="18" charset="0"/>
              </a:rPr>
              <a:t>d) Tình đồng chí, đồng đội luôn thường trực ở Phương Định:</a:t>
            </a:r>
          </a:p>
        </p:txBody>
      </p:sp>
      <p:sp>
        <p:nvSpPr>
          <p:cNvPr id="4" name="Rectangle 3"/>
          <p:cNvSpPr/>
          <p:nvPr/>
        </p:nvSpPr>
        <p:spPr>
          <a:xfrm>
            <a:off x="164592" y="1499616"/>
            <a:ext cx="5157216" cy="28529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41148" y="1499616"/>
            <a:ext cx="5372100" cy="3416400"/>
          </a:xfrm>
        </p:spPr>
        <p:txBody>
          <a:bodyPr/>
          <a:lstStyle/>
          <a:p>
            <a:pPr marL="158750" indent="0">
              <a:buNone/>
            </a:pPr>
            <a:r>
              <a:rPr lang="vi-VN" sz="1600" dirty="0">
                <a:latin typeface="+mj-lt"/>
              </a:rPr>
              <a:t>•Ở Phương Định ta còn bắt gặp nét đẹp ngời sáng trong tình đồng đội thắm thiết. Cô hiểu chị Thao và Nho như biết về những chị em ruột thịt.</a:t>
            </a:r>
          </a:p>
          <a:p>
            <a:pPr marL="158750" indent="0">
              <a:buNone/>
            </a:pPr>
            <a:r>
              <a:rPr lang="vi-VN" sz="1600" dirty="0">
                <a:latin typeface="+mj-lt"/>
              </a:rPr>
              <a:t>•Khi biết tin Nho bị thương, Phương Định lo lắng, đau đớn tột cùng. Cô moi đất, bế Nho đặt lên đùi nhẹ nhàng, cô vỗ về và chăm sóc Nho như một người y tá.</a:t>
            </a:r>
          </a:p>
          <a:p>
            <a:pPr marL="158750" indent="0">
              <a:buNone/>
            </a:pPr>
            <a:r>
              <a:rPr lang="vi-VN" sz="1600" dirty="0">
                <a:latin typeface="+mj-lt"/>
              </a:rPr>
              <a:t>• Tình đồng chí đồng đội của Phương Định đã tiếp thêm sức mạnh cho trái tim vốn đã dũng cảm của cô, cô đi thẳng người, hiên ngang, đối mặt với những gian khổ, hiểm nguy.</a:t>
            </a: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99616"/>
            <a:ext cx="3374136" cy="28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99617"/>
            <a:ext cx="3374136" cy="28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7744" y="1535194"/>
            <a:ext cx="5157216" cy="2554545"/>
          </a:xfrm>
          <a:prstGeom prst="rect">
            <a:avLst/>
          </a:prstGeom>
          <a:noFill/>
        </p:spPr>
        <p:txBody>
          <a:bodyPr wrap="square" rtlCol="0">
            <a:spAutoFit/>
          </a:bodyPr>
          <a:lstStyle/>
          <a:p>
            <a:r>
              <a:rPr lang="vi-VN" sz="1600" dirty="0">
                <a:solidFill>
                  <a:schemeClr val="bg2"/>
                </a:solidFill>
                <a:latin typeface="+mj-lt"/>
              </a:rPr>
              <a:t>•Ở Những ngôi sao xa xôi, tình đồng chí lại được khắc họa như một tình cảm thiêng liêng, nguồn động lực để con người ta thêm can trường, dũng cảm , thực hiện lí tưởng cao đẹp của mình. </a:t>
            </a:r>
          </a:p>
          <a:p>
            <a:r>
              <a:rPr lang="vi-VN" sz="1600" dirty="0">
                <a:solidFill>
                  <a:schemeClr val="bg2"/>
                </a:solidFill>
                <a:latin typeface="+mj-lt"/>
              </a:rPr>
              <a:t>• Những suy nghĩ nội tâm của nhân vật Phương Định cũng góp phần làm bật lên tình cảm thân thiết như ruột thịt của cô với những người đồng đội</a:t>
            </a:r>
            <a:r>
              <a:rPr lang="en-US" sz="1600" dirty="0">
                <a:solidFill>
                  <a:schemeClr val="bg2"/>
                </a:solidFill>
                <a:latin typeface="+mj-lt"/>
              </a:rPr>
              <a:t>. </a:t>
            </a:r>
            <a:r>
              <a:rPr lang="vi-VN" sz="1600" dirty="0">
                <a:solidFill>
                  <a:schemeClr val="bg2"/>
                </a:solidFill>
                <a:latin typeface="+mj-lt"/>
              </a:rPr>
              <a:t>Giữa một chiến trường không có ranh giới rõ ràng cho sự sống và cái chết vẫn nổi bật lên người con gái dũng cảm và nhân hậu, truyền lửa cho đồng đội mình</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535194"/>
            <a:ext cx="3374136" cy="285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 calcmode="lin" valueType="num">
                                      <p:cBhvr>
                                        <p:cTn id="38" dur="1000" fill="hold"/>
                                        <p:tgtEl>
                                          <p:spTgt spid="7170"/>
                                        </p:tgtEl>
                                        <p:attrNameLst>
                                          <p:attrName>ppt_w</p:attrName>
                                        </p:attrNameLst>
                                      </p:cBhvr>
                                      <p:tavLst>
                                        <p:tav tm="0">
                                          <p:val>
                                            <p:fltVal val="0"/>
                                          </p:val>
                                        </p:tav>
                                        <p:tav tm="100000">
                                          <p:val>
                                            <p:strVal val="#ppt_w"/>
                                          </p:val>
                                        </p:tav>
                                      </p:tavLst>
                                    </p:anim>
                                    <p:anim calcmode="lin" valueType="num">
                                      <p:cBhvr>
                                        <p:cTn id="39" dur="1000" fill="hold"/>
                                        <p:tgtEl>
                                          <p:spTgt spid="7170"/>
                                        </p:tgtEl>
                                        <p:attrNameLst>
                                          <p:attrName>ppt_h</p:attrName>
                                        </p:attrNameLst>
                                      </p:cBhvr>
                                      <p:tavLst>
                                        <p:tav tm="0">
                                          <p:val>
                                            <p:fltVal val="0"/>
                                          </p:val>
                                        </p:tav>
                                        <p:tav tm="100000">
                                          <p:val>
                                            <p:strVal val="#ppt_h"/>
                                          </p:val>
                                        </p:tav>
                                      </p:tavLst>
                                    </p:anim>
                                    <p:anim calcmode="lin" valueType="num">
                                      <p:cBhvr>
                                        <p:cTn id="40" dur="1000" fill="hold"/>
                                        <p:tgtEl>
                                          <p:spTgt spid="7170"/>
                                        </p:tgtEl>
                                        <p:attrNameLst>
                                          <p:attrName>style.rotation</p:attrName>
                                        </p:attrNameLst>
                                      </p:cBhvr>
                                      <p:tavLst>
                                        <p:tav tm="0">
                                          <p:val>
                                            <p:fltVal val="90"/>
                                          </p:val>
                                        </p:tav>
                                        <p:tav tm="100000">
                                          <p:val>
                                            <p:fltVal val="0"/>
                                          </p:val>
                                        </p:tav>
                                      </p:tavLst>
                                    </p:anim>
                                    <p:animEffect transition="in" filter="fade">
                                      <p:cBhvr>
                                        <p:cTn id="41" dur="1000"/>
                                        <p:tgtEl>
                                          <p:spTgt spid="71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171"/>
                                        </p:tgtEl>
                                        <p:attrNameLst>
                                          <p:attrName>style.visibility</p:attrName>
                                        </p:attrNameLst>
                                      </p:cBhvr>
                                      <p:to>
                                        <p:strVal val="visible"/>
                                      </p:to>
                                    </p:set>
                                    <p:animEffect transition="in" filter="fade">
                                      <p:cBhvr>
                                        <p:cTn id="46" dur="500"/>
                                        <p:tgtEl>
                                          <p:spTgt spid="717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
                                            <p:txEl>
                                              <p:pRg st="0" end="0"/>
                                            </p:txEl>
                                          </p:spTgt>
                                        </p:tgtEl>
                                      </p:cBhvr>
                                    </p:animEffect>
                                    <p:set>
                                      <p:cBhvr>
                                        <p:cTn id="51"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
                                            <p:txEl>
                                              <p:pRg st="1" end="1"/>
                                            </p:txEl>
                                          </p:spTgt>
                                        </p:tgtEl>
                                      </p:cBhvr>
                                    </p:animEffect>
                                    <p:set>
                                      <p:cBhvr>
                                        <p:cTn id="56"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
                                            <p:txEl>
                                              <p:pRg st="2" end="2"/>
                                            </p:txEl>
                                          </p:spTgt>
                                        </p:tgtEl>
                                      </p:cBhvr>
                                    </p:animEffect>
                                    <p:set>
                                      <p:cBhvr>
                                        <p:cTn id="61"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172"/>
                                        </p:tgtEl>
                                        <p:attrNameLst>
                                          <p:attrName>style.visibility</p:attrName>
                                        </p:attrNameLst>
                                      </p:cBhvr>
                                      <p:to>
                                        <p:strVal val="visible"/>
                                      </p:to>
                                    </p:set>
                                    <p:animEffect transition="in" filter="fade">
                                      <p:cBhvr>
                                        <p:cTn id="7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build="p"/>
      <p:bldP spid="2" grpId="1"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356623" y="-64008"/>
            <a:ext cx="390449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accent3">
                    <a:lumMod val="75000"/>
                  </a:schemeClr>
                </a:solidFill>
                <a:latin typeface="Times New Roman" panose="02020603050405020304" pitchFamily="18" charset="0"/>
                <a:cs typeface="Times New Roman" panose="02020603050405020304" pitchFamily="18" charset="0"/>
              </a:rPr>
              <a:t>II. Thân bài: </a:t>
            </a:r>
            <a:endParaRPr sz="4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4592" y="530351"/>
            <a:ext cx="6500497" cy="830997"/>
          </a:xfrm>
          <a:prstGeom prst="rect">
            <a:avLst/>
          </a:prstGeom>
          <a:noFill/>
        </p:spPr>
        <p:txBody>
          <a:bodyPr wrap="none" rtlCol="0">
            <a:spAutoFit/>
          </a:bodyPr>
          <a:lstStyle/>
          <a:p>
            <a:r>
              <a:rPr lang="en-US" sz="2400" u="sng" dirty="0">
                <a:solidFill>
                  <a:schemeClr val="tx1"/>
                </a:solidFill>
                <a:latin typeface="Times New Roman" panose="02020603050405020304" pitchFamily="18" charset="0"/>
                <a:cs typeface="Times New Roman" panose="02020603050405020304" pitchFamily="18" charset="0"/>
              </a:rPr>
              <a:t>2. Phân tích:</a:t>
            </a:r>
          </a:p>
          <a:p>
            <a:r>
              <a:rPr lang="en-US" sz="2400" i="1" dirty="0">
                <a:solidFill>
                  <a:srgbClr val="F8F1BA"/>
                </a:solidFill>
                <a:latin typeface="Times New Roman" panose="02020603050405020304" pitchFamily="18" charset="0"/>
                <a:cs typeface="Times New Roman" panose="02020603050405020304" pitchFamily="18" charset="0"/>
              </a:rPr>
              <a:t>e) Sự vô tư, hồn nhiên và lạc quan ở Phương Định:</a:t>
            </a:r>
          </a:p>
        </p:txBody>
      </p:sp>
      <p:sp>
        <p:nvSpPr>
          <p:cNvPr id="4" name="Rectangle 3"/>
          <p:cNvSpPr/>
          <p:nvPr/>
        </p:nvSpPr>
        <p:spPr>
          <a:xfrm>
            <a:off x="164592" y="1499616"/>
            <a:ext cx="5157216" cy="28529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
          </p:nvPr>
        </p:nvSpPr>
        <p:spPr>
          <a:xfrm>
            <a:off x="25146" y="1525278"/>
            <a:ext cx="5436108" cy="3416400"/>
          </a:xfrm>
        </p:spPr>
        <p:txBody>
          <a:bodyPr/>
          <a:lstStyle/>
          <a:p>
            <a:pPr marL="158750" indent="0">
              <a:buNone/>
            </a:pPr>
            <a:r>
              <a:rPr lang="vi-VN" sz="1700" dirty="0">
                <a:latin typeface="+mj-lt"/>
              </a:rPr>
              <a:t>•Dẫu cuộc đời cô không phải mặt hồ êm đềm lăn tăn gợn sóng mà luôn chìm nổi ba đào,Phương Định vẫn là 1 cô gái Hà Nội giữ nguyên tâm hồn vô tư, tự tin, hồn nhiên, </a:t>
            </a:r>
          </a:p>
          <a:p>
            <a:pPr marL="158750" indent="0">
              <a:buNone/>
            </a:pPr>
            <a:r>
              <a:rPr lang="vi-VN" sz="1700" dirty="0">
                <a:latin typeface="+mj-lt"/>
              </a:rPr>
              <a:t>•Cô rất mê hát,cô thích “dân ca quan họ mềm mại dịu dàng”,thích”Ca-chiu-sa của Hồng quân Liên Xô”,thích</a:t>
            </a:r>
            <a:r>
              <a:rPr lang="en-US" sz="1700" dirty="0">
                <a:latin typeface="+mj-lt"/>
              </a:rPr>
              <a:t> “ </a:t>
            </a:r>
            <a:r>
              <a:rPr lang="vi-VN" sz="1700" dirty="0">
                <a:latin typeface="+mj-lt"/>
              </a:rPr>
              <a:t>dân ca Ý trữ tình giàu có”,cô còn có biệt tài sáng tác ra lời bài hát, đó là những lời bài hát cô bịa ra trong 1 phút ngẫu hứng </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712" y="1499616"/>
            <a:ext cx="3227832" cy="285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83526" y="4373951"/>
            <a:ext cx="2055371" cy="307777"/>
          </a:xfrm>
          <a:prstGeom prst="rect">
            <a:avLst/>
          </a:prstGeom>
          <a:noFill/>
        </p:spPr>
        <p:txBody>
          <a:bodyPr wrap="none" rtlCol="0">
            <a:spAutoFit/>
          </a:bodyPr>
          <a:lstStyle/>
          <a:p>
            <a:r>
              <a:rPr lang="en-US" dirty="0">
                <a:solidFill>
                  <a:schemeClr val="bg2"/>
                </a:solidFill>
              </a:rPr>
              <a:t>Ca-chiu-sa! Nàng là ai?</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712" y="1495045"/>
            <a:ext cx="3227832" cy="318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168" y="1502485"/>
            <a:ext cx="5084064" cy="2862322"/>
          </a:xfrm>
          <a:prstGeom prst="rect">
            <a:avLst/>
          </a:prstGeom>
          <a:noFill/>
        </p:spPr>
        <p:txBody>
          <a:bodyPr wrap="square" rtlCol="0">
            <a:spAutoFit/>
          </a:bodyPr>
          <a:lstStyle/>
          <a:p>
            <a:r>
              <a:rPr lang="vi-VN" sz="1600" dirty="0">
                <a:solidFill>
                  <a:schemeClr val="bg2"/>
                </a:solidFill>
                <a:latin typeface="+mj-lt"/>
              </a:rPr>
              <a:t>•</a:t>
            </a:r>
            <a:r>
              <a:rPr lang="vi-VN" sz="1800" dirty="0">
                <a:solidFill>
                  <a:schemeClr val="bg2"/>
                </a:solidFill>
                <a:latin typeface="+mj-lt"/>
              </a:rPr>
              <a:t>Nét hồn nhiên đáng yêu của Phương Định còn được thể hiện khi cô gặp cơn mưa đá trên cao điểm. Cô vui thích cuống cuồng như chưa hề có bom rơi đạn nổ. Trận mưa đá bất ngờ kéo cô về với tuổi thơ ngày nào</a:t>
            </a:r>
          </a:p>
          <a:p>
            <a:r>
              <a:rPr lang="vi-VN" sz="1800" dirty="0">
                <a:solidFill>
                  <a:schemeClr val="bg2"/>
                </a:solidFill>
                <a:latin typeface="+mj-lt"/>
              </a:rPr>
              <a:t>•Phương Định từng là một cô học trò hồn nhiên mơ mộng hay làm nũng mẹ trong căn nhà nhỏ ở đường phố yên tĩnh. </a:t>
            </a:r>
          </a:p>
          <a:p>
            <a:r>
              <a:rPr lang="vi-VN" sz="1800" dirty="0">
                <a:solidFill>
                  <a:schemeClr val="bg2"/>
                </a:solidFill>
                <a:latin typeface="+mj-lt"/>
              </a:rPr>
              <a:t>•Tất cả mọi kỉ niệm đẹp nhất ở Hà Nội, về mẹ,về tuổi thiếu nữ trong sáng như ùa về,xoáy mạnh trong lòng cô</a:t>
            </a: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282" y="1495044"/>
            <a:ext cx="3250692" cy="318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0408" y="1495044"/>
            <a:ext cx="3250692" cy="315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1838" y="1502485"/>
            <a:ext cx="3374136" cy="318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0584"/>
            <a:ext cx="9144000" cy="477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000"/>
                                        <p:tgtEl>
                                          <p:spTgt spid="2">
                                            <p:txEl>
                                              <p:pRg st="0" end="0"/>
                                            </p:txEl>
                                          </p:spTgt>
                                        </p:tgtEl>
                                      </p:cBhvr>
                                    </p:animEffect>
                                    <p:anim calcmode="lin" valueType="num">
                                      <p:cBhvr>
                                        <p:cTn id="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1000"/>
                                        <p:tgtEl>
                                          <p:spTgt spid="2">
                                            <p:txEl>
                                              <p:pRg st="1" end="1"/>
                                            </p:txEl>
                                          </p:spTgt>
                                        </p:tgtEl>
                                      </p:cBhvr>
                                    </p:animEffect>
                                    <p:anim calcmode="lin" valueType="num">
                                      <p:cBhvr>
                                        <p:cTn id="3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194"/>
                                        </p:tgtEl>
                                        <p:attrNameLst>
                                          <p:attrName>style.visibility</p:attrName>
                                        </p:attrNameLst>
                                      </p:cBhvr>
                                      <p:to>
                                        <p:strVal val="visible"/>
                                      </p:to>
                                    </p:set>
                                    <p:animEffect transition="in" filter="wheel(1)">
                                      <p:cBhvr>
                                        <p:cTn id="36" dur="2000"/>
                                        <p:tgtEl>
                                          <p:spTgt spid="819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animEffect transition="in" filter="fade">
                                      <p:cBhvr>
                                        <p:cTn id="41" dur="500"/>
                                        <p:tgtEl>
                                          <p:spTgt spid="819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
                                            <p:txEl>
                                              <p:pRg st="0" end="0"/>
                                            </p:txEl>
                                          </p:spTgt>
                                        </p:tgtEl>
                                      </p:cBhvr>
                                    </p:animEffect>
                                    <p:set>
                                      <p:cBhvr>
                                        <p:cTn id="46"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
                                            <p:txEl>
                                              <p:pRg st="1" end="1"/>
                                            </p:txEl>
                                          </p:spTgt>
                                        </p:tgtEl>
                                      </p:cBhvr>
                                    </p:animEffect>
                                    <p:set>
                                      <p:cBhvr>
                                        <p:cTn id="51"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196"/>
                                        </p:tgtEl>
                                        <p:attrNameLst>
                                          <p:attrName>style.visibility</p:attrName>
                                        </p:attrNameLst>
                                      </p:cBhvr>
                                      <p:to>
                                        <p:strVal val="visible"/>
                                      </p:to>
                                    </p:set>
                                    <p:animEffect transition="in" filter="barn(inVertical)">
                                      <p:cBhvr>
                                        <p:cTn id="63" dur="500"/>
                                        <p:tgtEl>
                                          <p:spTgt spid="8196"/>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8198"/>
                                        </p:tgtEl>
                                        <p:attrNameLst>
                                          <p:attrName>style.visibility</p:attrName>
                                        </p:attrNameLst>
                                      </p:cBhvr>
                                      <p:to>
                                        <p:strVal val="visible"/>
                                      </p:to>
                                    </p:set>
                                    <p:animEffect transition="in" filter="wheel(1)">
                                      <p:cBhvr>
                                        <p:cTn id="68" dur="2000"/>
                                        <p:tgtEl>
                                          <p:spTgt spid="8198"/>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8199"/>
                                        </p:tgtEl>
                                        <p:attrNameLst>
                                          <p:attrName>style.visibility</p:attrName>
                                        </p:attrNameLst>
                                      </p:cBhvr>
                                      <p:to>
                                        <p:strVal val="visible"/>
                                      </p:to>
                                    </p:set>
                                    <p:animEffect transition="in" filter="circle(in)">
                                      <p:cBhvr>
                                        <p:cTn id="73" dur="2000"/>
                                        <p:tgtEl>
                                          <p:spTgt spid="8199"/>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5122"/>
                                        </p:tgtEl>
                                        <p:attrNameLst>
                                          <p:attrName>style.visibility</p:attrName>
                                        </p:attrNameLst>
                                      </p:cBhvr>
                                      <p:to>
                                        <p:strVal val="visible"/>
                                      </p:to>
                                    </p:set>
                                    <p:animEffect transition="in" filter="randombar(horizontal)">
                                      <p:cBhvr>
                                        <p:cTn id="7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build="p"/>
      <p:bldP spid="2" grpId="1" build="p"/>
      <p:bldP spid="5" grpId="0"/>
      <p:bldP spid="6" grpId="0"/>
    </p:bldLst>
  </p:timing>
</p:sld>
</file>

<file path=ppt/theme/theme1.xml><?xml version="1.0" encoding="utf-8"?>
<a:theme xmlns:a="http://schemas.openxmlformats.org/drawingml/2006/main" name="Sparkling Aesthetics MK Campaign by Slidesgo">
  <a:themeElements>
    <a:clrScheme name="Simple Light">
      <a:dk1>
        <a:srgbClr val="FFF3DE"/>
      </a:dk1>
      <a:lt1>
        <a:srgbClr val="B67177"/>
      </a:lt1>
      <a:dk2>
        <a:srgbClr val="FFFFFF"/>
      </a:dk2>
      <a:lt2>
        <a:srgbClr val="FFFFFF"/>
      </a:lt2>
      <a:accent1>
        <a:srgbClr val="C58876"/>
      </a:accent1>
      <a:accent2>
        <a:srgbClr val="FFFFFF"/>
      </a:accent2>
      <a:accent3>
        <a:srgbClr val="472255"/>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2474</Words>
  <PresentationFormat>On-screen Show (16:9)</PresentationFormat>
  <Paragraphs>85</Paragraphs>
  <Slides>15</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Times New Roman</vt:lpstr>
      <vt:lpstr>DM Serif Display</vt:lpstr>
      <vt:lpstr>Roboto</vt:lpstr>
      <vt:lpstr>Sparkling Aesthetics MK Campaign by Slidesgo</vt:lpstr>
      <vt:lpstr>Đề: Phân tích nhân vật Phương Định trong tác phẩm “Những ngôi sao xa xôi” của Lê Minh Khuê </vt:lpstr>
      <vt:lpstr>Bố cục bài làm  </vt:lpstr>
      <vt:lpstr>PowerPoint Presentation</vt:lpstr>
      <vt:lpstr>II. Thân bài:</vt:lpstr>
      <vt:lpstr>II. Thân bài: </vt:lpstr>
      <vt:lpstr>II. Thân bài: </vt:lpstr>
      <vt:lpstr>II. Thân bài: </vt:lpstr>
      <vt:lpstr>II. Thân bài: </vt:lpstr>
      <vt:lpstr>II. Thân bài: </vt:lpstr>
      <vt:lpstr>II. Thân bài: </vt:lpstr>
      <vt:lpstr>II. Thân bài: </vt:lpstr>
      <vt:lpstr>II. Thân bài:</vt:lpstr>
      <vt:lpstr>III.Kết bài </vt:lpstr>
      <vt:lpstr>VIDEO VỀ NHỮNG CÔ GÁI THANH NIÊN XUNG PHONG:</vt:lpstr>
      <vt:lpstr>CHÂN THÀNH CẢM ƠN CÔ VÀ CÁC BẠN ĐÃ CHÚ Ý THEO DÕI BÀI THUYẾT TRÌNH CỦA NHÓM EM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2022-04-11T05:45:22Z</dcterms:created>
  <dcterms:modified xsi:type="dcterms:W3CDTF">2022-04-12T09:19:28Z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01C20A6844CE43E7B46E98CB6090E739</vt:lpwstr>
  </property>
  <property fmtid="{D5CDD505-2E9C-101B-9397-08002B2CF9AE}" pid="3" name="KSOProductBuildVer">
    <vt:lpwstr>1033-11.2.0.11073</vt:lpwstr>
  </property>
</Properties>
</file>