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a" ContentType="audio/x-ms-wma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763" r:id="rId2"/>
    <p:sldId id="262" r:id="rId3"/>
    <p:sldId id="256" r:id="rId4"/>
    <p:sldId id="257" r:id="rId5"/>
    <p:sldId id="258" r:id="rId6"/>
    <p:sldId id="260" r:id="rId7"/>
    <p:sldId id="261" r:id="rId8"/>
    <p:sldId id="263" r:id="rId9"/>
    <p:sldId id="284" r:id="rId10"/>
    <p:sldId id="367" r:id="rId11"/>
    <p:sldId id="368" r:id="rId12"/>
    <p:sldId id="369" r:id="rId13"/>
    <p:sldId id="370" r:id="rId14"/>
    <p:sldId id="281" r:id="rId15"/>
    <p:sldId id="282" r:id="rId16"/>
    <p:sldId id="76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12FCC1-092E-4567-B616-D79177C2D1F8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6A650A-7A6B-4851-8FC3-EA16ECA94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18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7F62C74-FA2A-4405-B6F6-5B6C072F6C4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  <a:sym typeface="Arial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432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A8D00-4481-AC48-B9FA-EEE796215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B4FC7F-D2FB-39E4-EB11-43E7D5DD7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A5A78-920A-6517-89AF-E71DC3E07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9A712-C665-844B-4121-37F53CCC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9AF0D-FD0B-F747-CCFF-569EA03FC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4B228C-E90E-F3F4-C50E-D7AE09C5E9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115412" y="103234"/>
            <a:ext cx="11887198" cy="66182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84187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2D1D6-B4A7-216C-B557-AD4DBE83A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01740A-8310-4012-04C1-DB8BB08A33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26078-B7B0-3AA4-2546-F3B449986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85D5D-5B4B-082F-51B7-1618C3F59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BF8EB-0F3F-BF63-8BC7-F32FD7E23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544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CA3ACB-BC7F-6919-B2DD-C8F28C2700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6F16E4-7675-A001-838A-BC3B2067A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A7139-1914-88FD-0055-41197597A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B8A1F-6EFE-DF07-5B3C-67A3BB502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665FB-A6EC-E7B7-055A-9BA291EC2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81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DC18C-044E-B20D-EA07-F0EE2616F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919D5-CDF9-D8CA-49CB-5CD8C75E6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DC93A-F31B-E3B1-4DF3-A0BF038ED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375F5-C4A4-F358-E9D1-77F8C6772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97E59-FF9B-7B21-14BC-9C79CF4DB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19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126CF-A39F-DE07-8D32-8A0388FF9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094C4-FFC9-E706-C7EC-733B14552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4E544-74BC-4C99-F164-D919B0C8A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7C532-0D88-545E-9F15-FC89701A6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9B701-085E-F24F-D80C-166007891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03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D9A47-BE26-3F8A-BC09-4571ECDE4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06856-555A-2A69-F62C-1B3264FF26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B16A85-475E-30C2-AAFE-AB762695C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1B54C3-A122-0F03-8B08-342280D8C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2943A-822A-E7D0-5A27-D2173608A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28476F-9142-45E8-48B2-18F0680BC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13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A7D78-D31A-3D3A-1513-DA08BE827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84D24-1CA8-426D-F4F3-3685419C9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7CF641-9C49-4801-8A78-DA25D6937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10594E-D744-863D-7C42-17E35AF40E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AD572A-36C8-D219-1B5B-61990C69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E056A1-CD68-F40A-C3E4-088859A39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5B4324-EA11-FF64-EE56-C027CE7F7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639A2E-1FE8-7D67-21EE-E7EFCFC63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96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32E43-610B-2DAF-7C63-A3C82942D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A84ED2-8DA6-F49E-4C24-532C82CE2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0F6C94-3C68-DB4C-FB98-C1034E3BC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12E50-C88B-81F7-1A15-7F0988960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13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BCC32F-FE6F-6DFA-78AA-D6003B2BC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9B1F4A-4B20-1C1E-9285-9C1AD3BCD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6AF796-49AF-1C97-4894-DB4C954D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58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A0B55-6A55-1AA9-107D-D96ED3FD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13BB4-C34C-E3C7-CA04-56976A5EF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D6F58E-1675-19A6-2791-2A059639A6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DD5BC-0556-BB12-7B56-646138694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6547A-67CA-11B9-2FD5-ABD9ADD4F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ADEA96-ED0F-EFF8-A959-C13C930BD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90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F5812-097F-A44A-37FD-0988EC9E9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31863F-1394-1FCB-2D79-B21B6D884A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764F5A-7C6F-EC32-96EE-BD627A231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8BF67-6FD8-1B0F-0375-ACC8197FD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54A96-BB51-5ECF-2D0E-FEA4F86CD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3D7065-5A82-7CE9-5F13-837DDFDE9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152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E0498A-A215-2719-D9D9-77D58AA6E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5153F4-9EC7-6B53-EECF-DF4EB65A2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67D6E-7983-93EE-F21F-9C2FED761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0D22A-1293-4E69-AE30-E438550A07BC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65593-4771-B7AE-8DD2-214F29C1CB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6D997-F576-8587-E0B1-ABD5DEE08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743FD3-F90E-7A13-9A45-EF6894A94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115411" y="103234"/>
            <a:ext cx="11967097" cy="66182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6192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wmf"/><Relationship Id="rId5" Type="http://schemas.openxmlformats.org/officeDocument/2006/relationships/image" Target="../media/image3.gif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gif"/><Relationship Id="rId18" Type="http://schemas.openxmlformats.org/officeDocument/2006/relationships/image" Target="../media/image32.png"/><Relationship Id="rId26" Type="http://schemas.openxmlformats.org/officeDocument/2006/relationships/slide" Target="slide13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4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gif"/><Relationship Id="rId25" Type="http://schemas.openxmlformats.org/officeDocument/2006/relationships/image" Target="../media/image36.png"/><Relationship Id="rId2" Type="http://schemas.openxmlformats.org/officeDocument/2006/relationships/audio" Target="../media/media1.wma"/><Relationship Id="rId16" Type="http://schemas.openxmlformats.org/officeDocument/2006/relationships/image" Target="../media/image30.png"/><Relationship Id="rId20" Type="http://schemas.openxmlformats.org/officeDocument/2006/relationships/slide" Target="slide10.xml"/><Relationship Id="rId29" Type="http://schemas.openxmlformats.org/officeDocument/2006/relationships/image" Target="../media/image38.png"/><Relationship Id="rId1" Type="http://schemas.microsoft.com/office/2007/relationships/media" Target="../media/media1.wma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slide" Target="slide12.xml"/><Relationship Id="rId5" Type="http://schemas.openxmlformats.org/officeDocument/2006/relationships/image" Target="../media/image19.png"/><Relationship Id="rId15" Type="http://schemas.openxmlformats.org/officeDocument/2006/relationships/image" Target="../media/image29.gif"/><Relationship Id="rId23" Type="http://schemas.openxmlformats.org/officeDocument/2006/relationships/image" Target="../media/image35.png"/><Relationship Id="rId28" Type="http://schemas.openxmlformats.org/officeDocument/2006/relationships/slide" Target="slide14.xml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31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openxmlformats.org/officeDocument/2006/relationships/image" Target="../media/image28.gif"/><Relationship Id="rId22" Type="http://schemas.openxmlformats.org/officeDocument/2006/relationships/slide" Target="slide11.xml"/><Relationship Id="rId27" Type="http://schemas.openxmlformats.org/officeDocument/2006/relationships/image" Target="../media/image37.png"/><Relationship Id="rId30" Type="http://schemas.openxmlformats.org/officeDocument/2006/relationships/slide" Target="slide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0C78995-68FA-3B7C-5D72-8FB77D1058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3" b="4873"/>
          <a:stretch/>
        </p:blipFill>
        <p:spPr>
          <a:xfrm>
            <a:off x="105472" y="94130"/>
            <a:ext cx="11938745" cy="66667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6D9AEC7-5DB4-8FD0-5E9B-617A73901183}"/>
              </a:ext>
            </a:extLst>
          </p:cNvPr>
          <p:cNvSpPr/>
          <p:nvPr/>
        </p:nvSpPr>
        <p:spPr>
          <a:xfrm>
            <a:off x="55417" y="74897"/>
            <a:ext cx="11988800" cy="6659418"/>
          </a:xfrm>
          <a:prstGeom prst="rect">
            <a:avLst/>
          </a:prstGeom>
          <a:solidFill>
            <a:schemeClr val="accent6">
              <a:lumMod val="5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1F0098C-0DFD-CCC8-188B-55EF21B13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846" y="4612721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EF115119-8F53-CF23-157A-585F68109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2830" y="48326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31E59202-55A3-5795-EF74-B007669EE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9281" y="4418053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85F35FE0-6FB2-FA15-2EEB-201B116BF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203" y="71182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82A807-FC25-0EF4-27A3-9187F9910B7F}"/>
              </a:ext>
            </a:extLst>
          </p:cNvPr>
          <p:cNvSpPr txBox="1"/>
          <p:nvPr/>
        </p:nvSpPr>
        <p:spPr>
          <a:xfrm>
            <a:off x="1763463" y="353211"/>
            <a:ext cx="8883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(CÔ) VỀ DỰ GIỜ MÔN LỊCH SỬ</a:t>
            </a:r>
          </a:p>
        </p:txBody>
      </p:sp>
      <p:pic>
        <p:nvPicPr>
          <p:cNvPr id="1026" name="Picture 2" descr="20 lâu đài đẹp nhất nước Anh đưa bạn trở về quá khứ - TripZilla Việt Nam">
            <a:extLst>
              <a:ext uri="{FF2B5EF4-FFF2-40B4-BE49-F238E27FC236}">
                <a16:creationId xmlns:a16="http://schemas.microsoft.com/office/drawing/2014/main" id="{41674DA2-2FBB-6A59-26DA-AB7AF5784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844" y="1306429"/>
            <a:ext cx="7620000" cy="4819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986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E0AEB4DC-3847-4C2C-8993-FF510E8267BD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2140EE2-6B03-4ED1-8CCE-6A2BF64A25C5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01EA794-1FE4-49D6-98EE-C223DB2BC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7DF3A19-01F8-435E-AB79-AB7ECDB30AA1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23E64A3-ED03-4889-AF79-3E6A1CADA479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82A1070-D65A-4587-879A-79CA62310DC7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La-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La-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Giéc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-man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D94587A-838B-424A-8C62-CE47B966198E}"/>
              </a:ext>
            </a:extLst>
          </p:cNvPr>
          <p:cNvSpPr/>
          <p:nvPr/>
        </p:nvSpPr>
        <p:spPr>
          <a:xfrm>
            <a:off x="5988438" y="3932541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EAC8AE7-4DB5-4814-A68E-867A2CA69C4E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548ED8-918B-4698-AFFB-F730F5B52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266F39B-313A-435F-8421-793A8E249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05C78A9-7F9F-4673-8283-1939580DA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C670279-7E84-4E7F-B386-5B164A29B5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89" y="4149044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52C4D5A-BB4E-463E-9829-D47724B22463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7EF4666-F6E6-4E68-9122-7242B5862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87F6FC-FB8E-44FA-A309-053A78222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B2D3A30-10C4-40FE-92E2-CD0D7460D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7F35E19-F105-4F09-9DA7-4A15D3622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918" y="5389797"/>
            <a:ext cx="2400300" cy="146820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7076F16-C2FF-4B81-B8F7-7C6EAE24A69C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37CAADB-9738-419C-BC0D-D605808F152B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D46EE53-BA75-41DD-82FF-F36058DD7B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429BC0A-59CD-4F49-9084-932505BE8A76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3FA253-6C8D-457B-B04C-22A27A237C3E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965D3EF-D9D7-4BDA-1003-474821BD9831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VII   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VIII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IX              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1B60F0-6662-2481-34BC-ECE5E8901987}"/>
              </a:ext>
            </a:extLst>
          </p:cNvPr>
          <p:cNvSpPr/>
          <p:nvPr/>
        </p:nvSpPr>
        <p:spPr>
          <a:xfrm>
            <a:off x="5770179" y="3363249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606D822-B618-42C4-8372-A084B77D3A68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DE0813-9FAF-4043-B1A2-E46B7CCA8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EFE84E-EF2F-42C5-8F57-34C4F1325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5E525E6-CF36-41FF-80EF-F8DA60F7E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CA83D52-6D3C-4C7D-9903-8DB8F5854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46CA100-56C0-4606-990E-9AB617964520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A70F02A-9B04-468D-B172-69EBB7EB95EE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922B016-F106-435B-BC0C-6FEC1207D3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D44AF5D-3780-491C-8B77-13796D8303EA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37FA213-CF9F-4DEC-9371-0AFC2B3FF86C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41B0F20-C86D-F108-95A0-D21B3231F6C4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ai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D.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A59ECCA-4240-ADBC-7B27-EC153EF1BBE8}"/>
              </a:ext>
            </a:extLst>
          </p:cNvPr>
          <p:cNvSpPr/>
          <p:nvPr/>
        </p:nvSpPr>
        <p:spPr>
          <a:xfrm>
            <a:off x="1228436" y="3937468"/>
            <a:ext cx="544080" cy="532115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019C58C-6CF4-44ED-973E-2C4008358235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7CD84F7-28C9-41D7-A9AF-CA07C17BE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340577D-7296-4F0D-B8A2-97CFD5033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9BAB3DD-7E7F-48A6-BA29-54D9A512E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A7BB1F2-D515-4CF6-B7E2-B2CC41ADE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7D2A23-6E7E-413A-B3BA-D1B199502889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E63C7FF-0134-4DE1-AAB8-DEFAB222BCC3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714896D-4A6D-4076-B8D8-1484D1EE56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95D1AA8-0B52-41FC-AC07-265F8D40B997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FC420D-CF6E-4C8B-ADC8-48DBB6D52F9C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6688949-44B6-DB03-1439-16851CA7C122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sung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sướng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thuê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FA29F20-D233-F01A-4B20-9C21E7B9CD12}"/>
              </a:ext>
            </a:extLst>
          </p:cNvPr>
          <p:cNvSpPr/>
          <p:nvPr/>
        </p:nvSpPr>
        <p:spPr>
          <a:xfrm>
            <a:off x="6130799" y="3393588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42F5928-EB31-46C3-B5F0-896B2D2BF3FD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B5C77D1-A6F6-413D-9345-1055B896D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610CFC5-4203-4016-AB35-0BC31EA6E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1B838B1-98F8-4A9D-830F-265337497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14D921-D9B3-463D-85D4-419A7DCC18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BB9EA3-00BD-421F-A212-E51902BDE6D3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4270D0B-CD5E-4E39-9BE5-53FC38664C94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E29B7DD-F383-4A54-86DF-F081337993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4813EEE-1200-4717-99AC-8AA8E53925C0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AA82F56-369D-4AFC-9279-E54DB983EB6D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C2F735-235F-C574-9237-2B5708897F1B}"/>
              </a:ext>
            </a:extLst>
          </p:cNvPr>
          <p:cNvSpPr txBox="1"/>
          <p:nvPr/>
        </p:nvSpPr>
        <p:spPr>
          <a:xfrm>
            <a:off x="1448622" y="2747703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BC61923-9F6F-8488-65CF-513A855730FE}"/>
              </a:ext>
            </a:extLst>
          </p:cNvPr>
          <p:cNvSpPr/>
          <p:nvPr/>
        </p:nvSpPr>
        <p:spPr>
          <a:xfrm>
            <a:off x="5988438" y="3932541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7C281B1-4A81-47A7-B33C-EE50D06B6392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355081F-A29A-4E7E-A769-D6A340BAC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6AF67BB-E87C-4858-87E7-8002E683D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BC30049-3984-498A-8470-771DCA58A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62FC674-9132-4474-A240-11C510AA2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6E5E1B-552B-4E79-8410-9A7622B6B1EF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DFD3BD4-0765-44E6-A295-8CF5DC4EDB06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FDBBD83-B55D-4A90-AD0F-C5EB60AD7E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8347FFC-4607-46FD-BB9B-D9FB8EE86D8C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0055B6-26D1-4CDC-A10B-23F1F0D05641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3ADC60A-5ECF-4389-DB83-7B7BA523D95D}"/>
              </a:ext>
            </a:extLst>
          </p:cNvPr>
          <p:cNvSpPr txBox="1"/>
          <p:nvPr/>
        </p:nvSpPr>
        <p:spPr>
          <a:xfrm>
            <a:off x="940622" y="2660324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túc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131D88D-D80F-B5F3-7520-2FA967BF3761}"/>
              </a:ext>
            </a:extLst>
          </p:cNvPr>
          <p:cNvSpPr/>
          <p:nvPr/>
        </p:nvSpPr>
        <p:spPr>
          <a:xfrm>
            <a:off x="769893" y="3210015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D7BE28D7-7F56-4F1C-A291-36D4F422562A}" type="slidenum">
              <a: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16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78" name="Rectangle 10"/>
          <p:cNvSpPr>
            <a:spLocks noChangeArrowheads="1"/>
          </p:cNvSpPr>
          <p:nvPr/>
        </p:nvSpPr>
        <p:spPr bwMode="auto">
          <a:xfrm>
            <a:off x="-83131" y="15833"/>
            <a:ext cx="12192000" cy="68580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</p:spPr>
        <p:txBody>
          <a:bodyPr wrap="none" anchor="ctr"/>
          <a:lstStyle/>
          <a:p>
            <a:pPr defTabSz="1219170">
              <a:buClr>
                <a:srgbClr val="000000"/>
              </a:buClr>
              <a:defRPr/>
            </a:pPr>
            <a:endParaRPr lang="en-US" sz="2200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/>
              <a:sym typeface="Arial"/>
            </a:endParaRPr>
          </a:p>
        </p:txBody>
      </p:sp>
      <p:pic>
        <p:nvPicPr>
          <p:cNvPr id="50" name="Picture 4">
            <a:extLst>
              <a:ext uri="{FF2B5EF4-FFF2-40B4-BE49-F238E27FC236}">
                <a16:creationId xmlns:a16="http://schemas.microsoft.com/office/drawing/2014/main" id="{2F2CCBA0-2534-4BDE-9BDD-E56CD8B4A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468" y="921758"/>
            <a:ext cx="3965451" cy="1990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6CEA4A-B426-47F4-9C2F-E8985C26FC29}"/>
              </a:ext>
            </a:extLst>
          </p:cNvPr>
          <p:cNvSpPr/>
          <p:nvPr/>
        </p:nvSpPr>
        <p:spPr>
          <a:xfrm>
            <a:off x="1143290" y="754650"/>
            <a:ext cx="9905710" cy="816075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5918539"/>
              </a:avLst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</a:t>
            </a:r>
            <a:endParaRPr kumimoji="0" lang="en-US" sz="54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" name="Group 196">
            <a:extLst>
              <a:ext uri="{FF2B5EF4-FFF2-40B4-BE49-F238E27FC236}">
                <a16:creationId xmlns:a16="http://schemas.microsoft.com/office/drawing/2014/main" id="{8769749C-CE41-40E6-8307-C235D0033288}"/>
              </a:ext>
            </a:extLst>
          </p:cNvPr>
          <p:cNvGrpSpPr>
            <a:grpSpLocks/>
          </p:cNvGrpSpPr>
          <p:nvPr/>
        </p:nvGrpSpPr>
        <p:grpSpPr bwMode="auto">
          <a:xfrm>
            <a:off x="-7646" y="55048"/>
            <a:ext cx="998538" cy="776288"/>
            <a:chOff x="2304" y="1632"/>
            <a:chExt cx="525" cy="480"/>
          </a:xfrm>
        </p:grpSpPr>
        <p:sp>
          <p:nvSpPr>
            <p:cNvPr id="13" name="Freeform 197">
              <a:extLst>
                <a:ext uri="{FF2B5EF4-FFF2-40B4-BE49-F238E27FC236}">
                  <a16:creationId xmlns:a16="http://schemas.microsoft.com/office/drawing/2014/main" id="{9B4468D6-AB96-4D21-A127-B7C3B4C9821C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198">
              <a:extLst>
                <a:ext uri="{FF2B5EF4-FFF2-40B4-BE49-F238E27FC236}">
                  <a16:creationId xmlns:a16="http://schemas.microsoft.com/office/drawing/2014/main" id="{4C0C6681-3417-40CE-915B-58D31F25567C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199">
              <a:extLst>
                <a:ext uri="{FF2B5EF4-FFF2-40B4-BE49-F238E27FC236}">
                  <a16:creationId xmlns:a16="http://schemas.microsoft.com/office/drawing/2014/main" id="{D4D7A4D3-2F3A-4A30-9737-43B74BF7FDDE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200">
              <a:extLst>
                <a:ext uri="{FF2B5EF4-FFF2-40B4-BE49-F238E27FC236}">
                  <a16:creationId xmlns:a16="http://schemas.microsoft.com/office/drawing/2014/main" id="{CE6F3FC8-3C05-4AD1-AA97-958FDE124C78}"/>
                </a:ext>
              </a:extLst>
            </p:cNvPr>
            <p:cNvSpPr>
              <a:spLocks/>
            </p:cNvSpPr>
            <p:nvPr/>
          </p:nvSpPr>
          <p:spPr bwMode="gray">
            <a:xfrm>
              <a:off x="250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96">
            <a:extLst>
              <a:ext uri="{FF2B5EF4-FFF2-40B4-BE49-F238E27FC236}">
                <a16:creationId xmlns:a16="http://schemas.microsoft.com/office/drawing/2014/main" id="{3550C85A-6749-42BF-998E-FBEA0A8EE3FD}"/>
              </a:ext>
            </a:extLst>
          </p:cNvPr>
          <p:cNvGrpSpPr>
            <a:grpSpLocks/>
          </p:cNvGrpSpPr>
          <p:nvPr/>
        </p:nvGrpSpPr>
        <p:grpSpPr bwMode="auto">
          <a:xfrm>
            <a:off x="11228204" y="173384"/>
            <a:ext cx="1000125" cy="777875"/>
            <a:chOff x="2304" y="1632"/>
            <a:chExt cx="525" cy="480"/>
          </a:xfrm>
        </p:grpSpPr>
        <p:sp>
          <p:nvSpPr>
            <p:cNvPr id="18" name="Freeform 197">
              <a:extLst>
                <a:ext uri="{FF2B5EF4-FFF2-40B4-BE49-F238E27FC236}">
                  <a16:creationId xmlns:a16="http://schemas.microsoft.com/office/drawing/2014/main" id="{931E0E8A-968B-4362-AF4F-12A06D255BF9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198">
              <a:extLst>
                <a:ext uri="{FF2B5EF4-FFF2-40B4-BE49-F238E27FC236}">
                  <a16:creationId xmlns:a16="http://schemas.microsoft.com/office/drawing/2014/main" id="{743704F0-67B8-4EE2-8A91-8FDE7C223A74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199">
              <a:extLst>
                <a:ext uri="{FF2B5EF4-FFF2-40B4-BE49-F238E27FC236}">
                  <a16:creationId xmlns:a16="http://schemas.microsoft.com/office/drawing/2014/main" id="{B049545C-01FE-477C-8192-8254953539F9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200">
              <a:extLst>
                <a:ext uri="{FF2B5EF4-FFF2-40B4-BE49-F238E27FC236}">
                  <a16:creationId xmlns:a16="http://schemas.microsoft.com/office/drawing/2014/main" id="{4E7F80B0-4055-4072-842E-C26DE578793F}"/>
                </a:ext>
              </a:extLst>
            </p:cNvPr>
            <p:cNvSpPr>
              <a:spLocks/>
            </p:cNvSpPr>
            <p:nvPr/>
          </p:nvSpPr>
          <p:spPr bwMode="gray">
            <a:xfrm>
              <a:off x="250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2454B546-035B-4F81-B1EB-D03E59480032}"/>
              </a:ext>
            </a:extLst>
          </p:cNvPr>
          <p:cNvSpPr/>
          <p:nvPr/>
        </p:nvSpPr>
        <p:spPr>
          <a:xfrm>
            <a:off x="1524000" y="4815406"/>
            <a:ext cx="86868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ngoan</a:t>
            </a:r>
            <a:endParaRPr kumimoji="0" lang="en-US" sz="4800" b="1" i="0" u="none" strike="noStrike" kern="1200" cap="none" spc="0" normalizeH="0" baseline="0" noProof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44" descr="POINSET2">
            <a:extLst>
              <a:ext uri="{FF2B5EF4-FFF2-40B4-BE49-F238E27FC236}">
                <a16:creationId xmlns:a16="http://schemas.microsoft.com/office/drawing/2014/main" id="{34FEFCE7-777F-40D9-9D69-340C272C8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057" y="5765459"/>
            <a:ext cx="1066547" cy="63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>
            <a:extLst>
              <a:ext uri="{FF2B5EF4-FFF2-40B4-BE49-F238E27FC236}">
                <a16:creationId xmlns:a16="http://schemas.microsoft.com/office/drawing/2014/main" id="{6A58E053-D022-4739-9C7A-DC33D8C09D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226" y="6084946"/>
            <a:ext cx="7563285" cy="67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5" descr="POINSET2">
            <a:extLst>
              <a:ext uri="{FF2B5EF4-FFF2-40B4-BE49-F238E27FC236}">
                <a16:creationId xmlns:a16="http://schemas.microsoft.com/office/drawing/2014/main" id="{76A7EDB1-BA3D-4D91-86B7-D7CDF3413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413014" y="5611729"/>
            <a:ext cx="647649" cy="113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196">
            <a:extLst>
              <a:ext uri="{FF2B5EF4-FFF2-40B4-BE49-F238E27FC236}">
                <a16:creationId xmlns:a16="http://schemas.microsoft.com/office/drawing/2014/main" id="{B8061F9D-F683-43A1-9554-E1C4D1234F74}"/>
              </a:ext>
            </a:extLst>
          </p:cNvPr>
          <p:cNvGrpSpPr>
            <a:grpSpLocks/>
          </p:cNvGrpSpPr>
          <p:nvPr/>
        </p:nvGrpSpPr>
        <p:grpSpPr bwMode="auto">
          <a:xfrm>
            <a:off x="590118" y="6260091"/>
            <a:ext cx="933882" cy="497058"/>
            <a:chOff x="2304" y="1632"/>
            <a:chExt cx="525" cy="480"/>
          </a:xfrm>
        </p:grpSpPr>
        <p:sp>
          <p:nvSpPr>
            <p:cNvPr id="28" name="Freeform 197">
              <a:extLst>
                <a:ext uri="{FF2B5EF4-FFF2-40B4-BE49-F238E27FC236}">
                  <a16:creationId xmlns:a16="http://schemas.microsoft.com/office/drawing/2014/main" id="{3D2B6C27-B1AF-4DC5-8FDD-4B1DBB61CD64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198">
              <a:extLst>
                <a:ext uri="{FF2B5EF4-FFF2-40B4-BE49-F238E27FC236}">
                  <a16:creationId xmlns:a16="http://schemas.microsoft.com/office/drawing/2014/main" id="{DC6244BB-B1A3-4F53-91E7-0EC4E7BCB8FA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199">
              <a:extLst>
                <a:ext uri="{FF2B5EF4-FFF2-40B4-BE49-F238E27FC236}">
                  <a16:creationId xmlns:a16="http://schemas.microsoft.com/office/drawing/2014/main" id="{175474FB-EAE0-425D-8A8F-B895C0D14799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200">
              <a:extLst>
                <a:ext uri="{FF2B5EF4-FFF2-40B4-BE49-F238E27FC236}">
                  <a16:creationId xmlns:a16="http://schemas.microsoft.com/office/drawing/2014/main" id="{B83AB33C-F883-4CA1-AE12-5D47400FBF54}"/>
                </a:ext>
              </a:extLst>
            </p:cNvPr>
            <p:cNvSpPr>
              <a:spLocks/>
            </p:cNvSpPr>
            <p:nvPr/>
          </p:nvSpPr>
          <p:spPr bwMode="gray">
            <a:xfrm>
              <a:off x="253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196">
            <a:extLst>
              <a:ext uri="{FF2B5EF4-FFF2-40B4-BE49-F238E27FC236}">
                <a16:creationId xmlns:a16="http://schemas.microsoft.com/office/drawing/2014/main" id="{A79F8BE3-5D9A-476D-9349-EA1315A17DD3}"/>
              </a:ext>
            </a:extLst>
          </p:cNvPr>
          <p:cNvGrpSpPr>
            <a:grpSpLocks/>
          </p:cNvGrpSpPr>
          <p:nvPr/>
        </p:nvGrpSpPr>
        <p:grpSpPr bwMode="auto">
          <a:xfrm>
            <a:off x="10668000" y="6178570"/>
            <a:ext cx="899770" cy="602000"/>
            <a:chOff x="2304" y="1632"/>
            <a:chExt cx="525" cy="480"/>
          </a:xfrm>
        </p:grpSpPr>
        <p:sp>
          <p:nvSpPr>
            <p:cNvPr id="33" name="Freeform 197">
              <a:extLst>
                <a:ext uri="{FF2B5EF4-FFF2-40B4-BE49-F238E27FC236}">
                  <a16:creationId xmlns:a16="http://schemas.microsoft.com/office/drawing/2014/main" id="{1247E9A4-1873-441B-AF03-51C9B0B0B366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198">
              <a:extLst>
                <a:ext uri="{FF2B5EF4-FFF2-40B4-BE49-F238E27FC236}">
                  <a16:creationId xmlns:a16="http://schemas.microsoft.com/office/drawing/2014/main" id="{E0468E03-3E31-4715-A136-4D9E3190DAB5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199">
              <a:extLst>
                <a:ext uri="{FF2B5EF4-FFF2-40B4-BE49-F238E27FC236}">
                  <a16:creationId xmlns:a16="http://schemas.microsoft.com/office/drawing/2014/main" id="{DF4DF9B0-8205-43CE-822E-10D2902ADE72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200">
              <a:extLst>
                <a:ext uri="{FF2B5EF4-FFF2-40B4-BE49-F238E27FC236}">
                  <a16:creationId xmlns:a16="http://schemas.microsoft.com/office/drawing/2014/main" id="{C1A92ABA-3A99-4ABC-8B90-EBB24866216E}"/>
                </a:ext>
              </a:extLst>
            </p:cNvPr>
            <p:cNvSpPr>
              <a:spLocks/>
            </p:cNvSpPr>
            <p:nvPr/>
          </p:nvSpPr>
          <p:spPr bwMode="gray">
            <a:xfrm>
              <a:off x="253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Giai-Dieu-To-Quoc-Trong-Tan">
            <a:hlinkClick r:id="" action="ppaction://media"/>
            <a:extLst>
              <a:ext uri="{FF2B5EF4-FFF2-40B4-BE49-F238E27FC236}">
                <a16:creationId xmlns:a16="http://schemas.microsoft.com/office/drawing/2014/main" id="{DBA9378F-F58D-41EE-9BA0-5122B1C08D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7168" y="56518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2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27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 địa điểm du lịch đẹp nhất châu Âu - QuanTriMang.com">
            <a:extLst>
              <a:ext uri="{FF2B5EF4-FFF2-40B4-BE49-F238E27FC236}">
                <a16:creationId xmlns:a16="http://schemas.microsoft.com/office/drawing/2014/main" id="{26226FC0-5431-8A56-2B4E-CC9B30720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760" y="0"/>
            <a:ext cx="9912859" cy="6608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ững hình ảnh sẽ tiết lộ bạn đã đi du lịch Châu Âu - PYS Travel">
            <a:extLst>
              <a:ext uri="{FF2B5EF4-FFF2-40B4-BE49-F238E27FC236}">
                <a16:creationId xmlns:a16="http://schemas.microsoft.com/office/drawing/2014/main" id="{D6A6C444-9205-3D3D-20AC-58C019815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44" y="51077"/>
            <a:ext cx="11758498" cy="6608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hám phá Châu Âu cổ kính, hoa lệ qua hình ảnh du lịch">
            <a:extLst>
              <a:ext uri="{FF2B5EF4-FFF2-40B4-BE49-F238E27FC236}">
                <a16:creationId xmlns:a16="http://schemas.microsoft.com/office/drawing/2014/main" id="{139D0C52-4781-F875-7B5F-60240914E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379" y="58214"/>
            <a:ext cx="9854711" cy="6761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EBEA23A-90CA-AE88-0E8F-A2321E92E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379" y="58213"/>
            <a:ext cx="9949240" cy="6671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CFB01B-A206-E6C1-70F8-EED5EBB71DC8}"/>
              </a:ext>
            </a:extLst>
          </p:cNvPr>
          <p:cNvSpPr/>
          <p:nvPr/>
        </p:nvSpPr>
        <p:spPr>
          <a:xfrm>
            <a:off x="74758" y="96063"/>
            <a:ext cx="2206608" cy="670463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Quan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2739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248400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47BC5CB-9711-AA6A-8F47-9BC3A194669C}"/>
              </a:ext>
            </a:extLst>
          </p:cNvPr>
          <p:cNvSpPr txBox="1"/>
          <p:nvPr/>
        </p:nvSpPr>
        <p:spPr>
          <a:xfrm>
            <a:off x="152400" y="180190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Quá trình hình thành xã hội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A0FBA6-9890-1EE5-BDA5-5A3A4FD74475}"/>
              </a:ext>
            </a:extLst>
          </p:cNvPr>
          <p:cNvSpPr txBox="1"/>
          <p:nvPr/>
        </p:nvSpPr>
        <p:spPr>
          <a:xfrm>
            <a:off x="268945" y="2136338"/>
            <a:ext cx="597945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dirty="0">
                <a:latin typeface="Times New Roman "/>
              </a:rPr>
              <a:t>- </a:t>
            </a:r>
            <a:r>
              <a:rPr lang="en-US" sz="2000" dirty="0" err="1">
                <a:latin typeface="Times New Roman "/>
              </a:rPr>
              <a:t>Đầu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thế</a:t>
            </a:r>
            <a:r>
              <a:rPr lang="vi-VN" sz="2000" dirty="0">
                <a:latin typeface="Times New Roman "/>
              </a:rPr>
              <a:t> kỉ thứ I</a:t>
            </a:r>
            <a:r>
              <a:rPr lang="en-US" sz="2000" dirty="0">
                <a:latin typeface="Times New Roman "/>
              </a:rPr>
              <a:t>V</a:t>
            </a:r>
            <a:r>
              <a:rPr lang="vi-VN" sz="2000" dirty="0">
                <a:latin typeface="Times New Roman "/>
              </a:rPr>
              <a:t>, đế </a:t>
            </a:r>
            <a:r>
              <a:rPr lang="en-US" sz="2000" dirty="0" err="1">
                <a:latin typeface="Times New Roman "/>
              </a:rPr>
              <a:t>chế</a:t>
            </a:r>
            <a:r>
              <a:rPr lang="vi-VN" sz="2000" dirty="0">
                <a:latin typeface="Times New Roman "/>
              </a:rPr>
              <a:t> La Mã </a:t>
            </a:r>
            <a:r>
              <a:rPr lang="en-US" sz="2000" dirty="0" err="1">
                <a:latin typeface="Times New Roman "/>
              </a:rPr>
              <a:t>cổ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đại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suy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yếu</a:t>
            </a:r>
            <a:r>
              <a:rPr lang="vi-VN" sz="2000" dirty="0">
                <a:latin typeface="Times New Roman "/>
              </a:rPr>
              <a:t>. </a:t>
            </a:r>
            <a:r>
              <a:rPr lang="en-US" sz="2000" dirty="0" err="1">
                <a:latin typeface="Times New Roman "/>
              </a:rPr>
              <a:t>Cuộc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xâm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lược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của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các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bộ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tộc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Giéc</a:t>
            </a:r>
            <a:r>
              <a:rPr lang="en-US" sz="2000" dirty="0">
                <a:latin typeface="Times New Roman "/>
              </a:rPr>
              <a:t>-man </a:t>
            </a:r>
            <a:r>
              <a:rPr lang="en-US" sz="2000" dirty="0" err="1">
                <a:latin typeface="Times New Roman "/>
              </a:rPr>
              <a:t>làm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cho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tình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hình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càng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trở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nên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hỗn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loạn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hơn</a:t>
            </a:r>
            <a:r>
              <a:rPr lang="en-US" sz="2000" dirty="0">
                <a:latin typeface="Times New Roman "/>
              </a:rPr>
              <a:t> (</a:t>
            </a:r>
            <a:r>
              <a:rPr lang="en-US" sz="2000" dirty="0" err="1">
                <a:latin typeface="Times New Roman "/>
              </a:rPr>
              <a:t>Họ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chiếm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đất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đai</a:t>
            </a:r>
            <a:r>
              <a:rPr lang="en-US" sz="2000" dirty="0">
                <a:latin typeface="Times New Roman "/>
              </a:rPr>
              <a:t>, </a:t>
            </a:r>
            <a:r>
              <a:rPr lang="en-US" sz="2000" dirty="0" err="1">
                <a:latin typeface="Times New Roman "/>
              </a:rPr>
              <a:t>phế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truất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hoàng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đế</a:t>
            </a:r>
            <a:r>
              <a:rPr lang="en-US" sz="2000" dirty="0">
                <a:latin typeface="Times New Roman "/>
              </a:rPr>
              <a:t> La </a:t>
            </a:r>
            <a:r>
              <a:rPr lang="en-US" sz="2000" dirty="0" err="1">
                <a:latin typeface="Times New Roman "/>
              </a:rPr>
              <a:t>Mã</a:t>
            </a:r>
            <a:r>
              <a:rPr lang="en-US" sz="2000" dirty="0">
                <a:latin typeface="Times New Roman "/>
              </a:rPr>
              <a:t>).</a:t>
            </a:r>
          </a:p>
          <a:p>
            <a:r>
              <a:rPr lang="vi-VN" sz="2000" dirty="0">
                <a:latin typeface="Times New Roman "/>
              </a:rPr>
              <a:t>- </a:t>
            </a:r>
            <a:r>
              <a:rPr lang="en-US" sz="2000" dirty="0" err="1">
                <a:latin typeface="Times New Roman "/>
              </a:rPr>
              <a:t>Năm</a:t>
            </a:r>
            <a:r>
              <a:rPr lang="en-US" sz="2000" dirty="0">
                <a:latin typeface="Times New Roman "/>
              </a:rPr>
              <a:t> 476, </a:t>
            </a:r>
            <a:r>
              <a:rPr lang="en-US" sz="2000" dirty="0" err="1">
                <a:latin typeface="Times New Roman "/>
              </a:rPr>
              <a:t>chế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độ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chiến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nô</a:t>
            </a:r>
            <a:r>
              <a:rPr lang="en-US" sz="2000" dirty="0">
                <a:latin typeface="Times New Roman "/>
              </a:rPr>
              <a:t> La </a:t>
            </a:r>
            <a:r>
              <a:rPr lang="en-US" sz="2000" dirty="0" err="1">
                <a:latin typeface="Times New Roman "/>
              </a:rPr>
              <a:t>Mã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sụp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đổ</a:t>
            </a:r>
            <a:r>
              <a:rPr lang="en-US" sz="2000" dirty="0">
                <a:latin typeface="Times New Roman "/>
              </a:rPr>
              <a:t>. </a:t>
            </a:r>
            <a:r>
              <a:rPr lang="en-US" sz="2000" dirty="0" err="1">
                <a:latin typeface="Times New Roman "/>
              </a:rPr>
              <a:t>Nhiều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vương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quốc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Giéc</a:t>
            </a:r>
            <a:r>
              <a:rPr lang="en-US" sz="2000" dirty="0">
                <a:latin typeface="Times New Roman "/>
              </a:rPr>
              <a:t>-man </a:t>
            </a:r>
            <a:r>
              <a:rPr lang="en-US" sz="2000" dirty="0" err="1">
                <a:latin typeface="Times New Roman "/>
              </a:rPr>
              <a:t>lần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lượt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ra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đời</a:t>
            </a:r>
            <a:r>
              <a:rPr lang="en-US" sz="2000" dirty="0">
                <a:latin typeface="Times New Roman "/>
              </a:rPr>
              <a:t> ở </a:t>
            </a:r>
            <a:r>
              <a:rPr lang="en-US" sz="2000" dirty="0" err="1">
                <a:latin typeface="Times New Roman "/>
              </a:rPr>
              <a:t>Tây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Âu</a:t>
            </a:r>
            <a:r>
              <a:rPr lang="en-US" sz="2000" dirty="0">
                <a:latin typeface="Times New Roman "/>
              </a:rPr>
              <a:t>. </a:t>
            </a:r>
            <a:r>
              <a:rPr lang="en-US" sz="2000" dirty="0" err="1">
                <a:latin typeface="Times New Roman "/>
              </a:rPr>
              <a:t>Xã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hội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phong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kiến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Tây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Âu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dần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hình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thành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với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sự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ra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đời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của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hai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giai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cấp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mới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đó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là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lãnh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chúa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phong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kiến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và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nông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nô</a:t>
            </a:r>
            <a:r>
              <a:rPr lang="en-US" sz="2000" dirty="0">
                <a:latin typeface="Times New Roman "/>
              </a:rPr>
              <a:t>.</a:t>
            </a:r>
          </a:p>
          <a:p>
            <a:r>
              <a:rPr lang="en-US" sz="2000" dirty="0">
                <a:latin typeface="Times New Roman "/>
              </a:rPr>
              <a:t>- </a:t>
            </a:r>
            <a:r>
              <a:rPr lang="en-US" sz="2000" dirty="0" err="1">
                <a:latin typeface="Times New Roman "/>
              </a:rPr>
              <a:t>Đến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thế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kỉ</a:t>
            </a:r>
            <a:r>
              <a:rPr lang="en-US" sz="2000" dirty="0">
                <a:latin typeface="Times New Roman "/>
              </a:rPr>
              <a:t> IX, </a:t>
            </a:r>
            <a:r>
              <a:rPr lang="en-US" sz="2000" dirty="0" err="1">
                <a:latin typeface="Times New Roman "/>
              </a:rPr>
              <a:t>về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cơ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bản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xã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hội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phong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kiến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Tây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Âu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đã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hình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thành</a:t>
            </a:r>
            <a:r>
              <a:rPr lang="en-US" sz="2000" dirty="0">
                <a:latin typeface="Times New Roman 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288A339-58B5-3743-36B6-2A4CDEB1E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5427" y="2497382"/>
            <a:ext cx="5497628" cy="2448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756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72454B-7EEC-C97E-6841-3329CDDC6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048" y="6055804"/>
            <a:ext cx="5399655" cy="6187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248400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47BC5CB-9711-AA6A-8F47-9BC3A194669C}"/>
              </a:ext>
            </a:extLst>
          </p:cNvPr>
          <p:cNvSpPr txBox="1"/>
          <p:nvPr/>
        </p:nvSpPr>
        <p:spPr>
          <a:xfrm>
            <a:off x="111039" y="17727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Quá trình hình thành xã hội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9CFB5E-8EFB-990E-B022-AFCBE756EFC8}"/>
              </a:ext>
            </a:extLst>
          </p:cNvPr>
          <p:cNvSpPr txBox="1"/>
          <p:nvPr/>
        </p:nvSpPr>
        <p:spPr>
          <a:xfrm>
            <a:off x="104617" y="2171238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Lãnh địa phong kiến và quan hệ xã hội của chế độ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85BA1F-1958-3F3B-F416-5D20FC473F6A}"/>
              </a:ext>
            </a:extLst>
          </p:cNvPr>
          <p:cNvSpPr txBox="1"/>
          <p:nvPr/>
        </p:nvSpPr>
        <p:spPr>
          <a:xfrm>
            <a:off x="126919" y="2751341"/>
            <a:ext cx="6204204" cy="3741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 "/>
              </a:rPr>
              <a:t>a. </a:t>
            </a:r>
            <a:r>
              <a:rPr lang="en-US" b="1" dirty="0" err="1">
                <a:latin typeface="Times New Roman "/>
              </a:rPr>
              <a:t>Lãnh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địa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phong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kiến</a:t>
            </a:r>
            <a:endParaRPr lang="en-US" dirty="0">
              <a:latin typeface="Times New Roman "/>
            </a:endParaRPr>
          </a:p>
          <a:p>
            <a:r>
              <a:rPr lang="en-US" dirty="0">
                <a:latin typeface="Times New Roman "/>
              </a:rPr>
              <a:t>- </a:t>
            </a:r>
            <a:r>
              <a:rPr lang="en-US" b="1" dirty="0" err="1">
                <a:latin typeface="Times New Roman "/>
              </a:rPr>
              <a:t>Lãnh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địa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những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vùng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đất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đai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rộng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lớn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bị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các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quý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tộc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biến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thành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những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vùng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đất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riêng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của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họ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được</a:t>
            </a:r>
            <a:r>
              <a:rPr lang="en-US" dirty="0">
                <a:latin typeface="Times New Roman "/>
              </a:rPr>
              <a:t> cha </a:t>
            </a:r>
            <a:r>
              <a:rPr lang="en-US" dirty="0" err="1">
                <a:latin typeface="Times New Roman "/>
              </a:rPr>
              <a:t>truyền</a:t>
            </a:r>
            <a:r>
              <a:rPr lang="en-US" dirty="0">
                <a:latin typeface="Times New Roman "/>
              </a:rPr>
              <a:t> con </a:t>
            </a:r>
            <a:r>
              <a:rPr lang="en-US" dirty="0" err="1">
                <a:latin typeface="Times New Roman "/>
              </a:rPr>
              <a:t>nối</a:t>
            </a:r>
            <a:r>
              <a:rPr lang="en-US" dirty="0">
                <a:latin typeface="Times New Roman "/>
              </a:rPr>
              <a:t>.</a:t>
            </a:r>
          </a:p>
          <a:p>
            <a:r>
              <a:rPr lang="en-US" dirty="0">
                <a:latin typeface="Times New Roman "/>
              </a:rPr>
              <a:t>- </a:t>
            </a:r>
            <a:r>
              <a:rPr lang="en-US" b="1" dirty="0" err="1">
                <a:latin typeface="Times New Roman "/>
              </a:rPr>
              <a:t>Thời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gian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hình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thành</a:t>
            </a:r>
            <a:r>
              <a:rPr lang="en-US" dirty="0">
                <a:latin typeface="Times New Roman "/>
              </a:rPr>
              <a:t>: </a:t>
            </a:r>
            <a:r>
              <a:rPr lang="en-US" dirty="0" err="1">
                <a:latin typeface="Times New Roman "/>
              </a:rPr>
              <a:t>giữa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thế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kỉ</a:t>
            </a:r>
            <a:r>
              <a:rPr lang="en-US" dirty="0">
                <a:latin typeface="Times New Roman "/>
              </a:rPr>
              <a:t> IX.</a:t>
            </a:r>
          </a:p>
          <a:p>
            <a:r>
              <a:rPr lang="en-US" dirty="0">
                <a:latin typeface="Times New Roman "/>
              </a:rPr>
              <a:t>- </a:t>
            </a:r>
            <a:r>
              <a:rPr lang="en-US" dirty="0" err="1">
                <a:latin typeface="Times New Roman "/>
              </a:rPr>
              <a:t>Lãnh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chúa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xây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dựng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lãnh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địa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bằng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đài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kiên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cố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dinh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thự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nhà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thờ</a:t>
            </a:r>
            <a:r>
              <a:rPr lang="en-US" dirty="0">
                <a:latin typeface="Times New Roman "/>
              </a:rPr>
              <a:t>…</a:t>
            </a:r>
            <a:r>
              <a:rPr lang="en-US" dirty="0" err="1">
                <a:latin typeface="Times New Roman "/>
              </a:rPr>
              <a:t>với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hào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sâu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tường</a:t>
            </a:r>
            <a:r>
              <a:rPr lang="en-US" dirty="0">
                <a:latin typeface="Times New Roman "/>
              </a:rPr>
              <a:t> bao </a:t>
            </a:r>
            <a:r>
              <a:rPr lang="en-US" dirty="0" err="1">
                <a:latin typeface="Times New Roman "/>
              </a:rPr>
              <a:t>quanh</a:t>
            </a:r>
            <a:r>
              <a:rPr lang="en-US" dirty="0">
                <a:latin typeface="Times New Roman "/>
              </a:rPr>
              <a:t>. </a:t>
            </a:r>
            <a:r>
              <a:rPr lang="en-US" dirty="0" err="1">
                <a:latin typeface="Times New Roman "/>
              </a:rPr>
              <a:t>Xung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quanh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đất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đai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canh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tác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đồng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cỏ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ao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hồ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rừng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khu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nhà</a:t>
            </a:r>
            <a:r>
              <a:rPr lang="en-US" dirty="0">
                <a:latin typeface="Times New Roman "/>
              </a:rPr>
              <a:t> ở </a:t>
            </a:r>
            <a:r>
              <a:rPr lang="en-US" dirty="0" err="1">
                <a:latin typeface="Times New Roman "/>
              </a:rPr>
              <a:t>của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nông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nô</a:t>
            </a:r>
            <a:r>
              <a:rPr lang="en-US" dirty="0">
                <a:latin typeface="Times New Roman "/>
              </a:rPr>
              <a:t>.</a:t>
            </a:r>
          </a:p>
          <a:p>
            <a:r>
              <a:rPr lang="en-US" dirty="0">
                <a:latin typeface="Times New Roman "/>
              </a:rPr>
              <a:t>- </a:t>
            </a:r>
            <a:r>
              <a:rPr lang="en-US" dirty="0" err="1">
                <a:latin typeface="Times New Roman "/>
              </a:rPr>
              <a:t>Mỗi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lãnh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chúa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có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một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lãnh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địa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riêng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toàn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quyền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cai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quản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như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một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ông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vua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nhỏ</a:t>
            </a:r>
            <a:r>
              <a:rPr lang="en-US" dirty="0">
                <a:latin typeface="Times New Roman "/>
              </a:rPr>
              <a:t>.</a:t>
            </a:r>
          </a:p>
          <a:p>
            <a:r>
              <a:rPr lang="en-US" dirty="0">
                <a:latin typeface="Times New Roman "/>
              </a:rPr>
              <a:t>- </a:t>
            </a:r>
            <a:r>
              <a:rPr lang="en-US" b="1" dirty="0" err="1">
                <a:latin typeface="Times New Roman "/>
              </a:rPr>
              <a:t>Hoạt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động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kinh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tế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trong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lãnh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địa</a:t>
            </a:r>
            <a:r>
              <a:rPr lang="en-US" dirty="0">
                <a:latin typeface="Times New Roman "/>
              </a:rPr>
              <a:t>: </a:t>
            </a:r>
            <a:r>
              <a:rPr lang="en-US" dirty="0" err="1">
                <a:latin typeface="Times New Roman "/>
              </a:rPr>
              <a:t>Chủ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yếu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nông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nghiệp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mang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tính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tự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cung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tự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cấp</a:t>
            </a:r>
            <a:r>
              <a:rPr lang="en-US" dirty="0">
                <a:latin typeface="Times New Roman "/>
              </a:rPr>
              <a:t>. </a:t>
            </a:r>
            <a:r>
              <a:rPr lang="en-US" dirty="0" err="1">
                <a:latin typeface="Times New Roman "/>
              </a:rPr>
              <a:t>Ngoài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ra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có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nghề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thủ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công</a:t>
            </a:r>
            <a:r>
              <a:rPr lang="en-US" dirty="0">
                <a:latin typeface="Times New Roman "/>
              </a:rPr>
              <a:t>: </a:t>
            </a:r>
            <a:r>
              <a:rPr lang="en-US" dirty="0" err="1">
                <a:latin typeface="Times New Roman "/>
              </a:rPr>
              <a:t>dệt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vải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rèn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đúc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công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cụ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vũ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khí</a:t>
            </a:r>
            <a:r>
              <a:rPr lang="en-US" dirty="0">
                <a:latin typeface="Times New Roman "/>
              </a:rPr>
              <a:t>…</a:t>
            </a:r>
          </a:p>
          <a:p>
            <a:pPr>
              <a:lnSpc>
                <a:spcPct val="150000"/>
              </a:lnSpc>
            </a:pPr>
            <a:endParaRPr lang="en-US" sz="1600" dirty="0">
              <a:effectLst/>
              <a:latin typeface="Times New Roman 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2465BF-F2A7-4BB2-AB60-B816C12DE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0010" y="2036988"/>
            <a:ext cx="4977730" cy="389827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48005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185238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47BC5CB-9711-AA6A-8F47-9BC3A194669C}"/>
              </a:ext>
            </a:extLst>
          </p:cNvPr>
          <p:cNvSpPr txBox="1"/>
          <p:nvPr/>
        </p:nvSpPr>
        <p:spPr>
          <a:xfrm>
            <a:off x="152400" y="180190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Quá trình hình thành xã hội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9CFB5E-8EFB-990E-B022-AFCBE756EFC8}"/>
              </a:ext>
            </a:extLst>
          </p:cNvPr>
          <p:cNvSpPr txBox="1"/>
          <p:nvPr/>
        </p:nvSpPr>
        <p:spPr>
          <a:xfrm>
            <a:off x="104617" y="2171238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Lãnh địa phong kiến và quan hệ xã hội của chế độ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85BA1F-1958-3F3B-F416-5D20FC473F6A}"/>
              </a:ext>
            </a:extLst>
          </p:cNvPr>
          <p:cNvSpPr txBox="1"/>
          <p:nvPr/>
        </p:nvSpPr>
        <p:spPr>
          <a:xfrm>
            <a:off x="129312" y="2645076"/>
            <a:ext cx="6204204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434815-F397-FDFB-A182-98E13300569B}"/>
              </a:ext>
            </a:extLst>
          </p:cNvPr>
          <p:cNvSpPr txBox="1"/>
          <p:nvPr/>
        </p:nvSpPr>
        <p:spPr>
          <a:xfrm>
            <a:off x="129312" y="2968040"/>
            <a:ext cx="604207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 "/>
              </a:rPr>
              <a:t>b. Quan </a:t>
            </a:r>
            <a:r>
              <a:rPr lang="en-US" sz="2000" b="1" dirty="0" err="1">
                <a:latin typeface="Times New Roman "/>
              </a:rPr>
              <a:t>hệ</a:t>
            </a:r>
            <a:r>
              <a:rPr lang="en-US" sz="2000" b="1" dirty="0">
                <a:latin typeface="Times New Roman "/>
              </a:rPr>
              <a:t> </a:t>
            </a:r>
            <a:r>
              <a:rPr lang="en-US" sz="2000" b="1" dirty="0" err="1">
                <a:latin typeface="Times New Roman "/>
              </a:rPr>
              <a:t>xã</a:t>
            </a:r>
            <a:r>
              <a:rPr lang="en-US" sz="2000" b="1" dirty="0">
                <a:latin typeface="Times New Roman "/>
              </a:rPr>
              <a:t> </a:t>
            </a:r>
            <a:r>
              <a:rPr lang="en-US" sz="2000" b="1" dirty="0" err="1">
                <a:latin typeface="Times New Roman "/>
              </a:rPr>
              <a:t>hội</a:t>
            </a:r>
            <a:endParaRPr lang="en-US" sz="2000" dirty="0">
              <a:latin typeface="Times New Roman "/>
            </a:endParaRPr>
          </a:p>
          <a:p>
            <a:r>
              <a:rPr lang="en-US" sz="2000" dirty="0">
                <a:latin typeface="Times New Roman "/>
              </a:rPr>
              <a:t>- </a:t>
            </a:r>
            <a:r>
              <a:rPr lang="en-US" sz="2000" b="1" dirty="0" err="1">
                <a:latin typeface="Times New Roman "/>
              </a:rPr>
              <a:t>Lãnh</a:t>
            </a:r>
            <a:r>
              <a:rPr lang="en-US" sz="2000" b="1" dirty="0">
                <a:latin typeface="Times New Roman "/>
              </a:rPr>
              <a:t> </a:t>
            </a:r>
            <a:r>
              <a:rPr lang="en-US" sz="2000" b="1" dirty="0" err="1">
                <a:latin typeface="Times New Roman "/>
              </a:rPr>
              <a:t>chúa</a:t>
            </a:r>
            <a:r>
              <a:rPr lang="en-US" sz="2000" dirty="0">
                <a:latin typeface="Times New Roman "/>
              </a:rPr>
              <a:t>: </a:t>
            </a:r>
            <a:r>
              <a:rPr lang="en-US" sz="2000" dirty="0" err="1">
                <a:latin typeface="Times New Roman "/>
              </a:rPr>
              <a:t>là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người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sở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hữu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nhiều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ruộng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đất</a:t>
            </a:r>
            <a:r>
              <a:rPr lang="en-US" sz="2000" dirty="0">
                <a:latin typeface="Times New Roman "/>
              </a:rPr>
              <a:t>. </a:t>
            </a:r>
            <a:r>
              <a:rPr lang="en-US" sz="2000" dirty="0" err="1">
                <a:latin typeface="Times New Roman "/>
              </a:rPr>
              <a:t>Họ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không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phải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lao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động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mà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vẫn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sống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một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cuộc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sống</a:t>
            </a:r>
            <a:r>
              <a:rPr lang="en-US" sz="2000" dirty="0">
                <a:latin typeface="Times New Roman "/>
              </a:rPr>
              <a:t> sung </a:t>
            </a:r>
            <a:r>
              <a:rPr lang="en-US" sz="2000" dirty="0" err="1">
                <a:latin typeface="Times New Roman "/>
              </a:rPr>
              <a:t>sướng</a:t>
            </a:r>
            <a:r>
              <a:rPr lang="en-US" sz="2000" dirty="0">
                <a:latin typeface="Times New Roman "/>
              </a:rPr>
              <a:t>, </a:t>
            </a:r>
            <a:r>
              <a:rPr lang="en-US" sz="2000" dirty="0" err="1">
                <a:latin typeface="Times New Roman "/>
              </a:rPr>
              <a:t>xa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hoa</a:t>
            </a:r>
            <a:r>
              <a:rPr lang="en-US" sz="2000" dirty="0">
                <a:latin typeface="Times New Roman "/>
              </a:rPr>
              <a:t>.</a:t>
            </a:r>
          </a:p>
          <a:p>
            <a:r>
              <a:rPr lang="en-US" sz="2000" dirty="0">
                <a:latin typeface="Times New Roman "/>
              </a:rPr>
              <a:t>- </a:t>
            </a:r>
            <a:r>
              <a:rPr lang="en-US" sz="2000" b="1" dirty="0" err="1">
                <a:latin typeface="Times New Roman "/>
              </a:rPr>
              <a:t>Nông</a:t>
            </a:r>
            <a:r>
              <a:rPr lang="en-US" sz="2000" b="1" dirty="0">
                <a:latin typeface="Times New Roman "/>
              </a:rPr>
              <a:t> </a:t>
            </a:r>
            <a:r>
              <a:rPr lang="en-US" sz="2000" b="1" dirty="0" err="1">
                <a:latin typeface="Times New Roman "/>
              </a:rPr>
              <a:t>nô</a:t>
            </a:r>
            <a:r>
              <a:rPr lang="en-US" sz="2000" dirty="0">
                <a:latin typeface="Times New Roman "/>
              </a:rPr>
              <a:t>: </a:t>
            </a:r>
            <a:r>
              <a:rPr lang="en-US" sz="2000" dirty="0" err="1">
                <a:latin typeface="Times New Roman "/>
              </a:rPr>
              <a:t>là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người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thuê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ruộng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đất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của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lãnh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chúa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để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cấy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cầy</a:t>
            </a:r>
            <a:r>
              <a:rPr lang="en-US" sz="2000" dirty="0">
                <a:latin typeface="Times New Roman "/>
              </a:rPr>
              <a:t>, </a:t>
            </a:r>
            <a:r>
              <a:rPr lang="en-US" sz="2000" dirty="0" err="1">
                <a:latin typeface="Times New Roman "/>
              </a:rPr>
              <a:t>trồng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trọt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và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nộp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tô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thuế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rất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nặng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cho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lãnh</a:t>
            </a:r>
            <a:r>
              <a:rPr lang="en-US" sz="2000" dirty="0">
                <a:latin typeface="Times New Roman "/>
              </a:rPr>
              <a:t> </a:t>
            </a:r>
            <a:r>
              <a:rPr lang="en-US" sz="2000" dirty="0" err="1">
                <a:latin typeface="Times New Roman "/>
              </a:rPr>
              <a:t>chúa</a:t>
            </a:r>
            <a:r>
              <a:rPr lang="en-US" sz="2000" dirty="0">
                <a:latin typeface="Times New Roman "/>
              </a:rPr>
              <a:t>. </a:t>
            </a:r>
          </a:p>
          <a:p>
            <a:r>
              <a:rPr lang="en-US" sz="2000" b="1" i="1" dirty="0">
                <a:latin typeface="Times New Roman "/>
              </a:rPr>
              <a:t>=&gt; </a:t>
            </a:r>
            <a:r>
              <a:rPr lang="en-US" sz="2000" b="1" i="1" dirty="0" err="1">
                <a:latin typeface="Times New Roman "/>
              </a:rPr>
              <a:t>Đây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là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quan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hệ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giữa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lãnh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chúa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với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nông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nô</a:t>
            </a:r>
            <a:r>
              <a:rPr lang="en-US" sz="2000" b="1" i="1" dirty="0">
                <a:latin typeface="Times New Roman "/>
              </a:rPr>
              <a:t> (</a:t>
            </a:r>
            <a:r>
              <a:rPr lang="en-US" sz="2000" b="1" i="1" dirty="0" err="1">
                <a:latin typeface="Times New Roman "/>
              </a:rPr>
              <a:t>quan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hệ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gia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cấp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bóc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lột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và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giai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cấp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bị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bóc</a:t>
            </a:r>
            <a:r>
              <a:rPr lang="en-US" sz="2000" b="1" i="1" dirty="0">
                <a:latin typeface="Times New Roman "/>
              </a:rPr>
              <a:t> </a:t>
            </a:r>
            <a:r>
              <a:rPr lang="en-US" sz="2000" b="1" i="1" dirty="0" err="1">
                <a:latin typeface="Times New Roman "/>
              </a:rPr>
              <a:t>lột</a:t>
            </a:r>
            <a:r>
              <a:rPr lang="en-US" sz="2000" b="1" i="1" dirty="0">
                <a:latin typeface="Times New Roman "/>
              </a:rPr>
              <a:t>)</a:t>
            </a:r>
            <a:endParaRPr lang="en-US" sz="2000" dirty="0">
              <a:latin typeface="Times New Roman 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31640A-B729-4A4F-E0DB-CE069FA97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4925" y="1496809"/>
            <a:ext cx="3982820" cy="51729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2102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1958788" y="0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1537612" y="249331"/>
            <a:ext cx="9392703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5F109B-FCC1-794F-091C-2D91FD09A46C}"/>
              </a:ext>
            </a:extLst>
          </p:cNvPr>
          <p:cNvSpPr txBox="1"/>
          <p:nvPr/>
        </p:nvSpPr>
        <p:spPr>
          <a:xfrm>
            <a:off x="174909" y="112290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28CBB1-0837-03F3-8F27-BADE63D6759C}"/>
              </a:ext>
            </a:extLst>
          </p:cNvPr>
          <p:cNvSpPr txBox="1"/>
          <p:nvPr/>
        </p:nvSpPr>
        <p:spPr>
          <a:xfrm>
            <a:off x="193964" y="1384087"/>
            <a:ext cx="1182312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 "/>
              </a:rPr>
              <a:t>- </a:t>
            </a:r>
            <a:r>
              <a:rPr lang="en-US" b="1" dirty="0" err="1">
                <a:latin typeface="Times New Roman "/>
              </a:rPr>
              <a:t>Thời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gian</a:t>
            </a:r>
            <a:r>
              <a:rPr lang="en-US" b="1" dirty="0">
                <a:latin typeface="Times New Roman "/>
              </a:rPr>
              <a:t>: </a:t>
            </a:r>
            <a:r>
              <a:rPr lang="en-US" dirty="0" err="1">
                <a:latin typeface="Times New Roman "/>
              </a:rPr>
              <a:t>Cuối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thế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kỉ</a:t>
            </a:r>
            <a:r>
              <a:rPr lang="en-US" dirty="0">
                <a:latin typeface="Times New Roman "/>
              </a:rPr>
              <a:t> XI</a:t>
            </a:r>
          </a:p>
          <a:p>
            <a:r>
              <a:rPr lang="en-US" b="1" dirty="0">
                <a:latin typeface="Times New Roman "/>
              </a:rPr>
              <a:t>- </a:t>
            </a:r>
            <a:r>
              <a:rPr lang="en-US" b="1" dirty="0" err="1">
                <a:latin typeface="Times New Roman "/>
              </a:rPr>
              <a:t>Nguyên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nhân</a:t>
            </a:r>
            <a:r>
              <a:rPr lang="en-US" b="1" dirty="0">
                <a:latin typeface="Times New Roman "/>
              </a:rPr>
              <a:t>: </a:t>
            </a:r>
            <a:r>
              <a:rPr lang="en-US" dirty="0">
                <a:latin typeface="Times New Roman "/>
              </a:rPr>
              <a:t>do </a:t>
            </a:r>
            <a:r>
              <a:rPr lang="en-US" dirty="0" err="1">
                <a:latin typeface="Times New Roman "/>
              </a:rPr>
              <a:t>nhu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cầu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trao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đổi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sản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phẩm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của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thợ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thủ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công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buôn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bán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của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thương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nhân</a:t>
            </a:r>
            <a:r>
              <a:rPr lang="en-US" dirty="0">
                <a:latin typeface="Times New Roman "/>
              </a:rPr>
              <a:t>.</a:t>
            </a:r>
          </a:p>
          <a:p>
            <a:r>
              <a:rPr lang="en-US" dirty="0">
                <a:latin typeface="Times New Roman "/>
              </a:rPr>
              <a:t>- </a:t>
            </a:r>
            <a:r>
              <a:rPr lang="en-US" b="1" dirty="0" err="1">
                <a:latin typeface="Times New Roman "/>
              </a:rPr>
              <a:t>Quá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trình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hình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thành</a:t>
            </a:r>
            <a:r>
              <a:rPr lang="en-US" dirty="0">
                <a:latin typeface="Times New Roman "/>
              </a:rPr>
              <a:t>: </a:t>
            </a:r>
            <a:r>
              <a:rPr lang="en-US" dirty="0" err="1">
                <a:latin typeface="Times New Roman "/>
              </a:rPr>
              <a:t>Một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số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thợ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thủ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công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thoát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ra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khỏi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lãnh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địa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bằng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cách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bỏ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trốn</a:t>
            </a:r>
            <a:r>
              <a:rPr lang="en-US" dirty="0">
                <a:latin typeface="Times New Roman "/>
              </a:rPr>
              <a:t>. </a:t>
            </a:r>
            <a:r>
              <a:rPr lang="en-US" dirty="0" err="1">
                <a:latin typeface="Times New Roman "/>
              </a:rPr>
              <a:t>Họ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đến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những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nơi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có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đông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người</a:t>
            </a:r>
            <a:r>
              <a:rPr lang="en-US" dirty="0">
                <a:latin typeface="Times New Roman "/>
              </a:rPr>
              <a:t> qua </a:t>
            </a:r>
            <a:r>
              <a:rPr lang="en-US" dirty="0" err="1">
                <a:latin typeface="Times New Roman "/>
              </a:rPr>
              <a:t>lại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để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bán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hàng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lập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xưởng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sản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xuất</a:t>
            </a:r>
            <a:r>
              <a:rPr lang="en-US" dirty="0">
                <a:latin typeface="Times New Roman "/>
              </a:rPr>
              <a:t>. </a:t>
            </a:r>
            <a:r>
              <a:rPr lang="en-US" dirty="0" err="1">
                <a:latin typeface="Times New Roman "/>
              </a:rPr>
              <a:t>Các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thị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trấn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nhỏ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bắt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đầu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xuất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hiện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dần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dần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trở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thành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những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thành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phố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lớn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gọi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thành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thị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trung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đại</a:t>
            </a:r>
            <a:r>
              <a:rPr lang="en-US" dirty="0">
                <a:latin typeface="Times New Roman "/>
              </a:rPr>
              <a:t>.</a:t>
            </a:r>
          </a:p>
          <a:p>
            <a:r>
              <a:rPr lang="en-US" dirty="0">
                <a:latin typeface="Times New Roman "/>
              </a:rPr>
              <a:t>- </a:t>
            </a:r>
            <a:r>
              <a:rPr lang="en-US" dirty="0" err="1">
                <a:latin typeface="Times New Roman "/>
              </a:rPr>
              <a:t>Đặc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điểm</a:t>
            </a:r>
            <a:r>
              <a:rPr lang="en-US" dirty="0">
                <a:latin typeface="Times New Roman "/>
              </a:rPr>
              <a:t>: </a:t>
            </a:r>
            <a:r>
              <a:rPr lang="en-US" dirty="0" err="1">
                <a:latin typeface="Times New Roman "/>
              </a:rPr>
              <a:t>có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phố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xá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bến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càng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rạp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hát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nhà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thờ</a:t>
            </a:r>
            <a:r>
              <a:rPr lang="en-US" dirty="0">
                <a:latin typeface="Times New Roman "/>
              </a:rPr>
              <a:t>…</a:t>
            </a:r>
          </a:p>
          <a:p>
            <a:r>
              <a:rPr lang="en-US" dirty="0">
                <a:latin typeface="Times New Roman "/>
              </a:rPr>
              <a:t>- </a:t>
            </a:r>
            <a:r>
              <a:rPr lang="en-US" dirty="0" err="1">
                <a:latin typeface="Times New Roman "/>
              </a:rPr>
              <a:t>Kinh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tế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chủ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đạo</a:t>
            </a:r>
            <a:r>
              <a:rPr lang="en-US" dirty="0">
                <a:latin typeface="Times New Roman "/>
              </a:rPr>
              <a:t>: </a:t>
            </a:r>
            <a:r>
              <a:rPr lang="en-US" dirty="0" err="1">
                <a:latin typeface="Times New Roman "/>
              </a:rPr>
              <a:t>thủ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công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nghiệp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thương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nghiệp</a:t>
            </a:r>
            <a:r>
              <a:rPr lang="en-US" dirty="0">
                <a:latin typeface="Times New Roman "/>
              </a:rPr>
              <a:t>.</a:t>
            </a:r>
          </a:p>
          <a:p>
            <a:r>
              <a:rPr lang="en-US" b="1" dirty="0">
                <a:latin typeface="Times New Roman "/>
              </a:rPr>
              <a:t>- Ý </a:t>
            </a:r>
            <a:r>
              <a:rPr lang="en-US" b="1" dirty="0" err="1">
                <a:latin typeface="Times New Roman "/>
              </a:rPr>
              <a:t>nghĩa</a:t>
            </a:r>
            <a:r>
              <a:rPr lang="en-US" b="1" dirty="0">
                <a:latin typeface="Times New Roman "/>
              </a:rPr>
              <a:t>: </a:t>
            </a:r>
            <a:br>
              <a:rPr lang="en-US" b="1" dirty="0">
                <a:latin typeface="Times New Roman "/>
              </a:rPr>
            </a:br>
            <a:r>
              <a:rPr lang="en-US" dirty="0">
                <a:latin typeface="Times New Roman "/>
              </a:rPr>
              <a:t>+ </a:t>
            </a:r>
            <a:r>
              <a:rPr lang="en-US" dirty="0" err="1">
                <a:latin typeface="Times New Roman "/>
              </a:rPr>
              <a:t>Thành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thị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góp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phần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phá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vỡ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nền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kinh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tế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tư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nhiên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của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lãnh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địa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tạo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điều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kiện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cho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kinh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tế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hàng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hóa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phát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triển</a:t>
            </a:r>
            <a:r>
              <a:rPr lang="en-US" dirty="0">
                <a:latin typeface="Times New Roman "/>
              </a:rPr>
              <a:t>.</a:t>
            </a:r>
          </a:p>
          <a:p>
            <a:r>
              <a:rPr lang="en-US" dirty="0">
                <a:latin typeface="Times New Roman "/>
              </a:rPr>
              <a:t>+ </a:t>
            </a:r>
            <a:r>
              <a:rPr lang="en-US" dirty="0" err="1">
                <a:latin typeface="Times New Roman "/>
              </a:rPr>
              <a:t>Thành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thị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mang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lại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không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khí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tự</a:t>
            </a:r>
            <a:r>
              <a:rPr lang="en-US" dirty="0">
                <a:latin typeface="Times New Roman "/>
              </a:rPr>
              <a:t> do </a:t>
            </a:r>
            <a:r>
              <a:rPr lang="en-US" dirty="0" err="1">
                <a:latin typeface="Times New Roman "/>
              </a:rPr>
              <a:t>và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cầu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mở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mang</a:t>
            </a:r>
            <a:r>
              <a:rPr lang="en-US" dirty="0">
                <a:latin typeface="Times New Roman "/>
              </a:rPr>
              <a:t> tri </a:t>
            </a:r>
            <a:r>
              <a:rPr lang="en-US" dirty="0" err="1">
                <a:latin typeface="Times New Roman "/>
              </a:rPr>
              <a:t>thức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cho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mọi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người</a:t>
            </a:r>
            <a:r>
              <a:rPr lang="en-US" dirty="0">
                <a:latin typeface="Times New Roman "/>
              </a:rPr>
              <a:t> (</a:t>
            </a:r>
            <a:r>
              <a:rPr lang="en-US" dirty="0" err="1">
                <a:latin typeface="Times New Roman "/>
              </a:rPr>
              <a:t>Các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trường</a:t>
            </a:r>
            <a:r>
              <a:rPr lang="en-US" dirty="0">
                <a:latin typeface="Times New Roman "/>
              </a:rPr>
              <a:t> ĐH </a:t>
            </a:r>
            <a:r>
              <a:rPr lang="en-US" dirty="0" err="1">
                <a:latin typeface="Times New Roman "/>
              </a:rPr>
              <a:t>lớn</a:t>
            </a:r>
            <a:r>
              <a:rPr lang="en-US" dirty="0">
                <a:latin typeface="Times New Roman "/>
              </a:rPr>
              <a:t> ở </a:t>
            </a:r>
            <a:r>
              <a:rPr lang="en-US" dirty="0" err="1">
                <a:latin typeface="Times New Roman "/>
              </a:rPr>
              <a:t>Tây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Âu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hình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thành</a:t>
            </a:r>
            <a:r>
              <a:rPr lang="en-US" dirty="0">
                <a:latin typeface="Times New Roman "/>
              </a:rPr>
              <a:t>).</a:t>
            </a:r>
            <a:endParaRPr lang="en-US" sz="1600" dirty="0">
              <a:effectLst/>
              <a:latin typeface="Times New Roman 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26D1E6-A7CC-9D3E-C84C-D48F9B6F8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238" y="4246409"/>
            <a:ext cx="6400825" cy="2604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" descr="Đại học Bologna - một trong những ngôi trường có kiến trúc tinh xảo nhất  thế giới - Tạp chí Kiến Trúc">
            <a:extLst>
              <a:ext uri="{FF2B5EF4-FFF2-40B4-BE49-F238E27FC236}">
                <a16:creationId xmlns:a16="http://schemas.microsoft.com/office/drawing/2014/main" id="{F11B786B-0281-B939-8A93-B016FAC1C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099" y="4303348"/>
            <a:ext cx="3587519" cy="2610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Tổng quan về Đại học Oxford của Anh Quốc - University of Oxford">
            <a:extLst>
              <a:ext uri="{FF2B5EF4-FFF2-40B4-BE49-F238E27FC236}">
                <a16:creationId xmlns:a16="http://schemas.microsoft.com/office/drawing/2014/main" id="{C6858D44-3482-E9F7-F184-87CA0DF96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01" y="4303348"/>
            <a:ext cx="3693602" cy="2477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Trường Đại học Paris 1 Panthéon – Sorbonne | Du học Pháp 2015 cùng Việt  Phát VTI">
            <a:extLst>
              <a:ext uri="{FF2B5EF4-FFF2-40B4-BE49-F238E27FC236}">
                <a16:creationId xmlns:a16="http://schemas.microsoft.com/office/drawing/2014/main" id="{FE386153-34F3-DC9C-A5B1-ADCCC7B47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853" y="4319346"/>
            <a:ext cx="3736111" cy="2486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000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690528" y="1785747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25F109B-FCC1-794F-091C-2D91FD09A46C}"/>
              </a:ext>
            </a:extLst>
          </p:cNvPr>
          <p:cNvSpPr txBox="1"/>
          <p:nvPr/>
        </p:nvSpPr>
        <p:spPr>
          <a:xfrm>
            <a:off x="198966" y="189672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BA5195-53F8-FBC3-3250-8E4FDFC22074}"/>
              </a:ext>
            </a:extLst>
          </p:cNvPr>
          <p:cNvSpPr txBox="1"/>
          <p:nvPr/>
        </p:nvSpPr>
        <p:spPr>
          <a:xfrm>
            <a:off x="241806" y="2266054"/>
            <a:ext cx="615848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 "/>
              </a:rPr>
              <a:t>- </a:t>
            </a:r>
            <a:r>
              <a:rPr lang="en-US" b="1" dirty="0" err="1">
                <a:latin typeface="Times New Roman "/>
              </a:rPr>
              <a:t>Thời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gian</a:t>
            </a:r>
            <a:r>
              <a:rPr lang="en-US" b="1" dirty="0">
                <a:latin typeface="Times New Roman "/>
              </a:rPr>
              <a:t>: </a:t>
            </a:r>
            <a:r>
              <a:rPr lang="en-US" dirty="0" err="1">
                <a:latin typeface="Times New Roman "/>
              </a:rPr>
              <a:t>Thế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kỉ</a:t>
            </a:r>
            <a:r>
              <a:rPr lang="en-US" dirty="0">
                <a:latin typeface="Times New Roman "/>
              </a:rPr>
              <a:t> I TCN</a:t>
            </a:r>
          </a:p>
          <a:p>
            <a:r>
              <a:rPr lang="en-US" b="1" dirty="0">
                <a:latin typeface="Times New Roman "/>
              </a:rPr>
              <a:t>- </a:t>
            </a:r>
            <a:r>
              <a:rPr lang="en-US" b="1" dirty="0" err="1">
                <a:latin typeface="Times New Roman "/>
              </a:rPr>
              <a:t>Địa</a:t>
            </a:r>
            <a:r>
              <a:rPr lang="en-US" b="1" dirty="0">
                <a:latin typeface="Times New Roman "/>
              </a:rPr>
              <a:t> </a:t>
            </a:r>
            <a:r>
              <a:rPr lang="en-US" b="1" dirty="0" err="1">
                <a:latin typeface="Times New Roman "/>
              </a:rPr>
              <a:t>điểm</a:t>
            </a:r>
            <a:r>
              <a:rPr lang="en-US" b="1" dirty="0">
                <a:latin typeface="Times New Roman "/>
              </a:rPr>
              <a:t>: </a:t>
            </a:r>
            <a:r>
              <a:rPr lang="en-US" dirty="0" err="1">
                <a:latin typeface="Times New Roman "/>
              </a:rPr>
              <a:t>Giu-đê</a:t>
            </a:r>
            <a:r>
              <a:rPr lang="en-US" dirty="0">
                <a:latin typeface="Times New Roman "/>
              </a:rPr>
              <a:t> (</a:t>
            </a:r>
            <a:r>
              <a:rPr lang="en-US" dirty="0" err="1">
                <a:latin typeface="Times New Roman "/>
              </a:rPr>
              <a:t>Vùng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Giê-ru-sa-lem</a:t>
            </a:r>
            <a:r>
              <a:rPr lang="en-US" dirty="0">
                <a:latin typeface="Times New Roman "/>
              </a:rPr>
              <a:t>) </a:t>
            </a:r>
            <a:r>
              <a:rPr lang="en-US" dirty="0" err="1">
                <a:latin typeface="Times New Roman "/>
              </a:rPr>
              <a:t>hiện</a:t>
            </a:r>
            <a:r>
              <a:rPr lang="en-US" dirty="0">
                <a:latin typeface="Times New Roman "/>
              </a:rPr>
              <a:t> nay </a:t>
            </a:r>
            <a:r>
              <a:rPr lang="en-US" dirty="0" err="1">
                <a:latin typeface="Times New Roman "/>
              </a:rPr>
              <a:t>thuộc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Palestin</a:t>
            </a:r>
            <a:r>
              <a:rPr lang="en-US" dirty="0">
                <a:latin typeface="Times New Roman "/>
              </a:rPr>
              <a:t> (La </a:t>
            </a:r>
            <a:r>
              <a:rPr lang="en-US" dirty="0" err="1">
                <a:latin typeface="Times New Roman "/>
              </a:rPr>
              <a:t>Mã</a:t>
            </a:r>
            <a:r>
              <a:rPr lang="en-US" dirty="0">
                <a:latin typeface="Times New Roman "/>
              </a:rPr>
              <a:t>)</a:t>
            </a:r>
          </a:p>
          <a:p>
            <a:r>
              <a:rPr lang="en-US" dirty="0">
                <a:latin typeface="Times New Roman "/>
              </a:rPr>
              <a:t>- </a:t>
            </a:r>
            <a:r>
              <a:rPr lang="vi-VN" b="1" dirty="0">
                <a:latin typeface="Times New Roman "/>
              </a:rPr>
              <a:t>Nguồn gốc</a:t>
            </a:r>
            <a:r>
              <a:rPr lang="en-US" dirty="0">
                <a:latin typeface="Times New Roman "/>
              </a:rPr>
              <a:t>: </a:t>
            </a:r>
            <a:r>
              <a:rPr lang="en-US" dirty="0" err="1">
                <a:latin typeface="Times New Roman "/>
              </a:rPr>
              <a:t>tôn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giáo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của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những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người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nghèo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khổ</a:t>
            </a:r>
            <a:r>
              <a:rPr lang="en-US" dirty="0">
                <a:latin typeface="Times New Roman "/>
              </a:rPr>
              <a:t>, </a:t>
            </a:r>
            <a:r>
              <a:rPr lang="en-US" dirty="0" err="1">
                <a:latin typeface="Times New Roman "/>
              </a:rPr>
              <a:t>bị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áp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bức</a:t>
            </a:r>
            <a:r>
              <a:rPr lang="en-US" dirty="0">
                <a:latin typeface="Times New Roman "/>
              </a:rPr>
              <a:t>.</a:t>
            </a:r>
          </a:p>
          <a:p>
            <a:r>
              <a:rPr lang="vi-VN" dirty="0">
                <a:latin typeface="Times New Roman "/>
              </a:rPr>
              <a:t>- </a:t>
            </a:r>
            <a:r>
              <a:rPr lang="vi-VN" b="1" dirty="0">
                <a:latin typeface="Times New Roman "/>
              </a:rPr>
              <a:t>Quá trình</a:t>
            </a:r>
            <a:r>
              <a:rPr lang="vi-VN" dirty="0">
                <a:latin typeface="Times New Roman "/>
              </a:rPr>
              <a:t>:</a:t>
            </a:r>
            <a:endParaRPr lang="en-US" dirty="0">
              <a:latin typeface="Times New Roman "/>
            </a:endParaRPr>
          </a:p>
          <a:p>
            <a:r>
              <a:rPr lang="en-US" dirty="0">
                <a:latin typeface="Times New Roman "/>
              </a:rPr>
              <a:t>+ </a:t>
            </a:r>
            <a:r>
              <a:rPr lang="vi-VN" dirty="0">
                <a:latin typeface="Times New Roman "/>
              </a:rPr>
              <a:t>Khi mới ra đời, Thiên Chúa giáo bị đế quốc La Mã ngăn cản. </a:t>
            </a:r>
            <a:endParaRPr lang="en-US" dirty="0">
              <a:latin typeface="Times New Roman "/>
            </a:endParaRPr>
          </a:p>
          <a:p>
            <a:r>
              <a:rPr lang="vi-VN" dirty="0">
                <a:latin typeface="Times New Roman "/>
              </a:rPr>
              <a:t>+ </a:t>
            </a:r>
            <a:r>
              <a:rPr lang="en-US" dirty="0" err="1">
                <a:latin typeface="Times New Roman "/>
              </a:rPr>
              <a:t>Đến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thế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kỉ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thứ</a:t>
            </a:r>
            <a:r>
              <a:rPr lang="en-US" dirty="0">
                <a:latin typeface="Times New Roman "/>
              </a:rPr>
              <a:t> IV</a:t>
            </a:r>
            <a:r>
              <a:rPr lang="vi-VN" dirty="0">
                <a:latin typeface="Times New Roman "/>
              </a:rPr>
              <a:t>, Thiên Chúa giáo </a:t>
            </a:r>
            <a:r>
              <a:rPr lang="en-US" dirty="0" err="1">
                <a:latin typeface="Times New Roman "/>
              </a:rPr>
              <a:t>được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hoàng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đế</a:t>
            </a:r>
            <a:r>
              <a:rPr lang="en-US" dirty="0">
                <a:latin typeface="Times New Roman "/>
              </a:rPr>
              <a:t> La </a:t>
            </a:r>
            <a:r>
              <a:rPr lang="en-US" dirty="0" err="1">
                <a:latin typeface="Times New Roman "/>
              </a:rPr>
              <a:t>Mã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công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nhận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có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một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vị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trí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vững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chắc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trong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xã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hội</a:t>
            </a:r>
            <a:r>
              <a:rPr lang="en-US" dirty="0">
                <a:latin typeface="Times New Roman "/>
              </a:rPr>
              <a:t>.</a:t>
            </a:r>
          </a:p>
          <a:p>
            <a:r>
              <a:rPr lang="en-US" dirty="0">
                <a:latin typeface="Times New Roman "/>
              </a:rPr>
              <a:t>- </a:t>
            </a:r>
            <a:r>
              <a:rPr lang="en-US" dirty="0" err="1">
                <a:latin typeface="Times New Roman "/>
              </a:rPr>
              <a:t>Đứng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đầu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là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Giáo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hoàng</a:t>
            </a:r>
            <a:r>
              <a:rPr lang="en-US" dirty="0">
                <a:latin typeface="Times New Roman "/>
              </a:rPr>
              <a:t> – </a:t>
            </a:r>
            <a:r>
              <a:rPr lang="en-US" dirty="0" err="1">
                <a:latin typeface="Times New Roman "/>
              </a:rPr>
              <a:t>người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có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quyền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lực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chính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trị</a:t>
            </a:r>
            <a:r>
              <a:rPr lang="en-US" dirty="0">
                <a:latin typeface="Times New Roman "/>
              </a:rPr>
              <a:t> , </a:t>
            </a:r>
            <a:r>
              <a:rPr lang="en-US" dirty="0" err="1">
                <a:latin typeface="Times New Roman "/>
              </a:rPr>
              <a:t>ảnh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hưởng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đến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sự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cai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trị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của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các</a:t>
            </a:r>
            <a:r>
              <a:rPr lang="en-US" dirty="0">
                <a:latin typeface="Times New Roman "/>
              </a:rPr>
              <a:t> </a:t>
            </a:r>
            <a:r>
              <a:rPr lang="en-US" dirty="0" err="1">
                <a:latin typeface="Times New Roman "/>
              </a:rPr>
              <a:t>vua</a:t>
            </a:r>
            <a:r>
              <a:rPr lang="en-US" dirty="0">
                <a:latin typeface="Times New Roman "/>
              </a:rPr>
              <a:t>.</a:t>
            </a:r>
          </a:p>
          <a:p>
            <a:r>
              <a:rPr lang="en-US" b="1" i="1" dirty="0">
                <a:latin typeface="Times New Roman "/>
                <a:sym typeface="Wingdings" panose="05000000000000000000" pitchFamily="2" charset="2"/>
              </a:rPr>
              <a:t></a:t>
            </a:r>
            <a:r>
              <a:rPr lang="en-US" b="1" i="1" dirty="0">
                <a:latin typeface="Times New Roman "/>
              </a:rPr>
              <a:t> </a:t>
            </a:r>
            <a:r>
              <a:rPr lang="vi-VN" b="1" i="1" dirty="0">
                <a:latin typeface="Times New Roman "/>
              </a:rPr>
              <a:t> Thiên Chúa giáo trở thành thế lực rất lớn về chính trị, kinh tế, văn hóa, xã hội ở Tây Âu.</a:t>
            </a:r>
            <a:endParaRPr lang="en-US" sz="1600" b="1" i="1" dirty="0">
              <a:effectLst/>
              <a:latin typeface="Times New Roman 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39D831-5D18-D351-857F-6C7152395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9046" y="1295659"/>
            <a:ext cx="3472549" cy="5357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3F25D2-1AD7-ABD8-5C48-B21399E07883}"/>
              </a:ext>
            </a:extLst>
          </p:cNvPr>
          <p:cNvSpPr txBox="1"/>
          <p:nvPr/>
        </p:nvSpPr>
        <p:spPr>
          <a:xfrm>
            <a:off x="6974637" y="2543053"/>
            <a:ext cx="11338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latin typeface="Times New Roman "/>
              </a:rPr>
              <a:t>Nhà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thờ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Rêm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–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nơi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Giáo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hoàng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làm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lễ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đăng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quang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cho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vị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vua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Pháp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thời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trung</a:t>
            </a:r>
            <a:r>
              <a:rPr lang="en-US" dirty="0">
                <a:solidFill>
                  <a:srgbClr val="002060"/>
                </a:solidFill>
                <a:latin typeface="Times New Roman 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 "/>
              </a:rPr>
              <a:t>đại</a:t>
            </a:r>
            <a:endParaRPr lang="en-US" dirty="0">
              <a:solidFill>
                <a:srgbClr val="002060"/>
              </a:solidFill>
              <a:latin typeface="Times New Roman "/>
            </a:endParaRPr>
          </a:p>
        </p:txBody>
      </p:sp>
    </p:spTree>
    <p:extLst>
      <p:ext uri="{BB962C8B-B14F-4D97-AF65-F5344CB8AC3E}">
        <p14:creationId xmlns:p14="http://schemas.microsoft.com/office/powerpoint/2010/main" val="2414766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B18E45-0B62-0359-E717-B095C0B31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185" y="320919"/>
            <a:ext cx="8288215" cy="62161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D5AAA6-2795-6AC7-7C6C-1A51E6FC1242}"/>
              </a:ext>
            </a:extLst>
          </p:cNvPr>
          <p:cNvSpPr txBox="1"/>
          <p:nvPr/>
        </p:nvSpPr>
        <p:spPr>
          <a:xfrm>
            <a:off x="3358661" y="2790091"/>
            <a:ext cx="5111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523222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B856C63-D80A-F12B-A415-F61616880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7256" y="1111351"/>
            <a:ext cx="6853387" cy="4694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" y="49740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060" y="777010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907" y="3049873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57" y="5025415"/>
            <a:ext cx="785412" cy="1097267"/>
          </a:xfrm>
          <a:prstGeom prst="rect">
            <a:avLst/>
          </a:prstGeom>
        </p:spPr>
      </p:pic>
      <p:pic>
        <p:nvPicPr>
          <p:cNvPr id="159" name="Picture 158">
            <a:hlinkClick r:id="" action="ppaction://noaction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890" y="763250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470" y="3059399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0484E1-4A87-4016-BB0A-2C146190FF7E}"/>
              </a:ext>
            </a:extLst>
          </p:cNvPr>
          <p:cNvSpPr/>
          <p:nvPr/>
        </p:nvSpPr>
        <p:spPr>
          <a:xfrm>
            <a:off x="3317007" y="6260823"/>
            <a:ext cx="2421641" cy="299583"/>
          </a:xfrm>
          <a:prstGeom prst="rect">
            <a:avLst/>
          </a:prstGeom>
          <a:solidFill>
            <a:srgbClr val="FDF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06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1283</Words>
  <PresentationFormat>Widescreen</PresentationFormat>
  <Paragraphs>84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Times New Roman 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2022-06-19T11:40:22Z</dcterms:created>
  <dcterms:modified xsi:type="dcterms:W3CDTF">2022-07-20T03:25:22Z</dcterms:modified>
</cp:coreProperties>
</file>