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01" r:id="rId2"/>
    <p:sldId id="303" r:id="rId3"/>
    <p:sldId id="284" r:id="rId4"/>
    <p:sldId id="285" r:id="rId5"/>
    <p:sldId id="316" r:id="rId6"/>
    <p:sldId id="317" r:id="rId7"/>
    <p:sldId id="270" r:id="rId8"/>
    <p:sldId id="286" r:id="rId9"/>
    <p:sldId id="304" r:id="rId10"/>
    <p:sldId id="305" r:id="rId11"/>
    <p:sldId id="306" r:id="rId12"/>
    <p:sldId id="307" r:id="rId13"/>
    <p:sldId id="308" r:id="rId14"/>
    <p:sldId id="310" r:id="rId15"/>
    <p:sldId id="311" r:id="rId16"/>
    <p:sldId id="312" r:id="rId17"/>
    <p:sldId id="313" r:id="rId18"/>
    <p:sldId id="294" r:id="rId19"/>
    <p:sldId id="315" r:id="rId20"/>
    <p:sldId id="269" r:id="rId21"/>
    <p:sldId id="296" r:id="rId22"/>
    <p:sldId id="295" r:id="rId23"/>
    <p:sldId id="314" r:id="rId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93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22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Unit 3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10552250" y="460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Lesson</a:t>
            </a:r>
            <a:r>
              <a:rPr lang="en-US" baseline="0"/>
              <a:t>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3837" y="2626285"/>
            <a:ext cx="68449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3: SHOPPING</a:t>
            </a:r>
          </a:p>
          <a:p>
            <a:pPr algn="ctr"/>
            <a:r>
              <a:rPr lang="en-US" sz="30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1.3 – Pronunciation and Speaking</a:t>
            </a:r>
          </a:p>
          <a:p>
            <a:pPr algn="ctr"/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22</a:t>
            </a:r>
            <a:endParaRPr lang="en-US" sz="3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0210" y="1659088"/>
            <a:ext cx="10847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c.   Listen and cross out the one that has the wrong word stress.</a:t>
            </a:r>
          </a:p>
        </p:txBody>
      </p:sp>
      <p:pic>
        <p:nvPicPr>
          <p:cNvPr id="2050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778" y="261916"/>
            <a:ext cx="3263840" cy="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2086" y="434504"/>
            <a:ext cx="4502414" cy="134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23293" y="2859417"/>
            <a:ext cx="2644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sneakers               </a:t>
            </a:r>
          </a:p>
          <a:p>
            <a:r>
              <a:rPr lang="en-US" sz="4000" dirty="0"/>
              <a:t>bookstore               </a:t>
            </a:r>
          </a:p>
          <a:p>
            <a:r>
              <a:rPr lang="en-US" sz="4000" dirty="0"/>
              <a:t>money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4761" y="4888402"/>
            <a:ext cx="10018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money – Wrong. The stress is on the second syllable.</a:t>
            </a:r>
          </a:p>
        </p:txBody>
      </p:sp>
      <p:pic>
        <p:nvPicPr>
          <p:cNvPr id="6" name="CD1-TRACK 2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9312" y="2949410"/>
            <a:ext cx="609600" cy="6096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BCB8DB-40B7-4A91-824A-AA4DEBC25AC9}"/>
              </a:ext>
            </a:extLst>
          </p:cNvPr>
          <p:cNvCxnSpPr/>
          <p:nvPr/>
        </p:nvCxnSpPr>
        <p:spPr>
          <a:xfrm>
            <a:off x="5755341" y="4504764"/>
            <a:ext cx="2164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>
            <a:extLst>
              <a:ext uri="{FF2B5EF4-FFF2-40B4-BE49-F238E27FC236}">
                <a16:creationId xmlns:a16="http://schemas.microsoft.com/office/drawing/2014/main" id="{3EA796A4-C0B9-4894-9D3A-D4E8E19A9091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1.3</a:t>
            </a:r>
          </a:p>
        </p:txBody>
      </p:sp>
    </p:spTree>
    <p:extLst>
      <p:ext uri="{BB962C8B-B14F-4D97-AF65-F5344CB8AC3E}">
        <p14:creationId xmlns:p14="http://schemas.microsoft.com/office/powerpoint/2010/main" val="7588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4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2768" y="2121850"/>
            <a:ext cx="11029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d.   Read the words with the correct stress to a partner.</a:t>
            </a:r>
          </a:p>
        </p:txBody>
      </p:sp>
      <p:pic>
        <p:nvPicPr>
          <p:cNvPr id="2050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778" y="261916"/>
            <a:ext cx="3263840" cy="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2086" y="434504"/>
            <a:ext cx="4502414" cy="134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0265" y="287375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sneakers               </a:t>
            </a:r>
          </a:p>
          <a:p>
            <a:r>
              <a:rPr lang="en-US" sz="4000" dirty="0"/>
              <a:t>bookstore               </a:t>
            </a:r>
          </a:p>
          <a:p>
            <a:r>
              <a:rPr lang="en-US" sz="4000" dirty="0"/>
              <a:t>money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444C693-3D93-4887-846A-FC3227BC30EA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1.3</a:t>
            </a:r>
          </a:p>
        </p:txBody>
      </p:sp>
    </p:spTree>
    <p:extLst>
      <p:ext uri="{BB962C8B-B14F-4D97-AF65-F5344CB8AC3E}">
        <p14:creationId xmlns:p14="http://schemas.microsoft.com/office/powerpoint/2010/main" val="17399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-3HIGHSCHOOL\E10_SMART_WORLD\4. IMAGES\shutterstock_15283603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E-3HIGHSCHOOL\E10_SMART_WORLD\3. Icon trong sach\Practic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6587" y="2274888"/>
            <a:ext cx="8281987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07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E-3HIGHSCHOOL\E10_SMART_WORLD\3. Icon trong sach\Practic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9246" y="232305"/>
            <a:ext cx="289433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4333" y="293860"/>
            <a:ext cx="9265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2800" b="1" dirty="0">
                <a:solidFill>
                  <a:srgbClr val="FF0000"/>
                </a:solidFill>
              </a:rPr>
              <a:t>Practice the conversation. Swap roles and repeat.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592790" y="804980"/>
            <a:ext cx="11220450" cy="5791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b="1" dirty="0" err="1"/>
              <a:t>Thanh</a:t>
            </a:r>
            <a:r>
              <a:rPr lang="en-US" sz="2600" dirty="0"/>
              <a:t>:   Hey, </a:t>
            </a:r>
            <a:r>
              <a:rPr lang="en-US" sz="2600" dirty="0" err="1"/>
              <a:t>Huy</a:t>
            </a:r>
            <a:r>
              <a:rPr lang="en-US" sz="2600" dirty="0"/>
              <a:t>, can I ask you some questions? I'm doing a survey for my class.</a:t>
            </a:r>
          </a:p>
          <a:p>
            <a:pPr>
              <a:lnSpc>
                <a:spcPct val="110000"/>
              </a:lnSpc>
            </a:pPr>
            <a:r>
              <a:rPr lang="en-US" sz="2600" b="1" dirty="0" err="1"/>
              <a:t>Huy</a:t>
            </a:r>
            <a:r>
              <a:rPr lang="en-US" sz="2600" dirty="0"/>
              <a:t>: Hi, </a:t>
            </a:r>
            <a:r>
              <a:rPr lang="en-US" sz="2600" dirty="0" err="1"/>
              <a:t>Thanh</a:t>
            </a:r>
            <a:r>
              <a:rPr lang="en-US" sz="2600" dirty="0"/>
              <a:t>. Sure. </a:t>
            </a:r>
          </a:p>
          <a:p>
            <a:pPr>
              <a:lnSpc>
                <a:spcPct val="110000"/>
              </a:lnSpc>
            </a:pPr>
            <a:r>
              <a:rPr lang="en-US" sz="2600" b="1" dirty="0" err="1"/>
              <a:t>Thanh</a:t>
            </a:r>
            <a:r>
              <a:rPr lang="en-US" sz="2600" dirty="0"/>
              <a:t>: What do you spend most of your money on?</a:t>
            </a:r>
          </a:p>
          <a:p>
            <a:pPr>
              <a:lnSpc>
                <a:spcPct val="110000"/>
              </a:lnSpc>
            </a:pPr>
            <a:r>
              <a:rPr lang="en-US" sz="2600" b="1" dirty="0" err="1"/>
              <a:t>Huy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0070C0"/>
                </a:solidFill>
              </a:rPr>
              <a:t>Comic books </a:t>
            </a:r>
            <a:r>
              <a:rPr lang="en-US" sz="2600" dirty="0"/>
              <a:t>and </a:t>
            </a:r>
            <a:r>
              <a:rPr lang="en-US" sz="2600" dirty="0">
                <a:solidFill>
                  <a:srgbClr val="0070C0"/>
                </a:solidFill>
              </a:rPr>
              <a:t>video games</a:t>
            </a:r>
            <a:r>
              <a:rPr lang="en-US" sz="26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600" b="1" dirty="0" err="1"/>
              <a:t>Thanh</a:t>
            </a:r>
            <a:r>
              <a:rPr lang="en-US" sz="2600" dirty="0"/>
              <a:t>: Where do you buy your </a:t>
            </a:r>
            <a:r>
              <a:rPr lang="en-US" sz="2600" dirty="0">
                <a:solidFill>
                  <a:srgbClr val="0070C0"/>
                </a:solidFill>
              </a:rPr>
              <a:t>comic books</a:t>
            </a:r>
            <a:r>
              <a:rPr lang="en-US" sz="2600" dirty="0"/>
              <a:t>?</a:t>
            </a:r>
          </a:p>
          <a:p>
            <a:pPr>
              <a:lnSpc>
                <a:spcPct val="110000"/>
              </a:lnSpc>
            </a:pPr>
            <a:r>
              <a:rPr lang="en-US" sz="2600" b="1" dirty="0" err="1"/>
              <a:t>Huy</a:t>
            </a:r>
            <a:r>
              <a:rPr lang="en-US" sz="2600" dirty="0"/>
              <a:t>: Usually from the </a:t>
            </a:r>
            <a:r>
              <a:rPr lang="en-US" sz="2600" dirty="0">
                <a:solidFill>
                  <a:srgbClr val="0070C0"/>
                </a:solidFill>
              </a:rPr>
              <a:t>shopping mall</a:t>
            </a:r>
            <a:r>
              <a:rPr lang="en-US" sz="26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600" b="1" dirty="0" err="1"/>
              <a:t>Thanh</a:t>
            </a:r>
            <a:r>
              <a:rPr lang="en-US" sz="2600" dirty="0"/>
              <a:t>: Why? Is it </a:t>
            </a:r>
            <a:r>
              <a:rPr lang="en-US" sz="2600" dirty="0">
                <a:solidFill>
                  <a:srgbClr val="0070C0"/>
                </a:solidFill>
              </a:rPr>
              <a:t>cheaper</a:t>
            </a:r>
            <a:r>
              <a:rPr lang="en-US" sz="2600" dirty="0"/>
              <a:t> than other stores?</a:t>
            </a:r>
          </a:p>
          <a:p>
            <a:pPr>
              <a:lnSpc>
                <a:spcPct val="110000"/>
              </a:lnSpc>
            </a:pPr>
            <a:r>
              <a:rPr lang="en-US" sz="2600" b="1" dirty="0" err="1"/>
              <a:t>Huy</a:t>
            </a:r>
            <a:r>
              <a:rPr lang="en-US" sz="2600" dirty="0"/>
              <a:t>: No, but it has </a:t>
            </a:r>
            <a:r>
              <a:rPr lang="en-US" sz="2600" dirty="0">
                <a:solidFill>
                  <a:srgbClr val="0070C0"/>
                </a:solidFill>
              </a:rPr>
              <a:t>more choices</a:t>
            </a:r>
            <a:r>
              <a:rPr lang="en-US" sz="26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600" b="1" dirty="0" err="1"/>
              <a:t>Thanh</a:t>
            </a:r>
            <a:r>
              <a:rPr lang="en-US" sz="2600" dirty="0"/>
              <a:t>:   And </a:t>
            </a:r>
            <a:r>
              <a:rPr lang="en-US" sz="2600" dirty="0">
                <a:solidFill>
                  <a:srgbClr val="0070C0"/>
                </a:solidFill>
              </a:rPr>
              <a:t>video games</a:t>
            </a:r>
            <a:r>
              <a:rPr lang="en-US" sz="2600" dirty="0"/>
              <a:t>? Do you buy them at the </a:t>
            </a:r>
            <a:r>
              <a:rPr lang="en-US" sz="2600" dirty="0">
                <a:solidFill>
                  <a:srgbClr val="0070C0"/>
                </a:solidFill>
              </a:rPr>
              <a:t>shopping mall </a:t>
            </a:r>
            <a:r>
              <a:rPr lang="en-US" sz="2600" dirty="0"/>
              <a:t>too?</a:t>
            </a:r>
          </a:p>
          <a:p>
            <a:pPr>
              <a:lnSpc>
                <a:spcPct val="110000"/>
              </a:lnSpc>
            </a:pPr>
            <a:r>
              <a:rPr lang="en-US" sz="2600" b="1" dirty="0" err="1"/>
              <a:t>Huy</a:t>
            </a:r>
            <a:r>
              <a:rPr lang="en-US" sz="2600" dirty="0"/>
              <a:t>:   I buy them </a:t>
            </a:r>
            <a:r>
              <a:rPr lang="en-US" sz="2600" dirty="0">
                <a:solidFill>
                  <a:srgbClr val="0070C0"/>
                </a:solidFill>
              </a:rPr>
              <a:t>online</a:t>
            </a:r>
            <a:r>
              <a:rPr lang="en-US" sz="2600" dirty="0"/>
              <a:t> because it’s </a:t>
            </a:r>
            <a:r>
              <a:rPr lang="en-US" sz="2600" dirty="0">
                <a:solidFill>
                  <a:srgbClr val="0070C0"/>
                </a:solidFill>
              </a:rPr>
              <a:t>less expensive</a:t>
            </a:r>
            <a:r>
              <a:rPr lang="en-US" sz="26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600" b="1" dirty="0" err="1"/>
              <a:t>Thanh</a:t>
            </a:r>
            <a:r>
              <a:rPr lang="en-US" sz="2600" dirty="0"/>
              <a:t>: What’s the most expensive thing you’ve ever bought?</a:t>
            </a:r>
          </a:p>
          <a:p>
            <a:pPr>
              <a:lnSpc>
                <a:spcPct val="110000"/>
              </a:lnSpc>
            </a:pPr>
            <a:r>
              <a:rPr lang="en-US" sz="2600" b="1" dirty="0" err="1"/>
              <a:t>Huy</a:t>
            </a:r>
            <a:r>
              <a:rPr lang="en-US" sz="2600" dirty="0"/>
              <a:t>: I bought </a:t>
            </a:r>
            <a:r>
              <a:rPr lang="en-US" sz="2600" dirty="0">
                <a:solidFill>
                  <a:srgbClr val="0070C0"/>
                </a:solidFill>
              </a:rPr>
              <a:t>a phone</a:t>
            </a:r>
            <a:r>
              <a:rPr lang="en-US" sz="26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600" b="1" dirty="0" err="1"/>
              <a:t>Thanh</a:t>
            </a:r>
            <a:r>
              <a:rPr lang="en-US" sz="2600" dirty="0"/>
              <a:t>: Great. Thank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D73D1-EE20-49C3-B782-81387EFB952B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1.3</a:t>
            </a:r>
          </a:p>
        </p:txBody>
      </p:sp>
    </p:spTree>
    <p:extLst>
      <p:ext uri="{BB962C8B-B14F-4D97-AF65-F5344CB8AC3E}">
        <p14:creationId xmlns:p14="http://schemas.microsoft.com/office/powerpoint/2010/main" val="131548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E-3HIGHSCHOOL\E10_SMART_WORLD\3. Icon trong sach\Practic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7987" y="331789"/>
            <a:ext cx="5399087" cy="9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46048" y="331789"/>
            <a:ext cx="54467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b. Make another conversation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using the ideas on the right.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850" y="1289072"/>
            <a:ext cx="1122045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/>
              <a:t>Thanh</a:t>
            </a:r>
            <a:r>
              <a:rPr lang="en-US" sz="2600" dirty="0"/>
              <a:t>:   Hey, </a:t>
            </a:r>
            <a:r>
              <a:rPr lang="en-US" sz="2600" dirty="0" err="1"/>
              <a:t>Huy</a:t>
            </a:r>
            <a:r>
              <a:rPr lang="en-US" sz="2600" dirty="0"/>
              <a:t>, can I ask you some questions? I'm doing a survey for my class.</a:t>
            </a:r>
          </a:p>
          <a:p>
            <a:r>
              <a:rPr lang="en-US" sz="2600" b="1" dirty="0" err="1"/>
              <a:t>Huy</a:t>
            </a:r>
            <a:r>
              <a:rPr lang="en-US" sz="2600" dirty="0"/>
              <a:t>: Hi, </a:t>
            </a:r>
            <a:r>
              <a:rPr lang="en-US" sz="2600" dirty="0" err="1"/>
              <a:t>Thanh</a:t>
            </a:r>
            <a:r>
              <a:rPr lang="en-US" sz="2600" dirty="0"/>
              <a:t>. Sure. </a:t>
            </a:r>
          </a:p>
          <a:p>
            <a:r>
              <a:rPr lang="en-US" sz="2600" b="1" dirty="0" err="1"/>
              <a:t>Thanh</a:t>
            </a:r>
            <a:r>
              <a:rPr lang="en-US" sz="2600" dirty="0"/>
              <a:t>: What do you spend most of your money on?</a:t>
            </a:r>
          </a:p>
          <a:p>
            <a:r>
              <a:rPr lang="en-US" sz="2600" b="1" dirty="0" err="1"/>
              <a:t>Huy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0070C0"/>
                </a:solidFill>
              </a:rPr>
              <a:t>Comic books </a:t>
            </a:r>
            <a:r>
              <a:rPr lang="en-US" sz="2600" dirty="0"/>
              <a:t>and </a:t>
            </a:r>
            <a:r>
              <a:rPr lang="en-US" sz="2600" dirty="0">
                <a:solidFill>
                  <a:srgbClr val="0070C0"/>
                </a:solidFill>
              </a:rPr>
              <a:t>video games</a:t>
            </a:r>
            <a:r>
              <a:rPr lang="en-US" sz="2600" dirty="0"/>
              <a:t>.</a:t>
            </a:r>
          </a:p>
          <a:p>
            <a:r>
              <a:rPr lang="en-US" sz="2600" b="1" dirty="0" err="1"/>
              <a:t>Thanh</a:t>
            </a:r>
            <a:r>
              <a:rPr lang="en-US" sz="2600" dirty="0"/>
              <a:t>: Where do you buy your </a:t>
            </a:r>
            <a:r>
              <a:rPr lang="en-US" sz="2600" dirty="0">
                <a:solidFill>
                  <a:srgbClr val="0070C0"/>
                </a:solidFill>
              </a:rPr>
              <a:t>comic books</a:t>
            </a:r>
            <a:r>
              <a:rPr lang="en-US" sz="2600" dirty="0"/>
              <a:t>?</a:t>
            </a:r>
          </a:p>
          <a:p>
            <a:r>
              <a:rPr lang="en-US" sz="2600" b="1" dirty="0" err="1"/>
              <a:t>Huy</a:t>
            </a:r>
            <a:r>
              <a:rPr lang="en-US" sz="2600" dirty="0"/>
              <a:t>: Usually from the </a:t>
            </a:r>
            <a:r>
              <a:rPr lang="en-US" sz="2600" dirty="0">
                <a:solidFill>
                  <a:srgbClr val="0070C0"/>
                </a:solidFill>
              </a:rPr>
              <a:t>shopping mall</a:t>
            </a:r>
            <a:r>
              <a:rPr lang="en-US" sz="2600" dirty="0"/>
              <a:t>.</a:t>
            </a:r>
          </a:p>
          <a:p>
            <a:r>
              <a:rPr lang="en-US" sz="2600" b="1" dirty="0" err="1"/>
              <a:t>Thanh</a:t>
            </a:r>
            <a:r>
              <a:rPr lang="en-US" sz="2600" dirty="0"/>
              <a:t>: Why? Is it </a:t>
            </a:r>
            <a:r>
              <a:rPr lang="en-US" sz="2600" dirty="0">
                <a:solidFill>
                  <a:srgbClr val="0070C0"/>
                </a:solidFill>
              </a:rPr>
              <a:t>cheaper</a:t>
            </a:r>
            <a:r>
              <a:rPr lang="en-US" sz="2600" dirty="0"/>
              <a:t> than other stores?</a:t>
            </a:r>
          </a:p>
          <a:p>
            <a:r>
              <a:rPr lang="en-US" sz="2600" b="1" dirty="0" err="1"/>
              <a:t>Huy</a:t>
            </a:r>
            <a:r>
              <a:rPr lang="en-US" sz="2600" dirty="0"/>
              <a:t>: No, but it has </a:t>
            </a:r>
            <a:r>
              <a:rPr lang="en-US" sz="2600" dirty="0">
                <a:solidFill>
                  <a:srgbClr val="0070C0"/>
                </a:solidFill>
              </a:rPr>
              <a:t>more choices</a:t>
            </a:r>
            <a:r>
              <a:rPr lang="en-US" sz="2600" dirty="0"/>
              <a:t>.</a:t>
            </a:r>
          </a:p>
          <a:p>
            <a:r>
              <a:rPr lang="en-US" sz="2600" b="1" dirty="0" err="1"/>
              <a:t>Thanh</a:t>
            </a:r>
            <a:r>
              <a:rPr lang="en-US" sz="2600" dirty="0"/>
              <a:t>:   And </a:t>
            </a:r>
            <a:r>
              <a:rPr lang="en-US" sz="2600" dirty="0">
                <a:solidFill>
                  <a:srgbClr val="0070C0"/>
                </a:solidFill>
              </a:rPr>
              <a:t>video games</a:t>
            </a:r>
            <a:r>
              <a:rPr lang="en-US" sz="2600" dirty="0"/>
              <a:t>? Do you buy them at the </a:t>
            </a:r>
            <a:r>
              <a:rPr lang="en-US" sz="2600" dirty="0">
                <a:solidFill>
                  <a:srgbClr val="0070C0"/>
                </a:solidFill>
              </a:rPr>
              <a:t>shopping mall </a:t>
            </a:r>
            <a:r>
              <a:rPr lang="en-US" sz="2600" dirty="0"/>
              <a:t>too?</a:t>
            </a:r>
          </a:p>
          <a:p>
            <a:r>
              <a:rPr lang="en-US" sz="2600" b="1" dirty="0" err="1"/>
              <a:t>Huy</a:t>
            </a:r>
            <a:r>
              <a:rPr lang="en-US" sz="2600" dirty="0"/>
              <a:t>:   I buy them </a:t>
            </a:r>
            <a:r>
              <a:rPr lang="en-US" sz="2600" dirty="0">
                <a:solidFill>
                  <a:srgbClr val="0070C0"/>
                </a:solidFill>
              </a:rPr>
              <a:t>online</a:t>
            </a:r>
            <a:r>
              <a:rPr lang="en-US" sz="2600" dirty="0"/>
              <a:t> because it’s </a:t>
            </a:r>
            <a:r>
              <a:rPr lang="en-US" sz="2600" dirty="0">
                <a:solidFill>
                  <a:srgbClr val="0070C0"/>
                </a:solidFill>
              </a:rPr>
              <a:t>less expensive</a:t>
            </a:r>
            <a:r>
              <a:rPr lang="en-US" sz="2600" dirty="0"/>
              <a:t>.</a:t>
            </a:r>
          </a:p>
          <a:p>
            <a:r>
              <a:rPr lang="en-US" sz="2600" b="1" dirty="0" err="1"/>
              <a:t>Thanh</a:t>
            </a:r>
            <a:r>
              <a:rPr lang="en-US" sz="2600" dirty="0"/>
              <a:t>: What’s the most expensive thing you’ve ever bought?</a:t>
            </a:r>
          </a:p>
          <a:p>
            <a:r>
              <a:rPr lang="en-US" sz="2600" b="1" dirty="0" err="1"/>
              <a:t>Huy</a:t>
            </a:r>
            <a:r>
              <a:rPr lang="en-US" sz="2600" dirty="0"/>
              <a:t>: I bought </a:t>
            </a:r>
            <a:r>
              <a:rPr lang="en-US" sz="2600" dirty="0">
                <a:solidFill>
                  <a:srgbClr val="0070C0"/>
                </a:solidFill>
              </a:rPr>
              <a:t>a phone</a:t>
            </a:r>
            <a:r>
              <a:rPr lang="en-US" sz="2600" dirty="0"/>
              <a:t>.</a:t>
            </a:r>
          </a:p>
          <a:p>
            <a:r>
              <a:rPr lang="en-US" sz="2600" b="1" dirty="0" err="1"/>
              <a:t>Thanh</a:t>
            </a:r>
            <a:r>
              <a:rPr lang="en-US" sz="2600" dirty="0"/>
              <a:t>: Great. Thank you.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7119" y="2366963"/>
            <a:ext cx="3857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5214" y="2857500"/>
            <a:ext cx="12001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7119" y="3278187"/>
            <a:ext cx="25050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7119" y="3744912"/>
            <a:ext cx="1733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7119" y="4137024"/>
            <a:ext cx="1733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0525" y="4872038"/>
            <a:ext cx="3476625" cy="49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5931" y="4430712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8456" y="443071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0525" y="5700713"/>
            <a:ext cx="11239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ADF094FF-C36C-4BB4-89EC-A3D4D68B1D9F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1.3</a:t>
            </a:r>
          </a:p>
        </p:txBody>
      </p:sp>
    </p:spTree>
    <p:extLst>
      <p:ext uri="{BB962C8B-B14F-4D97-AF65-F5344CB8AC3E}">
        <p14:creationId xmlns:p14="http://schemas.microsoft.com/office/powerpoint/2010/main" val="377938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3454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951514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5842" y="1119391"/>
            <a:ext cx="6087431" cy="10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2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9034" y="1724698"/>
            <a:ext cx="4161480" cy="315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1670" y="321106"/>
            <a:ext cx="3927670" cy="6965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6708" y="472729"/>
            <a:ext cx="7243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HOW DO YOU SPEND YOUR MONEY?</a:t>
            </a:r>
          </a:p>
        </p:txBody>
      </p:sp>
      <p:sp>
        <p:nvSpPr>
          <p:cNvPr id="4" name="Rectangle 3"/>
          <p:cNvSpPr/>
          <p:nvPr/>
        </p:nvSpPr>
        <p:spPr>
          <a:xfrm>
            <a:off x="664503" y="1138678"/>
            <a:ext cx="10330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a.   Add one more question. In fours: Discuss the questions.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" y="1692912"/>
            <a:ext cx="3860801" cy="318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7189" y="4688426"/>
            <a:ext cx="4631458" cy="169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3C69BB46-3136-49F6-971D-439866D40BBC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1.3</a:t>
            </a:r>
          </a:p>
        </p:txBody>
      </p:sp>
    </p:spTree>
    <p:extLst>
      <p:ext uri="{BB962C8B-B14F-4D97-AF65-F5344CB8AC3E}">
        <p14:creationId xmlns:p14="http://schemas.microsoft.com/office/powerpoint/2010/main" val="273653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1670" y="321106"/>
            <a:ext cx="3927670" cy="6965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7049" y="484699"/>
            <a:ext cx="7243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HOW DO YOU SPEND YOUR MONEY?</a:t>
            </a:r>
          </a:p>
        </p:txBody>
      </p:sp>
      <p:sp>
        <p:nvSpPr>
          <p:cNvPr id="4" name="Rectangle 3"/>
          <p:cNvSpPr/>
          <p:nvPr/>
        </p:nvSpPr>
        <p:spPr>
          <a:xfrm>
            <a:off x="664503" y="1138678"/>
            <a:ext cx="5986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b. Report the results to your class.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02" y="2823027"/>
            <a:ext cx="10814271" cy="135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B25681B-628D-445F-9236-86F1AD225D3E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1.3</a:t>
            </a:r>
          </a:p>
        </p:txBody>
      </p:sp>
    </p:spTree>
    <p:extLst>
      <p:ext uri="{BB962C8B-B14F-4D97-AF65-F5344CB8AC3E}">
        <p14:creationId xmlns:p14="http://schemas.microsoft.com/office/powerpoint/2010/main" val="264803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2415" y="541020"/>
            <a:ext cx="3158490" cy="774700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Consolidation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DA5BFA-C8A1-46E5-8A78-C61C6229522C}"/>
              </a:ext>
            </a:extLst>
          </p:cNvPr>
          <p:cNvSpPr txBox="1"/>
          <p:nvPr/>
        </p:nvSpPr>
        <p:spPr>
          <a:xfrm>
            <a:off x="918882" y="571037"/>
            <a:ext cx="99866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Write a short paragraph about your shopping habit. You can use the cues below: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Where do you usually go shopping?</a:t>
            </a: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How often do you go shopping?</a:t>
            </a: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Who do you often go with?</a:t>
            </a: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What do you often buy?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…….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FFD43AD-CF62-4D49-87C6-945B254FC53E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1.3</a:t>
            </a:r>
          </a:p>
        </p:txBody>
      </p:sp>
    </p:spTree>
    <p:extLst>
      <p:ext uri="{BB962C8B-B14F-4D97-AF65-F5344CB8AC3E}">
        <p14:creationId xmlns:p14="http://schemas.microsoft.com/office/powerpoint/2010/main" val="83069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552" y="1572957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831389" y="5666119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9" y="2554437"/>
            <a:ext cx="4116098" cy="729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625" y="3620997"/>
            <a:ext cx="3770602" cy="668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273" y="4589211"/>
            <a:ext cx="3856101" cy="683827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19CCCB66-4BCD-429B-AE12-51E9BD9460A2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722" y="481487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92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560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561" y="2105125"/>
            <a:ext cx="10786931" cy="276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Pronunciation</a:t>
            </a:r>
            <a:r>
              <a:rPr lang="en-US" sz="3600" dirty="0">
                <a:solidFill>
                  <a:srgbClr val="0070C0"/>
                </a:solidFill>
              </a:rPr>
              <a:t>: word stress for two-syllable nouns</a:t>
            </a:r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en-US" sz="3600" dirty="0">
                <a:solidFill>
                  <a:srgbClr val="0098A2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starting a friendly conversation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asking and answering about shopping habits.</a:t>
            </a: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98A2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2132E76-DAF0-4A2F-9328-3A6023F0D330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2415" y="541020"/>
            <a:ext cx="2414801" cy="7747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572" y="-347019"/>
            <a:ext cx="14119795" cy="79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81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131" y="1497804"/>
            <a:ext cx="11719571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Make sentences about doing the chores/ Write a short passage about you/ your family members’ shopping habits.</a:t>
            </a:r>
          </a:p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Practice the conversation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in 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SB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on page 22.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</a:p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– Listening on page 23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indent="-571500">
              <a:lnSpc>
                <a:spcPct val="12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DHA App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</a:p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7" y="351518"/>
            <a:ext cx="11262343" cy="1306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411D24-A88B-4377-8E21-9DEA51DEF59A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1.3</a:t>
            </a:r>
          </a:p>
        </p:txBody>
      </p:sp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3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802" y="2762319"/>
            <a:ext cx="11874137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to practice word stress for two-syllable nouns.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to talk about shopping habits.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E6BC8-D7EF-42E9-A14B-0CE1D677E186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1.3</a:t>
            </a:r>
          </a:p>
        </p:txBody>
      </p:sp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849" y="-855619"/>
            <a:ext cx="14246879" cy="9497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0" y="725386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56" y="1001962"/>
            <a:ext cx="120551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/>
              <a:t>A. budget		B. habit		C. support		D. doctor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2.  A. approve		B. produce		C. include		D. settle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3. A. quality		B. customer	C. manager	D. volunteer	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399" y="257644"/>
            <a:ext cx="106991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210" y="787846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523578" y="1358501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78268" y="329375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46747" y="5220093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9813" y="1763620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/ˈbʌdʒɪt/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94936" y="1758189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hæbɪt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75120" y="1771476"/>
            <a:ext cx="2552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/səˈpɔ:rt/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40600" y="177147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/ˈdɑ:ktə/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3689" y="3677482"/>
            <a:ext cx="24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/əˈpru:v/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14485" y="3655273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/prəˈdu:s/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3509" y="3703933"/>
            <a:ext cx="2651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/ɪnˈklu:d/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62870" y="3703933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/ˈsetəl/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8911" y="5591345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/ˈkwɑ:ləti/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21214" y="5580510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/ˈkʌstəmə/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3880" y="5539362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/ˈmænədʒə/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62870" y="5539362"/>
            <a:ext cx="2493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/ˌvɑ:lənˈtɪr/</a:t>
            </a:r>
          </a:p>
        </p:txBody>
      </p:sp>
    </p:spTree>
    <p:extLst>
      <p:ext uri="{BB962C8B-B14F-4D97-AF65-F5344CB8AC3E}">
        <p14:creationId xmlns:p14="http://schemas.microsoft.com/office/powerpoint/2010/main" val="154974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A. offer</a:t>
            </a:r>
            <a:r>
              <a:rPr lang="en-US" sz="3200" u="sng" dirty="0"/>
              <a:t>ed</a:t>
            </a:r>
            <a:r>
              <a:rPr lang="en-US" sz="3200" dirty="0"/>
              <a:t> 			B. refus</a:t>
            </a:r>
            <a:r>
              <a:rPr lang="en-US" sz="3200" u="sng" dirty="0"/>
              <a:t>ed</a:t>
            </a:r>
            <a:r>
              <a:rPr lang="en-US" sz="3200" dirty="0"/>
              <a:t>		C. agre</a:t>
            </a:r>
            <a:r>
              <a:rPr lang="en-US" sz="3200" u="sng" dirty="0"/>
              <a:t>ed</a:t>
            </a:r>
            <a:r>
              <a:rPr lang="en-US" sz="3200" dirty="0"/>
              <a:t>		D. mind</a:t>
            </a:r>
            <a:r>
              <a:rPr lang="en-US" sz="3200" u="sng" dirty="0"/>
              <a:t>ed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2. A. promis</a:t>
            </a:r>
            <a:r>
              <a:rPr lang="en-US" sz="3200" u="sng" dirty="0"/>
              <a:t>ed</a:t>
            </a:r>
            <a:r>
              <a:rPr lang="en-US" sz="3200" dirty="0"/>
              <a:t>			B. want</a:t>
            </a:r>
            <a:r>
              <a:rPr lang="en-US" sz="3200" u="sng" dirty="0"/>
              <a:t>ed</a:t>
            </a:r>
            <a:r>
              <a:rPr lang="en-US" sz="3200" dirty="0"/>
              <a:t>		C. need</a:t>
            </a:r>
            <a:r>
              <a:rPr lang="en-US" sz="3200" u="sng" dirty="0"/>
              <a:t>ed</a:t>
            </a:r>
            <a:r>
              <a:rPr lang="en-US" sz="3200" dirty="0"/>
              <a:t>		D. start</a:t>
            </a:r>
            <a:r>
              <a:rPr lang="en-US" sz="3200" u="sng" dirty="0"/>
              <a:t>ed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laugh</a:t>
            </a:r>
            <a:r>
              <a:rPr lang="en-US" sz="3200" u="sng" dirty="0"/>
              <a:t>ed</a:t>
            </a:r>
            <a:r>
              <a:rPr lang="en-US" sz="3200" dirty="0"/>
              <a:t>			B. walk</a:t>
            </a:r>
            <a:r>
              <a:rPr lang="en-US" sz="3200" u="sng" dirty="0"/>
              <a:t>ed</a:t>
            </a:r>
            <a:r>
              <a:rPr lang="en-US" sz="3200" dirty="0"/>
              <a:t>		C. fix</a:t>
            </a:r>
            <a:r>
              <a:rPr lang="en-US" sz="3200" u="sng" dirty="0"/>
              <a:t>ed</a:t>
            </a:r>
            <a:r>
              <a:rPr lang="en-US" sz="3200" dirty="0"/>
              <a:t>		D. tri</a:t>
            </a:r>
            <a:r>
              <a:rPr lang="en-US" sz="3200" u="sng" dirty="0"/>
              <a:t>ed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0169834" y="145041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2480" y="3401412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10196142" y="5291036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2961" y="1819905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/ˈɑ:fəd/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56317" y="1741702"/>
            <a:ext cx="1793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/rɪˈfju:zd/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45700" y="1828590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əˈɡri:d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312843" y="1779853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/maɪndɪd/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374" y="3802339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/ˈprɑ:mɪst/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91994" y="3758402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wɑ:nt</a:t>
            </a:r>
            <a:r>
              <a:rPr lang="en-US" sz="3200" dirty="0" err="1">
                <a:solidFill>
                  <a:srgbClr val="FF0000"/>
                </a:solidFill>
              </a:rPr>
              <a:t>ɪ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d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59507" y="3740663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ni:dɪd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483379" y="3713341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/stɑ:rtɪd/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12529" y="5666843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/læft/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52506" y="5666843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/wɑ:kt/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799809" y="569069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/fɪkst/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436191" y="5666844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/traɪd/</a:t>
            </a:r>
          </a:p>
        </p:txBody>
      </p:sp>
    </p:spTree>
    <p:extLst>
      <p:ext uri="{BB962C8B-B14F-4D97-AF65-F5344CB8AC3E}">
        <p14:creationId xmlns:p14="http://schemas.microsoft.com/office/powerpoint/2010/main" val="14034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623" y="2464255"/>
            <a:ext cx="108027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3600" b="1" dirty="0">
                <a:solidFill>
                  <a:srgbClr val="000000"/>
                </a:solidFill>
              </a:rPr>
              <a:t>Where do you usually go shopping?</a:t>
            </a:r>
          </a:p>
          <a:p>
            <a:pPr marL="914400" indent="-914400">
              <a:buAutoNum type="arabicPeriod"/>
            </a:pPr>
            <a:r>
              <a:rPr lang="en-US" sz="3600" b="1" dirty="0">
                <a:solidFill>
                  <a:srgbClr val="000000"/>
                </a:solidFill>
              </a:rPr>
              <a:t>What do you often buy when going shopping?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     	</a:t>
            </a:r>
            <a:r>
              <a:rPr lang="en-US" sz="3600" b="1" i="1" dirty="0">
                <a:solidFill>
                  <a:srgbClr val="00B0F0"/>
                </a:solidFill>
              </a:rPr>
              <a:t>I usually/ often go shopping at ….</a:t>
            </a:r>
          </a:p>
          <a:p>
            <a:r>
              <a:rPr lang="en-US" sz="3600" b="1" i="1" dirty="0">
                <a:solidFill>
                  <a:srgbClr val="00B0F0"/>
                </a:solidFill>
              </a:rPr>
              <a:t>	I often buy ….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437" y="469515"/>
            <a:ext cx="3127473" cy="19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CBBA7E-C2A3-4AD9-B4B5-78619621C061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1.3</a:t>
            </a:r>
          </a:p>
        </p:txBody>
      </p:sp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814" y="-7935115"/>
            <a:ext cx="13350240" cy="14903579"/>
          </a:xfrm>
          <a:prstGeom prst="rect">
            <a:avLst/>
          </a:prstGeom>
        </p:spPr>
      </p:pic>
      <p:pic>
        <p:nvPicPr>
          <p:cNvPr id="1026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503238"/>
            <a:ext cx="8285163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063" y="2496502"/>
            <a:ext cx="11513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  Listen to the words and focus on the underlined letters. </a:t>
            </a:r>
          </a:p>
        </p:txBody>
      </p:sp>
      <p:pic>
        <p:nvPicPr>
          <p:cNvPr id="2050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778" y="261916"/>
            <a:ext cx="3263840" cy="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418" y="357231"/>
            <a:ext cx="3705531" cy="11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1860" y="3199769"/>
            <a:ext cx="2614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u="sng" dirty="0"/>
              <a:t>ser</a:t>
            </a:r>
            <a:r>
              <a:rPr lang="en-US" sz="4800" dirty="0"/>
              <a:t>vice          </a:t>
            </a:r>
          </a:p>
          <a:p>
            <a:r>
              <a:rPr lang="en-US" sz="4800" u="sng" dirty="0"/>
              <a:t>shop</a:t>
            </a:r>
            <a:r>
              <a:rPr lang="en-US" sz="4800" dirty="0"/>
              <a:t>ping</a:t>
            </a:r>
          </a:p>
        </p:txBody>
      </p:sp>
      <p:pic>
        <p:nvPicPr>
          <p:cNvPr id="3" name="CD1-TRACK 2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0256" y="3199769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064B2D-47F6-479C-AAF7-8F1C16C8081F}"/>
              </a:ext>
            </a:extLst>
          </p:cNvPr>
          <p:cNvSpPr/>
          <p:nvPr/>
        </p:nvSpPr>
        <p:spPr>
          <a:xfrm>
            <a:off x="620063" y="1445869"/>
            <a:ext cx="11513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  Stress the first syllable for most two-syllable nouns.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03F9230-068C-49ED-B82A-D0493F3455E8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1.3</a:t>
            </a:r>
          </a:p>
        </p:txBody>
      </p:sp>
    </p:spTree>
    <p:extLst>
      <p:ext uri="{BB962C8B-B14F-4D97-AF65-F5344CB8AC3E}">
        <p14:creationId xmlns:p14="http://schemas.microsoft.com/office/powerpoint/2010/main" val="32775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6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1008</Words>
  <Application>Microsoft Office PowerPoint</Application>
  <PresentationFormat>Màn hình rộng</PresentationFormat>
  <Paragraphs>137</Paragraphs>
  <Slides>23</Slides>
  <Notes>3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187</cp:revision>
  <dcterms:created xsi:type="dcterms:W3CDTF">2022-02-12T14:14:43Z</dcterms:created>
  <dcterms:modified xsi:type="dcterms:W3CDTF">2022-07-27T09:30:18Z</dcterms:modified>
</cp:coreProperties>
</file>