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7" r:id="rId4"/>
    <p:sldId id="269" r:id="rId5"/>
    <p:sldId id="301" r:id="rId6"/>
    <p:sldId id="270" r:id="rId7"/>
    <p:sldId id="304" r:id="rId8"/>
    <p:sldId id="317" r:id="rId9"/>
    <p:sldId id="318" r:id="rId10"/>
    <p:sldId id="307" r:id="rId11"/>
    <p:sldId id="319" r:id="rId12"/>
    <p:sldId id="320" r:id="rId13"/>
    <p:sldId id="321" r:id="rId14"/>
    <p:sldId id="322" r:id="rId15"/>
    <p:sldId id="323" r:id="rId16"/>
    <p:sldId id="271" r:id="rId17"/>
    <p:sldId id="312" r:id="rId18"/>
    <p:sldId id="324" r:id="rId19"/>
    <p:sldId id="316" r:id="rId20"/>
    <p:sldId id="272" r:id="rId21"/>
    <p:sldId id="314" r:id="rId22"/>
    <p:sldId id="315" r:id="rId23"/>
    <p:sldId id="294" r:id="rId24"/>
    <p:sldId id="295" r:id="rId25"/>
    <p:sldId id="296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EB6"/>
    <a:srgbClr val="EE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0" autoAdjust="0"/>
    <p:restoredTop sz="94374" autoAdjust="0"/>
  </p:normalViewPr>
  <p:slideViewPr>
    <p:cSldViewPr snapToGrid="0">
      <p:cViewPr varScale="1">
        <p:scale>
          <a:sx n="82" d="100"/>
          <a:sy n="82" d="100"/>
        </p:scale>
        <p:origin x="8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https://www.baamboozle.com/classic/591003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2209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51106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3: Protecting the Environment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aamboozle.com/classic/59100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08447-0D0A-4423-463A-448134B4EE8C}"/>
              </a:ext>
            </a:extLst>
          </p:cNvPr>
          <p:cNvSpPr txBox="1"/>
          <p:nvPr/>
        </p:nvSpPr>
        <p:spPr>
          <a:xfrm>
            <a:off x="5792189" y="3000890"/>
            <a:ext cx="6145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 – 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015248" y="1184126"/>
            <a:ext cx="967047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Compound and complex sentences.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47564"/>
              </p:ext>
            </p:extLst>
          </p:nvPr>
        </p:nvGraphicFramePr>
        <p:xfrm>
          <a:off x="512618" y="1856313"/>
          <a:ext cx="11429999" cy="338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1429999">
                  <a:extLst>
                    <a:ext uri="{9D8B030D-6E8A-4147-A177-3AD203B41FA5}">
                      <a16:colId xmlns:a16="http://schemas.microsoft.com/office/drawing/2014/main" val="1066139140"/>
                    </a:ext>
                  </a:extLst>
                </a:gridCol>
              </a:tblGrid>
              <a:tr h="471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Compound sentences with “and”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03391"/>
                  </a:ext>
                </a:extLst>
              </a:tr>
              <a:tr h="90589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 independent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clause can stand by itself as a simple sentence.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A compound sentence has at least two independent clauses.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We use a comma (,) before the conjunction to separate independent clauses.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0039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125"/>
            <a:ext cx="520137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0" y="2956557"/>
            <a:ext cx="62837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70C0"/>
                </a:solidFill>
              </a:rPr>
              <a:t>We </a:t>
            </a:r>
            <a:r>
              <a:rPr lang="en-US" sz="2600" i="1" dirty="0">
                <a:solidFill>
                  <a:srgbClr val="0070C0"/>
                </a:solidFill>
              </a:rPr>
              <a:t>should tell our friends about </a:t>
            </a:r>
            <a:r>
              <a:rPr lang="en-US" sz="2600" i="1" dirty="0" smtClean="0">
                <a:solidFill>
                  <a:srgbClr val="0070C0"/>
                </a:solidFill>
              </a:rPr>
              <a:t>recycling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015248" y="1184126"/>
            <a:ext cx="967047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Compound and complex sentences.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6249162" y="2956557"/>
            <a:ext cx="59781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70C0"/>
                </a:solidFill>
              </a:rPr>
              <a:t>we </a:t>
            </a:r>
            <a:r>
              <a:rPr lang="en-US" sz="2600" i="1" dirty="0">
                <a:solidFill>
                  <a:srgbClr val="0070C0"/>
                </a:solidFill>
              </a:rPr>
              <a:t>can ask our school to save spare paper.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1530927" y="4041507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B050"/>
                </a:solidFill>
              </a:rPr>
              <a:t>Independent clause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7627311" y="3995900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B050"/>
                </a:solidFill>
              </a:rPr>
              <a:t>Independent clause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999862" y="3602989"/>
            <a:ext cx="284018" cy="35380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9096246" y="3580186"/>
            <a:ext cx="284018" cy="35380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5536543" y="2975943"/>
            <a:ext cx="8841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</a:rPr>
              <a:t>, and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810491" y="1977240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</a:rPr>
              <a:t>Example: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95602"/>
            <a:ext cx="12067309" cy="628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7128163" y="1977239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Compound sentence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0155707" y="2201506"/>
            <a:ext cx="388689" cy="646195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125"/>
            <a:ext cx="520137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5" grpId="0"/>
      <p:bldP spid="18" grpId="0"/>
      <p:bldP spid="20" grpId="0"/>
      <p:bldP spid="5" grpId="0" animBg="1"/>
      <p:bldP spid="23" grpId="0" animBg="1"/>
      <p:bldP spid="24" grpId="0"/>
      <p:bldP spid="12" grpId="0"/>
      <p:bldP spid="4" grpId="0" animBg="1"/>
      <p:bldP spid="16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-13854" y="2956557"/>
            <a:ext cx="62975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0070C0"/>
                </a:solidFill>
              </a:rPr>
              <a:t>They should reuse water bottles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015248" y="1184126"/>
            <a:ext cx="967047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Compound and complex sentences.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5962390" y="2985952"/>
            <a:ext cx="59781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0070C0"/>
                </a:solidFill>
              </a:rPr>
              <a:t>t</a:t>
            </a:r>
            <a:r>
              <a:rPr lang="en-US" sz="2600" i="1" dirty="0" smtClean="0">
                <a:solidFill>
                  <a:srgbClr val="0070C0"/>
                </a:solidFill>
              </a:rPr>
              <a:t>hey shouldn’t waste paper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1530927" y="4041507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B050"/>
                </a:solidFill>
              </a:rPr>
              <a:t>Independent clause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7627311" y="3995900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B050"/>
                </a:solidFill>
              </a:rPr>
              <a:t>Independent clause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999862" y="3602989"/>
            <a:ext cx="284018" cy="35380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9096246" y="3580186"/>
            <a:ext cx="284018" cy="35380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5180727" y="2975778"/>
            <a:ext cx="8841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</a:rPr>
              <a:t>, and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810491" y="1977240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</a:rPr>
              <a:t>Example: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491" y="2895602"/>
            <a:ext cx="10508673" cy="628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7128163" y="1977239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Compound sentence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0155707" y="2201506"/>
            <a:ext cx="388689" cy="646195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208"/>
            <a:ext cx="520137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5" grpId="0"/>
      <p:bldP spid="18" grpId="0"/>
      <p:bldP spid="20" grpId="0"/>
      <p:bldP spid="5" grpId="0" animBg="1"/>
      <p:bldP spid="23" grpId="0" animBg="1"/>
      <p:bldP spid="24" grpId="0"/>
      <p:bldP spid="12" grpId="0"/>
      <p:bldP spid="4" grpId="0" animBg="1"/>
      <p:bldP spid="16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015248" y="1184126"/>
            <a:ext cx="967047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Compound and complex sentences.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77469"/>
              </p:ext>
            </p:extLst>
          </p:nvPr>
        </p:nvGraphicFramePr>
        <p:xfrm>
          <a:off x="512618" y="1856313"/>
          <a:ext cx="11429999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1429999">
                  <a:extLst>
                    <a:ext uri="{9D8B030D-6E8A-4147-A177-3AD203B41FA5}">
                      <a16:colId xmlns:a16="http://schemas.microsoft.com/office/drawing/2014/main" val="1066139140"/>
                    </a:ext>
                  </a:extLst>
                </a:gridCol>
              </a:tblGrid>
              <a:tr h="471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Complex sentences with “so (that)”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03391"/>
                  </a:ext>
                </a:extLst>
              </a:tr>
              <a:tr h="90589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 complex sentence has an independent clause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at least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dependent clause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. Dependent clauses can’t stand alone.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We use so (that) to talk about  the purpose of an action. We don’t use a comma before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so (that).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We can use so to make compound sentences to show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. These sentences have a comma before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so.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2003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125"/>
            <a:ext cx="520137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0" y="2956557"/>
            <a:ext cx="50430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600" i="1" dirty="0" smtClean="0">
                <a:solidFill>
                  <a:srgbClr val="0070C0"/>
                </a:solidFill>
              </a:rPr>
              <a:t>We should reuse plastic bottles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015248" y="1184126"/>
            <a:ext cx="967047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Compound and complex sentences.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5850484" y="2956557"/>
            <a:ext cx="46000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i="1" dirty="0">
                <a:solidFill>
                  <a:srgbClr val="0070C0"/>
                </a:solidFill>
              </a:rPr>
              <a:t>w</a:t>
            </a:r>
            <a:r>
              <a:rPr lang="en-US" sz="2600" i="1" dirty="0" smtClean="0">
                <a:solidFill>
                  <a:srgbClr val="0070C0"/>
                </a:solidFill>
              </a:rPr>
              <a:t>e can reduce land pollution.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1530927" y="4041507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B050"/>
                </a:solidFill>
              </a:rPr>
              <a:t>Independent clause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7627311" y="3995900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00B050"/>
                </a:solidFill>
              </a:rPr>
              <a:t>Dependent clause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999862" y="3602989"/>
            <a:ext cx="284018" cy="35380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9096246" y="3580186"/>
            <a:ext cx="284018" cy="35380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5043055" y="2945739"/>
            <a:ext cx="13775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rgbClr val="C00000"/>
                </a:solidFill>
              </a:rPr>
              <a:t>s</a:t>
            </a:r>
            <a:r>
              <a:rPr lang="en-US" sz="2600" i="1" dirty="0" smtClean="0">
                <a:solidFill>
                  <a:srgbClr val="C00000"/>
                </a:solidFill>
              </a:rPr>
              <a:t>o that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810491" y="1977240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C00000"/>
                </a:solidFill>
              </a:rPr>
              <a:t>Example: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745" y="2895602"/>
            <a:ext cx="10834256" cy="628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7128163" y="1977239"/>
            <a:ext cx="32218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Complex sentence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0155707" y="2201506"/>
            <a:ext cx="388689" cy="646195"/>
          </a:xfrm>
          <a:prstGeom prst="curved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275"/>
            <a:ext cx="520137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5" grpId="0"/>
      <p:bldP spid="18" grpId="0"/>
      <p:bldP spid="20" grpId="0"/>
      <p:bldP spid="5" grpId="0" animBg="1"/>
      <p:bldP spid="23" grpId="0" animBg="1"/>
      <p:bldP spid="24" grpId="0"/>
      <p:bldP spid="12" grpId="0"/>
      <p:bldP spid="4" grpId="0" animBg="1"/>
      <p:bldP spid="16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29811"/>
              </p:ext>
            </p:extLst>
          </p:nvPr>
        </p:nvGraphicFramePr>
        <p:xfrm>
          <a:off x="0" y="373300"/>
          <a:ext cx="12067310" cy="6088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21927">
                  <a:extLst>
                    <a:ext uri="{9D8B030D-6E8A-4147-A177-3AD203B41FA5}">
                      <a16:colId xmlns:a16="http://schemas.microsoft.com/office/drawing/2014/main" val="1002249263"/>
                    </a:ext>
                  </a:extLst>
                </a:gridCol>
                <a:gridCol w="6345383">
                  <a:extLst>
                    <a:ext uri="{9D8B030D-6E8A-4147-A177-3AD203B41FA5}">
                      <a16:colId xmlns:a16="http://schemas.microsoft.com/office/drawing/2014/main" val="3097674218"/>
                    </a:ext>
                  </a:extLst>
                </a:gridCol>
              </a:tblGrid>
              <a:tr h="461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Compound sentences with “and”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Complex sentences with “so (that)”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69622"/>
                  </a:ext>
                </a:extLst>
              </a:tr>
              <a:tr h="3654058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An independent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clause can stand by itself as a simple sentence.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A compound sentence has at least two independent clauses.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We use a comma (,) before the conjunction to separate independent clauses.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A complex sentence has an independent clause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at least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dependent clause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. Dependent clauses can’t stand alone.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We use so (that) to talk about  the purpose of an action. We don’t use a comma before 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so (that).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</a:rPr>
                        <a:t>We can use so to make compound sentences to show 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</a:rPr>
                        <a:t>. These sentences have a comma before 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so.</a:t>
                      </a:r>
                      <a:endParaRPr lang="en-US" sz="25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09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3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60585" y="605477"/>
            <a:ext cx="8015235" cy="565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6" y="1586953"/>
            <a:ext cx="12174465" cy="3995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394687" y="2796364"/>
            <a:ext cx="111418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 take the bus or subway to school so that we can help reduce air pollution.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6" y="566304"/>
            <a:ext cx="11875266" cy="694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11175022" y="2259333"/>
            <a:ext cx="68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696691" y="4161172"/>
            <a:ext cx="109922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 recycle plastic, and we shouldn’t through trash into rivers.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354563" y="4899356"/>
            <a:ext cx="11334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 stop giving away plastic bags for free so (that) we can reduce plastic trash.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11143021" y="3721297"/>
            <a:ext cx="68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11143021" y="4399699"/>
            <a:ext cx="68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11179467" y="3025398"/>
            <a:ext cx="68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51253" y="2535234"/>
            <a:ext cx="969818" cy="328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892961" y="3955461"/>
            <a:ext cx="1122383" cy="3117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71855" y="4645142"/>
            <a:ext cx="1094507" cy="3192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8" grpId="0" animBg="1"/>
      <p:bldP spid="28" grpId="1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0" y="596611"/>
            <a:ext cx="10918170" cy="497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890"/>
            <a:ext cx="12056380" cy="3934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586669" y="2473393"/>
            <a:ext cx="111418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 recycle things so (that) we can reduce land pollution.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586669" y="3225999"/>
            <a:ext cx="111418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 recycle plastic bottles, and we can reuse glass bottles.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586669" y="3992982"/>
            <a:ext cx="111418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shouldn’t throw trash into the sea, and we should help clean up beaches.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558958" y="4787429"/>
            <a:ext cx="111418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FF0000"/>
                </a:solidFill>
              </a:rPr>
              <a:t>We should turn off air conditioners when we leave a room so (that) we can save electricity.</a:t>
            </a:r>
            <a:endParaRPr lang="en-US" sz="2500" i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726" y="2090982"/>
            <a:ext cx="471055" cy="484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2835" y="2908606"/>
            <a:ext cx="471055" cy="484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32382" y="3670172"/>
            <a:ext cx="471055" cy="484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50182" y="4386355"/>
            <a:ext cx="471055" cy="484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67" y="1464555"/>
            <a:ext cx="11129281" cy="3742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886" y="633047"/>
            <a:ext cx="160899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850367" y="5392176"/>
            <a:ext cx="10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548" t="-2093"/>
          <a:stretch/>
        </p:blipFill>
        <p:spPr>
          <a:xfrm>
            <a:off x="2413000" y="711201"/>
            <a:ext cx="5040013" cy="5681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2664653" y="5392175"/>
            <a:ext cx="10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4217682" y="5370521"/>
            <a:ext cx="10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5770710" y="5399550"/>
            <a:ext cx="196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o that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45455 -0.4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13906 -0.3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3125 -0.2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9 -0.23635 L 0.26458 -0.126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5751" y="157023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5751" y="289985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45751" y="422480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64411" y="555441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45751" y="57185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84705" y="685799"/>
            <a:ext cx="7749667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867" y="3763113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6" y="586942"/>
            <a:ext cx="1955700" cy="12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" y="810415"/>
            <a:ext cx="6428828" cy="11344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flipH="1">
            <a:off x="1557758" y="1944914"/>
            <a:ext cx="3401108" cy="2278743"/>
          </a:xfrm>
          <a:prstGeom prst="wedgeEllipseCallout">
            <a:avLst/>
          </a:prstGeom>
          <a:solidFill>
            <a:srgbClr val="44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What should people do to reduce pollution in your town?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114435" y="2684914"/>
            <a:ext cx="3401108" cy="2278743"/>
          </a:xfrm>
          <a:prstGeom prst="wedgeEllipseCallout">
            <a:avLst/>
          </a:prstGeom>
          <a:solidFill>
            <a:srgbClr val="EE4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My town should clean up the beaches, and people shouldn’t throw trash on the beach.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696319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Share with your class!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1665815"/>
            <a:ext cx="11113178" cy="38779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70C0"/>
                </a:solidFill>
              </a:rPr>
              <a:t>A: </a:t>
            </a:r>
            <a:r>
              <a:rPr lang="en-US" sz="2800" dirty="0">
                <a:solidFill>
                  <a:srgbClr val="0070C0"/>
                </a:solidFill>
              </a:rPr>
              <a:t>What should people do to reduce pollution in your town?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B050"/>
                </a:solidFill>
              </a:rPr>
              <a:t>B: </a:t>
            </a:r>
            <a:r>
              <a:rPr lang="en-US" sz="2800" dirty="0">
                <a:solidFill>
                  <a:srgbClr val="00B050"/>
                </a:solidFill>
              </a:rPr>
              <a:t>My town should clean up the beaches, and people shouldn’t throw trash on the beach</a:t>
            </a:r>
            <a:r>
              <a:rPr lang="en-US" sz="2800" dirty="0" smtClean="0">
                <a:solidFill>
                  <a:srgbClr val="00B05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A: What else?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</a:rPr>
              <a:t>B: And people should turn off the air condition when leaving the room.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95" y="551928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600" y="2017063"/>
            <a:ext cx="1101850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Write 2 sentences with compound and complex sentences. Share with your classmates.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96" y="46778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6736" y="1521743"/>
            <a:ext cx="9715501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</a:rPr>
              <a:t>using </a:t>
            </a:r>
            <a:r>
              <a:rPr lang="en-US" sz="3600" i="1" dirty="0" smtClean="0">
                <a:solidFill>
                  <a:srgbClr val="0070C0"/>
                </a:solidFill>
              </a:rPr>
              <a:t>compound </a:t>
            </a:r>
            <a:r>
              <a:rPr lang="en-US" sz="3600" i="1" dirty="0">
                <a:solidFill>
                  <a:srgbClr val="0070C0"/>
                </a:solidFill>
              </a:rPr>
              <a:t>sentences with ‘and’ and complex sentences with ‘so that’ </a:t>
            </a:r>
            <a:r>
              <a:rPr lang="en-US" sz="3600" dirty="0">
                <a:solidFill>
                  <a:srgbClr val="0070C0"/>
                </a:solidFill>
              </a:rPr>
              <a:t>correctly</a:t>
            </a:r>
            <a:r>
              <a:rPr lang="en-US" sz="3600" i="1" dirty="0" smtClean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   s</a:t>
            </a:r>
            <a:r>
              <a:rPr lang="en-US" sz="3600" i="1" dirty="0" smtClean="0">
                <a:solidFill>
                  <a:srgbClr val="0070C0"/>
                </a:solidFill>
              </a:rPr>
              <a:t>haring ideas about how to reduce pollution.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54" y="2262219"/>
            <a:ext cx="11843237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i="1" dirty="0" smtClean="0">
                <a:solidFill>
                  <a:srgbClr val="0070C0"/>
                </a:solidFill>
              </a:rPr>
              <a:t>Make </a:t>
            </a:r>
            <a:r>
              <a:rPr lang="en-US" sz="3000" i="1" dirty="0">
                <a:solidFill>
                  <a:srgbClr val="0070C0"/>
                </a:solidFill>
              </a:rPr>
              <a:t>three sentences, </a:t>
            </a:r>
            <a:r>
              <a:rPr lang="en-US" sz="3000" i="1" dirty="0" smtClean="0">
                <a:solidFill>
                  <a:srgbClr val="0070C0"/>
                </a:solidFill>
              </a:rPr>
              <a:t>using compound and complex </a:t>
            </a:r>
            <a:r>
              <a:rPr lang="en-US" sz="3000" i="1" dirty="0" smtClean="0">
                <a:solidFill>
                  <a:srgbClr val="0070C0"/>
                </a:solidFill>
              </a:rPr>
              <a:t>sentences.</a:t>
            </a:r>
            <a:endParaRPr lang="en-US" sz="3000" i="1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000" i="1" dirty="0" smtClean="0">
                <a:solidFill>
                  <a:srgbClr val="0070C0"/>
                </a:solidFill>
              </a:rPr>
              <a:t>Do </a:t>
            </a:r>
            <a:r>
              <a:rPr lang="en-US" sz="3000" i="1" dirty="0">
                <a:solidFill>
                  <a:srgbClr val="0070C0"/>
                </a:solidFill>
              </a:rPr>
              <a:t>the </a:t>
            </a:r>
            <a:r>
              <a:rPr lang="en-US" sz="3000" b="1" i="1" dirty="0">
                <a:solidFill>
                  <a:srgbClr val="0070C0"/>
                </a:solidFill>
              </a:rPr>
              <a:t>exercises</a:t>
            </a:r>
            <a:r>
              <a:rPr lang="en-US" sz="3000" i="1" dirty="0">
                <a:solidFill>
                  <a:srgbClr val="0070C0"/>
                </a:solidFill>
              </a:rPr>
              <a:t> </a:t>
            </a:r>
            <a:r>
              <a:rPr lang="en-US" sz="3000" b="1" i="1" dirty="0">
                <a:solidFill>
                  <a:srgbClr val="0070C0"/>
                </a:solidFill>
              </a:rPr>
              <a:t>in WB: Grammar (page </a:t>
            </a:r>
            <a:r>
              <a:rPr lang="en-US" sz="3000" b="1" i="1" dirty="0" smtClean="0">
                <a:solidFill>
                  <a:srgbClr val="0070C0"/>
                </a:solidFill>
              </a:rPr>
              <a:t>17)</a:t>
            </a:r>
            <a:r>
              <a:rPr lang="en-US" sz="3000" i="1" dirty="0" smtClean="0">
                <a:solidFill>
                  <a:srgbClr val="0070C0"/>
                </a:solidFill>
              </a:rPr>
              <a:t>.</a:t>
            </a:r>
            <a:endParaRPr lang="en-US" sz="3000" i="1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000" i="1" dirty="0" smtClean="0">
                <a:solidFill>
                  <a:srgbClr val="0070C0"/>
                </a:solidFill>
              </a:rPr>
              <a:t>Play </a:t>
            </a:r>
            <a:r>
              <a:rPr lang="en-US" sz="3000" i="1" dirty="0">
                <a:solidFill>
                  <a:srgbClr val="0070C0"/>
                </a:solidFill>
              </a:rPr>
              <a:t>the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000" i="1" dirty="0" smtClean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000" i="1" dirty="0" smtClean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000" i="1" dirty="0" smtClean="0">
                <a:solidFill>
                  <a:srgbClr val="0070C0"/>
                </a:solidFill>
              </a:rPr>
              <a:t>Do the exercises in TA 8 </a:t>
            </a:r>
            <a:r>
              <a:rPr lang="en-US" sz="3000" i="1" dirty="0" err="1" smtClean="0">
                <a:solidFill>
                  <a:srgbClr val="0070C0"/>
                </a:solidFill>
              </a:rPr>
              <a:t>i</a:t>
            </a:r>
            <a:r>
              <a:rPr lang="en-US" sz="3000" i="1" dirty="0" smtClean="0">
                <a:solidFill>
                  <a:srgbClr val="0070C0"/>
                </a:solidFill>
              </a:rPr>
              <a:t>-Learn Smart World Notebook, page 25.</a:t>
            </a:r>
            <a:endParaRPr lang="en-US" sz="3000" i="1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000" i="1" dirty="0" smtClean="0">
                <a:solidFill>
                  <a:srgbClr val="0070C0"/>
                </a:solidFill>
              </a:rPr>
              <a:t>Prepare</a:t>
            </a:r>
            <a:r>
              <a:rPr lang="en-US" sz="3000" i="1" dirty="0">
                <a:solidFill>
                  <a:srgbClr val="0070C0"/>
                </a:solidFill>
              </a:rPr>
              <a:t>: </a:t>
            </a:r>
            <a:r>
              <a:rPr lang="en-US" sz="3000" b="1" i="1" dirty="0">
                <a:solidFill>
                  <a:srgbClr val="0070C0"/>
                </a:solidFill>
              </a:rPr>
              <a:t>Lesson 2.3 – Pronunciation and Speaking (pages </a:t>
            </a:r>
            <a:r>
              <a:rPr lang="en-US" sz="3000" b="1" i="1" dirty="0" smtClean="0">
                <a:solidFill>
                  <a:srgbClr val="0070C0"/>
                </a:solidFill>
              </a:rPr>
              <a:t>30 </a:t>
            </a:r>
            <a:r>
              <a:rPr lang="en-US" sz="3000" b="1" i="1" dirty="0">
                <a:solidFill>
                  <a:srgbClr val="0070C0"/>
                </a:solidFill>
              </a:rPr>
              <a:t>&amp; </a:t>
            </a:r>
            <a:r>
              <a:rPr lang="en-US" sz="3000" b="1" i="1" dirty="0" smtClean="0">
                <a:solidFill>
                  <a:srgbClr val="0070C0"/>
                </a:solidFill>
              </a:rPr>
              <a:t>31 </a:t>
            </a:r>
            <a:r>
              <a:rPr lang="en-US" sz="3000" b="1" i="1" dirty="0">
                <a:solidFill>
                  <a:srgbClr val="0070C0"/>
                </a:solidFill>
              </a:rPr>
              <a:t>– SB)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21298" y="588368"/>
            <a:ext cx="5579706" cy="5743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practice and use </a:t>
            </a:r>
            <a:r>
              <a:rPr lang="en-US" sz="3600" i="1" dirty="0">
                <a:solidFill>
                  <a:srgbClr val="0070C0"/>
                </a:solidFill>
              </a:rPr>
              <a:t>Compound sentences with ‘and’ and complex sentences with ‘so that’ </a:t>
            </a:r>
            <a:r>
              <a:rPr lang="en-US" sz="3600" dirty="0" smtClean="0">
                <a:solidFill>
                  <a:srgbClr val="0070C0"/>
                </a:solidFill>
              </a:rPr>
              <a:t>correctly.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86526" y="561709"/>
            <a:ext cx="686721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Let’s </a:t>
            </a:r>
            <a:r>
              <a:rPr lang="en-US" sz="3600" i="1" dirty="0" err="1" smtClean="0">
                <a:solidFill>
                  <a:srgbClr val="FF0000"/>
                </a:solidFill>
              </a:rPr>
              <a:t>baaboozle</a:t>
            </a:r>
            <a:r>
              <a:rPr lang="en-US" sz="3600" i="1" dirty="0" smtClean="0">
                <a:solidFill>
                  <a:srgbClr val="FF0000"/>
                </a:solidFill>
              </a:rPr>
              <a:t> with “and” or “but!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6" y="1289779"/>
            <a:ext cx="11068854" cy="5077683"/>
          </a:xfrm>
          <a:prstGeom prst="rect">
            <a:avLst/>
          </a:prstGeom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7453745" y="561709"/>
            <a:ext cx="242454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Click here!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99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956506" y="531845"/>
            <a:ext cx="8120625" cy="5728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4721" y="4114805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512FA-B257-C64B-FAB4-04E9B55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9"/>
            <a:ext cx="5287113" cy="752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324781" y="561271"/>
            <a:ext cx="686721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Task a. Read about compound and complex sentences and fill in the blanks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101"/>
            <a:ext cx="6264691" cy="2913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97" y="1921719"/>
            <a:ext cx="5710991" cy="38002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17965" y="2576949"/>
            <a:ext cx="595746" cy="360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46218" y="2923312"/>
            <a:ext cx="1842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5491" y="2937167"/>
            <a:ext cx="537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8800" y="3228112"/>
            <a:ext cx="1092073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512FA-B257-C64B-FAB4-04E9B55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9"/>
            <a:ext cx="5287113" cy="752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324781" y="561271"/>
            <a:ext cx="686721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Task a. Read about compound and complex sentences and fill in the blanks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6" y="2148754"/>
            <a:ext cx="5743718" cy="2991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486" y="1944182"/>
            <a:ext cx="5358337" cy="373618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59007" y="2521529"/>
            <a:ext cx="795030" cy="3602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86544" y="2826327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512FA-B257-C64B-FAB4-04E9B55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9"/>
            <a:ext cx="5287113" cy="752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324781" y="561271"/>
            <a:ext cx="686721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Task b. Listen and check your answers. Listen again and repeat.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" y="1930328"/>
            <a:ext cx="5358337" cy="373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221" y="1930328"/>
            <a:ext cx="5358337" cy="37361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3551400" y="4671333"/>
            <a:ext cx="1034455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and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9688965" y="4671333"/>
            <a:ext cx="1034455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so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781</Words>
  <Application>Microsoft Office PowerPoint</Application>
  <PresentationFormat>Widescreen</PresentationFormat>
  <Paragraphs>110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42</cp:revision>
  <dcterms:created xsi:type="dcterms:W3CDTF">2023-02-01T04:45:54Z</dcterms:created>
  <dcterms:modified xsi:type="dcterms:W3CDTF">2023-03-27T13:12:31Z</dcterms:modified>
</cp:coreProperties>
</file>