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9" r:id="rId3"/>
    <p:sldId id="287" r:id="rId4"/>
    <p:sldId id="260" r:id="rId5"/>
    <p:sldId id="261" r:id="rId6"/>
    <p:sldId id="262" r:id="rId7"/>
    <p:sldId id="310" r:id="rId8"/>
    <p:sldId id="263" r:id="rId9"/>
    <p:sldId id="318" r:id="rId10"/>
    <p:sldId id="288" r:id="rId11"/>
    <p:sldId id="264" r:id="rId12"/>
    <p:sldId id="319" r:id="rId13"/>
    <p:sldId id="289" r:id="rId14"/>
    <p:sldId id="312" r:id="rId15"/>
    <p:sldId id="320" r:id="rId16"/>
    <p:sldId id="268" r:id="rId17"/>
    <p:sldId id="321" r:id="rId18"/>
    <p:sldId id="307" r:id="rId19"/>
    <p:sldId id="308" r:id="rId20"/>
    <p:sldId id="309" r:id="rId21"/>
    <p:sldId id="31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7E8"/>
    <a:srgbClr val="FF89E0"/>
    <a:srgbClr val="FF71DA"/>
    <a:srgbClr val="CCE8EA"/>
    <a:srgbClr val="FF33CC"/>
    <a:srgbClr val="99CC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2" autoAdjust="0"/>
    <p:restoredTop sz="99130" autoAdjust="0"/>
  </p:normalViewPr>
  <p:slideViewPr>
    <p:cSldViewPr>
      <p:cViewPr varScale="1">
        <p:scale>
          <a:sx n="113" d="100"/>
          <a:sy n="113" d="100"/>
        </p:scale>
        <p:origin x="18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94A0F-25E5-8AD3-A62D-6DC58C087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3B5991-C326-EF95-C4C3-9F559C318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00FE77-CA5C-AD64-6901-89C7657413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BA20D-4F71-4363-B88E-11DB724FE3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82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960DC5-346C-874F-C479-E0D8B3225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78DE23-B690-76A6-2324-5A3D63AF76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BC4D2F-B030-13FB-D1B4-F329148BBF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A9407-9370-4E33-A1C1-DA9986E5D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9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6FA838-7803-C242-5A52-DBF473289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AA0F9-4D44-6F80-C863-30DA27BA4F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69FF90-6B9A-59C5-B50B-42AAC905C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6387F-E1AC-426E-95CE-4567380A2D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606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ộ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7ECC44-790A-E139-35E4-40F3B3BF1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5C07BC-ACF0-2B08-AA51-36550542D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877B78-D1AF-0CDA-2B4D-C89DFFF8D5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146D-796D-401D-BCB2-1750E817AE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19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64FE4F-1EC5-1DB5-39B0-CC668BB78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1BE467-A1AF-5CE9-DBA7-64490B7431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15FE12-C13E-E506-9BBA-7089FF717D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FB571-6AE6-495A-9AA7-34F676046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17C8D3-CA6C-88F4-BF36-C3BF33C0B0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C3443D-1C6A-6FF4-03D3-E722A28AF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3D6D3-21DD-4A7A-3661-F31A20DCD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F94BC-06FD-4780-97DC-7833950D1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90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D227E-DDBE-DD36-B2F7-1A838E76F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8130F6-49D9-4031-C7A4-E50FBA21F1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ACC14-1832-91D4-DC57-BF15C199C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0D05E-D645-409C-80E6-7930B8F311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10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C588A78-9ED4-7D23-A73F-05E28E4A0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9F7FC9B-43DD-9057-4329-9A313B3E5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33E385-9B67-4848-B852-26B512BEB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EF063-4F84-4163-860A-7E2F841E1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58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67408B-EE4D-5141-989E-D1A75D705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D2C23B-685A-AFB9-CF53-912BBAECC0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766689-CE28-ECFE-7378-B7BDC9E7E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00CA3-6606-419F-AC04-F76FD7A0A6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11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949B09-560C-A017-37B5-01BB65D3CC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AD2DF76-86A0-9276-5601-20FA4B4BD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BBE9B6-FC47-6FB6-D800-5335BFD361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9FDCC-4E6D-4FE8-9C54-5E558CCAC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4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71BD29-4DF1-84F1-D628-BA143B9A7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DE06C-3BF1-2B7F-8FEB-692CC2493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B24255-3691-AB8C-B954-622A39FDB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B7298-B6FF-4F47-A85D-E958862AFA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82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95B7E3-8064-9AE5-C886-FE42D178FD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ADBADC-5CB8-C8E9-E8E6-6E7EA61D4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F59B2B-07AC-36B2-7C13-1C119246F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23574-92F9-4250-A806-0F0BAE1B22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76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210116-1FA5-B7AE-9E06-A418A485A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44801E-C1CB-C145-4CBD-8A07EB7194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2CFF15B-7797-4395-4735-DFC00CFE30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D9B310-DFB4-DD23-0E41-49ED1443CE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067844-3C2E-71C1-5441-A560C7D629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48D681-9828-4B43-8AE5-195C5CB33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8.bin"/><Relationship Id="rId2" Type="http://schemas.openxmlformats.org/officeDocument/2006/relationships/image" Target="../media/image19.png"/><Relationship Id="rId16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39.bin"/><Relationship Id="rId3" Type="http://schemas.openxmlformats.org/officeDocument/2006/relationships/image" Target="../media/image31.wmf"/><Relationship Id="rId7" Type="http://schemas.openxmlformats.org/officeDocument/2006/relationships/image" Target="../media/image32.wmf"/><Relationship Id="rId12" Type="http://schemas.openxmlformats.org/officeDocument/2006/relationships/image" Target="../media/image34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4.bin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4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27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4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28.wmf"/><Relationship Id="rId9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5.bin"/><Relationship Id="rId3" Type="http://schemas.openxmlformats.org/officeDocument/2006/relationships/image" Target="../media/image31.wmf"/><Relationship Id="rId7" Type="http://schemas.openxmlformats.org/officeDocument/2006/relationships/image" Target="../media/image32.wmf"/><Relationship Id="rId12" Type="http://schemas.openxmlformats.org/officeDocument/2006/relationships/image" Target="../media/image34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0.bin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5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62.bin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5.bin"/><Relationship Id="rId3" Type="http://schemas.openxmlformats.org/officeDocument/2006/relationships/image" Target="../media/image44.wmf"/><Relationship Id="rId21" Type="http://schemas.openxmlformats.org/officeDocument/2006/relationships/image" Target="../media/image51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49.wmf"/><Relationship Id="rId25" Type="http://schemas.openxmlformats.org/officeDocument/2006/relationships/image" Target="../media/image53.wmf"/><Relationship Id="rId2" Type="http://schemas.openxmlformats.org/officeDocument/2006/relationships/oleObject" Target="../embeddings/oleObject63.bin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29" Type="http://schemas.openxmlformats.org/officeDocument/2006/relationships/image" Target="../media/image55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46.wmf"/><Relationship Id="rId24" Type="http://schemas.openxmlformats.org/officeDocument/2006/relationships/oleObject" Target="../embeddings/oleObject74.bin"/><Relationship Id="rId5" Type="http://schemas.openxmlformats.org/officeDocument/2006/relationships/image" Target="../media/image45.wmf"/><Relationship Id="rId15" Type="http://schemas.openxmlformats.org/officeDocument/2006/relationships/image" Target="../media/image48.wmf"/><Relationship Id="rId23" Type="http://schemas.openxmlformats.org/officeDocument/2006/relationships/image" Target="../media/image52.wmf"/><Relationship Id="rId28" Type="http://schemas.openxmlformats.org/officeDocument/2006/relationships/oleObject" Target="../embeddings/oleObject76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50.wmf"/><Relationship Id="rId31" Type="http://schemas.openxmlformats.org/officeDocument/2006/relationships/image" Target="../media/image56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Relationship Id="rId27" Type="http://schemas.openxmlformats.org/officeDocument/2006/relationships/image" Target="../media/image54.wmf"/><Relationship Id="rId30" Type="http://schemas.openxmlformats.org/officeDocument/2006/relationships/oleObject" Target="../embeddings/oleObject7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5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7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.xml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WordArt 8">
            <a:extLst>
              <a:ext uri="{FF2B5EF4-FFF2-40B4-BE49-F238E27FC236}">
                <a16:creationId xmlns:a16="http://schemas.microsoft.com/office/drawing/2014/main" id="{D63E650C-427F-F834-2C67-31D14948EA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63600" y="2420938"/>
            <a:ext cx="74168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1. KHÁI NIỆM VECTƠ (T1)</a:t>
            </a:r>
          </a:p>
        </p:txBody>
      </p:sp>
      <p:sp>
        <p:nvSpPr>
          <p:cNvPr id="2" name="WordArt 8">
            <a:extLst>
              <a:ext uri="{FF2B5EF4-FFF2-40B4-BE49-F238E27FC236}">
                <a16:creationId xmlns:a16="http://schemas.microsoft.com/office/drawing/2014/main" id="{2356ECE2-2EFC-3F2C-A474-F375DC64D4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981075"/>
            <a:ext cx="67691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Chương V: VECTƠ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>
            <a:extLst>
              <a:ext uri="{FF2B5EF4-FFF2-40B4-BE49-F238E27FC236}">
                <a16:creationId xmlns:a16="http://schemas.microsoft.com/office/drawing/2014/main" id="{19C2F40C-E73C-5681-A5F3-18A6A703C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268413"/>
            <a:ext cx="58324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>
            <a:extLst>
              <a:ext uri="{FF2B5EF4-FFF2-40B4-BE49-F238E27FC236}">
                <a16:creationId xmlns:a16="http://schemas.microsoft.com/office/drawing/2014/main" id="{2F6E3086-1BFE-D7AD-2642-21ECBD1A9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CCE8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C37FF566-2F7E-0674-EB8F-0889A83AD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-28575"/>
            <a:ext cx="889317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5000"/>
              </a:lnSpc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Hãy nhận xét vị trí tương đối của giá của các cặp vectơ sau: </a:t>
            </a:r>
          </a:p>
        </p:txBody>
      </p:sp>
      <p:grpSp>
        <p:nvGrpSpPr>
          <p:cNvPr id="43040" name="Group 32">
            <a:extLst>
              <a:ext uri="{FF2B5EF4-FFF2-40B4-BE49-F238E27FC236}">
                <a16:creationId xmlns:a16="http://schemas.microsoft.com/office/drawing/2014/main" id="{30DD23B6-AEAB-DEC4-0468-BABC91BBF6F0}"/>
              </a:ext>
            </a:extLst>
          </p:cNvPr>
          <p:cNvGrpSpPr>
            <a:grpSpLocks/>
          </p:cNvGrpSpPr>
          <p:nvPr/>
        </p:nvGrpSpPr>
        <p:grpSpPr bwMode="auto">
          <a:xfrm>
            <a:off x="325438" y="5527675"/>
            <a:ext cx="5292725" cy="668338"/>
            <a:chOff x="205" y="3482"/>
            <a:chExt cx="3334" cy="421"/>
          </a:xfrm>
        </p:grpSpPr>
        <p:graphicFrame>
          <p:nvGraphicFramePr>
            <p:cNvPr id="12307" name="Object 10">
              <a:extLst>
                <a:ext uri="{FF2B5EF4-FFF2-40B4-BE49-F238E27FC236}">
                  <a16:creationId xmlns:a16="http://schemas.microsoft.com/office/drawing/2014/main" id="{1213F05A-E6D6-096A-1D84-CD233503F2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14" y="3482"/>
            <a:ext cx="117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72808" imgH="241195" progId="Equation.DSMT4">
                    <p:embed/>
                  </p:oleObj>
                </mc:Choice>
                <mc:Fallback>
                  <p:oleObj name="Equation" r:id="rId3" imgW="672808" imgH="241195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4" y="3482"/>
                          <a:ext cx="117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8" name="Text Box 12">
              <a:extLst>
                <a:ext uri="{FF2B5EF4-FFF2-40B4-BE49-F238E27FC236}">
                  <a16:creationId xmlns:a16="http://schemas.microsoft.com/office/drawing/2014/main" id="{7A97198C-CD52-9B2A-FF67-1BEDAF2BF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" y="3531"/>
              <a:ext cx="33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song song.</a:t>
              </a:r>
            </a:p>
          </p:txBody>
        </p:sp>
      </p:grpSp>
      <p:grpSp>
        <p:nvGrpSpPr>
          <p:cNvPr id="43041" name="Group 33">
            <a:extLst>
              <a:ext uri="{FF2B5EF4-FFF2-40B4-BE49-F238E27FC236}">
                <a16:creationId xmlns:a16="http://schemas.microsoft.com/office/drawing/2014/main" id="{455C303C-C8CA-D2FC-DECA-9D002552049A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951413"/>
            <a:ext cx="5400675" cy="668337"/>
            <a:chOff x="204" y="3119"/>
            <a:chExt cx="3402" cy="421"/>
          </a:xfrm>
        </p:grpSpPr>
        <p:graphicFrame>
          <p:nvGraphicFramePr>
            <p:cNvPr id="12305" name="Object 9">
              <a:extLst>
                <a:ext uri="{FF2B5EF4-FFF2-40B4-BE49-F238E27FC236}">
                  <a16:creationId xmlns:a16="http://schemas.microsoft.com/office/drawing/2014/main" id="{47813C9B-2FE1-BF5D-5AD1-9C29C5FFBBB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74" y="3119"/>
            <a:ext cx="1287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36600" imgH="241300" progId="Equation.DSMT4">
                    <p:embed/>
                  </p:oleObj>
                </mc:Choice>
                <mc:Fallback>
                  <p:oleObj name="Equation" r:id="rId5" imgW="736600" imgH="2413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4" y="3119"/>
                          <a:ext cx="1287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6" name="Text Box 20">
              <a:extLst>
                <a:ext uri="{FF2B5EF4-FFF2-40B4-BE49-F238E27FC236}">
                  <a16:creationId xmlns:a16="http://schemas.microsoft.com/office/drawing/2014/main" id="{8123B388-3204-F651-2345-ACC5FE19F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167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trùng nhau.</a:t>
              </a:r>
            </a:p>
          </p:txBody>
        </p:sp>
      </p:grpSp>
      <p:graphicFrame>
        <p:nvGraphicFramePr>
          <p:cNvPr id="43031" name="Object 23">
            <a:extLst>
              <a:ext uri="{FF2B5EF4-FFF2-40B4-BE49-F238E27FC236}">
                <a16:creationId xmlns:a16="http://schemas.microsoft.com/office/drawing/2014/main" id="{E8807AFA-D5F0-6C53-E0BD-09DD93BE9C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5038" y="577850"/>
          <a:ext cx="19383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98500" imgH="241300" progId="Equation.DSMT4">
                  <p:embed/>
                </p:oleObj>
              </mc:Choice>
              <mc:Fallback>
                <p:oleObj name="Equation" r:id="rId7" imgW="698500" imgH="2413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577850"/>
                        <a:ext cx="193833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2" name="Object 24">
            <a:extLst>
              <a:ext uri="{FF2B5EF4-FFF2-40B4-BE49-F238E27FC236}">
                <a16:creationId xmlns:a16="http://schemas.microsoft.com/office/drawing/2014/main" id="{542ABB3D-4580-C89E-2D7D-1EA88852F5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4813" y="561975"/>
          <a:ext cx="183038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60113" imgH="241195" progId="Equation.DSMT4">
                  <p:embed/>
                </p:oleObj>
              </mc:Choice>
              <mc:Fallback>
                <p:oleObj name="Equation" r:id="rId9" imgW="660113" imgH="241195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561975"/>
                        <a:ext cx="1830387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3" name="Object 25">
            <a:extLst>
              <a:ext uri="{FF2B5EF4-FFF2-40B4-BE49-F238E27FC236}">
                <a16:creationId xmlns:a16="http://schemas.microsoft.com/office/drawing/2014/main" id="{A42CCC3C-A4E4-71D3-C964-900CC32D7E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24413" y="593725"/>
          <a:ext cx="186531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72808" imgH="241195" progId="Equation.DSMT4">
                  <p:embed/>
                </p:oleObj>
              </mc:Choice>
              <mc:Fallback>
                <p:oleObj name="Equation" r:id="rId11" imgW="672808" imgH="241195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593725"/>
                        <a:ext cx="1865312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34" name="Object 26">
            <a:extLst>
              <a:ext uri="{FF2B5EF4-FFF2-40B4-BE49-F238E27FC236}">
                <a16:creationId xmlns:a16="http://schemas.microsoft.com/office/drawing/2014/main" id="{3724DEEA-31DA-91A6-C540-DE0A81BDD4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61150" y="593725"/>
          <a:ext cx="190023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85800" imgH="241300" progId="Equation.DSMT4">
                  <p:embed/>
                </p:oleObj>
              </mc:Choice>
              <mc:Fallback>
                <p:oleObj name="Equation" r:id="rId13" imgW="685800" imgH="2413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1150" y="593725"/>
                        <a:ext cx="190023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42" name="Group 34">
            <a:extLst>
              <a:ext uri="{FF2B5EF4-FFF2-40B4-BE49-F238E27FC236}">
                <a16:creationId xmlns:a16="http://schemas.microsoft.com/office/drawing/2014/main" id="{4063CC2B-69BA-3E1D-E51F-2C2026329952}"/>
              </a:ext>
            </a:extLst>
          </p:cNvPr>
          <p:cNvGrpSpPr>
            <a:grpSpLocks/>
          </p:cNvGrpSpPr>
          <p:nvPr/>
        </p:nvGrpSpPr>
        <p:grpSpPr bwMode="auto">
          <a:xfrm>
            <a:off x="325438" y="5534025"/>
            <a:ext cx="6248400" cy="1023938"/>
            <a:chOff x="3888" y="3504"/>
            <a:chExt cx="3936" cy="645"/>
          </a:xfrm>
        </p:grpSpPr>
        <p:graphicFrame>
          <p:nvGraphicFramePr>
            <p:cNvPr id="12303" name="Object 28">
              <a:extLst>
                <a:ext uri="{FF2B5EF4-FFF2-40B4-BE49-F238E27FC236}">
                  <a16:creationId xmlns:a16="http://schemas.microsoft.com/office/drawing/2014/main" id="{7F571016-F30F-30D1-01F7-F107889E3EB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4" y="3504"/>
            <a:ext cx="1242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710891" imgH="241195" progId="Equation.DSMT4">
                    <p:embed/>
                  </p:oleObj>
                </mc:Choice>
                <mc:Fallback>
                  <p:oleObj name="Equation" r:id="rId15" imgW="710891" imgH="241195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4" y="3504"/>
                          <a:ext cx="1242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4" name="Text Box 29">
              <a:extLst>
                <a:ext uri="{FF2B5EF4-FFF2-40B4-BE49-F238E27FC236}">
                  <a16:creationId xmlns:a16="http://schemas.microsoft.com/office/drawing/2014/main" id="{0F508613-F55A-44A8-1D06-5DF583F69E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553"/>
              <a:ext cx="393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không song song cũng không trùng nhau.</a:t>
              </a:r>
            </a:p>
          </p:txBody>
        </p:sp>
      </p:grpSp>
      <p:grpSp>
        <p:nvGrpSpPr>
          <p:cNvPr id="43039" name="Group 31">
            <a:extLst>
              <a:ext uri="{FF2B5EF4-FFF2-40B4-BE49-F238E27FC236}">
                <a16:creationId xmlns:a16="http://schemas.microsoft.com/office/drawing/2014/main" id="{75059A4A-F75C-E128-B99F-FF67E946F87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957763"/>
            <a:ext cx="5400675" cy="668337"/>
            <a:chOff x="3887" y="3141"/>
            <a:chExt cx="3402" cy="421"/>
          </a:xfrm>
        </p:grpSpPr>
        <p:graphicFrame>
          <p:nvGraphicFramePr>
            <p:cNvPr id="12301" name="Object 27">
              <a:extLst>
                <a:ext uri="{FF2B5EF4-FFF2-40B4-BE49-F238E27FC236}">
                  <a16:creationId xmlns:a16="http://schemas.microsoft.com/office/drawing/2014/main" id="{CBAD23CB-B5D5-1F3F-C32E-05CE73270E9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8" y="3141"/>
            <a:ext cx="126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723586" imgH="241195" progId="Equation.DSMT4">
                    <p:embed/>
                  </p:oleObj>
                </mc:Choice>
                <mc:Fallback>
                  <p:oleObj name="Equation" r:id="rId17" imgW="723586" imgH="241195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8" y="3141"/>
                          <a:ext cx="126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2" name="Text Box 30">
              <a:extLst>
                <a:ext uri="{FF2B5EF4-FFF2-40B4-BE49-F238E27FC236}">
                  <a16:creationId xmlns:a16="http://schemas.microsoft.com/office/drawing/2014/main" id="{35A96421-6AB2-857A-3357-8A69AA578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7" y="3189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song song.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0" name="Text Box 18">
            <a:extLst>
              <a:ext uri="{FF2B5EF4-FFF2-40B4-BE49-F238E27FC236}">
                <a16:creationId xmlns:a16="http://schemas.microsoft.com/office/drawing/2014/main" id="{376A7223-A492-7E74-AB12-3272C275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916113"/>
            <a:ext cx="8532813" cy="955675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Hai vectơ được gọi là cùng phương nếu </a:t>
            </a:r>
            <a:r>
              <a:rPr lang="en-US" altLang="en-US" sz="2800">
                <a:solidFill>
                  <a:srgbClr val="FF3300"/>
                </a:solidFill>
              </a:rPr>
              <a:t>giá của chúng song song</a:t>
            </a:r>
            <a:r>
              <a:rPr lang="en-US" altLang="en-US" sz="2800"/>
              <a:t> hoặc </a:t>
            </a:r>
            <a:r>
              <a:rPr lang="en-US" altLang="en-US" sz="2800">
                <a:solidFill>
                  <a:srgbClr val="FF3300"/>
                </a:solidFill>
              </a:rPr>
              <a:t>trùng nhau.</a:t>
            </a:r>
          </a:p>
        </p:txBody>
      </p:sp>
      <p:pic>
        <p:nvPicPr>
          <p:cNvPr id="33811" name="Picture 19">
            <a:extLst>
              <a:ext uri="{FF2B5EF4-FFF2-40B4-BE49-F238E27FC236}">
                <a16:creationId xmlns:a16="http://schemas.microsoft.com/office/drawing/2014/main" id="{32127C12-127B-278B-C4E4-174A8F9E6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2"/>
          <a:stretch>
            <a:fillRect/>
          </a:stretch>
        </p:blipFill>
        <p:spPr bwMode="auto">
          <a:xfrm>
            <a:off x="-107950" y="2932113"/>
            <a:ext cx="56165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820" name="Group 28">
            <a:extLst>
              <a:ext uri="{FF2B5EF4-FFF2-40B4-BE49-F238E27FC236}">
                <a16:creationId xmlns:a16="http://schemas.microsoft.com/office/drawing/2014/main" id="{ACCEF69C-B656-50FC-1AA4-856023B2EC5A}"/>
              </a:ext>
            </a:extLst>
          </p:cNvPr>
          <p:cNvGrpSpPr>
            <a:grpSpLocks/>
          </p:cNvGrpSpPr>
          <p:nvPr/>
        </p:nvGrpSpPr>
        <p:grpSpPr bwMode="auto">
          <a:xfrm>
            <a:off x="5508625" y="3644900"/>
            <a:ext cx="3673475" cy="527050"/>
            <a:chOff x="3696" y="3022"/>
            <a:chExt cx="2314" cy="332"/>
          </a:xfrm>
        </p:grpSpPr>
        <p:graphicFrame>
          <p:nvGraphicFramePr>
            <p:cNvPr id="13326" name="Object 22">
              <a:extLst>
                <a:ext uri="{FF2B5EF4-FFF2-40B4-BE49-F238E27FC236}">
                  <a16:creationId xmlns:a16="http://schemas.microsoft.com/office/drawing/2014/main" id="{CD800F8D-E6D1-92B0-1019-1B56B1326B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3022"/>
            <a:ext cx="911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113" imgH="241195" progId="Equation.DSMT4">
                    <p:embed/>
                  </p:oleObj>
                </mc:Choice>
                <mc:Fallback>
                  <p:oleObj name="Equation" r:id="rId3" imgW="660113" imgH="241195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022"/>
                          <a:ext cx="911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7" name="Text Box 23">
              <a:extLst>
                <a:ext uri="{FF2B5EF4-FFF2-40B4-BE49-F238E27FC236}">
                  <a16:creationId xmlns:a16="http://schemas.microsoft.com/office/drawing/2014/main" id="{8AFB3133-7005-B480-CA68-1523FEFD0C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8" y="3051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cùng phương.</a:t>
              </a:r>
            </a:p>
          </p:txBody>
        </p:sp>
      </p:grpSp>
      <p:grpSp>
        <p:nvGrpSpPr>
          <p:cNvPr id="33821" name="Group 29">
            <a:extLst>
              <a:ext uri="{FF2B5EF4-FFF2-40B4-BE49-F238E27FC236}">
                <a16:creationId xmlns:a16="http://schemas.microsoft.com/office/drawing/2014/main" id="{5BE48B70-6D6B-1AAF-7E5B-8D4818E39466}"/>
              </a:ext>
            </a:extLst>
          </p:cNvPr>
          <p:cNvGrpSpPr>
            <a:grpSpLocks/>
          </p:cNvGrpSpPr>
          <p:nvPr/>
        </p:nvGrpSpPr>
        <p:grpSpPr bwMode="auto">
          <a:xfrm>
            <a:off x="5521325" y="4510088"/>
            <a:ext cx="3660775" cy="527050"/>
            <a:chOff x="3704" y="3413"/>
            <a:chExt cx="2306" cy="332"/>
          </a:xfrm>
        </p:grpSpPr>
        <p:graphicFrame>
          <p:nvGraphicFramePr>
            <p:cNvPr id="13324" name="Object 24">
              <a:extLst>
                <a:ext uri="{FF2B5EF4-FFF2-40B4-BE49-F238E27FC236}">
                  <a16:creationId xmlns:a16="http://schemas.microsoft.com/office/drawing/2014/main" id="{2586374D-BB3D-A0FB-DA06-3385B2A0E0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4" y="3413"/>
            <a:ext cx="858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30" imgH="241195" progId="Equation.DSMT4">
                    <p:embed/>
                  </p:oleObj>
                </mc:Choice>
                <mc:Fallback>
                  <p:oleObj name="Equation" r:id="rId5" imgW="622030" imgH="241195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3413"/>
                          <a:ext cx="858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5" name="Text Box 25">
              <a:extLst>
                <a:ext uri="{FF2B5EF4-FFF2-40B4-BE49-F238E27FC236}">
                  <a16:creationId xmlns:a16="http://schemas.microsoft.com/office/drawing/2014/main" id="{5151900C-F7C3-CE9F-9D42-2CF175A60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0" y="3442"/>
              <a:ext cx="14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cùng phương.</a:t>
              </a:r>
            </a:p>
          </p:txBody>
        </p:sp>
      </p:grpSp>
      <p:grpSp>
        <p:nvGrpSpPr>
          <p:cNvPr id="33822" name="Group 30">
            <a:extLst>
              <a:ext uri="{FF2B5EF4-FFF2-40B4-BE49-F238E27FC236}">
                <a16:creationId xmlns:a16="http://schemas.microsoft.com/office/drawing/2014/main" id="{3BE77C49-0B0E-4EDF-487A-46DC4D06B34A}"/>
              </a:ext>
            </a:extLst>
          </p:cNvPr>
          <p:cNvGrpSpPr>
            <a:grpSpLocks/>
          </p:cNvGrpSpPr>
          <p:nvPr/>
        </p:nvGrpSpPr>
        <p:grpSpPr bwMode="auto">
          <a:xfrm>
            <a:off x="5508625" y="5278438"/>
            <a:ext cx="3673475" cy="527050"/>
            <a:chOff x="3705" y="3764"/>
            <a:chExt cx="2314" cy="332"/>
          </a:xfrm>
        </p:grpSpPr>
        <p:graphicFrame>
          <p:nvGraphicFramePr>
            <p:cNvPr id="13322" name="Object 26">
              <a:extLst>
                <a:ext uri="{FF2B5EF4-FFF2-40B4-BE49-F238E27FC236}">
                  <a16:creationId xmlns:a16="http://schemas.microsoft.com/office/drawing/2014/main" id="{3002EE36-3535-E86B-A242-D8E3BCAAABF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5" y="3764"/>
            <a:ext cx="875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34725" imgH="241195" progId="Equation.DSMT4">
                    <p:embed/>
                  </p:oleObj>
                </mc:Choice>
                <mc:Fallback>
                  <p:oleObj name="Equation" r:id="rId7" imgW="634725" imgH="241195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" y="3764"/>
                          <a:ext cx="875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3" name="Text Box 27">
              <a:extLst>
                <a:ext uri="{FF2B5EF4-FFF2-40B4-BE49-F238E27FC236}">
                  <a16:creationId xmlns:a16="http://schemas.microsoft.com/office/drawing/2014/main" id="{542A9B7D-5A74-6EF3-3CCB-F83C0D49EA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9" y="3793"/>
              <a:ext cx="14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cùng phương.</a:t>
              </a:r>
            </a:p>
          </p:txBody>
        </p:sp>
      </p:grpSp>
      <p:sp>
        <p:nvSpPr>
          <p:cNvPr id="13319" name="AutoShape 3">
            <a:extLst>
              <a:ext uri="{FF2B5EF4-FFF2-40B4-BE49-F238E27FC236}">
                <a16:creationId xmlns:a16="http://schemas.microsoft.com/office/drawing/2014/main" id="{FE1B1CE4-094E-D7AB-A7F1-1D28DFE3F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13320" name="AutoShape 16">
            <a:extLst>
              <a:ext uri="{FF2B5EF4-FFF2-40B4-BE49-F238E27FC236}">
                <a16:creationId xmlns:a16="http://schemas.microsoft.com/office/drawing/2014/main" id="{074C6C12-3768-7FD4-B96B-1AE58EF4B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662E357-5A93-17CD-D7DB-18C06A3F4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8" name="Line 32">
            <a:extLst>
              <a:ext uri="{FF2B5EF4-FFF2-40B4-BE49-F238E27FC236}">
                <a16:creationId xmlns:a16="http://schemas.microsoft.com/office/drawing/2014/main" id="{85C35DC5-EC2E-4B7B-3729-C428FC816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339" name="AutoShape 3">
            <a:extLst>
              <a:ext uri="{FF2B5EF4-FFF2-40B4-BE49-F238E27FC236}">
                <a16:creationId xmlns:a16="http://schemas.microsoft.com/office/drawing/2014/main" id="{2B64D794-713A-13B2-528C-CE1297CBB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BB81C5C8-5E53-4164-4D91-EA36A447F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1873250"/>
            <a:ext cx="8497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FF3300"/>
                </a:solidFill>
              </a:rPr>
              <a:t>Ví dụ:</a:t>
            </a:r>
            <a:r>
              <a:rPr lang="en-US" altLang="en-US" sz="2400" i="1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Cho hình bình hành ABCD, tâm O. Gọi M, N lần lượt là trung điểm của AD, BC.</a:t>
            </a:r>
          </a:p>
        </p:txBody>
      </p:sp>
      <p:graphicFrame>
        <p:nvGraphicFramePr>
          <p:cNvPr id="29701" name="Object 5">
            <a:extLst>
              <a:ext uri="{FF2B5EF4-FFF2-40B4-BE49-F238E27FC236}">
                <a16:creationId xmlns:a16="http://schemas.microsoft.com/office/drawing/2014/main" id="{E2F78DCC-C8AA-040B-B307-0AA2245C50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6038" y="32543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32543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>
            <a:extLst>
              <a:ext uri="{FF2B5EF4-FFF2-40B4-BE49-F238E27FC236}">
                <a16:creationId xmlns:a16="http://schemas.microsoft.com/office/drawing/2014/main" id="{EE15AF1C-E27A-EE86-E98A-EB1C40098F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2736850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736850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>
            <a:extLst>
              <a:ext uri="{FF2B5EF4-FFF2-40B4-BE49-F238E27FC236}">
                <a16:creationId xmlns:a16="http://schemas.microsoft.com/office/drawing/2014/main" id="{C892E849-2445-A6FA-D416-33ABDC9CFE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0238" y="32670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780" imgH="203024" progId="Equation.DSMT4">
                  <p:embed/>
                </p:oleObj>
              </mc:Choice>
              <mc:Fallback>
                <p:oleObj name="Equation" r:id="rId5" imgW="253780" imgH="2030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2670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10">
            <a:extLst>
              <a:ext uri="{FF2B5EF4-FFF2-40B4-BE49-F238E27FC236}">
                <a16:creationId xmlns:a16="http://schemas.microsoft.com/office/drawing/2014/main" id="{48989837-C9CD-907E-8210-E33F84093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58229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C</a:t>
            </a:r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E7832EB1-01A1-AA09-77B8-45F3EA350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394970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B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EC65C26B-1BD4-17EF-22F0-664928A67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5799138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25C4A335-FEF4-56F9-F748-4ABBEEEBB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393382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</a:t>
            </a:r>
          </a:p>
        </p:txBody>
      </p:sp>
      <p:sp>
        <p:nvSpPr>
          <p:cNvPr id="29720" name="Text Box 24">
            <a:extLst>
              <a:ext uri="{FF2B5EF4-FFF2-40B4-BE49-F238E27FC236}">
                <a16:creationId xmlns:a16="http://schemas.microsoft.com/office/drawing/2014/main" id="{FFC6FB44-E6B6-600F-353D-F1C1F102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323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M</a:t>
            </a: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956F766D-FEF7-5CF3-CEAD-E76997349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90537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N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EA6B100A-7EFD-DE13-18A3-8AA6CE8A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5083175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O</a:t>
            </a:r>
          </a:p>
        </p:txBody>
      </p:sp>
      <p:sp>
        <p:nvSpPr>
          <p:cNvPr id="29725" name="Line 29">
            <a:extLst>
              <a:ext uri="{FF2B5EF4-FFF2-40B4-BE49-F238E27FC236}">
                <a16:creationId xmlns:a16="http://schemas.microsoft.com/office/drawing/2014/main" id="{A68E34E6-A680-43C9-1DCE-DE00DCAD2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4588" y="4257675"/>
            <a:ext cx="224631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9745" name="Group 49">
            <a:extLst>
              <a:ext uri="{FF2B5EF4-FFF2-40B4-BE49-F238E27FC236}">
                <a16:creationId xmlns:a16="http://schemas.microsoft.com/office/drawing/2014/main" id="{F6E19244-F52D-605D-ED10-7D4B348132A1}"/>
              </a:ext>
            </a:extLst>
          </p:cNvPr>
          <p:cNvGrpSpPr>
            <a:grpSpLocks/>
          </p:cNvGrpSpPr>
          <p:nvPr/>
        </p:nvGrpSpPr>
        <p:grpSpPr bwMode="auto">
          <a:xfrm>
            <a:off x="3813175" y="3768725"/>
            <a:ext cx="5148263" cy="471488"/>
            <a:chOff x="2381" y="2441"/>
            <a:chExt cx="3243" cy="297"/>
          </a:xfrm>
        </p:grpSpPr>
        <p:sp>
          <p:nvSpPr>
            <p:cNvPr id="14372" name="Text Box 30">
              <a:extLst>
                <a:ext uri="{FF2B5EF4-FFF2-40B4-BE49-F238E27FC236}">
                  <a16:creationId xmlns:a16="http://schemas.microsoft.com/office/drawing/2014/main" id="{F59B85D2-1ABB-0CEA-3CAC-8052AB656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2450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phương với       là:</a:t>
              </a:r>
            </a:p>
          </p:txBody>
        </p:sp>
        <p:graphicFrame>
          <p:nvGraphicFramePr>
            <p:cNvPr id="14373" name="Object 31">
              <a:extLst>
                <a:ext uri="{FF2B5EF4-FFF2-40B4-BE49-F238E27FC236}">
                  <a16:creationId xmlns:a16="http://schemas.microsoft.com/office/drawing/2014/main" id="{C8DB452D-0274-7B5D-0CD6-73FE3018EC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57" y="2441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3780" imgH="203024" progId="Equation.DSMT4">
                    <p:embed/>
                  </p:oleObj>
                </mc:Choice>
                <mc:Fallback>
                  <p:oleObj name="Equation" r:id="rId6" imgW="253780" imgH="203024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7" y="2441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29" name="Line 33">
            <a:extLst>
              <a:ext uri="{FF2B5EF4-FFF2-40B4-BE49-F238E27FC236}">
                <a16:creationId xmlns:a16="http://schemas.microsoft.com/office/drawing/2014/main" id="{A1B5D0B5-01D2-E931-1BB5-4EE802D83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025" y="5881688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0" name="Line 34">
            <a:extLst>
              <a:ext uri="{FF2B5EF4-FFF2-40B4-BE49-F238E27FC236}">
                <a16:creationId xmlns:a16="http://schemas.microsoft.com/office/drawing/2014/main" id="{4647F9FA-84A8-8555-3673-0FB8F4E75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1" name="Line 35">
            <a:extLst>
              <a:ext uri="{FF2B5EF4-FFF2-40B4-BE49-F238E27FC236}">
                <a16:creationId xmlns:a16="http://schemas.microsoft.com/office/drawing/2014/main" id="{2088CEA9-26EE-D73A-57AB-BC3A4B075A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2" name="Line 36">
            <a:extLst>
              <a:ext uri="{FF2B5EF4-FFF2-40B4-BE49-F238E27FC236}">
                <a16:creationId xmlns:a16="http://schemas.microsoft.com/office/drawing/2014/main" id="{FE7374B3-62DB-5B31-06EA-6E953B0B3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157321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3" name="Line 37">
            <a:extLst>
              <a:ext uri="{FF2B5EF4-FFF2-40B4-BE49-F238E27FC236}">
                <a16:creationId xmlns:a16="http://schemas.microsoft.com/office/drawing/2014/main" id="{E7E04876-3B5C-3EC4-974B-9019AECD75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295116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4" name="Line 38">
            <a:extLst>
              <a:ext uri="{FF2B5EF4-FFF2-40B4-BE49-F238E27FC236}">
                <a16:creationId xmlns:a16="http://schemas.microsoft.com/office/drawing/2014/main" id="{2D4EA19A-B592-5408-EADC-AEE53FECF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" y="5070475"/>
            <a:ext cx="1111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5" name="Line 39">
            <a:extLst>
              <a:ext uri="{FF2B5EF4-FFF2-40B4-BE49-F238E27FC236}">
                <a16:creationId xmlns:a16="http://schemas.microsoft.com/office/drawing/2014/main" id="{3A3F7EDC-ABD4-2440-485D-A11E2684A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3413" y="5075238"/>
            <a:ext cx="11477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29737" name="Object 41">
            <a:extLst>
              <a:ext uri="{FF2B5EF4-FFF2-40B4-BE49-F238E27FC236}">
                <a16:creationId xmlns:a16="http://schemas.microsoft.com/office/drawing/2014/main" id="{2D9200BD-9292-ED47-AD29-65226EE790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4156075"/>
          <a:ext cx="40862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57400" imgH="241300" progId="Equation.DSMT4">
                  <p:embed/>
                </p:oleObj>
              </mc:Choice>
              <mc:Fallback>
                <p:oleObj name="Equation" r:id="rId8" imgW="2057400" imgH="2413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156075"/>
                        <a:ext cx="40862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9" name="Text Box 43">
            <a:extLst>
              <a:ext uri="{FF2B5EF4-FFF2-40B4-BE49-F238E27FC236}">
                <a16:creationId xmlns:a16="http://schemas.microsoft.com/office/drawing/2014/main" id="{3A9F70AE-9329-3225-6313-12F268BDD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2651125"/>
            <a:ext cx="8497888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Hãy kể tên các vectơ cùng phương với        ; hai vectơ cùng hướng với       ; hai vectơ ngược hướng với</a:t>
            </a:r>
            <a:r>
              <a:rPr lang="en-US" altLang="en-US" sz="2400" i="1">
                <a:solidFill>
                  <a:srgbClr val="0000FF"/>
                </a:solidFill>
              </a:rPr>
              <a:t>        .</a:t>
            </a:r>
          </a:p>
        </p:txBody>
      </p:sp>
      <p:grpSp>
        <p:nvGrpSpPr>
          <p:cNvPr id="29746" name="Group 50">
            <a:extLst>
              <a:ext uri="{FF2B5EF4-FFF2-40B4-BE49-F238E27FC236}">
                <a16:creationId xmlns:a16="http://schemas.microsoft.com/office/drawing/2014/main" id="{D745320C-4B32-6057-F66A-51E2CD490D5D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4641850"/>
            <a:ext cx="5148262" cy="469900"/>
            <a:chOff x="2351" y="3076"/>
            <a:chExt cx="3243" cy="296"/>
          </a:xfrm>
        </p:grpSpPr>
        <p:sp>
          <p:nvSpPr>
            <p:cNvPr id="14370" name="Text Box 44">
              <a:extLst>
                <a:ext uri="{FF2B5EF4-FFF2-40B4-BE49-F238E27FC236}">
                  <a16:creationId xmlns:a16="http://schemas.microsoft.com/office/drawing/2014/main" id="{9DA052D9-D7A8-13B7-78B9-5C9CE5A9C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1" y="3084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hướng với       là:</a:t>
              </a:r>
            </a:p>
          </p:txBody>
        </p:sp>
        <p:graphicFrame>
          <p:nvGraphicFramePr>
            <p:cNvPr id="14371" name="Object 45">
              <a:extLst>
                <a:ext uri="{FF2B5EF4-FFF2-40B4-BE49-F238E27FC236}">
                  <a16:creationId xmlns:a16="http://schemas.microsoft.com/office/drawing/2014/main" id="{56450771-22F4-D837-8F76-5F78C9FBE9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3" y="3076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53780" imgH="203024" progId="Equation.DSMT4">
                    <p:embed/>
                  </p:oleObj>
                </mc:Choice>
                <mc:Fallback>
                  <p:oleObj name="Equation" r:id="rId10" imgW="253780" imgH="203024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3" y="3076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42" name="Object 46">
            <a:extLst>
              <a:ext uri="{FF2B5EF4-FFF2-40B4-BE49-F238E27FC236}">
                <a16:creationId xmlns:a16="http://schemas.microsoft.com/office/drawing/2014/main" id="{20A48141-804C-A088-796E-2B9674D24A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9763" y="5070475"/>
          <a:ext cx="23717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800" imgH="241300" progId="Equation.DSMT4">
                  <p:embed/>
                </p:oleObj>
              </mc:Choice>
              <mc:Fallback>
                <p:oleObj name="Equation" r:id="rId11" imgW="11938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5070475"/>
                        <a:ext cx="23717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47" name="Group 51">
            <a:extLst>
              <a:ext uri="{FF2B5EF4-FFF2-40B4-BE49-F238E27FC236}">
                <a16:creationId xmlns:a16="http://schemas.microsoft.com/office/drawing/2014/main" id="{96DA2B7C-6897-7364-B408-3802B6004B19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5461000"/>
            <a:ext cx="5148262" cy="474663"/>
            <a:chOff x="2373" y="3702"/>
            <a:chExt cx="3243" cy="299"/>
          </a:xfrm>
        </p:grpSpPr>
        <p:sp>
          <p:nvSpPr>
            <p:cNvPr id="14368" name="Text Box 47">
              <a:extLst>
                <a:ext uri="{FF2B5EF4-FFF2-40B4-BE49-F238E27FC236}">
                  <a16:creationId xmlns:a16="http://schemas.microsoft.com/office/drawing/2014/main" id="{365C5ECA-191C-D38E-0F16-A7367D1E1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3" y="3713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ngược hướng với       là:</a:t>
              </a:r>
            </a:p>
          </p:txBody>
        </p:sp>
        <p:graphicFrame>
          <p:nvGraphicFramePr>
            <p:cNvPr id="14369" name="Object 48">
              <a:extLst>
                <a:ext uri="{FF2B5EF4-FFF2-40B4-BE49-F238E27FC236}">
                  <a16:creationId xmlns:a16="http://schemas.microsoft.com/office/drawing/2014/main" id="{D7B22B77-D9EC-CA77-19B7-9206A5153E0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66" y="3702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53780" imgH="203024" progId="Equation.DSMT4">
                    <p:embed/>
                  </p:oleObj>
                </mc:Choice>
                <mc:Fallback>
                  <p:oleObj name="Equation" r:id="rId13" imgW="253780" imgH="203024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6" y="3702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8" name="Object 46">
            <a:extLst>
              <a:ext uri="{FF2B5EF4-FFF2-40B4-BE49-F238E27FC236}">
                <a16:creationId xmlns:a16="http://schemas.microsoft.com/office/drawing/2014/main" id="{E2F7A0C9-9891-8B6D-10D4-64BB708A0A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5325" y="5918200"/>
          <a:ext cx="23971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06500" imgH="241300" progId="Equation.DSMT4">
                  <p:embed/>
                </p:oleObj>
              </mc:Choice>
              <mc:Fallback>
                <p:oleObj name="Equation" r:id="rId14" imgW="12065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5918200"/>
                        <a:ext cx="23971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6" name="AutoShape 16">
            <a:extLst>
              <a:ext uri="{FF2B5EF4-FFF2-40B4-BE49-F238E27FC236}">
                <a16:creationId xmlns:a16="http://schemas.microsoft.com/office/drawing/2014/main" id="{A6498D50-F682-2A92-D379-BBCCF142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4C7EF7F7-C6EB-13A9-60AD-5DAC9ED30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6" grpId="0"/>
      <p:bldP spid="29707" grpId="0"/>
      <p:bldP spid="29708" grpId="0"/>
      <p:bldP spid="29709" grpId="0"/>
      <p:bldP spid="29720" grpId="0"/>
      <p:bldP spid="29721" grpId="0"/>
      <p:bldP spid="29722" grpId="0"/>
      <p:bldP spid="297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>
            <a:extLst>
              <a:ext uri="{FF2B5EF4-FFF2-40B4-BE49-F238E27FC236}">
                <a16:creationId xmlns:a16="http://schemas.microsoft.com/office/drawing/2014/main" id="{DF944CEC-220E-149A-E239-6B5584E15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00013"/>
            <a:ext cx="5832475" cy="37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3" name="Group 5">
            <a:extLst>
              <a:ext uri="{FF2B5EF4-FFF2-40B4-BE49-F238E27FC236}">
                <a16:creationId xmlns:a16="http://schemas.microsoft.com/office/drawing/2014/main" id="{FCDADFA5-3AA2-AB2E-C03B-2129ACE7953E}"/>
              </a:ext>
            </a:extLst>
          </p:cNvPr>
          <p:cNvGrpSpPr>
            <a:grpSpLocks/>
          </p:cNvGrpSpPr>
          <p:nvPr/>
        </p:nvGrpSpPr>
        <p:grpSpPr bwMode="auto">
          <a:xfrm>
            <a:off x="180975" y="4437063"/>
            <a:ext cx="5292725" cy="668337"/>
            <a:chOff x="205" y="3482"/>
            <a:chExt cx="3334" cy="421"/>
          </a:xfrm>
        </p:grpSpPr>
        <p:graphicFrame>
          <p:nvGraphicFramePr>
            <p:cNvPr id="15375" name="Object 6">
              <a:extLst>
                <a:ext uri="{FF2B5EF4-FFF2-40B4-BE49-F238E27FC236}">
                  <a16:creationId xmlns:a16="http://schemas.microsoft.com/office/drawing/2014/main" id="{1418FAB5-CF80-9705-D6A1-1959F8474A6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14" y="3482"/>
            <a:ext cx="117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72808" imgH="241195" progId="Equation.DSMT4">
                    <p:embed/>
                  </p:oleObj>
                </mc:Choice>
                <mc:Fallback>
                  <p:oleObj name="Equation" r:id="rId3" imgW="672808" imgH="241195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4" y="3482"/>
                          <a:ext cx="117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6" name="Text Box 7">
              <a:extLst>
                <a:ext uri="{FF2B5EF4-FFF2-40B4-BE49-F238E27FC236}">
                  <a16:creationId xmlns:a16="http://schemas.microsoft.com/office/drawing/2014/main" id="{6B83CFCB-108A-ACC9-F354-ABF4B28D3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" y="3531"/>
              <a:ext cx="33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song song.</a:t>
              </a:r>
            </a:p>
          </p:txBody>
        </p:sp>
      </p:grpSp>
      <p:grpSp>
        <p:nvGrpSpPr>
          <p:cNvPr id="15364" name="Group 8">
            <a:extLst>
              <a:ext uri="{FF2B5EF4-FFF2-40B4-BE49-F238E27FC236}">
                <a16:creationId xmlns:a16="http://schemas.microsoft.com/office/drawing/2014/main" id="{66801641-3065-3D29-454D-218FDFB1EF27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3860800"/>
            <a:ext cx="5400675" cy="668338"/>
            <a:chOff x="204" y="3119"/>
            <a:chExt cx="3402" cy="421"/>
          </a:xfrm>
        </p:grpSpPr>
        <p:graphicFrame>
          <p:nvGraphicFramePr>
            <p:cNvPr id="15373" name="Object 9">
              <a:extLst>
                <a:ext uri="{FF2B5EF4-FFF2-40B4-BE49-F238E27FC236}">
                  <a16:creationId xmlns:a16="http://schemas.microsoft.com/office/drawing/2014/main" id="{BBE89666-1CAE-3FC5-F5BC-7030F3382DA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74" y="3119"/>
            <a:ext cx="1287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736600" imgH="241300" progId="Equation.DSMT4">
                    <p:embed/>
                  </p:oleObj>
                </mc:Choice>
                <mc:Fallback>
                  <p:oleObj name="Equation" r:id="rId5" imgW="736600" imgH="2413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4" y="3119"/>
                          <a:ext cx="1287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4" name="Text Box 10">
              <a:extLst>
                <a:ext uri="{FF2B5EF4-FFF2-40B4-BE49-F238E27FC236}">
                  <a16:creationId xmlns:a16="http://schemas.microsoft.com/office/drawing/2014/main" id="{2FDAF65B-F6DE-2820-299B-69AD4B960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167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trùng nhau.</a:t>
              </a:r>
            </a:p>
          </p:txBody>
        </p:sp>
      </p:grpSp>
      <p:grpSp>
        <p:nvGrpSpPr>
          <p:cNvPr id="15365" name="Group 11">
            <a:extLst>
              <a:ext uri="{FF2B5EF4-FFF2-40B4-BE49-F238E27FC236}">
                <a16:creationId xmlns:a16="http://schemas.microsoft.com/office/drawing/2014/main" id="{0DBBF7B6-8B1F-4557-C167-9A87FFD3C5E6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5573713"/>
            <a:ext cx="6248400" cy="1023937"/>
            <a:chOff x="3888" y="3504"/>
            <a:chExt cx="3936" cy="645"/>
          </a:xfrm>
        </p:grpSpPr>
        <p:graphicFrame>
          <p:nvGraphicFramePr>
            <p:cNvPr id="15371" name="Object 12">
              <a:extLst>
                <a:ext uri="{FF2B5EF4-FFF2-40B4-BE49-F238E27FC236}">
                  <a16:creationId xmlns:a16="http://schemas.microsoft.com/office/drawing/2014/main" id="{39E0B4AC-3330-E3CE-16AD-1BD100A5C4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4" y="3504"/>
            <a:ext cx="1242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710891" imgH="241195" progId="Equation.DSMT4">
                    <p:embed/>
                  </p:oleObj>
                </mc:Choice>
                <mc:Fallback>
                  <p:oleObj name="Equation" r:id="rId7" imgW="710891" imgH="241195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4" y="3504"/>
                          <a:ext cx="1242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2" name="Text Box 13">
              <a:extLst>
                <a:ext uri="{FF2B5EF4-FFF2-40B4-BE49-F238E27FC236}">
                  <a16:creationId xmlns:a16="http://schemas.microsoft.com/office/drawing/2014/main" id="{722FF6B3-F6DE-4E70-917E-A85AB19A6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553"/>
              <a:ext cx="393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không song song cũng không trùng nhau.</a:t>
              </a:r>
            </a:p>
          </p:txBody>
        </p:sp>
      </p:grpSp>
      <p:grpSp>
        <p:nvGrpSpPr>
          <p:cNvPr id="15366" name="Group 14">
            <a:extLst>
              <a:ext uri="{FF2B5EF4-FFF2-40B4-BE49-F238E27FC236}">
                <a16:creationId xmlns:a16="http://schemas.microsoft.com/office/drawing/2014/main" id="{5AE91395-A7FD-F6B4-DD52-73D2796B05F9}"/>
              </a:ext>
            </a:extLst>
          </p:cNvPr>
          <p:cNvGrpSpPr>
            <a:grpSpLocks/>
          </p:cNvGrpSpPr>
          <p:nvPr/>
        </p:nvGrpSpPr>
        <p:grpSpPr bwMode="auto">
          <a:xfrm>
            <a:off x="193675" y="4997450"/>
            <a:ext cx="5400675" cy="668338"/>
            <a:chOff x="3887" y="3141"/>
            <a:chExt cx="3402" cy="421"/>
          </a:xfrm>
        </p:grpSpPr>
        <p:graphicFrame>
          <p:nvGraphicFramePr>
            <p:cNvPr id="15369" name="Object 15">
              <a:extLst>
                <a:ext uri="{FF2B5EF4-FFF2-40B4-BE49-F238E27FC236}">
                  <a16:creationId xmlns:a16="http://schemas.microsoft.com/office/drawing/2014/main" id="{FA508DCE-FECF-D2B6-EAAA-7B8109552C6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8" y="3141"/>
            <a:ext cx="1265" cy="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723586" imgH="241195" progId="Equation.DSMT4">
                    <p:embed/>
                  </p:oleObj>
                </mc:Choice>
                <mc:Fallback>
                  <p:oleObj name="Equation" r:id="rId9" imgW="723586" imgH="241195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8" y="3141"/>
                          <a:ext cx="1265" cy="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0" name="Text Box 16">
              <a:extLst>
                <a:ext uri="{FF2B5EF4-FFF2-40B4-BE49-F238E27FC236}">
                  <a16:creationId xmlns:a16="http://schemas.microsoft.com/office/drawing/2014/main" id="{AED15AA9-378C-3AC2-F8A6-AAA469C8A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7" y="3189"/>
              <a:ext cx="34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Giá của         và         song song.</a:t>
              </a:r>
            </a:p>
          </p:txBody>
        </p:sp>
      </p:grpSp>
      <p:sp>
        <p:nvSpPr>
          <p:cNvPr id="44049" name="AutoShape 17">
            <a:extLst>
              <a:ext uri="{FF2B5EF4-FFF2-40B4-BE49-F238E27FC236}">
                <a16:creationId xmlns:a16="http://schemas.microsoft.com/office/drawing/2014/main" id="{C27C431F-89F0-51DF-EB28-3E9D0DF34CFD}"/>
              </a:ext>
            </a:extLst>
          </p:cNvPr>
          <p:cNvSpPr>
            <a:spLocks/>
          </p:cNvSpPr>
          <p:nvPr/>
        </p:nvSpPr>
        <p:spPr bwMode="auto">
          <a:xfrm>
            <a:off x="5494338" y="4033838"/>
            <a:ext cx="360362" cy="1584325"/>
          </a:xfrm>
          <a:prstGeom prst="rightBrace">
            <a:avLst>
              <a:gd name="adj1" fmla="val 36637"/>
              <a:gd name="adj2" fmla="val 50051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07A514E7-D2BA-9AA3-2E5A-59FEABBEF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149725"/>
            <a:ext cx="32035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</a:rPr>
              <a:t>Các cặp vectơ này được gọi là cùng phương.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11" name="Picture 19">
            <a:extLst>
              <a:ext uri="{FF2B5EF4-FFF2-40B4-BE49-F238E27FC236}">
                <a16:creationId xmlns:a16="http://schemas.microsoft.com/office/drawing/2014/main" id="{034AF701-89D9-3427-9BF1-9FA2FC78F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02"/>
          <a:stretch>
            <a:fillRect/>
          </a:stretch>
        </p:blipFill>
        <p:spPr bwMode="auto">
          <a:xfrm>
            <a:off x="0" y="1851025"/>
            <a:ext cx="5057775" cy="304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2" name="Text Box 20">
            <a:extLst>
              <a:ext uri="{FF2B5EF4-FFF2-40B4-BE49-F238E27FC236}">
                <a16:creationId xmlns:a16="http://schemas.microsoft.com/office/drawing/2014/main" id="{A6E3C84C-B9EB-FB6F-471E-FB073CDD0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2230438"/>
            <a:ext cx="28797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Có nhận xét gì về chiều mũi tên của các cặp vectơ cùng phương trong hình bên?</a:t>
            </a:r>
          </a:p>
        </p:txBody>
      </p:sp>
      <p:grpSp>
        <p:nvGrpSpPr>
          <p:cNvPr id="33820" name="Group 28">
            <a:extLst>
              <a:ext uri="{FF2B5EF4-FFF2-40B4-BE49-F238E27FC236}">
                <a16:creationId xmlns:a16="http://schemas.microsoft.com/office/drawing/2014/main" id="{8375E977-8C49-082C-E0C9-02CD4315460D}"/>
              </a:ext>
            </a:extLst>
          </p:cNvPr>
          <p:cNvGrpSpPr>
            <a:grpSpLocks/>
          </p:cNvGrpSpPr>
          <p:nvPr/>
        </p:nvGrpSpPr>
        <p:grpSpPr bwMode="auto">
          <a:xfrm>
            <a:off x="5246688" y="2355850"/>
            <a:ext cx="3673475" cy="527050"/>
            <a:chOff x="3696" y="3022"/>
            <a:chExt cx="2314" cy="332"/>
          </a:xfrm>
        </p:grpSpPr>
        <p:graphicFrame>
          <p:nvGraphicFramePr>
            <p:cNvPr id="16406" name="Object 22">
              <a:extLst>
                <a:ext uri="{FF2B5EF4-FFF2-40B4-BE49-F238E27FC236}">
                  <a16:creationId xmlns:a16="http://schemas.microsoft.com/office/drawing/2014/main" id="{C2613FFB-906A-C874-7FAB-A851979EEA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3022"/>
            <a:ext cx="911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60113" imgH="241195" progId="Equation.DSMT4">
                    <p:embed/>
                  </p:oleObj>
                </mc:Choice>
                <mc:Fallback>
                  <p:oleObj name="Equation" r:id="rId3" imgW="660113" imgH="241195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022"/>
                          <a:ext cx="911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7" name="Text Box 23">
              <a:extLst>
                <a:ext uri="{FF2B5EF4-FFF2-40B4-BE49-F238E27FC236}">
                  <a16:creationId xmlns:a16="http://schemas.microsoft.com/office/drawing/2014/main" id="{D00D2D1E-DE9D-7CB1-28D2-9E9D67371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8" y="3051"/>
              <a:ext cx="14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cùng hướng.</a:t>
              </a:r>
            </a:p>
          </p:txBody>
        </p:sp>
      </p:grpSp>
      <p:grpSp>
        <p:nvGrpSpPr>
          <p:cNvPr id="33821" name="Group 29">
            <a:extLst>
              <a:ext uri="{FF2B5EF4-FFF2-40B4-BE49-F238E27FC236}">
                <a16:creationId xmlns:a16="http://schemas.microsoft.com/office/drawing/2014/main" id="{452E65E6-ED00-70EB-6BF5-B129B4880C26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3252788"/>
            <a:ext cx="3632200" cy="527050"/>
            <a:chOff x="3704" y="3413"/>
            <a:chExt cx="2288" cy="332"/>
          </a:xfrm>
        </p:grpSpPr>
        <p:graphicFrame>
          <p:nvGraphicFramePr>
            <p:cNvPr id="16404" name="Object 24">
              <a:extLst>
                <a:ext uri="{FF2B5EF4-FFF2-40B4-BE49-F238E27FC236}">
                  <a16:creationId xmlns:a16="http://schemas.microsoft.com/office/drawing/2014/main" id="{8C258293-A245-C836-3008-680C5DB850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4" y="3413"/>
            <a:ext cx="858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30" imgH="241195" progId="Equation.DSMT4">
                    <p:embed/>
                  </p:oleObj>
                </mc:Choice>
                <mc:Fallback>
                  <p:oleObj name="Equation" r:id="rId5" imgW="622030" imgH="241195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3413"/>
                          <a:ext cx="858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5" name="Text Box 25">
              <a:extLst>
                <a:ext uri="{FF2B5EF4-FFF2-40B4-BE49-F238E27FC236}">
                  <a16:creationId xmlns:a16="http://schemas.microsoft.com/office/drawing/2014/main" id="{E54D3807-53FB-7EB0-710F-69D5B6C7C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" y="3442"/>
              <a:ext cx="1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ngược hướng.</a:t>
              </a:r>
            </a:p>
          </p:txBody>
        </p:sp>
      </p:grpSp>
      <p:grpSp>
        <p:nvGrpSpPr>
          <p:cNvPr id="33822" name="Group 30">
            <a:extLst>
              <a:ext uri="{FF2B5EF4-FFF2-40B4-BE49-F238E27FC236}">
                <a16:creationId xmlns:a16="http://schemas.microsoft.com/office/drawing/2014/main" id="{F50B0C45-8E7A-F242-2A63-AFF5365EC823}"/>
              </a:ext>
            </a:extLst>
          </p:cNvPr>
          <p:cNvGrpSpPr>
            <a:grpSpLocks/>
          </p:cNvGrpSpPr>
          <p:nvPr/>
        </p:nvGrpSpPr>
        <p:grpSpPr bwMode="auto">
          <a:xfrm>
            <a:off x="5287963" y="4029075"/>
            <a:ext cx="3644900" cy="527050"/>
            <a:chOff x="3705" y="3764"/>
            <a:chExt cx="2296" cy="332"/>
          </a:xfrm>
        </p:grpSpPr>
        <p:graphicFrame>
          <p:nvGraphicFramePr>
            <p:cNvPr id="16402" name="Object 26">
              <a:extLst>
                <a:ext uri="{FF2B5EF4-FFF2-40B4-BE49-F238E27FC236}">
                  <a16:creationId xmlns:a16="http://schemas.microsoft.com/office/drawing/2014/main" id="{D10B8151-C260-5E72-D3CF-0DB75A9AA85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5" y="3764"/>
            <a:ext cx="875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34725" imgH="241195" progId="Equation.DSMT4">
                    <p:embed/>
                  </p:oleObj>
                </mc:Choice>
                <mc:Fallback>
                  <p:oleObj name="Equation" r:id="rId7" imgW="634725" imgH="241195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" y="3764"/>
                          <a:ext cx="875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3" name="Text Box 27">
              <a:extLst>
                <a:ext uri="{FF2B5EF4-FFF2-40B4-BE49-F238E27FC236}">
                  <a16:creationId xmlns:a16="http://schemas.microsoft.com/office/drawing/2014/main" id="{E8C470A3-D810-A263-661C-86DE3E2E7C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9" y="3793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ngược hướng.</a:t>
              </a:r>
            </a:p>
          </p:txBody>
        </p:sp>
      </p:grpSp>
      <p:sp>
        <p:nvSpPr>
          <p:cNvPr id="16" name="Text Box 27">
            <a:extLst>
              <a:ext uri="{FF2B5EF4-FFF2-40B4-BE49-F238E27FC236}">
                <a16:creationId xmlns:a16="http://schemas.microsoft.com/office/drawing/2014/main" id="{9DDE9AC2-E7EA-CC1C-9000-F68FC7E7C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5305425"/>
            <a:ext cx="39433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Cùng phương, cùng chiều</a:t>
            </a:r>
          </a:p>
        </p:txBody>
      </p:sp>
      <p:sp>
        <p:nvSpPr>
          <p:cNvPr id="2" name="Mũi tên: Phải 1">
            <a:extLst>
              <a:ext uri="{FF2B5EF4-FFF2-40B4-BE49-F238E27FC236}">
                <a16:creationId xmlns:a16="http://schemas.microsoft.com/office/drawing/2014/main" id="{01C82990-662E-9AD7-30EB-4F6D909AB8FB}"/>
              </a:ext>
            </a:extLst>
          </p:cNvPr>
          <p:cNvSpPr/>
          <p:nvPr/>
        </p:nvSpPr>
        <p:spPr>
          <a:xfrm>
            <a:off x="5692775" y="5438775"/>
            <a:ext cx="439738" cy="196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 Box 27">
            <a:extLst>
              <a:ext uri="{FF2B5EF4-FFF2-40B4-BE49-F238E27FC236}">
                <a16:creationId xmlns:a16="http://schemas.microsoft.com/office/drawing/2014/main" id="{F50861C5-DE86-E0E3-C944-13A1D15B6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5305425"/>
            <a:ext cx="1989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Cùng hướng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F669C739-625E-DF0C-D759-C43935E7F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5832475"/>
            <a:ext cx="40338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Cùng phương, ngược chiều</a:t>
            </a:r>
          </a:p>
        </p:txBody>
      </p:sp>
      <p:sp>
        <p:nvSpPr>
          <p:cNvPr id="20" name="Mũi tên: Phải 19">
            <a:extLst>
              <a:ext uri="{FF2B5EF4-FFF2-40B4-BE49-F238E27FC236}">
                <a16:creationId xmlns:a16="http://schemas.microsoft.com/office/drawing/2014/main" id="{F759E478-B8C4-160E-B3C1-10DE97B258D4}"/>
              </a:ext>
            </a:extLst>
          </p:cNvPr>
          <p:cNvSpPr/>
          <p:nvPr/>
        </p:nvSpPr>
        <p:spPr>
          <a:xfrm>
            <a:off x="5845175" y="5937250"/>
            <a:ext cx="439738" cy="195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409C82EA-0877-91D2-A341-557838F0F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913" y="5803900"/>
            <a:ext cx="21510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Ngược hướng</a:t>
            </a:r>
          </a:p>
        </p:txBody>
      </p:sp>
      <p:sp>
        <p:nvSpPr>
          <p:cNvPr id="16397" name="AutoShape 3">
            <a:extLst>
              <a:ext uri="{FF2B5EF4-FFF2-40B4-BE49-F238E27FC236}">
                <a16:creationId xmlns:a16="http://schemas.microsoft.com/office/drawing/2014/main" id="{8FBBAE76-510D-5A07-AFA8-802D9D013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16398" name="AutoShape 16">
            <a:extLst>
              <a:ext uri="{FF2B5EF4-FFF2-40B4-BE49-F238E27FC236}">
                <a16:creationId xmlns:a16="http://schemas.microsoft.com/office/drawing/2014/main" id="{28541964-0E29-1F7C-5432-85B5A829D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3AD6DD03-270E-23AB-23EF-444067DDA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17424" name="TextBox 5">
            <a:extLst>
              <a:ext uri="{FF2B5EF4-FFF2-40B4-BE49-F238E27FC236}">
                <a16:creationId xmlns:a16="http://schemas.microsoft.com/office/drawing/2014/main" id="{92639EE7-B3E5-CDA4-5F46-979EEECF6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013325"/>
            <a:ext cx="1989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Nhận xét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932C29-DB82-BC97-3F99-0D66A8E8D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5013325"/>
            <a:ext cx="8736012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/>
      <p:bldP spid="33812" grpId="1"/>
      <p:bldP spid="16" grpId="0"/>
      <p:bldP spid="2" grpId="0" animBg="1"/>
      <p:bldP spid="18" grpId="0"/>
      <p:bldP spid="19" grpId="0"/>
      <p:bldP spid="20" grpId="0" animBg="1"/>
      <p:bldP spid="21" grpId="0"/>
      <p:bldP spid="5" grpId="0"/>
      <p:bldP spid="174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08B6EDF1-1B37-C829-894B-F4B95CCAF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24150"/>
            <a:ext cx="3911600" cy="416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3">
            <a:extLst>
              <a:ext uri="{FF2B5EF4-FFF2-40B4-BE49-F238E27FC236}">
                <a16:creationId xmlns:a16="http://schemas.microsoft.com/office/drawing/2014/main" id="{3CB24995-19CC-B7D1-1F4D-BE223FBC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17412" name="AutoShape 16">
            <a:extLst>
              <a:ext uri="{FF2B5EF4-FFF2-40B4-BE49-F238E27FC236}">
                <a16:creationId xmlns:a16="http://schemas.microsoft.com/office/drawing/2014/main" id="{DC3A729B-66ED-F856-AD07-1C04CC490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341231F2-3186-654C-FBA6-D8E96E35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17414" name="TextBox 9">
            <a:extLst>
              <a:ext uri="{FF2B5EF4-FFF2-40B4-BE49-F238E27FC236}">
                <a16:creationId xmlns:a16="http://schemas.microsoft.com/office/drawing/2014/main" id="{2B1484BC-4579-C75E-2E12-FCC5F662E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1800225"/>
            <a:ext cx="87693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Calibri" panose="020F0502020204030204" pitchFamily="34" charset="0"/>
              </a:rPr>
              <a:t>Ví dụ: </a:t>
            </a:r>
            <a:r>
              <a:rPr lang="en-US" altLang="en-US" sz="2800">
                <a:latin typeface="Times New Roman" panose="02020603050405020304" pitchFamily="18" charset="0"/>
                <a:cs typeface="Calibri" panose="020F0502020204030204" pitchFamily="34" charset="0"/>
              </a:rPr>
              <a:t>Hãy xác định hướng của các xe trong hình bên dưới. (cùng một hướng hoặc hai hướng ngược nhau).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8" name="Line 32">
            <a:extLst>
              <a:ext uri="{FF2B5EF4-FFF2-40B4-BE49-F238E27FC236}">
                <a16:creationId xmlns:a16="http://schemas.microsoft.com/office/drawing/2014/main" id="{F73FBBE6-216B-AA0A-D4EF-A1041EF72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id="{AEEDFC08-93ED-C750-6C15-8FD8DC77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244600"/>
            <a:ext cx="7164387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2. Hai vectơ cùng hướng, ngược hướng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09EF101D-B315-103F-F782-C6D0FE6E3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1873250"/>
            <a:ext cx="8497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FF3300"/>
                </a:solidFill>
              </a:rPr>
              <a:t>Ví dụ:</a:t>
            </a:r>
            <a:r>
              <a:rPr lang="en-US" altLang="en-US" sz="2400" i="1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Cho hình bình hành ABCD, tâm O. Gọi M, N lần lượt là trung điểm của AD, BC.</a:t>
            </a:r>
          </a:p>
        </p:txBody>
      </p:sp>
      <p:graphicFrame>
        <p:nvGraphicFramePr>
          <p:cNvPr id="29701" name="Object 5">
            <a:extLst>
              <a:ext uri="{FF2B5EF4-FFF2-40B4-BE49-F238E27FC236}">
                <a16:creationId xmlns:a16="http://schemas.microsoft.com/office/drawing/2014/main" id="{EAF54265-66A3-D1C6-6A58-5CA80350CB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6038" y="32543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32543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>
            <a:extLst>
              <a:ext uri="{FF2B5EF4-FFF2-40B4-BE49-F238E27FC236}">
                <a16:creationId xmlns:a16="http://schemas.microsoft.com/office/drawing/2014/main" id="{605F1C32-DB32-E491-6EC1-CF5BC35DA5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2736850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736850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>
            <a:extLst>
              <a:ext uri="{FF2B5EF4-FFF2-40B4-BE49-F238E27FC236}">
                <a16:creationId xmlns:a16="http://schemas.microsoft.com/office/drawing/2014/main" id="{21002635-F7AE-8F9E-361C-9FB133FA5F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0238" y="3267075"/>
          <a:ext cx="5762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780" imgH="203024" progId="Equation.DSMT4">
                  <p:embed/>
                </p:oleObj>
              </mc:Choice>
              <mc:Fallback>
                <p:oleObj name="Equation" r:id="rId5" imgW="253780" imgH="2030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267075"/>
                        <a:ext cx="5762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10">
            <a:extLst>
              <a:ext uri="{FF2B5EF4-FFF2-40B4-BE49-F238E27FC236}">
                <a16:creationId xmlns:a16="http://schemas.microsoft.com/office/drawing/2014/main" id="{06EC49E8-2846-C6F9-C6B0-63D2279C4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58229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C</a:t>
            </a:r>
          </a:p>
        </p:txBody>
      </p:sp>
      <p:sp>
        <p:nvSpPr>
          <p:cNvPr id="29707" name="Text Box 11">
            <a:extLst>
              <a:ext uri="{FF2B5EF4-FFF2-40B4-BE49-F238E27FC236}">
                <a16:creationId xmlns:a16="http://schemas.microsoft.com/office/drawing/2014/main" id="{458CCBDD-2946-90FE-B359-476EF2F02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394970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B</a:t>
            </a:r>
          </a:p>
        </p:txBody>
      </p:sp>
      <p:sp>
        <p:nvSpPr>
          <p:cNvPr id="29708" name="Text Box 12">
            <a:extLst>
              <a:ext uri="{FF2B5EF4-FFF2-40B4-BE49-F238E27FC236}">
                <a16:creationId xmlns:a16="http://schemas.microsoft.com/office/drawing/2014/main" id="{B7C350BA-76F3-3FB5-FE90-A3AE8E035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5799138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D</a:t>
            </a: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7067A280-8A52-23CF-B670-E79EDDA2A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393382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</a:t>
            </a:r>
          </a:p>
        </p:txBody>
      </p:sp>
      <p:sp>
        <p:nvSpPr>
          <p:cNvPr id="29720" name="Text Box 24">
            <a:extLst>
              <a:ext uri="{FF2B5EF4-FFF2-40B4-BE49-F238E27FC236}">
                <a16:creationId xmlns:a16="http://schemas.microsoft.com/office/drawing/2014/main" id="{5F90D6A3-3D08-C6D1-7A1D-F6F47B745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83235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M</a:t>
            </a: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5F158E01-C766-D006-7ADB-B61B0839F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90537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N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94C83E38-4B6E-669B-BF43-465AA59F4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5083175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O</a:t>
            </a:r>
          </a:p>
        </p:txBody>
      </p:sp>
      <p:sp>
        <p:nvSpPr>
          <p:cNvPr id="29725" name="Line 29">
            <a:extLst>
              <a:ext uri="{FF2B5EF4-FFF2-40B4-BE49-F238E27FC236}">
                <a16:creationId xmlns:a16="http://schemas.microsoft.com/office/drawing/2014/main" id="{99B81619-6B01-8D92-E83B-40F9B4598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4588" y="4257675"/>
            <a:ext cx="224631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29745" name="Group 49">
            <a:extLst>
              <a:ext uri="{FF2B5EF4-FFF2-40B4-BE49-F238E27FC236}">
                <a16:creationId xmlns:a16="http://schemas.microsoft.com/office/drawing/2014/main" id="{BC1BCF79-0186-A9CC-5016-407A3341B6B3}"/>
              </a:ext>
            </a:extLst>
          </p:cNvPr>
          <p:cNvGrpSpPr>
            <a:grpSpLocks/>
          </p:cNvGrpSpPr>
          <p:nvPr/>
        </p:nvGrpSpPr>
        <p:grpSpPr bwMode="auto">
          <a:xfrm>
            <a:off x="3813175" y="3768725"/>
            <a:ext cx="5148263" cy="471488"/>
            <a:chOff x="2381" y="2441"/>
            <a:chExt cx="3243" cy="297"/>
          </a:xfrm>
        </p:grpSpPr>
        <p:sp>
          <p:nvSpPr>
            <p:cNvPr id="18468" name="Text Box 30">
              <a:extLst>
                <a:ext uri="{FF2B5EF4-FFF2-40B4-BE49-F238E27FC236}">
                  <a16:creationId xmlns:a16="http://schemas.microsoft.com/office/drawing/2014/main" id="{8C941DD1-B4B3-CEBB-C6B5-AC7FE3844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2450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phương với       là:</a:t>
              </a:r>
            </a:p>
          </p:txBody>
        </p:sp>
        <p:graphicFrame>
          <p:nvGraphicFramePr>
            <p:cNvPr id="18469" name="Object 31">
              <a:extLst>
                <a:ext uri="{FF2B5EF4-FFF2-40B4-BE49-F238E27FC236}">
                  <a16:creationId xmlns:a16="http://schemas.microsoft.com/office/drawing/2014/main" id="{3BB48DE4-85E8-2B7C-5DC1-5912E838DD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57" y="2441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3780" imgH="203024" progId="Equation.DSMT4">
                    <p:embed/>
                  </p:oleObj>
                </mc:Choice>
                <mc:Fallback>
                  <p:oleObj name="Equation" r:id="rId6" imgW="253780" imgH="203024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7" y="2441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29" name="Line 33">
            <a:extLst>
              <a:ext uri="{FF2B5EF4-FFF2-40B4-BE49-F238E27FC236}">
                <a16:creationId xmlns:a16="http://schemas.microsoft.com/office/drawing/2014/main" id="{C76344DE-69EF-BF23-9E0E-E1494E73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025" y="5881688"/>
            <a:ext cx="2262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0" name="Line 34">
            <a:extLst>
              <a:ext uri="{FF2B5EF4-FFF2-40B4-BE49-F238E27FC236}">
                <a16:creationId xmlns:a16="http://schemas.microsoft.com/office/drawing/2014/main" id="{CFE0F421-8150-4A6C-36C2-96601FDA3A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1" name="Line 35">
            <a:extLst>
              <a:ext uri="{FF2B5EF4-FFF2-40B4-BE49-F238E27FC236}">
                <a16:creationId xmlns:a16="http://schemas.microsoft.com/office/drawing/2014/main" id="{7E2E850D-A196-0FB0-FA3B-536972CB4E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4264025"/>
            <a:ext cx="688975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2" name="Line 36">
            <a:extLst>
              <a:ext uri="{FF2B5EF4-FFF2-40B4-BE49-F238E27FC236}">
                <a16:creationId xmlns:a16="http://schemas.microsoft.com/office/drawing/2014/main" id="{92B06F8E-7B9C-DC31-C459-10D0E3AE3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264025"/>
            <a:ext cx="157321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3" name="Line 37">
            <a:extLst>
              <a:ext uri="{FF2B5EF4-FFF2-40B4-BE49-F238E27FC236}">
                <a16:creationId xmlns:a16="http://schemas.microsoft.com/office/drawing/2014/main" id="{9015E881-8117-E838-C533-F22DB8AC1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4025" y="4264025"/>
            <a:ext cx="2951163" cy="161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4" name="Line 38">
            <a:extLst>
              <a:ext uri="{FF2B5EF4-FFF2-40B4-BE49-F238E27FC236}">
                <a16:creationId xmlns:a16="http://schemas.microsoft.com/office/drawing/2014/main" id="{6A4F5587-468D-8772-BFBA-6262E4295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" y="5070475"/>
            <a:ext cx="1111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735" name="Line 39">
            <a:extLst>
              <a:ext uri="{FF2B5EF4-FFF2-40B4-BE49-F238E27FC236}">
                <a16:creationId xmlns:a16="http://schemas.microsoft.com/office/drawing/2014/main" id="{356CDE9E-2D19-7045-310E-60B1530F8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3413" y="5075238"/>
            <a:ext cx="11477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29737" name="Object 41">
            <a:extLst>
              <a:ext uri="{FF2B5EF4-FFF2-40B4-BE49-F238E27FC236}">
                <a16:creationId xmlns:a16="http://schemas.microsoft.com/office/drawing/2014/main" id="{6805B699-07AE-A80F-F051-0C4B86639F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4156075"/>
          <a:ext cx="40862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57400" imgH="241300" progId="Equation.DSMT4">
                  <p:embed/>
                </p:oleObj>
              </mc:Choice>
              <mc:Fallback>
                <p:oleObj name="Equation" r:id="rId8" imgW="2057400" imgH="2413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156075"/>
                        <a:ext cx="40862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9" name="Text Box 43">
            <a:extLst>
              <a:ext uri="{FF2B5EF4-FFF2-40B4-BE49-F238E27FC236}">
                <a16:creationId xmlns:a16="http://schemas.microsoft.com/office/drawing/2014/main" id="{09AE2E8E-D100-DDB8-D2B2-424A04E46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2651125"/>
            <a:ext cx="8497888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Hãy kể tên các vectơ cùng phương với        ; hai vectơ cùng hướng với       ; hai vectơ ngược hướng với</a:t>
            </a:r>
            <a:r>
              <a:rPr lang="en-US" altLang="en-US" sz="2400" i="1">
                <a:solidFill>
                  <a:srgbClr val="0000FF"/>
                </a:solidFill>
              </a:rPr>
              <a:t>        .</a:t>
            </a:r>
          </a:p>
        </p:txBody>
      </p:sp>
      <p:grpSp>
        <p:nvGrpSpPr>
          <p:cNvPr id="29746" name="Group 50">
            <a:extLst>
              <a:ext uri="{FF2B5EF4-FFF2-40B4-BE49-F238E27FC236}">
                <a16:creationId xmlns:a16="http://schemas.microsoft.com/office/drawing/2014/main" id="{515408CB-74BB-41D2-0062-1FB400D2A632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4641850"/>
            <a:ext cx="5148262" cy="469900"/>
            <a:chOff x="2351" y="3076"/>
            <a:chExt cx="3243" cy="296"/>
          </a:xfrm>
        </p:grpSpPr>
        <p:sp>
          <p:nvSpPr>
            <p:cNvPr id="18466" name="Text Box 44">
              <a:extLst>
                <a:ext uri="{FF2B5EF4-FFF2-40B4-BE49-F238E27FC236}">
                  <a16:creationId xmlns:a16="http://schemas.microsoft.com/office/drawing/2014/main" id="{0E51BE3B-19C5-98E7-C110-C2B3C3483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1" y="3084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cùng hướng với       là:</a:t>
              </a:r>
            </a:p>
          </p:txBody>
        </p:sp>
        <p:graphicFrame>
          <p:nvGraphicFramePr>
            <p:cNvPr id="18467" name="Object 45">
              <a:extLst>
                <a:ext uri="{FF2B5EF4-FFF2-40B4-BE49-F238E27FC236}">
                  <a16:creationId xmlns:a16="http://schemas.microsoft.com/office/drawing/2014/main" id="{E3DDDCF2-6A36-283D-D0E9-B019397066C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3" y="3076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53780" imgH="203024" progId="Equation.DSMT4">
                    <p:embed/>
                  </p:oleObj>
                </mc:Choice>
                <mc:Fallback>
                  <p:oleObj name="Equation" r:id="rId10" imgW="253780" imgH="203024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3" y="3076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42" name="Object 46">
            <a:extLst>
              <a:ext uri="{FF2B5EF4-FFF2-40B4-BE49-F238E27FC236}">
                <a16:creationId xmlns:a16="http://schemas.microsoft.com/office/drawing/2014/main" id="{8C323514-921D-C1EB-36D2-6110607AC9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9763" y="5070475"/>
          <a:ext cx="23717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800" imgH="241300" progId="Equation.DSMT4">
                  <p:embed/>
                </p:oleObj>
              </mc:Choice>
              <mc:Fallback>
                <p:oleObj name="Equation" r:id="rId11" imgW="11938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5070475"/>
                        <a:ext cx="23717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47" name="Group 51">
            <a:extLst>
              <a:ext uri="{FF2B5EF4-FFF2-40B4-BE49-F238E27FC236}">
                <a16:creationId xmlns:a16="http://schemas.microsoft.com/office/drawing/2014/main" id="{7E57D79D-DC21-384F-2DAA-D3941AFB0215}"/>
              </a:ext>
            </a:extLst>
          </p:cNvPr>
          <p:cNvGrpSpPr>
            <a:grpSpLocks/>
          </p:cNvGrpSpPr>
          <p:nvPr/>
        </p:nvGrpSpPr>
        <p:grpSpPr bwMode="auto">
          <a:xfrm>
            <a:off x="3821113" y="5461000"/>
            <a:ext cx="5148262" cy="474663"/>
            <a:chOff x="2373" y="3702"/>
            <a:chExt cx="3243" cy="299"/>
          </a:xfrm>
        </p:grpSpPr>
        <p:sp>
          <p:nvSpPr>
            <p:cNvPr id="18464" name="Text Box 47">
              <a:extLst>
                <a:ext uri="{FF2B5EF4-FFF2-40B4-BE49-F238E27FC236}">
                  <a16:creationId xmlns:a16="http://schemas.microsoft.com/office/drawing/2014/main" id="{DA29E1F7-E7A6-318B-C809-0B521BAEE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3" y="3713"/>
              <a:ext cx="3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Các vectơ ngược hướng với       là:</a:t>
              </a:r>
            </a:p>
          </p:txBody>
        </p:sp>
        <p:graphicFrame>
          <p:nvGraphicFramePr>
            <p:cNvPr id="18465" name="Object 48">
              <a:extLst>
                <a:ext uri="{FF2B5EF4-FFF2-40B4-BE49-F238E27FC236}">
                  <a16:creationId xmlns:a16="http://schemas.microsoft.com/office/drawing/2014/main" id="{AE132A05-95B7-8466-2295-CBBE8798112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66" y="3702"/>
            <a:ext cx="318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53780" imgH="203024" progId="Equation.DSMT4">
                    <p:embed/>
                  </p:oleObj>
                </mc:Choice>
                <mc:Fallback>
                  <p:oleObj name="Equation" r:id="rId13" imgW="253780" imgH="203024" progId="Equation.DSMT4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6" y="3702"/>
                          <a:ext cx="318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8" name="Object 46">
            <a:extLst>
              <a:ext uri="{FF2B5EF4-FFF2-40B4-BE49-F238E27FC236}">
                <a16:creationId xmlns:a16="http://schemas.microsoft.com/office/drawing/2014/main" id="{A1A00B3E-5026-E8E7-D0E6-8AFB992FB4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5325" y="5918200"/>
          <a:ext cx="23971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06500" imgH="241300" progId="Equation.DSMT4">
                  <p:embed/>
                </p:oleObj>
              </mc:Choice>
              <mc:Fallback>
                <p:oleObj name="Equation" r:id="rId14" imgW="1206500" imgH="2413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5918200"/>
                        <a:ext cx="23971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2" name="AutoShape 16">
            <a:extLst>
              <a:ext uri="{FF2B5EF4-FFF2-40B4-BE49-F238E27FC236}">
                <a16:creationId xmlns:a16="http://schemas.microsoft.com/office/drawing/2014/main" id="{42A5DADE-5440-3C4C-260D-EA3C9750B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5963"/>
            <a:ext cx="905668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2.2: Hai vectơ cùng hướng, ngược hướng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49EB676E-BB80-8033-3361-E15C329D8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6" grpId="0"/>
      <p:bldP spid="29707" grpId="0"/>
      <p:bldP spid="29708" grpId="0"/>
      <p:bldP spid="29709" grpId="0"/>
      <p:bldP spid="29720" grpId="0"/>
      <p:bldP spid="29721" grpId="0"/>
      <p:bldP spid="29722" grpId="0"/>
      <p:bldP spid="29739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875C3307-F140-50FF-6FF2-45A2DB25E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388" y="-171450"/>
            <a:ext cx="8229600" cy="1143000"/>
          </a:xfrm>
        </p:spPr>
        <p:txBody>
          <a:bodyPr/>
          <a:lstStyle/>
          <a:p>
            <a:r>
              <a:rPr lang="vi-VN" altLang="vi-VN" b="1">
                <a:ea typeface="Calibri" panose="020F0502020204030204" pitchFamily="34" charset="0"/>
                <a:cs typeface="Times New Roman" panose="02020603050405020304" pitchFamily="18" charset="0"/>
              </a:rPr>
              <a:t>HOẠT ĐỘNG 3: LUYỆN TẬP</a:t>
            </a:r>
            <a:endParaRPr lang="en-US" altLang="vi-VN">
              <a:ea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59BE6-F4F0-6B21-0A7C-718C0EDD7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013" y="2492375"/>
            <a:ext cx="8435975" cy="82073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pPr>
            <a:r>
              <a:rPr lang="vi-VN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Nội dung: </a:t>
            </a:r>
            <a:r>
              <a:rPr lang="vi-VN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Làm các bài 4.1, 4.2, 4.3 SGK</a:t>
            </a:r>
            <a:endParaRPr lang="en-US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>
            <a:extLst>
              <a:ext uri="{FF2B5EF4-FFF2-40B4-BE49-F238E27FC236}">
                <a16:creationId xmlns:a16="http://schemas.microsoft.com/office/drawing/2014/main" id="{B20C6CF5-6603-A71C-48D1-3BC8183069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55875" y="1268413"/>
            <a:ext cx="4176713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pattFill prst="dkHorz">
                    <a:fgClr>
                      <a:srgbClr val="FF33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</a:rPr>
              <a:t>CỦNG CỐ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1543D1EB-CBA2-F786-5CC4-1120AE221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39913"/>
            <a:ext cx="78501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</a:rPr>
              <a:t>Câu 1</a:t>
            </a:r>
            <a:r>
              <a:rPr lang="en-US" altLang="en-US" sz="2800" b="1">
                <a:solidFill>
                  <a:srgbClr val="FF3300"/>
                </a:solidFill>
              </a:rPr>
              <a:t>:</a:t>
            </a:r>
            <a:r>
              <a:rPr lang="en-US" altLang="en-US" sz="2800">
                <a:solidFill>
                  <a:srgbClr val="0000FF"/>
                </a:solidFill>
              </a:rPr>
              <a:t> Cho 3 điểm A, B, C phân biệt. Có thể lập được bao nhiêu vectơ có điểm đầu và điểm cuối khác nhau? Hãy kể tên các vectơ đó.</a:t>
            </a:r>
          </a:p>
        </p:txBody>
      </p:sp>
      <p:grpSp>
        <p:nvGrpSpPr>
          <p:cNvPr id="65540" name="Group 4">
            <a:extLst>
              <a:ext uri="{FF2B5EF4-FFF2-40B4-BE49-F238E27FC236}">
                <a16:creationId xmlns:a16="http://schemas.microsoft.com/office/drawing/2014/main" id="{512395FD-14E8-1DF4-6C08-14C25B3BB124}"/>
              </a:ext>
            </a:extLst>
          </p:cNvPr>
          <p:cNvGrpSpPr>
            <a:grpSpLocks/>
          </p:cNvGrpSpPr>
          <p:nvPr/>
        </p:nvGrpSpPr>
        <p:grpSpPr bwMode="auto">
          <a:xfrm>
            <a:off x="3346450" y="4221163"/>
            <a:ext cx="649288" cy="488950"/>
            <a:chOff x="1964" y="2728"/>
            <a:chExt cx="409" cy="308"/>
          </a:xfrm>
        </p:grpSpPr>
        <p:sp>
          <p:nvSpPr>
            <p:cNvPr id="21523" name="Oval 5">
              <a:extLst>
                <a:ext uri="{FF2B5EF4-FFF2-40B4-BE49-F238E27FC236}">
                  <a16:creationId xmlns:a16="http://schemas.microsoft.com/office/drawing/2014/main" id="{5A4E21D0-D5BC-0DB6-F84C-B7B5CA869EB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2191" y="2931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24" name="Text Box 6">
              <a:extLst>
                <a:ext uri="{FF2B5EF4-FFF2-40B4-BE49-F238E27FC236}">
                  <a16:creationId xmlns:a16="http://schemas.microsoft.com/office/drawing/2014/main" id="{A51D813D-F6FD-DACE-D21C-AD96B455D8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" y="2728"/>
              <a:ext cx="409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/>
                <a:t>B</a:t>
              </a:r>
            </a:p>
          </p:txBody>
        </p:sp>
      </p:grpSp>
      <p:grpSp>
        <p:nvGrpSpPr>
          <p:cNvPr id="65543" name="Group 7">
            <a:extLst>
              <a:ext uri="{FF2B5EF4-FFF2-40B4-BE49-F238E27FC236}">
                <a16:creationId xmlns:a16="http://schemas.microsoft.com/office/drawing/2014/main" id="{A35AD686-ECB7-D233-9B26-9C47410FE576}"/>
              </a:ext>
            </a:extLst>
          </p:cNvPr>
          <p:cNvGrpSpPr>
            <a:grpSpLocks/>
          </p:cNvGrpSpPr>
          <p:nvPr/>
        </p:nvGrpSpPr>
        <p:grpSpPr bwMode="auto">
          <a:xfrm>
            <a:off x="5580063" y="3862388"/>
            <a:ext cx="649287" cy="488950"/>
            <a:chOff x="1809" y="2669"/>
            <a:chExt cx="409" cy="308"/>
          </a:xfrm>
        </p:grpSpPr>
        <p:sp>
          <p:nvSpPr>
            <p:cNvPr id="21521" name="Oval 8">
              <a:extLst>
                <a:ext uri="{FF2B5EF4-FFF2-40B4-BE49-F238E27FC236}">
                  <a16:creationId xmlns:a16="http://schemas.microsoft.com/office/drawing/2014/main" id="{B62293A7-BA9D-9FAB-1954-DFC3F6540F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837" y="2872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22" name="Text Box 9">
              <a:extLst>
                <a:ext uri="{FF2B5EF4-FFF2-40B4-BE49-F238E27FC236}">
                  <a16:creationId xmlns:a16="http://schemas.microsoft.com/office/drawing/2014/main" id="{91E32786-F2A3-AF7C-CEC9-01534558EA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9" y="2669"/>
              <a:ext cx="409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 b="1"/>
                <a:t> </a:t>
              </a:r>
              <a:r>
                <a:rPr lang="en-US" altLang="en-US" sz="2600" b="1"/>
                <a:t>C</a:t>
              </a:r>
            </a:p>
          </p:txBody>
        </p:sp>
      </p:grpSp>
      <p:grpSp>
        <p:nvGrpSpPr>
          <p:cNvPr id="65546" name="Group 10">
            <a:extLst>
              <a:ext uri="{FF2B5EF4-FFF2-40B4-BE49-F238E27FC236}">
                <a16:creationId xmlns:a16="http://schemas.microsoft.com/office/drawing/2014/main" id="{2C9EC3EB-0E42-A2C0-4EED-3E500B21979B}"/>
              </a:ext>
            </a:extLst>
          </p:cNvPr>
          <p:cNvGrpSpPr>
            <a:grpSpLocks/>
          </p:cNvGrpSpPr>
          <p:nvPr/>
        </p:nvGrpSpPr>
        <p:grpSpPr bwMode="auto">
          <a:xfrm>
            <a:off x="3851275" y="3449638"/>
            <a:ext cx="649288" cy="488950"/>
            <a:chOff x="2308" y="2173"/>
            <a:chExt cx="409" cy="308"/>
          </a:xfrm>
        </p:grpSpPr>
        <p:sp>
          <p:nvSpPr>
            <p:cNvPr id="21519" name="Oval 11">
              <a:extLst>
                <a:ext uri="{FF2B5EF4-FFF2-40B4-BE49-F238E27FC236}">
                  <a16:creationId xmlns:a16="http://schemas.microsoft.com/office/drawing/2014/main" id="{C97A1C9D-A2D4-FD05-90A3-7FBF17FC1D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2544" y="2373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20" name="Text Box 12">
              <a:extLst>
                <a:ext uri="{FF2B5EF4-FFF2-40B4-BE49-F238E27FC236}">
                  <a16:creationId xmlns:a16="http://schemas.microsoft.com/office/drawing/2014/main" id="{8FC0A85B-0376-64AE-3C7A-E9EB26592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8" y="2173"/>
              <a:ext cx="409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/>
                <a:t>A</a:t>
              </a:r>
            </a:p>
          </p:txBody>
        </p:sp>
      </p:grpSp>
      <p:sp>
        <p:nvSpPr>
          <p:cNvPr id="65549" name="Text Box 13">
            <a:extLst>
              <a:ext uri="{FF2B5EF4-FFF2-40B4-BE49-F238E27FC236}">
                <a16:creationId xmlns:a16="http://schemas.microsoft.com/office/drawing/2014/main" id="{1EE85E65-8E8D-5C2B-054E-08E416C18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13325"/>
            <a:ext cx="6337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Có thể lập được 6 vectơ thỏa đề.</a:t>
            </a:r>
          </a:p>
        </p:txBody>
      </p:sp>
      <p:sp>
        <p:nvSpPr>
          <p:cNvPr id="65550" name="Text Box 14">
            <a:extLst>
              <a:ext uri="{FF2B5EF4-FFF2-40B4-BE49-F238E27FC236}">
                <a16:creationId xmlns:a16="http://schemas.microsoft.com/office/drawing/2014/main" id="{568DD8BB-0DED-357D-DAB7-88079141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328988"/>
            <a:ext cx="1873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</a:rPr>
              <a:t>Trả lời</a:t>
            </a:r>
            <a:r>
              <a:rPr lang="en-US" altLang="en-US" sz="2800" b="1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65551" name="Text Box 15">
            <a:extLst>
              <a:ext uri="{FF2B5EF4-FFF2-40B4-BE49-F238E27FC236}">
                <a16:creationId xmlns:a16="http://schemas.microsoft.com/office/drawing/2014/main" id="{08E6204C-9764-EB0A-7D65-3D3CC7655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734050"/>
            <a:ext cx="1368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</a:rPr>
              <a:t>Kể tên: </a:t>
            </a:r>
          </a:p>
        </p:txBody>
      </p:sp>
      <p:graphicFrame>
        <p:nvGraphicFramePr>
          <p:cNvPr id="65552" name="Object 16">
            <a:extLst>
              <a:ext uri="{FF2B5EF4-FFF2-40B4-BE49-F238E27FC236}">
                <a16:creationId xmlns:a16="http://schemas.microsoft.com/office/drawing/2014/main" id="{81345E3B-7924-1A9E-5568-97AD001042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9450" y="5559425"/>
          <a:ext cx="9588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4668" imgH="241195" progId="Equation.DSMT4">
                  <p:embed/>
                </p:oleObj>
              </mc:Choice>
              <mc:Fallback>
                <p:oleObj name="Equation" r:id="rId2" imgW="304668" imgH="24119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5559425"/>
                        <a:ext cx="95885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3" name="Object 17">
            <a:extLst>
              <a:ext uri="{FF2B5EF4-FFF2-40B4-BE49-F238E27FC236}">
                <a16:creationId xmlns:a16="http://schemas.microsoft.com/office/drawing/2014/main" id="{3D600E98-D009-9AE2-5BDE-09D5B73784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4650" y="5570538"/>
          <a:ext cx="9588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668" imgH="241195" progId="Equation.DSMT4">
                  <p:embed/>
                </p:oleObj>
              </mc:Choice>
              <mc:Fallback>
                <p:oleObj name="Equation" r:id="rId4" imgW="304668" imgH="24119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5570538"/>
                        <a:ext cx="95885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4" name="Object 18">
            <a:extLst>
              <a:ext uri="{FF2B5EF4-FFF2-40B4-BE49-F238E27FC236}">
                <a16:creationId xmlns:a16="http://schemas.microsoft.com/office/drawing/2014/main" id="{BF6DFB1A-AAEF-8EC4-A6C2-A09121980F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9688" y="5576888"/>
          <a:ext cx="96043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668" imgH="241195" progId="Equation.DSMT4">
                  <p:embed/>
                </p:oleObj>
              </mc:Choice>
              <mc:Fallback>
                <p:oleObj name="Equation" r:id="rId6" imgW="304668" imgH="24119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688" y="5576888"/>
                        <a:ext cx="96043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5" name="Object 19">
            <a:extLst>
              <a:ext uri="{FF2B5EF4-FFF2-40B4-BE49-F238E27FC236}">
                <a16:creationId xmlns:a16="http://schemas.microsoft.com/office/drawing/2014/main" id="{06986E14-CC28-70F3-CF84-93A6786FEC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3625" y="5564188"/>
          <a:ext cx="958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668" imgH="241195" progId="Equation.DSMT4">
                  <p:embed/>
                </p:oleObj>
              </mc:Choice>
              <mc:Fallback>
                <p:oleObj name="Equation" r:id="rId8" imgW="304668" imgH="241195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25" y="5564188"/>
                        <a:ext cx="9588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6" name="Object 20">
            <a:extLst>
              <a:ext uri="{FF2B5EF4-FFF2-40B4-BE49-F238E27FC236}">
                <a16:creationId xmlns:a16="http://schemas.microsoft.com/office/drawing/2014/main" id="{49C955E2-5C27-0CF5-B1B1-19A2423FAE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3738" y="5564188"/>
          <a:ext cx="9191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1973" imgH="241195" progId="Equation.DSMT4">
                  <p:embed/>
                </p:oleObj>
              </mc:Choice>
              <mc:Fallback>
                <p:oleObj name="Equation" r:id="rId10" imgW="291973" imgH="241195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5564188"/>
                        <a:ext cx="9191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7" name="Object 21">
            <a:extLst>
              <a:ext uri="{FF2B5EF4-FFF2-40B4-BE49-F238E27FC236}">
                <a16:creationId xmlns:a16="http://schemas.microsoft.com/office/drawing/2014/main" id="{28251C8A-D574-60D0-5AA5-8BBD30083B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1313" y="5557838"/>
          <a:ext cx="9191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1847" imgH="215713" progId="Equation.DSMT4">
                  <p:embed/>
                </p:oleObj>
              </mc:Choice>
              <mc:Fallback>
                <p:oleObj name="Equation" r:id="rId12" imgW="291847" imgH="215713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5557838"/>
                        <a:ext cx="9191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9" grpId="0"/>
      <p:bldP spid="65550" grpId="0"/>
      <p:bldP spid="655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>
            <a:extLst>
              <a:ext uri="{FF2B5EF4-FFF2-40B4-BE49-F238E27FC236}">
                <a16:creationId xmlns:a16="http://schemas.microsoft.com/office/drawing/2014/main" id="{791F2C45-E238-1660-DB18-BC87DFE74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35050"/>
            <a:ext cx="8642350" cy="15700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1: Mở đầu </a:t>
            </a:r>
          </a:p>
          <a:p>
            <a:pPr eaLnBrk="1" hangingPunct="1">
              <a:defRPr/>
            </a:pPr>
            <a:r>
              <a:rPr lang="en-US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Hãy nhắc lại và phân biệt các khái niệm đường thẳng, đoạn thẳng và tia ?</a:t>
            </a:r>
          </a:p>
        </p:txBody>
      </p:sp>
      <p:grpSp>
        <p:nvGrpSpPr>
          <p:cNvPr id="38931" name="Group 19">
            <a:extLst>
              <a:ext uri="{FF2B5EF4-FFF2-40B4-BE49-F238E27FC236}">
                <a16:creationId xmlns:a16="http://schemas.microsoft.com/office/drawing/2014/main" id="{815BFDCE-B3DE-B589-62B6-6B580350333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429000"/>
            <a:ext cx="2393950" cy="2305050"/>
            <a:chOff x="340" y="2160"/>
            <a:chExt cx="1508" cy="1452"/>
          </a:xfrm>
        </p:grpSpPr>
        <p:sp>
          <p:nvSpPr>
            <p:cNvPr id="4113" name="Line 6">
              <a:extLst>
                <a:ext uri="{FF2B5EF4-FFF2-40B4-BE49-F238E27FC236}">
                  <a16:creationId xmlns:a16="http://schemas.microsoft.com/office/drawing/2014/main" id="{56347169-72B4-6A97-960F-3449E0F2E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" y="2160"/>
              <a:ext cx="1497" cy="14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4" name="Line 9">
              <a:extLst>
                <a:ext uri="{FF2B5EF4-FFF2-40B4-BE49-F238E27FC236}">
                  <a16:creationId xmlns:a16="http://schemas.microsoft.com/office/drawing/2014/main" id="{EBD62DAB-B599-C6C7-1686-8AAA46F35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" y="2296"/>
              <a:ext cx="1270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5" name="WordArt 10">
              <a:extLst>
                <a:ext uri="{FF2B5EF4-FFF2-40B4-BE49-F238E27FC236}">
                  <a16:creationId xmlns:a16="http://schemas.microsoft.com/office/drawing/2014/main" id="{E0D744E5-5EF5-D2D1-52CB-711A25C971D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6" y="3339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16" name="WordArt 11">
              <a:extLst>
                <a:ext uri="{FF2B5EF4-FFF2-40B4-BE49-F238E27FC236}">
                  <a16:creationId xmlns:a16="http://schemas.microsoft.com/office/drawing/2014/main" id="{4A2E1BE2-0183-118C-0100-F1241E92A1C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67" y="2160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8930" name="Group 18">
            <a:extLst>
              <a:ext uri="{FF2B5EF4-FFF2-40B4-BE49-F238E27FC236}">
                <a16:creationId xmlns:a16="http://schemas.microsoft.com/office/drawing/2014/main" id="{ADAAE11E-060B-6951-DE11-8CA8941DDB5B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3644900"/>
            <a:ext cx="4194175" cy="1944688"/>
            <a:chOff x="1882" y="2296"/>
            <a:chExt cx="2642" cy="1225"/>
          </a:xfrm>
        </p:grpSpPr>
        <p:sp>
          <p:nvSpPr>
            <p:cNvPr id="4110" name="Line 7">
              <a:extLst>
                <a:ext uri="{FF2B5EF4-FFF2-40B4-BE49-F238E27FC236}">
                  <a16:creationId xmlns:a16="http://schemas.microsoft.com/office/drawing/2014/main" id="{84EB3BED-F49A-A652-FDBC-325117CFE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2478"/>
              <a:ext cx="2540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1" name="WordArt 12">
              <a:extLst>
                <a:ext uri="{FF2B5EF4-FFF2-40B4-BE49-F238E27FC236}">
                  <a16:creationId xmlns:a16="http://schemas.microsoft.com/office/drawing/2014/main" id="{AEA348D3-D8E1-B5C5-8F88-CF0FFB64121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882" y="2296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12" name="WordArt 13">
              <a:extLst>
                <a:ext uri="{FF2B5EF4-FFF2-40B4-BE49-F238E27FC236}">
                  <a16:creationId xmlns:a16="http://schemas.microsoft.com/office/drawing/2014/main" id="{F471AD2D-0A20-BF26-5AA7-DB182946B81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22" y="3339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8929" name="Group 17">
            <a:extLst>
              <a:ext uri="{FF2B5EF4-FFF2-40B4-BE49-F238E27FC236}">
                <a16:creationId xmlns:a16="http://schemas.microsoft.com/office/drawing/2014/main" id="{CBFA7019-A692-1072-7195-8ACDB9A4D91C}"/>
              </a:ext>
            </a:extLst>
          </p:cNvPr>
          <p:cNvGrpSpPr>
            <a:grpSpLocks/>
          </p:cNvGrpSpPr>
          <p:nvPr/>
        </p:nvGrpSpPr>
        <p:grpSpPr bwMode="auto">
          <a:xfrm>
            <a:off x="5364163" y="3284538"/>
            <a:ext cx="3024187" cy="766762"/>
            <a:chOff x="3379" y="2069"/>
            <a:chExt cx="1905" cy="483"/>
          </a:xfrm>
        </p:grpSpPr>
        <p:sp>
          <p:nvSpPr>
            <p:cNvPr id="4106" name="Line 8">
              <a:extLst>
                <a:ext uri="{FF2B5EF4-FFF2-40B4-BE49-F238E27FC236}">
                  <a16:creationId xmlns:a16="http://schemas.microsoft.com/office/drawing/2014/main" id="{3B46576B-4B18-F636-6226-B1B7A609F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9" y="2069"/>
              <a:ext cx="1905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07" name="WordArt 14">
              <a:extLst>
                <a:ext uri="{FF2B5EF4-FFF2-40B4-BE49-F238E27FC236}">
                  <a16:creationId xmlns:a16="http://schemas.microsoft.com/office/drawing/2014/main" id="{8FF2BA96-3595-D81A-5EEC-54EA5B4976F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379" y="2432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108" name="WordArt 15">
              <a:extLst>
                <a:ext uri="{FF2B5EF4-FFF2-40B4-BE49-F238E27FC236}">
                  <a16:creationId xmlns:a16="http://schemas.microsoft.com/office/drawing/2014/main" id="{6A3E1122-86A4-B6F1-0FC3-1ACD0A916E9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967" y="2160"/>
              <a:ext cx="102" cy="1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09" name="Oval 16">
              <a:extLst>
                <a:ext uri="{FF2B5EF4-FFF2-40B4-BE49-F238E27FC236}">
                  <a16:creationId xmlns:a16="http://schemas.microsoft.com/office/drawing/2014/main" id="{75550526-FE79-F449-7B25-685FD5547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2069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6" name="WordArt 20">
            <a:extLst>
              <a:ext uri="{FF2B5EF4-FFF2-40B4-BE49-F238E27FC236}">
                <a16:creationId xmlns:a16="http://schemas.microsoft.com/office/drawing/2014/main" id="{95B0FE58-A08C-93EF-31FA-3D123B09496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5805488"/>
            <a:ext cx="24479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AB</a:t>
            </a:r>
          </a:p>
        </p:txBody>
      </p:sp>
      <p:sp>
        <p:nvSpPr>
          <p:cNvPr id="5127" name="WordArt 21">
            <a:extLst>
              <a:ext uri="{FF2B5EF4-FFF2-40B4-BE49-F238E27FC236}">
                <a16:creationId xmlns:a16="http://schemas.microsoft.com/office/drawing/2014/main" id="{9548213A-3D0A-E124-2991-04FAAB0779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732588" y="3789363"/>
            <a:ext cx="1511300" cy="2873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tia AB</a:t>
            </a:r>
          </a:p>
        </p:txBody>
      </p:sp>
      <p:sp>
        <p:nvSpPr>
          <p:cNvPr id="5128" name="WordArt 22">
            <a:extLst>
              <a:ext uri="{FF2B5EF4-FFF2-40B4-BE49-F238E27FC236}">
                <a16:creationId xmlns:a16="http://schemas.microsoft.com/office/drawing/2014/main" id="{A622CFCD-D73B-5E87-BF35-7EC1EA266D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4663" y="5734050"/>
            <a:ext cx="26638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AB</a:t>
            </a:r>
          </a:p>
        </p:txBody>
      </p:sp>
      <p:sp>
        <p:nvSpPr>
          <p:cNvPr id="4105" name="WordArt 8">
            <a:extLst>
              <a:ext uri="{FF2B5EF4-FFF2-40B4-BE49-F238E27FC236}">
                <a16:creationId xmlns:a16="http://schemas.microsoft.com/office/drawing/2014/main" id="{8AE1077F-E57C-D337-FA96-126BF678FA8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0825" y="20638"/>
            <a:ext cx="676910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1. KHÁI NIỆM VECTƠ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3" name="Group 3">
            <a:extLst>
              <a:ext uri="{FF2B5EF4-FFF2-40B4-BE49-F238E27FC236}">
                <a16:creationId xmlns:a16="http://schemas.microsoft.com/office/drawing/2014/main" id="{B839EE07-6036-0375-D7E1-13CCE7CF9AFC}"/>
              </a:ext>
            </a:extLst>
          </p:cNvPr>
          <p:cNvGrpSpPr>
            <a:grpSpLocks/>
          </p:cNvGrpSpPr>
          <p:nvPr/>
        </p:nvGrpSpPr>
        <p:grpSpPr bwMode="auto">
          <a:xfrm>
            <a:off x="428625" y="2443163"/>
            <a:ext cx="3743325" cy="3306762"/>
            <a:chOff x="249" y="1933"/>
            <a:chExt cx="2358" cy="2083"/>
          </a:xfrm>
        </p:grpSpPr>
        <p:sp>
          <p:nvSpPr>
            <p:cNvPr id="22553" name="Rectangle 4">
              <a:extLst>
                <a:ext uri="{FF2B5EF4-FFF2-40B4-BE49-F238E27FC236}">
                  <a16:creationId xmlns:a16="http://schemas.microsoft.com/office/drawing/2014/main" id="{0CA18208-399A-1278-2744-84ABCA84F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2160"/>
              <a:ext cx="1588" cy="15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54" name="Line 5">
              <a:extLst>
                <a:ext uri="{FF2B5EF4-FFF2-40B4-BE49-F238E27FC236}">
                  <a16:creationId xmlns:a16="http://schemas.microsoft.com/office/drawing/2014/main" id="{8999C198-3CE5-E360-3CC6-30920BF75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160"/>
              <a:ext cx="158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55" name="Line 6">
              <a:extLst>
                <a:ext uri="{FF2B5EF4-FFF2-40B4-BE49-F238E27FC236}">
                  <a16:creationId xmlns:a16="http://schemas.microsoft.com/office/drawing/2014/main" id="{B069BCD6-4F45-C0BA-25E8-72D5086815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" y="2164"/>
              <a:ext cx="158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56" name="Line 7">
              <a:extLst>
                <a:ext uri="{FF2B5EF4-FFF2-40B4-BE49-F238E27FC236}">
                  <a16:creationId xmlns:a16="http://schemas.microsoft.com/office/drawing/2014/main" id="{9877F8C9-D889-D7AB-968A-15BFAA4402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958"/>
              <a:ext cx="15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2557" name="Text Box 8">
              <a:extLst>
                <a:ext uri="{FF2B5EF4-FFF2-40B4-BE49-F238E27FC236}">
                  <a16:creationId xmlns:a16="http://schemas.microsoft.com/office/drawing/2014/main" id="{0A57E2A2-9D93-DC5A-4D6B-5D675BB861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766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D</a:t>
              </a:r>
            </a:p>
          </p:txBody>
        </p:sp>
        <p:sp>
          <p:nvSpPr>
            <p:cNvPr id="22558" name="Text Box 9">
              <a:extLst>
                <a:ext uri="{FF2B5EF4-FFF2-40B4-BE49-F238E27FC236}">
                  <a16:creationId xmlns:a16="http://schemas.microsoft.com/office/drawing/2014/main" id="{EF1FACC4-CA59-13EC-7EF9-C52368DF7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1979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A</a:t>
              </a:r>
            </a:p>
          </p:txBody>
        </p:sp>
        <p:sp>
          <p:nvSpPr>
            <p:cNvPr id="22559" name="Text Box 10">
              <a:extLst>
                <a:ext uri="{FF2B5EF4-FFF2-40B4-BE49-F238E27FC236}">
                  <a16:creationId xmlns:a16="http://schemas.microsoft.com/office/drawing/2014/main" id="{3097E5E3-3574-88BB-9123-712BBDB73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933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22560" name="Text Box 11">
              <a:extLst>
                <a:ext uri="{FF2B5EF4-FFF2-40B4-BE49-F238E27FC236}">
                  <a16:creationId xmlns:a16="http://schemas.microsoft.com/office/drawing/2014/main" id="{3D79F1D0-FEF4-3163-4AAB-5E7D0B56A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" y="3711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C</a:t>
              </a:r>
            </a:p>
          </p:txBody>
        </p:sp>
        <p:sp>
          <p:nvSpPr>
            <p:cNvPr id="22561" name="Text Box 12">
              <a:extLst>
                <a:ext uri="{FF2B5EF4-FFF2-40B4-BE49-F238E27FC236}">
                  <a16:creationId xmlns:a16="http://schemas.microsoft.com/office/drawing/2014/main" id="{EF3E7802-4C04-B23A-FF53-6C2266EDF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795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P</a:t>
              </a:r>
            </a:p>
          </p:txBody>
        </p:sp>
        <p:sp>
          <p:nvSpPr>
            <p:cNvPr id="22562" name="Text Box 13">
              <a:extLst>
                <a:ext uri="{FF2B5EF4-FFF2-40B4-BE49-F238E27FC236}">
                  <a16:creationId xmlns:a16="http://schemas.microsoft.com/office/drawing/2014/main" id="{B92ED710-D4E1-75D0-3E53-5992746C30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804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K</a:t>
              </a:r>
            </a:p>
          </p:txBody>
        </p:sp>
        <p:sp>
          <p:nvSpPr>
            <p:cNvPr id="22563" name="Text Box 14">
              <a:extLst>
                <a:ext uri="{FF2B5EF4-FFF2-40B4-BE49-F238E27FC236}">
                  <a16:creationId xmlns:a16="http://schemas.microsoft.com/office/drawing/2014/main" id="{A9F2E53D-42CD-6505-D05F-D2FAE1405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3" y="2676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3300"/>
                  </a:solidFill>
                </a:rPr>
                <a:t>O</a:t>
              </a:r>
            </a:p>
          </p:txBody>
        </p:sp>
      </p:grpSp>
      <p:grpSp>
        <p:nvGrpSpPr>
          <p:cNvPr id="66575" name="Group 15">
            <a:extLst>
              <a:ext uri="{FF2B5EF4-FFF2-40B4-BE49-F238E27FC236}">
                <a16:creationId xmlns:a16="http://schemas.microsoft.com/office/drawing/2014/main" id="{64C1D60E-3058-8E7D-77EE-F78B61A1D106}"/>
              </a:ext>
            </a:extLst>
          </p:cNvPr>
          <p:cNvGrpSpPr>
            <a:grpSpLocks/>
          </p:cNvGrpSpPr>
          <p:nvPr/>
        </p:nvGrpSpPr>
        <p:grpSpPr bwMode="auto">
          <a:xfrm>
            <a:off x="528638" y="819150"/>
            <a:ext cx="8066087" cy="1714500"/>
            <a:chOff x="384" y="1026"/>
            <a:chExt cx="5081" cy="1080"/>
          </a:xfrm>
        </p:grpSpPr>
        <p:sp>
          <p:nvSpPr>
            <p:cNvPr id="22551" name="Text Box 16">
              <a:extLst>
                <a:ext uri="{FF2B5EF4-FFF2-40B4-BE49-F238E27FC236}">
                  <a16:creationId xmlns:a16="http://schemas.microsoft.com/office/drawing/2014/main" id="{7F9DB97C-87C5-A4FE-E06A-051FA0AF8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026"/>
              <a:ext cx="5081" cy="1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3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800" b="1" u="sng">
                  <a:solidFill>
                    <a:srgbClr val="FF3300"/>
                  </a:solidFill>
                </a:rPr>
                <a:t>Câu 2</a:t>
              </a:r>
              <a:r>
                <a:rPr lang="en-US" altLang="en-US" sz="2800" b="1">
                  <a:solidFill>
                    <a:srgbClr val="FF3300"/>
                  </a:solidFill>
                </a:rPr>
                <a:t>:</a:t>
              </a:r>
              <a:r>
                <a:rPr lang="en-US" altLang="en-US" sz="2800">
                  <a:solidFill>
                    <a:srgbClr val="0000FF"/>
                  </a:solidFill>
                </a:rPr>
                <a:t> Cho hình vuông ABCD (như hình vẽ). Hãy chỉ ra các vectơ cùng phương với vectơ        , các vectơ bằng vectơ </a:t>
              </a:r>
            </a:p>
          </p:txBody>
        </p:sp>
        <p:graphicFrame>
          <p:nvGraphicFramePr>
            <p:cNvPr id="22552" name="Object 17">
              <a:extLst>
                <a:ext uri="{FF2B5EF4-FFF2-40B4-BE49-F238E27FC236}">
                  <a16:creationId xmlns:a16="http://schemas.microsoft.com/office/drawing/2014/main" id="{7D7C43DC-BE94-9BFF-0506-AA9A25DB72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14" y="1393"/>
            <a:ext cx="434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53780" imgH="215713" progId="Equation.DSMT4">
                    <p:embed/>
                  </p:oleObj>
                </mc:Choice>
                <mc:Fallback>
                  <p:oleObj name="Equation" r:id="rId2" imgW="253780" imgH="215713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4" y="1393"/>
                          <a:ext cx="434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6578" name="Text Box 18">
            <a:extLst>
              <a:ext uri="{FF2B5EF4-FFF2-40B4-BE49-F238E27FC236}">
                <a16:creationId xmlns:a16="http://schemas.microsoft.com/office/drawing/2014/main" id="{AAE5F1BE-29DE-A472-E3EF-AE791D54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2212975"/>
            <a:ext cx="1873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</a:rPr>
              <a:t>Trả lời</a:t>
            </a:r>
            <a:r>
              <a:rPr lang="en-US" altLang="en-US" sz="2800" b="1">
                <a:solidFill>
                  <a:srgbClr val="FF3300"/>
                </a:solidFill>
              </a:rPr>
              <a:t>:</a:t>
            </a:r>
          </a:p>
        </p:txBody>
      </p:sp>
      <p:grpSp>
        <p:nvGrpSpPr>
          <p:cNvPr id="66579" name="Group 19">
            <a:extLst>
              <a:ext uri="{FF2B5EF4-FFF2-40B4-BE49-F238E27FC236}">
                <a16:creationId xmlns:a16="http://schemas.microsoft.com/office/drawing/2014/main" id="{87FD8E39-FF00-E03D-5DC5-F056EEF5B29E}"/>
              </a:ext>
            </a:extLst>
          </p:cNvPr>
          <p:cNvGrpSpPr>
            <a:grpSpLocks/>
          </p:cNvGrpSpPr>
          <p:nvPr/>
        </p:nvGrpSpPr>
        <p:grpSpPr bwMode="auto">
          <a:xfrm>
            <a:off x="4160838" y="2724150"/>
            <a:ext cx="4105275" cy="1203325"/>
            <a:chOff x="2426" y="2205"/>
            <a:chExt cx="2586" cy="758"/>
          </a:xfrm>
        </p:grpSpPr>
        <p:sp>
          <p:nvSpPr>
            <p:cNvPr id="22549" name="Text Box 20">
              <a:extLst>
                <a:ext uri="{FF2B5EF4-FFF2-40B4-BE49-F238E27FC236}">
                  <a16:creationId xmlns:a16="http://schemas.microsoft.com/office/drawing/2014/main" id="{F61F1F93-E696-81E5-8DBC-289C0BFECF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2205"/>
              <a:ext cx="2586" cy="7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Các vectơ cùng phương với          là: </a:t>
              </a:r>
            </a:p>
          </p:txBody>
        </p:sp>
        <p:graphicFrame>
          <p:nvGraphicFramePr>
            <p:cNvPr id="22550" name="Object 21">
              <a:extLst>
                <a:ext uri="{FF2B5EF4-FFF2-40B4-BE49-F238E27FC236}">
                  <a16:creationId xmlns:a16="http://schemas.microsoft.com/office/drawing/2014/main" id="{020D3FE9-0D87-FEA7-7A77-6C4F9AD8F5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77" y="2498"/>
            <a:ext cx="443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3780" imgH="215713" progId="Equation.DSMT4">
                    <p:embed/>
                  </p:oleObj>
                </mc:Choice>
                <mc:Fallback>
                  <p:oleObj name="Equation" r:id="rId4" imgW="253780" imgH="215713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7" y="2498"/>
                          <a:ext cx="443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6582" name="Object 22">
            <a:extLst>
              <a:ext uri="{FF2B5EF4-FFF2-40B4-BE49-F238E27FC236}">
                <a16:creationId xmlns:a16="http://schemas.microsoft.com/office/drawing/2014/main" id="{B78442CC-437D-562E-7DF6-505EDA9D7F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8813" y="3811588"/>
          <a:ext cx="79692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668" imgH="241195" progId="Equation.DSMT4">
                  <p:embed/>
                </p:oleObj>
              </mc:Choice>
              <mc:Fallback>
                <p:oleObj name="Equation" r:id="rId6" imgW="304668" imgH="241195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3811588"/>
                        <a:ext cx="79692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3" name="Object 23">
            <a:extLst>
              <a:ext uri="{FF2B5EF4-FFF2-40B4-BE49-F238E27FC236}">
                <a16:creationId xmlns:a16="http://schemas.microsoft.com/office/drawing/2014/main" id="{59BC782C-5A21-CD66-7A6E-DA4667205A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29238" y="3821113"/>
          <a:ext cx="76676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668" imgH="241195" progId="Equation.DSMT4">
                  <p:embed/>
                </p:oleObj>
              </mc:Choice>
              <mc:Fallback>
                <p:oleObj name="Equation" r:id="rId8" imgW="304668" imgH="241195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9238" y="3821113"/>
                        <a:ext cx="76676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4" name="Object 24">
            <a:extLst>
              <a:ext uri="{FF2B5EF4-FFF2-40B4-BE49-F238E27FC236}">
                <a16:creationId xmlns:a16="http://schemas.microsoft.com/office/drawing/2014/main" id="{A6F62575-B571-51B6-D429-0A5DAAD5BB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3150" y="3838575"/>
          <a:ext cx="8016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0057" imgH="241195" progId="Equation.DSMT4">
                  <p:embed/>
                </p:oleObj>
              </mc:Choice>
              <mc:Fallback>
                <p:oleObj name="Equation" r:id="rId10" imgW="330057" imgH="241195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3838575"/>
                        <a:ext cx="801688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5" name="Object 25">
            <a:extLst>
              <a:ext uri="{FF2B5EF4-FFF2-40B4-BE49-F238E27FC236}">
                <a16:creationId xmlns:a16="http://schemas.microsoft.com/office/drawing/2014/main" id="{35566A53-B9DB-AE18-E0DF-D749C6DCAE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5000" y="3840163"/>
          <a:ext cx="7667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17225" imgH="241091" progId="Equation.DSMT4">
                  <p:embed/>
                </p:oleObj>
              </mc:Choice>
              <mc:Fallback>
                <p:oleObj name="Equation" r:id="rId12" imgW="317225" imgH="241091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3840163"/>
                        <a:ext cx="76676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6" name="Object 26">
            <a:extLst>
              <a:ext uri="{FF2B5EF4-FFF2-40B4-BE49-F238E27FC236}">
                <a16:creationId xmlns:a16="http://schemas.microsoft.com/office/drawing/2014/main" id="{92FCF1C8-0F71-4A07-E125-7CD5B20BA3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4375" y="4332288"/>
          <a:ext cx="7683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04668" imgH="241195" progId="Equation.DSMT4">
                  <p:embed/>
                </p:oleObj>
              </mc:Choice>
              <mc:Fallback>
                <p:oleObj name="Equation" r:id="rId14" imgW="304668" imgH="241195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4332288"/>
                        <a:ext cx="7683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7" name="Object 27">
            <a:extLst>
              <a:ext uri="{FF2B5EF4-FFF2-40B4-BE49-F238E27FC236}">
                <a16:creationId xmlns:a16="http://schemas.microsoft.com/office/drawing/2014/main" id="{D92CF77F-72F6-A0E6-3DEF-6025F9E51E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2413" y="4346575"/>
          <a:ext cx="7413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04668" imgH="241195" progId="Equation.DSMT4">
                  <p:embed/>
                </p:oleObj>
              </mc:Choice>
              <mc:Fallback>
                <p:oleObj name="Equation" r:id="rId16" imgW="304668" imgH="241195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3" y="4346575"/>
                        <a:ext cx="7413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8" name="Object 28">
            <a:extLst>
              <a:ext uri="{FF2B5EF4-FFF2-40B4-BE49-F238E27FC236}">
                <a16:creationId xmlns:a16="http://schemas.microsoft.com/office/drawing/2014/main" id="{4A2C3CE3-CF14-A334-5909-B124634F8E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9025" y="4305300"/>
          <a:ext cx="7413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91973" imgH="241195" progId="Equation.DSMT4">
                  <p:embed/>
                </p:oleObj>
              </mc:Choice>
              <mc:Fallback>
                <p:oleObj name="Equation" r:id="rId18" imgW="291973" imgH="241195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025" y="4305300"/>
                        <a:ext cx="7413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9" name="Object 29">
            <a:extLst>
              <a:ext uri="{FF2B5EF4-FFF2-40B4-BE49-F238E27FC236}">
                <a16:creationId xmlns:a16="http://schemas.microsoft.com/office/drawing/2014/main" id="{9E23A884-C09A-4F12-0514-43E2841B6F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3413" y="4303713"/>
          <a:ext cx="7699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04536" imgH="215713" progId="Equation.DSMT4">
                  <p:embed/>
                </p:oleObj>
              </mc:Choice>
              <mc:Fallback>
                <p:oleObj name="Equation" r:id="rId20" imgW="304536" imgH="215713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13" y="4303713"/>
                        <a:ext cx="7699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Đối tượng 1">
            <a:extLst>
              <a:ext uri="{FF2B5EF4-FFF2-40B4-BE49-F238E27FC236}">
                <a16:creationId xmlns:a16="http://schemas.microsoft.com/office/drawing/2014/main" id="{B4752643-E4EC-2893-E9CC-EF96CF80D2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8525" y="1946275"/>
          <a:ext cx="6318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53780" imgH="203024" progId="Equation.DSMT4">
                  <p:embed/>
                </p:oleObj>
              </mc:Choice>
              <mc:Fallback>
                <p:oleObj name="Equation" r:id="rId22" imgW="253780" imgH="203024" progId="Equation.DSMT4">
                  <p:embed/>
                  <p:pic>
                    <p:nvPicPr>
                      <p:cNvPr id="0" name="Đối tượng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1946275"/>
                        <a:ext cx="63182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19">
            <a:extLst>
              <a:ext uri="{FF2B5EF4-FFF2-40B4-BE49-F238E27FC236}">
                <a16:creationId xmlns:a16="http://schemas.microsoft.com/office/drawing/2014/main" id="{2D3B25A7-77B3-52A6-8DD9-22B0DEF2907E}"/>
              </a:ext>
            </a:extLst>
          </p:cNvPr>
          <p:cNvGrpSpPr>
            <a:grpSpLocks/>
          </p:cNvGrpSpPr>
          <p:nvPr/>
        </p:nvGrpSpPr>
        <p:grpSpPr bwMode="auto">
          <a:xfrm>
            <a:off x="4157663" y="4829175"/>
            <a:ext cx="4837112" cy="700088"/>
            <a:chOff x="2292" y="3381"/>
            <a:chExt cx="3047" cy="441"/>
          </a:xfrm>
        </p:grpSpPr>
        <p:sp>
          <p:nvSpPr>
            <p:cNvPr id="22547" name="Text Box 20">
              <a:extLst>
                <a:ext uri="{FF2B5EF4-FFF2-40B4-BE49-F238E27FC236}">
                  <a16:creationId xmlns:a16="http://schemas.microsoft.com/office/drawing/2014/main" id="{2C1FEE38-23A8-B800-62E1-424E2F942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2" y="3448"/>
              <a:ext cx="3047" cy="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FF"/>
                  </a:solidFill>
                </a:rPr>
                <a:t>Các vectơ bằng với          là: </a:t>
              </a:r>
            </a:p>
          </p:txBody>
        </p:sp>
        <p:graphicFrame>
          <p:nvGraphicFramePr>
            <p:cNvPr id="22548" name="Object 21">
              <a:extLst>
                <a:ext uri="{FF2B5EF4-FFF2-40B4-BE49-F238E27FC236}">
                  <a16:creationId xmlns:a16="http://schemas.microsoft.com/office/drawing/2014/main" id="{CCFB7E03-DBC3-00CE-9929-138A9B52AC1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52" y="3381"/>
            <a:ext cx="443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53780" imgH="203024" progId="Equation.DSMT4">
                    <p:embed/>
                  </p:oleObj>
                </mc:Choice>
                <mc:Fallback>
                  <p:oleObj name="Equation" r:id="rId24" imgW="253780" imgH="203024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2" y="3381"/>
                          <a:ext cx="443" cy="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8" name="Object 23">
            <a:extLst>
              <a:ext uri="{FF2B5EF4-FFF2-40B4-BE49-F238E27FC236}">
                <a16:creationId xmlns:a16="http://schemas.microsoft.com/office/drawing/2014/main" id="{A88BEF49-5B00-33E7-5D85-324BA28170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9963" y="5572125"/>
          <a:ext cx="800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17225" imgH="241091" progId="Equation.DSMT4">
                  <p:embed/>
                </p:oleObj>
              </mc:Choice>
              <mc:Fallback>
                <p:oleObj name="Equation" r:id="rId26" imgW="317225" imgH="241091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963" y="5572125"/>
                        <a:ext cx="800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EEEA50AF-D302-F531-24EA-17B0E2E530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0063" y="5548313"/>
          <a:ext cx="76041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91973" imgH="241195" progId="Equation.DSMT4">
                  <p:embed/>
                </p:oleObj>
              </mc:Choice>
              <mc:Fallback>
                <p:oleObj name="Equation" r:id="rId28" imgW="291973" imgH="241195" progId="Equation.DSMT4">
                  <p:embed/>
                  <p:pic>
                    <p:nvPicPr>
                      <p:cNvPr id="0" name="Đối tượng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5548313"/>
                        <a:ext cx="76041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30511D66-22CD-EC31-0DD0-98D7AB5E1B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4450" y="5580063"/>
          <a:ext cx="6699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79279" imgH="215806" progId="Equation.DSMT4">
                  <p:embed/>
                </p:oleObj>
              </mc:Choice>
              <mc:Fallback>
                <p:oleObj name="Equation" r:id="rId30" imgW="279279" imgH="215806" progId="Equation.DSMT4">
                  <p:embed/>
                  <p:pic>
                    <p:nvPicPr>
                      <p:cNvPr id="0" name="Đối tượng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5580063"/>
                        <a:ext cx="66992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hỗ dành sẵn cho Nội dung 1">
            <a:extLst>
              <a:ext uri="{FF2B5EF4-FFF2-40B4-BE49-F238E27FC236}">
                <a16:creationId xmlns:a16="http://schemas.microsoft.com/office/drawing/2014/main" id="{258DE808-0D4F-6FF2-C2B2-8C91888CD05C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xfrm>
            <a:off x="457200" y="115888"/>
            <a:ext cx="8229600" cy="779462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Bài tập trắc nghiệm</a:t>
            </a: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6D6688BC-45B5-C119-8B6A-53C4F6BF7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91440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52">
            <a:extLst>
              <a:ext uri="{FF2B5EF4-FFF2-40B4-BE49-F238E27FC236}">
                <a16:creationId xmlns:a16="http://schemas.microsoft.com/office/drawing/2014/main" id="{CD63BA94-D979-1193-6567-8CF2D90C5F18}"/>
              </a:ext>
            </a:extLst>
          </p:cNvPr>
          <p:cNvSpPr/>
          <p:nvPr/>
        </p:nvSpPr>
        <p:spPr>
          <a:xfrm>
            <a:off x="7885113" y="1274763"/>
            <a:ext cx="503237" cy="504825"/>
          </a:xfrm>
          <a:prstGeom prst="ellipse">
            <a:avLst/>
          </a:prstGeom>
          <a:noFill/>
          <a:ln w="57150" cmpd="sng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2646E6"/>
              </a:solidFill>
            </a:endParaRPr>
          </a:p>
        </p:txBody>
      </p:sp>
      <p:pic>
        <p:nvPicPr>
          <p:cNvPr id="11" name="Hình ảnh 10">
            <a:extLst>
              <a:ext uri="{FF2B5EF4-FFF2-40B4-BE49-F238E27FC236}">
                <a16:creationId xmlns:a16="http://schemas.microsoft.com/office/drawing/2014/main" id="{257D0D5D-6CAE-0CFF-9EE0-EF048632B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9825"/>
            <a:ext cx="91440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52">
            <a:extLst>
              <a:ext uri="{FF2B5EF4-FFF2-40B4-BE49-F238E27FC236}">
                <a16:creationId xmlns:a16="http://schemas.microsoft.com/office/drawing/2014/main" id="{6A5AA00C-4629-A9AE-9781-95A623839209}"/>
              </a:ext>
            </a:extLst>
          </p:cNvPr>
          <p:cNvSpPr/>
          <p:nvPr/>
        </p:nvSpPr>
        <p:spPr>
          <a:xfrm>
            <a:off x="7632700" y="2719388"/>
            <a:ext cx="503238" cy="503237"/>
          </a:xfrm>
          <a:prstGeom prst="ellipse">
            <a:avLst/>
          </a:prstGeom>
          <a:noFill/>
          <a:ln w="57150" cmpd="sng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2646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588A964F-B6CD-7EF9-C3F0-C4D675540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0965" name="WordArt 5">
            <a:extLst>
              <a:ext uri="{FF2B5EF4-FFF2-40B4-BE49-F238E27FC236}">
                <a16:creationId xmlns:a16="http://schemas.microsoft.com/office/drawing/2014/main" id="{AE26CB2D-B27E-5F62-7230-F825AEF6D5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71700" y="44450"/>
            <a:ext cx="48006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các hình ảnh sau</a:t>
            </a:r>
          </a:p>
        </p:txBody>
      </p:sp>
      <p:grpSp>
        <p:nvGrpSpPr>
          <p:cNvPr id="40967" name="Group 7">
            <a:extLst>
              <a:ext uri="{FF2B5EF4-FFF2-40B4-BE49-F238E27FC236}">
                <a16:creationId xmlns:a16="http://schemas.microsoft.com/office/drawing/2014/main" id="{5E318729-DE74-4F26-321A-07ADD6ED5F24}"/>
              </a:ext>
            </a:extLst>
          </p:cNvPr>
          <p:cNvGrpSpPr>
            <a:grpSpLocks/>
          </p:cNvGrpSpPr>
          <p:nvPr/>
        </p:nvGrpSpPr>
        <p:grpSpPr bwMode="auto">
          <a:xfrm>
            <a:off x="4500563" y="4292600"/>
            <a:ext cx="4500562" cy="2284413"/>
            <a:chOff x="2835" y="2704"/>
            <a:chExt cx="2835" cy="1439"/>
          </a:xfrm>
        </p:grpSpPr>
        <p:pic>
          <p:nvPicPr>
            <p:cNvPr id="5131" name="Picture 8">
              <a:extLst>
                <a:ext uri="{FF2B5EF4-FFF2-40B4-BE49-F238E27FC236}">
                  <a16:creationId xmlns:a16="http://schemas.microsoft.com/office/drawing/2014/main" id="{C70F79B0-F41D-E675-E8FE-F174C40695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5" y="2704"/>
              <a:ext cx="1995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2" name="Line 9">
              <a:extLst>
                <a:ext uri="{FF2B5EF4-FFF2-40B4-BE49-F238E27FC236}">
                  <a16:creationId xmlns:a16="http://schemas.microsoft.com/office/drawing/2014/main" id="{E682B0EC-36B7-2147-EF10-7A23D21CB5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3521"/>
              <a:ext cx="115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0970" name="Group 10">
            <a:extLst>
              <a:ext uri="{FF2B5EF4-FFF2-40B4-BE49-F238E27FC236}">
                <a16:creationId xmlns:a16="http://schemas.microsoft.com/office/drawing/2014/main" id="{37238039-8AF7-E674-0317-768BBDB973DE}"/>
              </a:ext>
            </a:extLst>
          </p:cNvPr>
          <p:cNvGrpSpPr>
            <a:grpSpLocks/>
          </p:cNvGrpSpPr>
          <p:nvPr/>
        </p:nvGrpSpPr>
        <p:grpSpPr bwMode="auto">
          <a:xfrm>
            <a:off x="1541463" y="938213"/>
            <a:ext cx="4859337" cy="2857500"/>
            <a:chOff x="2699" y="541"/>
            <a:chExt cx="3061" cy="1800"/>
          </a:xfrm>
        </p:grpSpPr>
        <p:pic>
          <p:nvPicPr>
            <p:cNvPr id="5129" name="Picture 11">
              <a:extLst>
                <a:ext uri="{FF2B5EF4-FFF2-40B4-BE49-F238E27FC236}">
                  <a16:creationId xmlns:a16="http://schemas.microsoft.com/office/drawing/2014/main" id="{2541B8E1-CC65-EE2D-5A23-A183477357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541"/>
              <a:ext cx="240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Line 12">
              <a:extLst>
                <a:ext uri="{FF2B5EF4-FFF2-40B4-BE49-F238E27FC236}">
                  <a16:creationId xmlns:a16="http://schemas.microsoft.com/office/drawing/2014/main" id="{33E4A360-F6E0-31F2-5DAF-18E25C344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703"/>
              <a:ext cx="115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0973" name="Group 13">
            <a:extLst>
              <a:ext uri="{FF2B5EF4-FFF2-40B4-BE49-F238E27FC236}">
                <a16:creationId xmlns:a16="http://schemas.microsoft.com/office/drawing/2014/main" id="{F0541B2C-C817-F42A-AC32-D8F94EA44DEE}"/>
              </a:ext>
            </a:extLst>
          </p:cNvPr>
          <p:cNvGrpSpPr>
            <a:grpSpLocks/>
          </p:cNvGrpSpPr>
          <p:nvPr/>
        </p:nvGrpSpPr>
        <p:grpSpPr bwMode="auto">
          <a:xfrm>
            <a:off x="0" y="3844925"/>
            <a:ext cx="4835525" cy="3013075"/>
            <a:chOff x="0" y="2422"/>
            <a:chExt cx="3046" cy="1898"/>
          </a:xfrm>
        </p:grpSpPr>
        <p:pic>
          <p:nvPicPr>
            <p:cNvPr id="5127" name="Picture 14">
              <a:extLst>
                <a:ext uri="{FF2B5EF4-FFF2-40B4-BE49-F238E27FC236}">
                  <a16:creationId xmlns:a16="http://schemas.microsoft.com/office/drawing/2014/main" id="{88F7811F-BB8D-D102-4F39-04FFC8FC62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55"/>
              <a:ext cx="2505" cy="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8" name="Line 15">
              <a:extLst>
                <a:ext uri="{FF2B5EF4-FFF2-40B4-BE49-F238E27FC236}">
                  <a16:creationId xmlns:a16="http://schemas.microsoft.com/office/drawing/2014/main" id="{EF166B76-FACC-803F-DB07-DCF6824C3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57" y="2422"/>
              <a:ext cx="1089" cy="679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AutoShape 4">
            <a:extLst>
              <a:ext uri="{FF2B5EF4-FFF2-40B4-BE49-F238E27FC236}">
                <a16:creationId xmlns:a16="http://schemas.microsoft.com/office/drawing/2014/main" id="{37CD4279-FABB-158A-24F5-51D9BF6A4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941888"/>
            <a:ext cx="7921625" cy="892175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</a:rPr>
              <a:t>Định nghĩa</a:t>
            </a:r>
            <a:r>
              <a:rPr lang="en-US" altLang="en-US" sz="2600" i="1"/>
              <a:t>:</a:t>
            </a:r>
            <a:r>
              <a:rPr lang="en-US" altLang="en-US" sz="2600" b="1"/>
              <a:t> Vectơ là một đoạn thẳng có hướng, nghĩa là đã chỉ ra điểm đầu và điểm cuối.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27902895-2F9B-F384-A205-43885E3CD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22050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A</a:t>
            </a:r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BF5F8DCB-E498-058E-B138-23AC76E96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775" y="22050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B</a:t>
            </a:r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CCF5312A-23FF-B5FC-8232-CC706B5D7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09863"/>
            <a:ext cx="3313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7898" name="Oval 10">
            <a:extLst>
              <a:ext uri="{FF2B5EF4-FFF2-40B4-BE49-F238E27FC236}">
                <a16:creationId xmlns:a16="http://schemas.microsoft.com/office/drawing/2014/main" id="{4A3A9E3B-A8D1-17E7-508E-2DCF617EC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63" y="2678113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9" name="Oval 11">
            <a:extLst>
              <a:ext uri="{FF2B5EF4-FFF2-40B4-BE49-F238E27FC236}">
                <a16:creationId xmlns:a16="http://schemas.microsoft.com/office/drawing/2014/main" id="{557F009D-33BB-CF18-EB07-B93972C66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38" y="2679700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900" name="AutoShape 12">
            <a:extLst>
              <a:ext uri="{FF2B5EF4-FFF2-40B4-BE49-F238E27FC236}">
                <a16:creationId xmlns:a16="http://schemas.microsoft.com/office/drawing/2014/main" id="{622AD4F4-5341-F985-FF39-FC3588D37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3214688"/>
            <a:ext cx="2160588" cy="719137"/>
          </a:xfrm>
          <a:prstGeom prst="wedgeRoundRectCallout">
            <a:avLst>
              <a:gd name="adj1" fmla="val 29574"/>
              <a:gd name="adj2" fmla="val -1096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Điểm đầu</a:t>
            </a:r>
          </a:p>
        </p:txBody>
      </p:sp>
      <p:sp>
        <p:nvSpPr>
          <p:cNvPr id="37901" name="AutoShape 13">
            <a:extLst>
              <a:ext uri="{FF2B5EF4-FFF2-40B4-BE49-F238E27FC236}">
                <a16:creationId xmlns:a16="http://schemas.microsoft.com/office/drawing/2014/main" id="{4DAF8053-160D-8180-54AE-9D4DFA0AF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141663"/>
            <a:ext cx="2160587" cy="719137"/>
          </a:xfrm>
          <a:prstGeom prst="wedgeRoundRectCallout">
            <a:avLst>
              <a:gd name="adj1" fmla="val -67634"/>
              <a:gd name="adj2" fmla="val -1016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Điểm cuối</a:t>
            </a:r>
          </a:p>
        </p:txBody>
      </p:sp>
      <p:sp>
        <p:nvSpPr>
          <p:cNvPr id="37902" name="Line 14">
            <a:extLst>
              <a:ext uri="{FF2B5EF4-FFF2-40B4-BE49-F238E27FC236}">
                <a16:creationId xmlns:a16="http://schemas.microsoft.com/office/drawing/2014/main" id="{2DDAEEA3-B3CC-6E65-C3ED-BADD76A29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3188" y="2709863"/>
            <a:ext cx="331311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7894" name="AutoShape 6">
            <a:extLst>
              <a:ext uri="{FF2B5EF4-FFF2-40B4-BE49-F238E27FC236}">
                <a16:creationId xmlns:a16="http://schemas.microsoft.com/office/drawing/2014/main" id="{7E31B856-CE9B-5268-59CC-1B8354901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221163"/>
            <a:ext cx="71659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Khi đó ta nói </a:t>
            </a:r>
            <a:r>
              <a:rPr lang="en-US" altLang="en-US" sz="2600">
                <a:solidFill>
                  <a:srgbClr val="FF3300"/>
                </a:solidFill>
              </a:rPr>
              <a:t>AB là một đoạn thẳng có hướng.</a:t>
            </a:r>
            <a:endParaRPr lang="en-US" altLang="en-US" sz="2600" b="1">
              <a:solidFill>
                <a:srgbClr val="FF3300"/>
              </a:solidFill>
            </a:endParaRPr>
          </a:p>
        </p:txBody>
      </p:sp>
      <p:sp>
        <p:nvSpPr>
          <p:cNvPr id="6156" name="AutoShape 16">
            <a:extLst>
              <a:ext uri="{FF2B5EF4-FFF2-40B4-BE49-F238E27FC236}">
                <a16:creationId xmlns:a16="http://schemas.microsoft.com/office/drawing/2014/main" id="{80ACE32C-088C-E4DD-ACF7-C282EA178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693738"/>
            <a:ext cx="6346825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Hoạt động 2.1: Định nghĩa vectơ.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F92459AB-CF67-313C-B188-8AA67E4C4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5" name="AutoShape 16">
            <a:extLst>
              <a:ext uri="{FF2B5EF4-FFF2-40B4-BE49-F238E27FC236}">
                <a16:creationId xmlns:a16="http://schemas.microsoft.com/office/drawing/2014/main" id="{4134CAFC-C06B-621F-DCEA-94EB3DDC8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57275"/>
            <a:ext cx="6523038" cy="153670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altLang="en-US" sz="2600" b="1">
                <a:solidFill>
                  <a:srgbClr val="FF33CC"/>
                </a:solidFill>
              </a:rPr>
              <a:t>Định nghĩa vectơ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600" b="1">
                <a:solidFill>
                  <a:srgbClr val="FF33CC"/>
                </a:solidFill>
              </a:rPr>
              <a:t>1.1 Định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2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5" grpId="0"/>
      <p:bldP spid="37896" grpId="0"/>
      <p:bldP spid="37900" grpId="0" animBg="1"/>
      <p:bldP spid="37901" grpId="0" animBg="1"/>
      <p:bldP spid="378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AutoShape 6">
            <a:extLst>
              <a:ext uri="{FF2B5EF4-FFF2-40B4-BE49-F238E27FC236}">
                <a16:creationId xmlns:a16="http://schemas.microsoft.com/office/drawing/2014/main" id="{18DC9CA9-394D-91A7-C528-74A09AD41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522413"/>
            <a:ext cx="7345363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Vectơ có điểm đầu là A, điểm cuối là B kí hiệu là </a:t>
            </a:r>
          </a:p>
        </p:txBody>
      </p:sp>
      <p:graphicFrame>
        <p:nvGraphicFramePr>
          <p:cNvPr id="36873" name="Object 9">
            <a:extLst>
              <a:ext uri="{FF2B5EF4-FFF2-40B4-BE49-F238E27FC236}">
                <a16:creationId xmlns:a16="http://schemas.microsoft.com/office/drawing/2014/main" id="{64C1E19E-5601-DBDE-CCC6-4477942A13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5538" y="1352550"/>
          <a:ext cx="7874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5538" y="1352550"/>
                        <a:ext cx="7874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94" name="Group 30">
            <a:extLst>
              <a:ext uri="{FF2B5EF4-FFF2-40B4-BE49-F238E27FC236}">
                <a16:creationId xmlns:a16="http://schemas.microsoft.com/office/drawing/2014/main" id="{803F23DF-4920-657F-48DA-DA97B73DD9F0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3248025"/>
            <a:ext cx="3536950" cy="1792288"/>
            <a:chOff x="3192" y="2851"/>
            <a:chExt cx="2228" cy="1129"/>
          </a:xfrm>
        </p:grpSpPr>
        <p:sp>
          <p:nvSpPr>
            <p:cNvPr id="7180" name="Line 16">
              <a:extLst>
                <a:ext uri="{FF2B5EF4-FFF2-40B4-BE49-F238E27FC236}">
                  <a16:creationId xmlns:a16="http://schemas.microsoft.com/office/drawing/2014/main" id="{26EB40B0-B608-1EDF-DFCF-047D437B2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5" y="2886"/>
              <a:ext cx="1497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1" name="Line 17">
              <a:extLst>
                <a:ext uri="{FF2B5EF4-FFF2-40B4-BE49-F238E27FC236}">
                  <a16:creationId xmlns:a16="http://schemas.microsoft.com/office/drawing/2014/main" id="{1DEFB47C-1746-7004-E3A3-2280951C35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3456"/>
              <a:ext cx="680" cy="5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2" name="Text Box 11">
              <a:extLst>
                <a:ext uri="{FF2B5EF4-FFF2-40B4-BE49-F238E27FC236}">
                  <a16:creationId xmlns:a16="http://schemas.microsoft.com/office/drawing/2014/main" id="{A7DB393E-999D-CDFA-8A66-5825228682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9" y="2885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A</a:t>
              </a:r>
            </a:p>
          </p:txBody>
        </p:sp>
        <p:sp>
          <p:nvSpPr>
            <p:cNvPr id="7183" name="Text Box 12">
              <a:extLst>
                <a:ext uri="{FF2B5EF4-FFF2-40B4-BE49-F238E27FC236}">
                  <a16:creationId xmlns:a16="http://schemas.microsoft.com/office/drawing/2014/main" id="{130F397A-40B3-FBA3-503D-886CAB492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1" y="3188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B</a:t>
              </a:r>
            </a:p>
          </p:txBody>
        </p:sp>
        <p:sp>
          <p:nvSpPr>
            <p:cNvPr id="7184" name="Oval 14">
              <a:extLst>
                <a:ext uri="{FF2B5EF4-FFF2-40B4-BE49-F238E27FC236}">
                  <a16:creationId xmlns:a16="http://schemas.microsoft.com/office/drawing/2014/main" id="{8C7E0C6D-DB5B-0F62-7D24-5DBD8A4DD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851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5" name="Oval 15">
              <a:extLst>
                <a:ext uri="{FF2B5EF4-FFF2-40B4-BE49-F238E27FC236}">
                  <a16:creationId xmlns:a16="http://schemas.microsoft.com/office/drawing/2014/main" id="{48B1704D-B970-F5D4-0DB0-A8A7E62AB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" y="3935"/>
              <a:ext cx="46" cy="4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6" name="Line 18">
              <a:extLst>
                <a:ext uri="{FF2B5EF4-FFF2-40B4-BE49-F238E27FC236}">
                  <a16:creationId xmlns:a16="http://schemas.microsoft.com/office/drawing/2014/main" id="{9C99A105-430E-613D-9E53-5D36E3E4C5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0" y="3802"/>
              <a:ext cx="771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7" name="Oval 19">
              <a:extLst>
                <a:ext uri="{FF2B5EF4-FFF2-40B4-BE49-F238E27FC236}">
                  <a16:creationId xmlns:a16="http://schemas.microsoft.com/office/drawing/2014/main" id="{7199BF7F-DBE7-564E-7282-8ACA24700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3777"/>
              <a:ext cx="46" cy="4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aphicFrame>
          <p:nvGraphicFramePr>
            <p:cNvPr id="7188" name="Object 23">
              <a:extLst>
                <a:ext uri="{FF2B5EF4-FFF2-40B4-BE49-F238E27FC236}">
                  <a16:creationId xmlns:a16="http://schemas.microsoft.com/office/drawing/2014/main" id="{501BCF49-2F6A-ADEF-B2B6-8B1DEDF17B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53" y="3481"/>
            <a:ext cx="307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6780" imgH="215526" progId="Equation.DSMT4">
                    <p:embed/>
                  </p:oleObj>
                </mc:Choice>
                <mc:Fallback>
                  <p:oleObj name="Equation" r:id="rId4" imgW="126780" imgH="215526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3" y="3481"/>
                          <a:ext cx="307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9" name="Object 24">
              <a:extLst>
                <a:ext uri="{FF2B5EF4-FFF2-40B4-BE49-F238E27FC236}">
                  <a16:creationId xmlns:a16="http://schemas.microsoft.com/office/drawing/2014/main" id="{43EE6EB8-1B2B-BC95-6416-6587E3A1AC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12" y="3475"/>
            <a:ext cx="307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80" imgH="215526" progId="Equation.DSMT4">
                    <p:embed/>
                  </p:oleObj>
                </mc:Choice>
                <mc:Fallback>
                  <p:oleObj name="Equation" r:id="rId6" imgW="126780" imgH="215526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2" y="3475"/>
                          <a:ext cx="307" cy="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889" name="AutoShape 25">
            <a:extLst>
              <a:ext uri="{FF2B5EF4-FFF2-40B4-BE49-F238E27FC236}">
                <a16:creationId xmlns:a16="http://schemas.microsoft.com/office/drawing/2014/main" id="{AA14BF2D-F01A-37F8-CDCE-307ABABCF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8" y="2224088"/>
            <a:ext cx="4103687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Vectơ còn được kí hiệu là </a:t>
            </a:r>
          </a:p>
        </p:txBody>
      </p:sp>
      <p:graphicFrame>
        <p:nvGraphicFramePr>
          <p:cNvPr id="36890" name="Object 26">
            <a:extLst>
              <a:ext uri="{FF2B5EF4-FFF2-40B4-BE49-F238E27FC236}">
                <a16:creationId xmlns:a16="http://schemas.microsoft.com/office/drawing/2014/main" id="{04100548-326C-619B-944F-3BCC7354DF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5763" y="2103438"/>
          <a:ext cx="24495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12447" imgH="241195" progId="Equation.DSMT4">
                  <p:embed/>
                </p:oleObj>
              </mc:Choice>
              <mc:Fallback>
                <p:oleObj name="Equation" r:id="rId8" imgW="812447" imgH="241195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2103438"/>
                        <a:ext cx="244951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7" name="AutoShape 33">
            <a:extLst>
              <a:ext uri="{FF2B5EF4-FFF2-40B4-BE49-F238E27FC236}">
                <a16:creationId xmlns:a16="http://schemas.microsoft.com/office/drawing/2014/main" id="{8DA7B233-1DC5-2192-C29F-5BC827AEC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8" y="3230563"/>
            <a:ext cx="4249737" cy="8858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Hãy so sánh sự khác nhau giữa 2 cách kí hiệu (G) </a:t>
            </a:r>
          </a:p>
        </p:txBody>
      </p:sp>
      <p:graphicFrame>
        <p:nvGraphicFramePr>
          <p:cNvPr id="36898" name="Object 34">
            <a:extLst>
              <a:ext uri="{FF2B5EF4-FFF2-40B4-BE49-F238E27FC236}">
                <a16:creationId xmlns:a16="http://schemas.microsoft.com/office/drawing/2014/main" id="{EC58AB28-EB2F-3F4C-0486-2653A71F11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4167188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780" imgH="203024" progId="Equation.DSMT4">
                  <p:embed/>
                </p:oleObj>
              </mc:Choice>
              <mc:Fallback>
                <p:oleObj name="Equation" r:id="rId10" imgW="253780" imgH="203024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4167188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9" name="Object 35">
            <a:extLst>
              <a:ext uri="{FF2B5EF4-FFF2-40B4-BE49-F238E27FC236}">
                <a16:creationId xmlns:a16="http://schemas.microsoft.com/office/drawing/2014/main" id="{13DB4214-759F-9E2F-245B-ECED6E1C99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43075" y="4238625"/>
          <a:ext cx="24495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12447" imgH="241195" progId="Equation.DSMT4">
                  <p:embed/>
                </p:oleObj>
              </mc:Choice>
              <mc:Fallback>
                <p:oleObj name="Equation" r:id="rId11" imgW="812447" imgH="241195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4238625"/>
                        <a:ext cx="24495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5">
            <a:extLst>
              <a:ext uri="{FF2B5EF4-FFF2-40B4-BE49-F238E27FC236}">
                <a16:creationId xmlns:a16="http://schemas.microsoft.com/office/drawing/2014/main" id="{A4250C41-7A29-F836-21A4-FE460A456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7179" name="AutoShape 16">
            <a:extLst>
              <a:ext uri="{FF2B5EF4-FFF2-40B4-BE49-F238E27FC236}">
                <a16:creationId xmlns:a16="http://schemas.microsoft.com/office/drawing/2014/main" id="{D7F867E2-694B-52ED-9D1E-B3A443D91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849313"/>
            <a:ext cx="3467100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1.1 Định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89" grpId="0"/>
      <p:bldP spid="368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42465FF8-AC8D-F3B7-4672-12F94EE88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3" y="1568450"/>
            <a:ext cx="7345362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Vectơ có điểm đầu là A, điểm cuối là B kí hiệu là </a:t>
            </a:r>
          </a:p>
        </p:txBody>
      </p:sp>
      <p:graphicFrame>
        <p:nvGraphicFramePr>
          <p:cNvPr id="8195" name="Object 6">
            <a:extLst>
              <a:ext uri="{FF2B5EF4-FFF2-40B4-BE49-F238E27FC236}">
                <a16:creationId xmlns:a16="http://schemas.microsoft.com/office/drawing/2014/main" id="{C725E26A-EE69-CD91-6CF2-F18CA0B3A6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6525" y="1398588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6525" y="1398588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AutoShape 9">
            <a:extLst>
              <a:ext uri="{FF2B5EF4-FFF2-40B4-BE49-F238E27FC236}">
                <a16:creationId xmlns:a16="http://schemas.microsoft.com/office/drawing/2014/main" id="{2423F1B6-727D-C38F-8969-63AF3D648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511425"/>
            <a:ext cx="5048250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Hãy phân biệt           và          .</a:t>
            </a:r>
          </a:p>
        </p:txBody>
      </p:sp>
      <p:graphicFrame>
        <p:nvGraphicFramePr>
          <p:cNvPr id="35850" name="Object 10">
            <a:extLst>
              <a:ext uri="{FF2B5EF4-FFF2-40B4-BE49-F238E27FC236}">
                <a16:creationId xmlns:a16="http://schemas.microsoft.com/office/drawing/2014/main" id="{EBDB4E28-027A-B6DF-742E-EF5282400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62275" y="2335213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335213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>
            <a:extLst>
              <a:ext uri="{FF2B5EF4-FFF2-40B4-BE49-F238E27FC236}">
                <a16:creationId xmlns:a16="http://schemas.microsoft.com/office/drawing/2014/main" id="{EE1509B0-1999-1C0D-8DA4-96E2DE4473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13238" y="2335213"/>
          <a:ext cx="82708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6469" imgH="203024" progId="Equation.DSMT4">
                  <p:embed/>
                </p:oleObj>
              </mc:Choice>
              <mc:Fallback>
                <p:oleObj name="Equation" r:id="rId6" imgW="266469" imgH="203024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2335213"/>
                        <a:ext cx="827087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WordArt 12">
            <a:extLst>
              <a:ext uri="{FF2B5EF4-FFF2-40B4-BE49-F238E27FC236}">
                <a16:creationId xmlns:a16="http://schemas.microsoft.com/office/drawing/2014/main" id="{E6B469B0-3498-F8BB-CDCE-EBA35B2CBD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7488" y="2447925"/>
            <a:ext cx="5461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35853" name="Object 13">
            <a:extLst>
              <a:ext uri="{FF2B5EF4-FFF2-40B4-BE49-F238E27FC236}">
                <a16:creationId xmlns:a16="http://schemas.microsoft.com/office/drawing/2014/main" id="{81A662EF-761F-9849-A296-13BB89600B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275" y="3198813"/>
          <a:ext cx="7874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780" imgH="203024" progId="Equation.DSMT4">
                  <p:embed/>
                </p:oleObj>
              </mc:Choice>
              <mc:Fallback>
                <p:oleObj name="Equation" r:id="rId8" imgW="253780" imgH="203024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3198813"/>
                        <a:ext cx="78740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4" name="AutoShape 14">
            <a:extLst>
              <a:ext uri="{FF2B5EF4-FFF2-40B4-BE49-F238E27FC236}">
                <a16:creationId xmlns:a16="http://schemas.microsoft.com/office/drawing/2014/main" id="{E2FDF06B-7320-DAC9-860C-F629A8ADC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3341688"/>
            <a:ext cx="51847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có điểm đầu là A, điểm cuối là B.</a:t>
            </a:r>
          </a:p>
        </p:txBody>
      </p:sp>
      <p:graphicFrame>
        <p:nvGraphicFramePr>
          <p:cNvPr id="35855" name="Object 15">
            <a:extLst>
              <a:ext uri="{FF2B5EF4-FFF2-40B4-BE49-F238E27FC236}">
                <a16:creationId xmlns:a16="http://schemas.microsoft.com/office/drawing/2014/main" id="{E8E9A8DE-A3F7-E175-D0B0-0A2ECA2C62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400" y="4135438"/>
          <a:ext cx="82708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6469" imgH="203024" progId="Equation.DSMT4">
                  <p:embed/>
                </p:oleObj>
              </mc:Choice>
              <mc:Fallback>
                <p:oleObj name="Equation" r:id="rId9" imgW="266469" imgH="20302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35438"/>
                        <a:ext cx="82708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6" name="AutoShape 16">
            <a:extLst>
              <a:ext uri="{FF2B5EF4-FFF2-40B4-BE49-F238E27FC236}">
                <a16:creationId xmlns:a16="http://schemas.microsoft.com/office/drawing/2014/main" id="{705EBFAB-5B8D-43B2-E16C-522D16003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4206875"/>
            <a:ext cx="51847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có điểm đầu là B, điểm cuối là A.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FAB86083-CCC3-5C5F-BFFA-F7FAE2185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8205" name="AutoShape 16">
            <a:extLst>
              <a:ext uri="{FF2B5EF4-FFF2-40B4-BE49-F238E27FC236}">
                <a16:creationId xmlns:a16="http://schemas.microsoft.com/office/drawing/2014/main" id="{2A33F979-79BA-A005-5DB9-659DF6669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849313"/>
            <a:ext cx="3035300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1.1 Định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/>
      <p:bldP spid="35854" grpId="0"/>
      <p:bldP spid="358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>
            <a:extLst>
              <a:ext uri="{FF2B5EF4-FFF2-40B4-BE49-F238E27FC236}">
                <a16:creationId xmlns:a16="http://schemas.microsoft.com/office/drawing/2014/main" id="{FC36ACF8-7C70-E2CE-4B09-960899829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876300"/>
            <a:ext cx="5119687" cy="693738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1.2 Độ dài của một vectơ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5C87A9EA-3847-BF7E-C7AF-033F05495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16113"/>
            <a:ext cx="33845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Độ dài của một vectơ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00CC08B2-CBF4-9C1E-ACB0-B1935CA34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20863"/>
            <a:ext cx="8640763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			     là</a:t>
            </a:r>
            <a:r>
              <a:rPr lang="en-US" altLang="en-US" sz="2600">
                <a:solidFill>
                  <a:srgbClr val="000000"/>
                </a:solidFill>
              </a:rPr>
              <a:t> </a:t>
            </a:r>
            <a:r>
              <a:rPr lang="en-US" altLang="en-US" sz="2600">
                <a:solidFill>
                  <a:srgbClr val="FF3300"/>
                </a:solidFill>
              </a:rPr>
              <a:t>khoảng cách giữa điểm đầu và điểm cuối</a:t>
            </a:r>
            <a:r>
              <a:rPr lang="en-US" altLang="en-US" sz="2600">
                <a:solidFill>
                  <a:srgbClr val="000000"/>
                </a:solidFill>
              </a:rPr>
              <a:t> </a:t>
            </a:r>
            <a:r>
              <a:rPr lang="en-US" altLang="en-US" sz="2600">
                <a:solidFill>
                  <a:srgbClr val="0000FF"/>
                </a:solidFill>
              </a:rPr>
              <a:t>của vectơ đó.</a:t>
            </a:r>
          </a:p>
        </p:txBody>
      </p:sp>
      <p:graphicFrame>
        <p:nvGraphicFramePr>
          <p:cNvPr id="52230" name="Object 6">
            <a:extLst>
              <a:ext uri="{FF2B5EF4-FFF2-40B4-BE49-F238E27FC236}">
                <a16:creationId xmlns:a16="http://schemas.microsoft.com/office/drawing/2014/main" id="{31C661F6-9CA7-1D2E-7BFE-A529ECAB6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5546725"/>
          <a:ext cx="17113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502" imgH="304668" progId="Equation.DSMT4">
                  <p:embed/>
                </p:oleObj>
              </mc:Choice>
              <mc:Fallback>
                <p:oleObj name="Equation" r:id="rId2" imgW="685502" imgH="30466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546725"/>
                        <a:ext cx="17113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1" name="Group 7">
            <a:extLst>
              <a:ext uri="{FF2B5EF4-FFF2-40B4-BE49-F238E27FC236}">
                <a16:creationId xmlns:a16="http://schemas.microsoft.com/office/drawing/2014/main" id="{3C0F615A-ED8F-5E88-84BF-933CA89876C9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4664075"/>
            <a:ext cx="7891462" cy="565150"/>
            <a:chOff x="449" y="2430"/>
            <a:chExt cx="4971" cy="356"/>
          </a:xfrm>
        </p:grpSpPr>
        <p:sp>
          <p:nvSpPr>
            <p:cNvPr id="9250" name="Text Box 8">
              <a:extLst>
                <a:ext uri="{FF2B5EF4-FFF2-40B4-BE49-F238E27FC236}">
                  <a16:creationId xmlns:a16="http://schemas.microsoft.com/office/drawing/2014/main" id="{8078A4CA-D07C-F56A-A386-A2934143D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" y="2478"/>
              <a:ext cx="4971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solidFill>
                    <a:srgbClr val="0000FF"/>
                  </a:solidFill>
                </a:rPr>
                <a:t>Vậy: độ dài vectơ          bằng độ dài đoạn thẳng AB.   </a:t>
              </a:r>
            </a:p>
          </p:txBody>
        </p:sp>
        <p:graphicFrame>
          <p:nvGraphicFramePr>
            <p:cNvPr id="9251" name="Object 9">
              <a:extLst>
                <a:ext uri="{FF2B5EF4-FFF2-40B4-BE49-F238E27FC236}">
                  <a16:creationId xmlns:a16="http://schemas.microsoft.com/office/drawing/2014/main" id="{F72B019C-9CDE-697E-1799-4BBC67E4901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03" y="2430"/>
            <a:ext cx="419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6469" imgH="203024" progId="Equation.DSMT4">
                    <p:embed/>
                  </p:oleObj>
                </mc:Choice>
                <mc:Fallback>
                  <p:oleObj name="Equation" r:id="rId4" imgW="266469" imgH="203024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3" y="2430"/>
                          <a:ext cx="419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34" name="Group 10">
            <a:extLst>
              <a:ext uri="{FF2B5EF4-FFF2-40B4-BE49-F238E27FC236}">
                <a16:creationId xmlns:a16="http://schemas.microsoft.com/office/drawing/2014/main" id="{2AB9BEDD-0938-44A4-4556-BC11498F1645}"/>
              </a:ext>
            </a:extLst>
          </p:cNvPr>
          <p:cNvGrpSpPr>
            <a:grpSpLocks/>
          </p:cNvGrpSpPr>
          <p:nvPr/>
        </p:nvGrpSpPr>
        <p:grpSpPr bwMode="auto">
          <a:xfrm>
            <a:off x="309563" y="3305175"/>
            <a:ext cx="5602287" cy="760413"/>
            <a:chOff x="195" y="1908"/>
            <a:chExt cx="3529" cy="479"/>
          </a:xfrm>
        </p:grpSpPr>
        <p:sp>
          <p:nvSpPr>
            <p:cNvPr id="9247" name="Rectangle 11">
              <a:extLst>
                <a:ext uri="{FF2B5EF4-FFF2-40B4-BE49-F238E27FC236}">
                  <a16:creationId xmlns:a16="http://schemas.microsoft.com/office/drawing/2014/main" id="{55D4EB3F-D358-3CE4-3EA5-9858B55C6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" y="1915"/>
              <a:ext cx="3501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5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solidFill>
                    <a:srgbClr val="0000FF"/>
                  </a:solidFill>
                </a:rPr>
                <a:t>Độ dài của vectơ         kí hiệu là </a:t>
              </a:r>
              <a:endParaRPr lang="en-US" altLang="en-US" sz="2600">
                <a:solidFill>
                  <a:srgbClr val="000000"/>
                </a:solidFill>
              </a:endParaRPr>
            </a:p>
          </p:txBody>
        </p:sp>
        <p:graphicFrame>
          <p:nvGraphicFramePr>
            <p:cNvPr id="9248" name="Object 12">
              <a:extLst>
                <a:ext uri="{FF2B5EF4-FFF2-40B4-BE49-F238E27FC236}">
                  <a16:creationId xmlns:a16="http://schemas.microsoft.com/office/drawing/2014/main" id="{7F9F3B30-3EEE-6C14-F102-FD46CFEC17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25" y="1908"/>
            <a:ext cx="499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17225" imgH="304536" progId="Equation.DSMT4">
                    <p:embed/>
                  </p:oleObj>
                </mc:Choice>
                <mc:Fallback>
                  <p:oleObj name="Equation" r:id="rId6" imgW="317225" imgH="304536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1908"/>
                          <a:ext cx="499" cy="4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49" name="Object 13">
              <a:extLst>
                <a:ext uri="{FF2B5EF4-FFF2-40B4-BE49-F238E27FC236}">
                  <a16:creationId xmlns:a16="http://schemas.microsoft.com/office/drawing/2014/main" id="{33DA1176-4B70-1246-C9CE-59D025CC23A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77" y="1941"/>
            <a:ext cx="419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66469" imgH="203024" progId="Equation.DSMT4">
                    <p:embed/>
                  </p:oleObj>
                </mc:Choice>
                <mc:Fallback>
                  <p:oleObj name="Equation" r:id="rId8" imgW="266469" imgH="203024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7" y="1941"/>
                          <a:ext cx="419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38" name="Group 14">
            <a:extLst>
              <a:ext uri="{FF2B5EF4-FFF2-40B4-BE49-F238E27FC236}">
                <a16:creationId xmlns:a16="http://schemas.microsoft.com/office/drawing/2014/main" id="{F5C1CFA7-2971-5628-7111-E7941BA2140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037013"/>
            <a:ext cx="5557838" cy="760412"/>
            <a:chOff x="204" y="2369"/>
            <a:chExt cx="3501" cy="479"/>
          </a:xfrm>
        </p:grpSpPr>
        <p:sp>
          <p:nvSpPr>
            <p:cNvPr id="9244" name="Rectangle 15">
              <a:extLst>
                <a:ext uri="{FF2B5EF4-FFF2-40B4-BE49-F238E27FC236}">
                  <a16:creationId xmlns:a16="http://schemas.microsoft.com/office/drawing/2014/main" id="{B29941DD-7270-2059-7068-F0B60EB85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2369"/>
              <a:ext cx="3501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5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solidFill>
                    <a:srgbClr val="0000FF"/>
                  </a:solidFill>
                </a:rPr>
                <a:t>Độ dài của vectơ         kí hiệu là </a:t>
              </a:r>
              <a:endParaRPr lang="en-US" altLang="en-US" sz="2600">
                <a:solidFill>
                  <a:srgbClr val="000000"/>
                </a:solidFill>
              </a:endParaRPr>
            </a:p>
          </p:txBody>
        </p:sp>
        <p:graphicFrame>
          <p:nvGraphicFramePr>
            <p:cNvPr id="9245" name="Object 16">
              <a:extLst>
                <a:ext uri="{FF2B5EF4-FFF2-40B4-BE49-F238E27FC236}">
                  <a16:creationId xmlns:a16="http://schemas.microsoft.com/office/drawing/2014/main" id="{95576B61-27A8-6A4D-A2A9-C9426430BDF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87" y="2369"/>
            <a:ext cx="363" cy="4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7569" imgH="304404" progId="Equation.DSMT4">
                    <p:embed/>
                  </p:oleObj>
                </mc:Choice>
                <mc:Fallback>
                  <p:oleObj name="Equation" r:id="rId10" imgW="177569" imgH="304404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7" y="2369"/>
                          <a:ext cx="363" cy="4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46" name="Object 17">
              <a:extLst>
                <a:ext uri="{FF2B5EF4-FFF2-40B4-BE49-F238E27FC236}">
                  <a16:creationId xmlns:a16="http://schemas.microsoft.com/office/drawing/2014/main" id="{7CF76276-2CBF-FE86-A68C-1A5DDE5722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82" y="2386"/>
            <a:ext cx="499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26780" imgH="215526" progId="Equation.DSMT4">
                    <p:embed/>
                  </p:oleObj>
                </mc:Choice>
                <mc:Fallback>
                  <p:oleObj name="Equation" r:id="rId12" imgW="126780" imgH="215526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2" y="2386"/>
                          <a:ext cx="499" cy="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42" name="Group 18">
            <a:extLst>
              <a:ext uri="{FF2B5EF4-FFF2-40B4-BE49-F238E27FC236}">
                <a16:creationId xmlns:a16="http://schemas.microsoft.com/office/drawing/2014/main" id="{EFA877E4-A1EE-A9B0-E284-A6C383DC0D4D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5516563"/>
            <a:ext cx="2465387" cy="958850"/>
            <a:chOff x="1827" y="1117"/>
            <a:chExt cx="1553" cy="604"/>
          </a:xfrm>
        </p:grpSpPr>
        <p:sp>
          <p:nvSpPr>
            <p:cNvPr id="9240" name="Line 19">
              <a:extLst>
                <a:ext uri="{FF2B5EF4-FFF2-40B4-BE49-F238E27FC236}">
                  <a16:creationId xmlns:a16="http://schemas.microsoft.com/office/drawing/2014/main" id="{9BBB6F7D-A3E6-0FC0-94C7-1EA07D386C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3" y="1117"/>
              <a:ext cx="1043" cy="2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41" name="Text Box 20">
              <a:extLst>
                <a:ext uri="{FF2B5EF4-FFF2-40B4-BE49-F238E27FC236}">
                  <a16:creationId xmlns:a16="http://schemas.microsoft.com/office/drawing/2014/main" id="{BAD43775-EF7B-9EE2-BC01-3F2711579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7" y="1433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9242" name="Text Box 21">
              <a:extLst>
                <a:ext uri="{FF2B5EF4-FFF2-40B4-BE49-F238E27FC236}">
                  <a16:creationId xmlns:a16="http://schemas.microsoft.com/office/drawing/2014/main" id="{A69805C2-CCE0-BC7B-2B91-D5E707483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1117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9243" name="Oval 22">
              <a:extLst>
                <a:ext uri="{FF2B5EF4-FFF2-40B4-BE49-F238E27FC236}">
                  <a16:creationId xmlns:a16="http://schemas.microsoft.com/office/drawing/2014/main" id="{A0D8ADE1-C2C8-9303-7E46-03C6F7289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" y="1399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52247" name="Rectangle 23">
            <a:extLst>
              <a:ext uri="{FF2B5EF4-FFF2-40B4-BE49-F238E27FC236}">
                <a16:creationId xmlns:a16="http://schemas.microsoft.com/office/drawing/2014/main" id="{B4A3EBC5-6D07-D520-0BE5-A8E9D62F8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8" y="1873250"/>
            <a:ext cx="8547100" cy="11969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2248" name="Rectangle 24">
            <a:extLst>
              <a:ext uri="{FF2B5EF4-FFF2-40B4-BE49-F238E27FC236}">
                <a16:creationId xmlns:a16="http://schemas.microsoft.com/office/drawing/2014/main" id="{8E15D41E-9FF4-6E19-D24B-1B94E0562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7400"/>
            <a:ext cx="8569325" cy="20891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2249" name="AutoShape 25">
            <a:extLst>
              <a:ext uri="{FF2B5EF4-FFF2-40B4-BE49-F238E27FC236}">
                <a16:creationId xmlns:a16="http://schemas.microsoft.com/office/drawing/2014/main" id="{C3D3D1BC-21B0-3DD4-143E-7C9F08B2148F}"/>
              </a:ext>
            </a:extLst>
          </p:cNvPr>
          <p:cNvSpPr>
            <a:spLocks/>
          </p:cNvSpPr>
          <p:nvPr/>
        </p:nvSpPr>
        <p:spPr bwMode="auto">
          <a:xfrm rot="4400000" flipH="1" flipV="1">
            <a:off x="3109913" y="3436938"/>
            <a:ext cx="301625" cy="3025775"/>
          </a:xfrm>
          <a:prstGeom prst="leftBrace">
            <a:avLst>
              <a:gd name="adj1" fmla="val 835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2250" name="Group 26">
            <a:extLst>
              <a:ext uri="{FF2B5EF4-FFF2-40B4-BE49-F238E27FC236}">
                <a16:creationId xmlns:a16="http://schemas.microsoft.com/office/drawing/2014/main" id="{13DA6929-56E3-A7C8-6992-747ECFAA8B93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3341688"/>
            <a:ext cx="7921625" cy="1812925"/>
            <a:chOff x="340" y="1071"/>
            <a:chExt cx="4990" cy="1142"/>
          </a:xfrm>
        </p:grpSpPr>
        <p:grpSp>
          <p:nvGrpSpPr>
            <p:cNvPr id="9234" name="Group 27">
              <a:extLst>
                <a:ext uri="{FF2B5EF4-FFF2-40B4-BE49-F238E27FC236}">
                  <a16:creationId xmlns:a16="http://schemas.microsoft.com/office/drawing/2014/main" id="{0EB5156E-4FDF-9994-8E8A-2E4E83B06E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0" y="1298"/>
              <a:ext cx="2686" cy="915"/>
              <a:chOff x="820" y="1298"/>
              <a:chExt cx="2686" cy="915"/>
            </a:xfrm>
          </p:grpSpPr>
          <p:sp>
            <p:nvSpPr>
              <p:cNvPr id="9237" name="Line 28">
                <a:extLst>
                  <a:ext uri="{FF2B5EF4-FFF2-40B4-BE49-F238E27FC236}">
                    <a16:creationId xmlns:a16="http://schemas.microsoft.com/office/drawing/2014/main" id="{6EE830C6-6DC3-476B-A381-65E3CB1CC9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66" y="1570"/>
                <a:ext cx="1859" cy="59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238" name="Text Box 29">
                <a:extLst>
                  <a:ext uri="{FF2B5EF4-FFF2-40B4-BE49-F238E27FC236}">
                    <a16:creationId xmlns:a16="http://schemas.microsoft.com/office/drawing/2014/main" id="{4FFAEB72-3C28-89C2-C203-58F9117C4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0" y="1925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3300"/>
                    </a:solidFill>
                  </a:rPr>
                  <a:t>A</a:t>
                </a:r>
              </a:p>
            </p:txBody>
          </p:sp>
          <p:sp>
            <p:nvSpPr>
              <p:cNvPr id="9239" name="Text Box 30">
                <a:extLst>
                  <a:ext uri="{FF2B5EF4-FFF2-40B4-BE49-F238E27FC236}">
                    <a16:creationId xmlns:a16="http://schemas.microsoft.com/office/drawing/2014/main" id="{DC4A6857-39A8-540A-E13E-00D341F27B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1" y="129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3300"/>
                    </a:solidFill>
                  </a:rPr>
                  <a:t>B</a:t>
                </a:r>
              </a:p>
            </p:txBody>
          </p:sp>
        </p:grpSp>
        <p:sp>
          <p:nvSpPr>
            <p:cNvPr id="9235" name="AutoShape 31">
              <a:extLst>
                <a:ext uri="{FF2B5EF4-FFF2-40B4-BE49-F238E27FC236}">
                  <a16:creationId xmlns:a16="http://schemas.microsoft.com/office/drawing/2014/main" id="{67EA5104-8E85-46B0-D919-3DD6A2868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071"/>
              <a:ext cx="1361" cy="453"/>
            </a:xfrm>
            <a:prstGeom prst="wedgeRoundRectCallout">
              <a:avLst>
                <a:gd name="adj1" fmla="val 3565"/>
                <a:gd name="adj2" fmla="val 144704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Điểm đầu</a:t>
              </a:r>
            </a:p>
          </p:txBody>
        </p:sp>
        <p:sp>
          <p:nvSpPr>
            <p:cNvPr id="9236" name="AutoShape 32">
              <a:extLst>
                <a:ext uri="{FF2B5EF4-FFF2-40B4-BE49-F238E27FC236}">
                  <a16:creationId xmlns:a16="http://schemas.microsoft.com/office/drawing/2014/main" id="{CE4D4618-F34D-46C7-506B-903A80C1C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1117"/>
              <a:ext cx="1361" cy="453"/>
            </a:xfrm>
            <a:prstGeom prst="wedgeRoundRectCallout">
              <a:avLst>
                <a:gd name="adj1" fmla="val -115171"/>
                <a:gd name="adj2" fmla="val 52648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rgbClr val="CC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Điểm cuối</a:t>
              </a:r>
            </a:p>
          </p:txBody>
        </p:sp>
      </p:grpSp>
      <p:grpSp>
        <p:nvGrpSpPr>
          <p:cNvPr id="52257" name="Group 33">
            <a:extLst>
              <a:ext uri="{FF2B5EF4-FFF2-40B4-BE49-F238E27FC236}">
                <a16:creationId xmlns:a16="http://schemas.microsoft.com/office/drawing/2014/main" id="{AB92F7B3-C1C3-1B29-40B8-2264C671F885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5300663"/>
            <a:ext cx="3887787" cy="576262"/>
            <a:chOff x="1247" y="2305"/>
            <a:chExt cx="2449" cy="363"/>
          </a:xfrm>
        </p:grpSpPr>
        <p:sp>
          <p:nvSpPr>
            <p:cNvPr id="9232" name="Text Box 34">
              <a:extLst>
                <a:ext uri="{FF2B5EF4-FFF2-40B4-BE49-F238E27FC236}">
                  <a16:creationId xmlns:a16="http://schemas.microsoft.com/office/drawing/2014/main" id="{11A1E448-234A-F2BD-E015-4CFCC8725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341"/>
              <a:ext cx="244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00"/>
                  </a:solidFill>
                </a:rPr>
                <a:t>Độ dài của vectơ       . </a:t>
              </a:r>
            </a:p>
          </p:txBody>
        </p:sp>
        <p:graphicFrame>
          <p:nvGraphicFramePr>
            <p:cNvPr id="9233" name="Object 35">
              <a:extLst>
                <a:ext uri="{FF2B5EF4-FFF2-40B4-BE49-F238E27FC236}">
                  <a16:creationId xmlns:a16="http://schemas.microsoft.com/office/drawing/2014/main" id="{DA1F6A3E-0B97-319C-9896-4E4891C1C6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25" y="2305"/>
            <a:ext cx="418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53780" imgH="203024" progId="Equation.DSMT4">
                    <p:embed/>
                  </p:oleObj>
                </mc:Choice>
                <mc:Fallback>
                  <p:oleObj name="Equation" r:id="rId14" imgW="253780" imgH="203024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5" y="2305"/>
                          <a:ext cx="418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 Box 5">
            <a:extLst>
              <a:ext uri="{FF2B5EF4-FFF2-40B4-BE49-F238E27FC236}">
                <a16:creationId xmlns:a16="http://schemas.microsoft.com/office/drawing/2014/main" id="{C645960D-A7C9-D633-9A80-BF747D6F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1" dur="2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4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7" dur="20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8" grpId="0"/>
      <p:bldP spid="522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4" name="Line 18">
            <a:extLst>
              <a:ext uri="{FF2B5EF4-FFF2-40B4-BE49-F238E27FC236}">
                <a16:creationId xmlns:a16="http://schemas.microsoft.com/office/drawing/2014/main" id="{59FC75B2-75C3-E567-EDE8-4432523E6A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225" y="2997200"/>
            <a:ext cx="4248150" cy="2192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4822" name="AutoShape 6">
            <a:extLst>
              <a:ext uri="{FF2B5EF4-FFF2-40B4-BE49-F238E27FC236}">
                <a16:creationId xmlns:a16="http://schemas.microsoft.com/office/drawing/2014/main" id="{3EC6052A-946B-5B1B-076A-8F2B08D34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68413"/>
            <a:ext cx="5151438" cy="692150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33CC"/>
                </a:solidFill>
              </a:rPr>
              <a:t>1.3 Giá của một vectơ</a:t>
            </a:r>
          </a:p>
        </p:txBody>
      </p:sp>
      <p:sp>
        <p:nvSpPr>
          <p:cNvPr id="34823" name="AutoShape 7">
            <a:extLst>
              <a:ext uri="{FF2B5EF4-FFF2-40B4-BE49-F238E27FC236}">
                <a16:creationId xmlns:a16="http://schemas.microsoft.com/office/drawing/2014/main" id="{5B4B5670-78F2-D165-E06C-5F533D9E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89138"/>
            <a:ext cx="856932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Giá của một vectơ</a:t>
            </a:r>
            <a:endParaRPr lang="en-US" altLang="en-US" sz="2600">
              <a:solidFill>
                <a:srgbClr val="0000FF"/>
              </a:solidFill>
            </a:endParaRPr>
          </a:p>
        </p:txBody>
      </p:sp>
      <p:sp>
        <p:nvSpPr>
          <p:cNvPr id="34824" name="AutoShape 8">
            <a:extLst>
              <a:ext uri="{FF2B5EF4-FFF2-40B4-BE49-F238E27FC236}">
                <a16:creationId xmlns:a16="http://schemas.microsoft.com/office/drawing/2014/main" id="{F192F207-4782-0E58-8899-79C4B81FE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035300"/>
            <a:ext cx="5184775" cy="48895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Cho        . Hãy vẽ giá của        .</a:t>
            </a:r>
          </a:p>
        </p:txBody>
      </p:sp>
      <p:graphicFrame>
        <p:nvGraphicFramePr>
          <p:cNvPr id="34825" name="Object 9">
            <a:extLst>
              <a:ext uri="{FF2B5EF4-FFF2-40B4-BE49-F238E27FC236}">
                <a16:creationId xmlns:a16="http://schemas.microsoft.com/office/drawing/2014/main" id="{78594B32-B5F3-B253-D6F3-C7F1C33925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0325" y="2924175"/>
          <a:ext cx="6477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780" imgH="203024" progId="Equation.DSMT4">
                  <p:embed/>
                </p:oleObj>
              </mc:Choice>
              <mc:Fallback>
                <p:oleObj name="Equation" r:id="rId2" imgW="253780" imgH="2030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2924175"/>
                        <a:ext cx="6477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6" name="Object 10">
            <a:extLst>
              <a:ext uri="{FF2B5EF4-FFF2-40B4-BE49-F238E27FC236}">
                <a16:creationId xmlns:a16="http://schemas.microsoft.com/office/drawing/2014/main" id="{D8540B98-CF24-24B9-4496-4B3C9D5106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3738" y="2963863"/>
          <a:ext cx="6477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203024" progId="Equation.DSMT4">
                  <p:embed/>
                </p:oleObj>
              </mc:Choice>
              <mc:Fallback>
                <p:oleObj name="Equation" r:id="rId4" imgW="253780" imgH="20302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738" y="2963863"/>
                        <a:ext cx="6477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35" name="Group 19">
            <a:extLst>
              <a:ext uri="{FF2B5EF4-FFF2-40B4-BE49-F238E27FC236}">
                <a16:creationId xmlns:a16="http://schemas.microsoft.com/office/drawing/2014/main" id="{B1139583-B679-F0F1-BAC1-238C99C58DA5}"/>
              </a:ext>
            </a:extLst>
          </p:cNvPr>
          <p:cNvGrpSpPr>
            <a:grpSpLocks/>
          </p:cNvGrpSpPr>
          <p:nvPr/>
        </p:nvGrpSpPr>
        <p:grpSpPr bwMode="auto">
          <a:xfrm>
            <a:off x="5491163" y="3028950"/>
            <a:ext cx="2681287" cy="2008188"/>
            <a:chOff x="3459" y="1908"/>
            <a:chExt cx="1689" cy="1265"/>
          </a:xfrm>
        </p:grpSpPr>
        <p:sp>
          <p:nvSpPr>
            <p:cNvPr id="10252" name="Line 14">
              <a:extLst>
                <a:ext uri="{FF2B5EF4-FFF2-40B4-BE49-F238E27FC236}">
                  <a16:creationId xmlns:a16="http://schemas.microsoft.com/office/drawing/2014/main" id="{018D9C45-C204-5C0D-8EF0-F1EFC50ECD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5" y="2140"/>
              <a:ext cx="1407" cy="72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3" name="Text Box 15">
              <a:extLst>
                <a:ext uri="{FF2B5EF4-FFF2-40B4-BE49-F238E27FC236}">
                  <a16:creationId xmlns:a16="http://schemas.microsoft.com/office/drawing/2014/main" id="{4C0F0D16-DA4B-28D2-80A0-D66CF61C1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9" y="2885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A</a:t>
              </a:r>
            </a:p>
          </p:txBody>
        </p:sp>
        <p:sp>
          <p:nvSpPr>
            <p:cNvPr id="10254" name="Text Box 16">
              <a:extLst>
                <a:ext uri="{FF2B5EF4-FFF2-40B4-BE49-F238E27FC236}">
                  <a16:creationId xmlns:a16="http://schemas.microsoft.com/office/drawing/2014/main" id="{02898120-35A4-0A6A-20D7-34E3F09CD8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" y="1908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/>
                <a:t>B</a:t>
              </a:r>
            </a:p>
          </p:txBody>
        </p:sp>
        <p:sp>
          <p:nvSpPr>
            <p:cNvPr id="10255" name="Oval 17">
              <a:extLst>
                <a:ext uri="{FF2B5EF4-FFF2-40B4-BE49-F238E27FC236}">
                  <a16:creationId xmlns:a16="http://schemas.microsoft.com/office/drawing/2014/main" id="{E67873AC-071C-8904-BBBB-08B4BB8DD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851"/>
              <a:ext cx="46" cy="4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4836" name="WordArt 20">
            <a:extLst>
              <a:ext uri="{FF2B5EF4-FFF2-40B4-BE49-F238E27FC236}">
                <a16:creationId xmlns:a16="http://schemas.microsoft.com/office/drawing/2014/main" id="{27362A73-68CB-06BB-061F-4ED3F66C61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7950" y="3025775"/>
            <a:ext cx="474663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33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sp>
        <p:nvSpPr>
          <p:cNvPr id="34837" name="AutoShape 21">
            <a:extLst>
              <a:ext uri="{FF2B5EF4-FFF2-40B4-BE49-F238E27FC236}">
                <a16:creationId xmlns:a16="http://schemas.microsoft.com/office/drawing/2014/main" id="{B26F8D6C-91F8-62FC-2D20-B831DC36A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90725"/>
            <a:ext cx="8569325" cy="8858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			</a:t>
            </a:r>
            <a:r>
              <a:rPr lang="en-US" altLang="en-US" sz="2600">
                <a:solidFill>
                  <a:srgbClr val="0000FF"/>
                </a:solidFill>
              </a:rPr>
              <a:t> là đường thẳng đi qua điểm đầu và điểm cuối của vectơ đó.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BD1F33BE-F964-D601-7275-7D953954B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5088"/>
            <a:ext cx="8856663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Hoạt động 2: </a:t>
            </a:r>
            <a:r>
              <a:rPr lang="es-ES" sz="3200" b="1"/>
              <a:t>HÌNH THÀNH KIẾN THỨC MỚI</a:t>
            </a:r>
            <a:endParaRPr lang="en-US" sz="3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68ED1B-A2C4-1C96-AFC2-FA748EFE0006}"/>
              </a:ext>
            </a:extLst>
          </p:cNvPr>
          <p:cNvSpPr txBox="1"/>
          <p:nvPr/>
        </p:nvSpPr>
        <p:spPr>
          <a:xfrm>
            <a:off x="515443" y="5189538"/>
            <a:ext cx="46016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34824" grpId="0"/>
      <p:bldP spid="348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0">
            <a:extLst>
              <a:ext uri="{FF2B5EF4-FFF2-40B4-BE49-F238E27FC236}">
                <a16:creationId xmlns:a16="http://schemas.microsoft.com/office/drawing/2014/main" id="{A1C31858-CF5C-89AD-BE10-CB20E44D62A0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-84138"/>
            <a:ext cx="8777287" cy="2576513"/>
            <a:chOff x="183370" y="404664"/>
            <a:chExt cx="8777260" cy="2576716"/>
          </a:xfrm>
        </p:grpSpPr>
        <p:pic>
          <p:nvPicPr>
            <p:cNvPr id="11267" name="Picture 8">
              <a:extLst>
                <a:ext uri="{FF2B5EF4-FFF2-40B4-BE49-F238E27FC236}">
                  <a16:creationId xmlns:a16="http://schemas.microsoft.com/office/drawing/2014/main" id="{4917EE5A-EAA4-9511-639C-3E4CED2450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105" y="609655"/>
              <a:ext cx="8772525" cy="2371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" name="TextBox 9">
              <a:extLst>
                <a:ext uri="{FF2B5EF4-FFF2-40B4-BE49-F238E27FC236}">
                  <a16:creationId xmlns:a16="http://schemas.microsoft.com/office/drawing/2014/main" id="{71AEBBD3-B4F8-CF33-3DCA-B860FE9F9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370" y="404664"/>
              <a:ext cx="4600796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000" b="1">
                  <a:solidFill>
                    <a:srgbClr val="FF0000"/>
                  </a:solidFill>
                </a:rPr>
                <a:t>Ví dụ 1. </a:t>
              </a:r>
              <a:r>
                <a:rPr lang="en-US" altLang="en-US" b="1">
                  <a:solidFill>
                    <a:srgbClr val="FF0000"/>
                  </a:solidFill>
                </a:rPr>
                <a:t>SGK trang 82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30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974</Words>
  <Application>Microsoft Office PowerPoint</Application>
  <PresentationFormat>On-screen Show (4:3)</PresentationFormat>
  <Paragraphs>149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3: LUYỆN TẬP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VnTeach.Com</cp:keywords>
  <cp:lastModifiedBy/>
  <cp:revision>1</cp:revision>
  <dcterms:created xsi:type="dcterms:W3CDTF">2022-09-10T14:23:25Z</dcterms:created>
  <dcterms:modified xsi:type="dcterms:W3CDTF">2023-12-21T08:07:40Z</dcterms:modified>
</cp:coreProperties>
</file>