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01" r:id="rId2"/>
    <p:sldId id="500" r:id="rId3"/>
    <p:sldId id="495" r:id="rId4"/>
    <p:sldId id="502" r:id="rId5"/>
    <p:sldId id="504" r:id="rId6"/>
    <p:sldId id="505" r:id="rId7"/>
    <p:sldId id="506" r:id="rId8"/>
    <p:sldId id="507" r:id="rId9"/>
    <p:sldId id="508" r:id="rId10"/>
    <p:sldId id="510" r:id="rId11"/>
    <p:sldId id="509" r:id="rId12"/>
    <p:sldId id="511" r:id="rId13"/>
    <p:sldId id="513" r:id="rId14"/>
    <p:sldId id="512" r:id="rId15"/>
    <p:sldId id="514" r:id="rId16"/>
    <p:sldId id="515" r:id="rId17"/>
    <p:sldId id="26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6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73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236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08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483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01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2.svg"/><Relationship Id="rId7" Type="http://schemas.openxmlformats.org/officeDocument/2006/relationships/image" Target="../media/image20.svg"/><Relationship Id="rId12" Type="http://schemas.openxmlformats.org/officeDocument/2006/relationships/image" Target="../media/image41.png"/><Relationship Id="rId2" Type="http://schemas.openxmlformats.org/officeDocument/2006/relationships/image" Target="../media/image21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sv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33.svg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15531" y="113641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38208" y="202233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1: BIẾN NGẪU NHIÊN</a:t>
            </a:r>
          </a:p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RỜI RẠC VÀ CÁC SỐ ĐẶC TR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Ư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NG 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635758" y="4391558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4919FAA2-742B-40FF-BB8E-921DFE73F8E4}"/>
              </a:ext>
            </a:extLst>
          </p:cNvPr>
          <p:cNvSpPr/>
          <p:nvPr/>
        </p:nvSpPr>
        <p:spPr>
          <a:xfrm>
            <a:off x="9887719" y="2542080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BBF18560-A322-4F43-832F-678AB6A251FC}"/>
              </a:ext>
            </a:extLst>
          </p:cNvPr>
          <p:cNvSpPr/>
          <p:nvPr/>
        </p:nvSpPr>
        <p:spPr>
          <a:xfrm rot="813216">
            <a:off x="9859384" y="328608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113">
            <a:extLst>
              <a:ext uri="{FF2B5EF4-FFF2-40B4-BE49-F238E27FC236}">
                <a16:creationId xmlns:a16="http://schemas.microsoft.com/office/drawing/2014/main" id="{6A1C5789-9FCF-4F67-9D13-D39C8BD22529}"/>
              </a:ext>
            </a:extLst>
          </p:cNvPr>
          <p:cNvSpPr/>
          <p:nvPr/>
        </p:nvSpPr>
        <p:spPr>
          <a:xfrm rot="-1135901">
            <a:off x="1273656" y="2836677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4">
            <a:extLst>
              <a:ext uri="{FF2B5EF4-FFF2-40B4-BE49-F238E27FC236}">
                <a16:creationId xmlns:a16="http://schemas.microsoft.com/office/drawing/2014/main" id="{6CA3B447-A47B-49B7-97DB-06785C493704}"/>
              </a:ext>
            </a:extLst>
          </p:cNvPr>
          <p:cNvSpPr/>
          <p:nvPr/>
        </p:nvSpPr>
        <p:spPr>
          <a:xfrm rot="813216">
            <a:off x="1296333" y="3722596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6: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58298"/>
                <a:ext cx="10739540" cy="556894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dirty="0" err="1"/>
                  <a:t>Trở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tình</a:t>
                </a:r>
                <a:r>
                  <a:rPr lang="en-US" dirty="0"/>
                  <a:t> </a:t>
                </a:r>
                <a:r>
                  <a:rPr lang="en-US" dirty="0" err="1"/>
                  <a:t>huống</a:t>
                </a:r>
                <a:r>
                  <a:rPr lang="en-US" dirty="0"/>
                  <a:t> </a:t>
                </a:r>
                <a:r>
                  <a:rPr lang="en-US" dirty="0" err="1"/>
                  <a:t>mở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.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ở </a:t>
                </a:r>
                <a:r>
                  <a:rPr lang="en-US" dirty="0" err="1"/>
                  <a:t>vòng</a:t>
                </a:r>
                <a:r>
                  <a:rPr lang="en-US" dirty="0"/>
                  <a:t> 1 </a:t>
                </a:r>
                <a:r>
                  <a:rPr lang="en-US" dirty="0" err="1"/>
                  <a:t>bạn</a:t>
                </a:r>
                <a:r>
                  <a:rPr lang="en-US" dirty="0"/>
                  <a:t> Minh </a:t>
                </a:r>
                <a:r>
                  <a:rPr lang="en-US" dirty="0" err="1"/>
                  <a:t>bốc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câu</a:t>
                </a:r>
                <a:r>
                  <a:rPr lang="en-US" dirty="0"/>
                  <a:t>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I.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Minh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?</a:t>
                </a:r>
              </a:p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Minh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.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Minh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: "Minh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đúng</a:t>
                </a:r>
                <a:r>
                  <a:rPr lang="en-US" dirty="0"/>
                  <a:t> </a:t>
                </a:r>
                <a:r>
                  <a:rPr lang="en-US" dirty="0" err="1"/>
                  <a:t>câu</a:t>
                </a:r>
                <a:r>
                  <a:rPr lang="en-US" dirty="0"/>
                  <a:t>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l";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là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: "Minh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đúng</a:t>
                </a:r>
                <a:r>
                  <a:rPr lang="en-US" dirty="0"/>
                  <a:t> </a:t>
                </a:r>
                <a:r>
                  <a:rPr lang="en-US" dirty="0" err="1"/>
                  <a:t>câu</a:t>
                </a:r>
                <a:r>
                  <a:rPr lang="en-US" dirty="0"/>
                  <a:t>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Il".</a:t>
                </a:r>
                <a:br>
                  <a:rPr lang="en-US" dirty="0"/>
                </a:b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)=0,8;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)=0,6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Vòng</a:t>
                </a:r>
                <a:r>
                  <a:rPr lang="en-US" dirty="0"/>
                  <a:t> 1: Minh </a:t>
                </a:r>
                <a:r>
                  <a:rPr lang="en-US" dirty="0" err="1"/>
                  <a:t>bốc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cấu</a:t>
                </a:r>
                <a:r>
                  <a:rPr lang="en-US" dirty="0"/>
                  <a:t>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I.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khả</a:t>
                </a:r>
                <a:r>
                  <a:rPr lang="en-US" dirty="0"/>
                  <a:t> </a:t>
                </a:r>
                <a:r>
                  <a:rPr lang="en-US" dirty="0" err="1"/>
                  <a:t>năng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dirty="0"/>
                  <a:t> </a:t>
                </a:r>
                <a:r>
                  <a:rPr lang="en-US" dirty="0" err="1"/>
                  <a:t>thi</a:t>
                </a:r>
                <a:r>
                  <a:rPr lang="en-US" dirty="0"/>
                  <a:t> Minh </a:t>
                </a:r>
                <a:r>
                  <a:rPr lang="en-US" dirty="0" err="1"/>
                  <a:t>nhận</a:t>
                </a:r>
                <a:r>
                  <a:rPr lang="en-US" dirty="0"/>
                  <a:t> 0 </a:t>
                </a:r>
                <a:r>
                  <a:rPr lang="en-US" dirty="0" err="1"/>
                  <a:t>điểm</a:t>
                </a:r>
                <a:r>
                  <a:rPr lang="en-US" dirty="0"/>
                  <a:t>. </a:t>
                </a:r>
                <a:r>
                  <a:rPr lang="en-US" dirty="0" err="1"/>
                  <a:t>Cuộc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thúc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.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=0}=</m:t>
                    </m:r>
                    <m:acc>
                      <m:accPr>
                        <m:chr m:val="‾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‾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0,8=0,2.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58298"/>
                <a:ext cx="10739540" cy="5568947"/>
              </a:xfrm>
              <a:prstGeom prst="rect">
                <a:avLst/>
              </a:prstGeom>
              <a:blipFill>
                <a:blip r:embed="rId3"/>
                <a:stretch>
                  <a:fillRect l="-113" b="-98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00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6: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58298"/>
                <a:ext cx="10739540" cy="556894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đúng</a:t>
                </a:r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Minh </a:t>
                </a:r>
                <a:r>
                  <a:rPr lang="en-US" dirty="0" err="1"/>
                  <a:t>nhận</a:t>
                </a:r>
                <a:r>
                  <a:rPr lang="en-US" dirty="0"/>
                  <a:t> 20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Minh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bước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vòng</a:t>
                </a:r>
                <a:r>
                  <a:rPr lang="en-US" dirty="0"/>
                  <a:t> 2.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Vòng</a:t>
                </a:r>
                <a:r>
                  <a:rPr lang="en-US" dirty="0"/>
                  <a:t> 2: Minh </a:t>
                </a:r>
                <a:r>
                  <a:rPr lang="en-US" dirty="0" err="1"/>
                  <a:t>bốc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câu</a:t>
                </a:r>
                <a:r>
                  <a:rPr lang="en-US" dirty="0"/>
                  <a:t>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II.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khả</a:t>
                </a:r>
                <a:r>
                  <a:rPr lang="en-US" dirty="0"/>
                  <a:t> </a:t>
                </a:r>
                <a:r>
                  <a:rPr lang="en-US" dirty="0" err="1"/>
                  <a:t>năng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dirty="0"/>
                  <a:t>, Minh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dừng</a:t>
                </a:r>
                <a:r>
                  <a:rPr lang="en-US" dirty="0"/>
                  <a:t> </a:t>
                </a:r>
                <a:r>
                  <a:rPr lang="en-US" dirty="0" err="1"/>
                  <a:t>cuộc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20+0=20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m:rPr>
                          <m:nor/>
                        </m:rPr>
                        <a:rPr lang="en-US"/>
                        <m:t>(đ</m:t>
                      </m:r>
                      <m:r>
                        <m:rPr>
                          <m:nor/>
                        </m:rPr>
                        <a:rPr lang="en-US"/>
                        <m:t>i</m:t>
                      </m:r>
                      <m:r>
                        <m:rPr>
                          <m:nor/>
                        </m:rPr>
                        <a:rPr lang="en-US"/>
                        <m:t>ể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).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=20}=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‾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Theo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thiết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:r>
                  <a:rPr lang="en-US" dirty="0" err="1"/>
                  <a:t>độc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cũng</a:t>
                </a:r>
                <a:r>
                  <a:rPr lang="en-US" dirty="0"/>
                  <a:t> </a:t>
                </a:r>
                <a:r>
                  <a:rPr lang="en-US" dirty="0" err="1"/>
                  <a:t>độc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Theo </a:t>
                </a: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:r>
                  <a:rPr lang="en-US" dirty="0" err="1"/>
                  <a:t>độc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=20)=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‾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‾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)=0,8⋅(1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0,6)=0,32.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đúng</a:t>
                </a:r>
                <a:r>
                  <a:rPr lang="en-US" dirty="0"/>
                  <a:t> Minh </a:t>
                </a:r>
                <a:r>
                  <a:rPr lang="en-US" dirty="0" err="1"/>
                  <a:t>nhận</a:t>
                </a:r>
                <a:r>
                  <a:rPr lang="en-US" dirty="0"/>
                  <a:t> 80 </a:t>
                </a:r>
                <a:r>
                  <a:rPr lang="en-US" dirty="0" err="1"/>
                  <a:t>điểm</a:t>
                </a:r>
                <a:r>
                  <a:rPr lang="en-US" dirty="0"/>
                  <a:t>. </a:t>
                </a:r>
                <a:r>
                  <a:rPr lang="en-US" dirty="0" err="1"/>
                  <a:t>Cuộc</a:t>
                </a:r>
                <a:r>
                  <a:rPr lang="en-US" dirty="0"/>
                  <a:t> </a:t>
                </a:r>
                <a:r>
                  <a:rPr lang="en-US" dirty="0" err="1"/>
                  <a:t>thi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thúc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Minh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20+80=100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(đ</m:t>
                    </m:r>
                    <m:r>
                      <m:rPr>
                        <m:nor/>
                      </m:rPr>
                      <a:rPr lang="en-US"/>
                      <m:t>i</m:t>
                    </m:r>
                    <m:r>
                      <m:rPr>
                        <m:nor/>
                      </m:rPr>
                      <a:rPr lang="en-US"/>
                      <m:t>ể</m:t>
                    </m:r>
                    <m:r>
                      <m:rPr>
                        <m:nor/>
                      </m:rPr>
                      <a:rPr lang="en-US"/>
                      <m:t>m</m:t>
                    </m:r>
                    <m:r>
                      <m:rPr>
                        <m:nor/>
                      </m:rPr>
                      <a:rPr lang="en-US"/>
                      <m:t>).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58298"/>
                <a:ext cx="10739540" cy="5568947"/>
              </a:xfrm>
              <a:prstGeom prst="rect">
                <a:avLst/>
              </a:prstGeom>
              <a:blipFill>
                <a:blip r:embed="rId3"/>
                <a:stretch>
                  <a:fillRect l="-113" b="-98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4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6: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58298"/>
                <a:ext cx="10739540" cy="556894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Ta </a:t>
                </a:r>
                <a:r>
                  <a:rPr lang="en-US" sz="2300" dirty="0" err="1"/>
                  <a:t>có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=100}=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300" dirty="0"/>
                  <a:t>. Theo </a:t>
                </a:r>
                <a:r>
                  <a:rPr lang="en-US" sz="2300" dirty="0" err="1"/>
                  <a:t>giả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thiết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và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hai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độc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lập</a:t>
                </a:r>
                <a:r>
                  <a:rPr lang="en-US" sz="2300" dirty="0"/>
                  <a:t>. Theo </a:t>
                </a:r>
                <a:r>
                  <a:rPr lang="en-US" sz="2300" dirty="0" err="1"/>
                  <a:t>công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thức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nhân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xác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suất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hai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độc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lập</a:t>
                </a:r>
                <a:r>
                  <a:rPr lang="en-US" sz="2300" dirty="0"/>
                  <a:t> ta </a:t>
                </a:r>
                <a:r>
                  <a:rPr lang="en-US" sz="2300" dirty="0" err="1"/>
                  <a:t>có</a:t>
                </a:r>
                <a:r>
                  <a:rPr lang="en-US" sz="2300" dirty="0"/>
                  <a:t>: 10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3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300">
                          <a:latin typeface="Cambria Math" panose="02040503050406030204" pitchFamily="18" charset="0"/>
                        </a:rPr>
                        <m:t>=100)=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3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3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3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300"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3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300">
                          <a:latin typeface="Cambria Math" panose="02040503050406030204" pitchFamily="18" charset="0"/>
                        </a:rPr>
                        <m:t>)=0,8⋅0,6=0,48.</m:t>
                      </m:r>
                    </m:oMath>
                  </m:oMathPara>
                </a14:m>
                <a:endParaRPr lang="en-US" sz="2300" dirty="0"/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Bảng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phân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bố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xác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suất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của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300" dirty="0"/>
                  <a:t> :</a:t>
                </a:r>
              </a:p>
              <a:p>
                <a:pPr>
                  <a:lnSpc>
                    <a:spcPct val="150000"/>
                  </a:lnSpc>
                </a:pPr>
                <a:endParaRPr lang="en-US" sz="2300" dirty="0"/>
              </a:p>
              <a:p>
                <a:pPr>
                  <a:lnSpc>
                    <a:spcPct val="150000"/>
                  </a:lnSpc>
                </a:pPr>
                <a:endParaRPr lang="en-US" sz="2300" dirty="0"/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Từ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đó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)=0⋅0,2+20⋅0,32+100⋅0,48=54,4</m:t>
                    </m:r>
                  </m:oMath>
                </a14:m>
                <a:r>
                  <a:rPr lang="en-US" sz="23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Vậy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trung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bình</a:t>
                </a:r>
                <a:r>
                  <a:rPr lang="en-US" sz="2300" dirty="0"/>
                  <a:t> Minh </a:t>
                </a:r>
                <a:r>
                  <a:rPr lang="en-US" sz="2300" dirty="0" err="1"/>
                  <a:t>được</a:t>
                </a:r>
                <a:r>
                  <a:rPr lang="en-US" sz="2300" dirty="0"/>
                  <a:t> 54,4 </a:t>
                </a:r>
                <a:r>
                  <a:rPr lang="en-US" sz="2300" dirty="0" err="1"/>
                  <a:t>điểm</a:t>
                </a:r>
                <a:r>
                  <a:rPr lang="en-US" sz="23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58298"/>
                <a:ext cx="10739540" cy="5568947"/>
              </a:xfrm>
              <a:prstGeom prst="rect">
                <a:avLst/>
              </a:prstGeom>
              <a:blipFill>
                <a:blip r:embed="rId3"/>
                <a:stretch>
                  <a:fillRect l="-22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2000B73-147E-4334-BF08-A03B61074119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6914" y="4121834"/>
            <a:ext cx="5611153" cy="8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9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Vận</a:t>
            </a:r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dụng</a:t>
            </a:r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 2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,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ở </a:t>
            </a:r>
            <a:r>
              <a:rPr lang="en-US" dirty="0" err="1"/>
              <a:t>vòng</a:t>
            </a:r>
            <a:r>
              <a:rPr lang="en-US" dirty="0"/>
              <a:t> 1 Minh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II.</a:t>
            </a:r>
          </a:p>
          <a:p>
            <a:pPr>
              <a:lnSpc>
                <a:spcPct val="150000"/>
              </a:lnSpc>
            </a:pPr>
            <a:r>
              <a:rPr lang="en-US" dirty="0"/>
              <a:t>a)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Minh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?</a:t>
            </a:r>
          </a:p>
          <a:p>
            <a:pPr>
              <a:lnSpc>
                <a:spcPct val="150000"/>
              </a:lnSpc>
            </a:pPr>
            <a:r>
              <a:rPr lang="en-US" dirty="0"/>
              <a:t>b) Ở </a:t>
            </a:r>
            <a:r>
              <a:rPr lang="en-US" dirty="0" err="1"/>
              <a:t>vòng</a:t>
            </a:r>
            <a:r>
              <a:rPr lang="en-US" dirty="0"/>
              <a:t> 1 Minh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a)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ở </a:t>
            </a:r>
            <a:r>
              <a:rPr lang="en-US" dirty="0" err="1"/>
              <a:t>vòng</a:t>
            </a:r>
            <a:r>
              <a:rPr lang="en-US" dirty="0"/>
              <a:t> 1 Minh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II. </a:t>
            </a:r>
            <a:r>
              <a:rPr lang="en-US" dirty="0" err="1"/>
              <a:t>Gọi</a:t>
            </a:r>
            <a:r>
              <a:rPr lang="en-US" dirty="0"/>
              <a:t> Y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Minh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 Ta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Y.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Gọi</a:t>
            </a:r>
            <a:r>
              <a:rPr lang="en-US" dirty="0"/>
              <a:t> A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“Minh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I”; B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“Minh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II”.</a:t>
            </a:r>
          </a:p>
        </p:txBody>
      </p:sp>
    </p:spTree>
    <p:extLst>
      <p:ext uri="{BB962C8B-B14F-4D97-AF65-F5344CB8AC3E}">
        <p14:creationId xmlns:p14="http://schemas.microsoft.com/office/powerpoint/2010/main" val="1873073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Vận</a:t>
            </a:r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dụng</a:t>
            </a:r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 2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Theo </a:t>
                </a:r>
                <a:r>
                  <a:rPr lang="en-US" dirty="0" err="1"/>
                  <a:t>đề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P(A) = 0,8; P(B) = 0,6.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dirty="0"/>
                  <a:t>: Minh </a:t>
                </a:r>
                <a:r>
                  <a:rPr lang="en-US" dirty="0" err="1"/>
                  <a:t>được</a:t>
                </a:r>
                <a:r>
                  <a:rPr lang="en-US" dirty="0"/>
                  <a:t> 0 </a:t>
                </a:r>
                <a:r>
                  <a:rPr lang="en-US" dirty="0" err="1"/>
                  <a:t>điểm</a:t>
                </a:r>
                <a:r>
                  <a:rPr lang="en-US" dirty="0"/>
                  <a:t>. </a:t>
                </a:r>
                <a:r>
                  <a:rPr lang="en-US" dirty="0" err="1"/>
                  <a:t>Cuộc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thúc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‾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0,6=0,4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đúng</a:t>
                </a:r>
                <a:r>
                  <a:rPr lang="en-US" dirty="0"/>
                  <a:t> Minh </a:t>
                </a:r>
                <a:r>
                  <a:rPr lang="en-US" dirty="0" err="1"/>
                  <a:t>nhận</a:t>
                </a:r>
                <a:r>
                  <a:rPr lang="en-US" dirty="0"/>
                  <a:t> 80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Minh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bước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vòng</a:t>
                </a:r>
                <a:r>
                  <a:rPr lang="en-US" dirty="0"/>
                  <a:t> 2,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bốc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câu</a:t>
                </a:r>
                <a:r>
                  <a:rPr lang="en-US" dirty="0"/>
                  <a:t>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I.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dirty="0"/>
                  <a:t>, Minh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dừng</a:t>
                </a:r>
                <a:r>
                  <a:rPr lang="en-US" dirty="0"/>
                  <a:t> </a:t>
                </a:r>
                <a:r>
                  <a:rPr lang="en-US" dirty="0" err="1"/>
                  <a:t>cuộc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80+0=80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. Theo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thiết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:r>
                  <a:rPr lang="en-US" dirty="0" err="1"/>
                  <a:t>độc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Theo </a:t>
                </a: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:r>
                  <a:rPr lang="en-US" dirty="0" err="1"/>
                  <a:t>độc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205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Vận</a:t>
            </a:r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dụng</a:t>
            </a:r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 2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=80)=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acc>
                        <m:accPr>
                          <m:chr m:val="‾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‾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)=0,6⋅(1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0,8)=0,12.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đúng</a:t>
                </a:r>
                <a:r>
                  <a:rPr lang="en-US" sz="2800" dirty="0"/>
                  <a:t> Minh </a:t>
                </a:r>
                <a:r>
                  <a:rPr lang="en-US" sz="2800" dirty="0" err="1"/>
                  <a:t>nhận</a:t>
                </a:r>
                <a:r>
                  <a:rPr lang="en-US" sz="2800" dirty="0"/>
                  <a:t> 20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Cuộc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thúc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đây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Minh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20 + 80 = 100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. Theo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lập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P(Y = 100) = P(BA) = P(B).P(A) = 0,6.0,8 = 0,48.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Y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 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Vận dụng 2 trang 11 Chuyên đề Toán 12 Kết nối tri thức">
            <a:extLst>
              <a:ext uri="{FF2B5EF4-FFF2-40B4-BE49-F238E27FC236}">
                <a16:creationId xmlns:a16="http://schemas.microsoft.com/office/drawing/2014/main" id="{7B24CBC1-6A30-444C-BBBE-4D1D7585C34E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34" y="5008099"/>
            <a:ext cx="7136057" cy="1379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43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Vận</a:t>
            </a:r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dụng</a:t>
            </a:r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 2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dirty="0"/>
              <a:t>Ta </a:t>
            </a:r>
            <a:r>
              <a:rPr lang="en-US" sz="2800" dirty="0" err="1"/>
              <a:t>có</a:t>
            </a:r>
            <a:r>
              <a:rPr lang="en-US" sz="2800" dirty="0"/>
              <a:t> E(Y) = 0.0,4 + 80.0,12 + 100.0,48 = 57,6.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Minh </a:t>
            </a:r>
            <a:r>
              <a:rPr lang="en-US" sz="2800" dirty="0" err="1"/>
              <a:t>được</a:t>
            </a:r>
            <a:r>
              <a:rPr lang="en-US" sz="2800" dirty="0"/>
              <a:t> 57,6 </a:t>
            </a:r>
            <a:r>
              <a:rPr lang="en-US" sz="2800" dirty="0" err="1"/>
              <a:t>điểm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Theo </a:t>
            </a:r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 6 ta </a:t>
            </a:r>
            <a:r>
              <a:rPr lang="en-US" sz="2800" dirty="0" err="1"/>
              <a:t>có</a:t>
            </a:r>
            <a:r>
              <a:rPr lang="en-US" sz="2800" dirty="0"/>
              <a:t> E(X) = 54,4. </a:t>
            </a:r>
            <a:r>
              <a:rPr lang="en-US" sz="2800" dirty="0" err="1"/>
              <a:t>Vì</a:t>
            </a:r>
            <a:r>
              <a:rPr lang="en-US" sz="2800" dirty="0"/>
              <a:t> E(Y) &gt; E(X)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ở </a:t>
            </a:r>
            <a:r>
              <a:rPr lang="en-US" sz="2800" dirty="0" err="1"/>
              <a:t>vòng</a:t>
            </a:r>
            <a:r>
              <a:rPr lang="en-US" sz="2800" dirty="0"/>
              <a:t> I Minh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II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Minh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 </a:t>
            </a:r>
            <a:r>
              <a:rPr lang="en-US" sz="2800" dirty="0" err="1"/>
              <a:t>Vậy</a:t>
            </a:r>
            <a:r>
              <a:rPr lang="en-US" sz="2800" dirty="0"/>
              <a:t> ở </a:t>
            </a:r>
            <a:r>
              <a:rPr lang="en-US" sz="2800" dirty="0" err="1"/>
              <a:t>vòng</a:t>
            </a:r>
            <a:r>
              <a:rPr lang="en-US" sz="2800" dirty="0"/>
              <a:t> 1, Minh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II.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990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Tiết</a:t>
            </a:r>
            <a:r>
              <a:rPr lang="en-US" sz="2800" dirty="0">
                <a:cs typeface="Arial" panose="020B0604020202020204" pitchFamily="34" charset="0"/>
              </a:rPr>
              <a:t> 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A6EE54D-A7B5-41E5-9ED6-8440312AC39F}"/>
              </a:ext>
            </a:extLst>
          </p:cNvPr>
          <p:cNvSpPr/>
          <p:nvPr/>
        </p:nvSpPr>
        <p:spPr>
          <a:xfrm rot="-1135901">
            <a:off x="4269619" y="133690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1DAC1FD-2762-40FC-8B6A-A530731433BA}"/>
              </a:ext>
            </a:extLst>
          </p:cNvPr>
          <p:cNvSpPr/>
          <p:nvPr/>
        </p:nvSpPr>
        <p:spPr>
          <a:xfrm rot="813216">
            <a:off x="4749794" y="154757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809E50B-CA7F-4977-8ECA-71BAA97DACDE}"/>
              </a:ext>
            </a:extLst>
          </p:cNvPr>
          <p:cNvSpPr/>
          <p:nvPr/>
        </p:nvSpPr>
        <p:spPr>
          <a:xfrm rot="-1135901">
            <a:off x="6773722" y="473221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85159C1C-9DE8-43A2-AF08-657F0987A066}"/>
              </a:ext>
            </a:extLst>
          </p:cNvPr>
          <p:cNvSpPr/>
          <p:nvPr/>
        </p:nvSpPr>
        <p:spPr>
          <a:xfrm rot="813216">
            <a:off x="7253897" y="494288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49E31FE-2399-665D-E658-57F7F8CB2A72}"/>
              </a:ext>
            </a:extLst>
          </p:cNvPr>
          <p:cNvSpPr txBox="1"/>
          <p:nvPr/>
        </p:nvSpPr>
        <p:spPr>
          <a:xfrm>
            <a:off x="3039941" y="3647284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13F195-7DAF-40D9-9D63-977B020FE1C7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483FE581-969C-4BF4-A984-DE5E35A7E3CC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AA9647A-699E-4356-A6B4-B2C2776BB96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448508FE-50E2-4E7F-8836-C799E3EA930D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EC2B1632-71A8-4DD3-A8AC-6A806D6D40B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F23B5AAB-F93A-40F5-9E75-F299210ADAC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654CFD69-6966-4077-8CB2-EDBB1F7310C4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FEECC098-49E9-410E-B340-B17CB206483D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06AB0E7D-6208-4376-BFC9-34301437468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A049E034-2F51-439E-8225-B5890B985C75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165A1E6C-B5F7-4778-A9C8-E893B4F88453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D707DE82-54D7-42C7-BB89-173ABDD9D9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7BE0A4E2-1742-4523-8AAC-9331DD0DB26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C987AAF2-BF90-401A-A581-26C7B4CB2B2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DEE8659E-CDA0-4B99-A466-65838E7912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B5B144D8-3B1A-4E4B-8D3D-2706A866493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6AE5C605-E451-482E-94A5-D5110788FD6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4C67FDC7-1E7A-4EE7-A446-8AB15C60E5A8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F9EF2F8-AF8C-4249-B9A9-2788C278193E}"/>
              </a:ext>
            </a:extLst>
          </p:cNvPr>
          <p:cNvSpPr txBox="1">
            <a:spLocks/>
          </p:cNvSpPr>
          <p:nvPr/>
        </p:nvSpPr>
        <p:spPr>
          <a:xfrm>
            <a:off x="4994618" y="1954067"/>
            <a:ext cx="6584544" cy="1309627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b="1" dirty="0"/>
              <a:t>a) </a:t>
            </a:r>
            <a:r>
              <a:rPr lang="en-US" b="1" dirty="0" err="1"/>
              <a:t>Kì</a:t>
            </a:r>
            <a:r>
              <a:rPr lang="en-US" b="1" dirty="0"/>
              <a:t> </a:t>
            </a:r>
            <a:r>
              <a:rPr lang="en-US" b="1" dirty="0" err="1"/>
              <a:t>vọng</a:t>
            </a:r>
            <a:endParaRPr lang="en-US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44DFD3A-D75C-4B9B-BC85-614CE2E8D812}"/>
              </a:ext>
            </a:extLst>
          </p:cNvPr>
          <p:cNvSpPr txBox="1">
            <a:spLocks/>
          </p:cNvSpPr>
          <p:nvPr/>
        </p:nvSpPr>
        <p:spPr>
          <a:xfrm>
            <a:off x="5483747" y="1301453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b="1" dirty="0"/>
              <a:t>CÁC SỐ ĐẶC TRƯNG CỦA BIẾN NGÂU NHIÊN RỜI RẠC</a:t>
            </a:r>
            <a:endParaRPr lang="en-US" sz="1400" dirty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3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469906" y="936646"/>
            <a:ext cx="11430000" cy="559996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err="1"/>
              <a:t>Giả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AB </a:t>
            </a:r>
            <a:r>
              <a:rPr lang="en-US" sz="2400" dirty="0" err="1"/>
              <a:t>trong</a:t>
            </a:r>
            <a:r>
              <a:rPr lang="en-US" sz="2400" dirty="0"/>
              <a:t> 98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Bảy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 10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; 20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 </a:t>
            </a:r>
            <a:r>
              <a:rPr lang="en-US" sz="2400" dirty="0" err="1"/>
              <a:t>vụ</a:t>
            </a:r>
            <a:r>
              <a:rPr lang="en-US" sz="2400" dirty="0"/>
              <a:t>; 23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2 </a:t>
            </a:r>
            <a:r>
              <a:rPr lang="en-US" sz="2400" dirty="0" err="1"/>
              <a:t>vụ</a:t>
            </a:r>
            <a:r>
              <a:rPr lang="en-US" sz="2400" dirty="0"/>
              <a:t>; 25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vụ</a:t>
            </a:r>
            <a:r>
              <a:rPr lang="en-US" sz="2400" dirty="0"/>
              <a:t>; 15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4 </a:t>
            </a:r>
            <a:r>
              <a:rPr lang="en-US" sz="2400" dirty="0" err="1"/>
              <a:t>vụ</a:t>
            </a:r>
            <a:r>
              <a:rPr lang="en-US" sz="2400" dirty="0"/>
              <a:t>; 5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7 </a:t>
            </a:r>
            <a:r>
              <a:rPr lang="en-US" sz="2400" dirty="0" err="1"/>
              <a:t>vụ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AB </a:t>
            </a:r>
            <a:r>
              <a:rPr lang="en-US" sz="2400" dirty="0" err="1"/>
              <a:t>trong</a:t>
            </a:r>
            <a:r>
              <a:rPr lang="en-US" sz="2400" dirty="0"/>
              <a:t> 98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Bảy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Lời </a:t>
            </a:r>
            <a:r>
              <a:rPr lang="en-US" sz="2400" b="1" dirty="0" err="1"/>
              <a:t>giải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0.10 + 1.20 + 2.23 + 3.25 + 4.15 + 7.5 = 236 </a:t>
            </a:r>
            <a:r>
              <a:rPr lang="en-US" sz="2400" dirty="0" err="1"/>
              <a:t>vụ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98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Bảy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236 : 98 ≈ 2,408 </a:t>
            </a:r>
            <a:r>
              <a:rPr lang="en-US" sz="2400" dirty="0" err="1"/>
              <a:t>vụ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ngãuu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Kì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vọng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2"/>
                <a:stretch>
                  <a:fillRect l="-53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45ACBEF2-F9ED-4E92-A7FA-AABF70E79DB1}"/>
              </a:ext>
            </a:extLst>
          </p:cNvPr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0845" y="3140884"/>
            <a:ext cx="7466333" cy="1137312"/>
          </a:xfrm>
          <a:prstGeom prst="rect">
            <a:avLst/>
          </a:prstGeom>
        </p:spPr>
      </p:pic>
      <p:sp>
        <p:nvSpPr>
          <p:cNvPr id="24" name="Freeform 11">
            <a:extLst>
              <a:ext uri="{FF2B5EF4-FFF2-40B4-BE49-F238E27FC236}">
                <a16:creationId xmlns:a16="http://schemas.microsoft.com/office/drawing/2014/main" id="{1C427706-BA6B-4EED-8EF3-9B10A69A5806}"/>
              </a:ext>
            </a:extLst>
          </p:cNvPr>
          <p:cNvSpPr/>
          <p:nvPr/>
        </p:nvSpPr>
        <p:spPr>
          <a:xfrm rot="553163">
            <a:off x="11035693" y="5473609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98105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Kì</a:t>
                </a:r>
                <a:r>
                  <a:rPr lang="en-US" dirty="0"/>
                  <a:t> </a:t>
                </a:r>
                <a:r>
                  <a:rPr lang="en-US" dirty="0" err="1"/>
                  <a:t>vọng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ta </a:t>
                </a:r>
                <a:r>
                  <a:rPr lang="en-US" dirty="0" err="1"/>
                  <a:t>một</a:t>
                </a:r>
                <a:r>
                  <a:rPr lang="en-US" dirty="0"/>
                  <a:t> ý </a:t>
                </a:r>
                <a:r>
                  <a:rPr lang="en-US" dirty="0" err="1"/>
                  <a:t>niệm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kì</a:t>
                </a:r>
                <a:r>
                  <a:rPr lang="en-US" dirty="0"/>
                  <a:t> </a:t>
                </a:r>
                <a:r>
                  <a:rPr lang="en-US" dirty="0" err="1"/>
                  <a:t>vọng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tri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thông</a:t>
                </a:r>
                <a:r>
                  <a:rPr lang="en-US" dirty="0"/>
                  <a:t> qua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bố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thiết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94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473A16BC-2E88-43B1-A9F3-34CE1606E4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681670E-D7B7-43A7-8F52-220033A14E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8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mỗi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buổi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ông</a:t>
                </a:r>
                <a:r>
                  <a:rPr lang="en-US" sz="2800" dirty="0"/>
                  <a:t> An </a:t>
                </a:r>
                <a:r>
                  <a:rPr lang="en-US" sz="2800" dirty="0" err="1"/>
                  <a:t>đỉ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0;1;2;3;4</m:t>
                    </m:r>
                  </m:oMath>
                </a14:m>
                <a:r>
                  <a:rPr lang="en-US" sz="2800" dirty="0"/>
                  <a:t> con </a:t>
                </a:r>
                <a:r>
                  <a:rPr lang="en-US" sz="2800" dirty="0" err="1"/>
                  <a:t>cá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0,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16;0,17;0,25;0,28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0,13 . </a:t>
                </a:r>
                <a:r>
                  <a:rPr lang="en-US" sz="2800" dirty="0" err="1"/>
                  <a:t>Hỏi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ông</a:t>
                </a:r>
                <a:r>
                  <a:rPr lang="en-US" sz="2800" dirty="0"/>
                  <a:t> An </a:t>
                </a:r>
                <a:r>
                  <a:rPr lang="en-US" sz="2800" dirty="0" err="1"/>
                  <a:t>câu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bao </a:t>
                </a:r>
                <a:r>
                  <a:rPr lang="en-US" sz="2800" dirty="0" err="1"/>
                  <a:t>nhiêu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buổi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câu</a:t>
                </a:r>
                <a:r>
                  <a:rPr lang="en-US" sz="2800" dirty="0"/>
                  <a:t>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Gọi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con </a:t>
                </a:r>
                <a:r>
                  <a:rPr lang="en-US" sz="2800" dirty="0" err="1"/>
                  <a:t>cá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ông</a:t>
                </a:r>
                <a:r>
                  <a:rPr lang="en-US" sz="2800" dirty="0"/>
                  <a:t> An </a:t>
                </a:r>
                <a:r>
                  <a:rPr lang="en-US" sz="2800" dirty="0" err="1"/>
                  <a:t>câu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buổi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câu</a:t>
                </a:r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/>
                  <a:t>Theo </a:t>
                </a:r>
                <a:r>
                  <a:rPr lang="en-US" sz="2800" dirty="0" err="1"/>
                  <a:t>giả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thiết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680" r="-136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53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 algn="ctr">
                  <a:lnSpc>
                    <a:spcPct val="150000"/>
                  </a:lnSpc>
                </a:pPr>
                <a:endParaRPr lang="en-US" sz="2800" b="1" dirty="0"/>
              </a:p>
              <a:p>
                <a:pPr algn="ctr"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)=0⋅0,16+1⋅0,18+2⋅0,25+3⋅0,28+4⋅0,13=2,04.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trung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ông</a:t>
                </a:r>
                <a:r>
                  <a:rPr lang="en-US" sz="2600" dirty="0"/>
                  <a:t> An </a:t>
                </a:r>
                <a:r>
                  <a:rPr lang="en-US" sz="2600" dirty="0" err="1"/>
                  <a:t>câu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2,04 con </a:t>
                </a:r>
                <a:r>
                  <a:rPr lang="en-US" sz="2600" dirty="0" err="1"/>
                  <a:t>cá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buổi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câu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56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BD9E7C9-41DB-49AC-85EF-E74B70E3A038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5581" y="1856935"/>
            <a:ext cx="8167150" cy="106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5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err="1"/>
              <a:t>Giả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Bảy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0; 1; 2; 3; 4; 5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0,1; 0,2; 0,25; 0,25; 0,15 </a:t>
            </a:r>
            <a:r>
              <a:rPr lang="en-US" sz="2400" dirty="0" err="1"/>
              <a:t>và</a:t>
            </a:r>
            <a:r>
              <a:rPr lang="en-US" sz="2400" dirty="0"/>
              <a:t> 0,05.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Bảy</a:t>
            </a:r>
            <a:r>
              <a:rPr lang="en-US" sz="2400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Lời </a:t>
            </a:r>
            <a:r>
              <a:rPr lang="en-US" sz="2400" b="1" dirty="0" err="1"/>
              <a:t>giải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Gọi</a:t>
            </a:r>
            <a:r>
              <a:rPr lang="en-US" sz="2400" dirty="0"/>
              <a:t> X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AB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Bảy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X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rời</a:t>
            </a:r>
            <a:r>
              <a:rPr lang="en-US" sz="2400" dirty="0"/>
              <a:t> </a:t>
            </a:r>
            <a:r>
              <a:rPr lang="en-US" sz="2400" dirty="0" err="1"/>
              <a:t>rạc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6" name="Picture 5" descr="Luyện tập 2 trang 10 Chuyên đề Toán 12 Kết nối tri thức">
            <a:extLst>
              <a:ext uri="{FF2B5EF4-FFF2-40B4-BE49-F238E27FC236}">
                <a16:creationId xmlns:a16="http://schemas.microsoft.com/office/drawing/2014/main" id="{5A419347-094C-4C54-96BA-6ADF3931DDBF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93" y="5008098"/>
            <a:ext cx="7685942" cy="1496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26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dirty="0"/>
              <a:t>Lời </a:t>
            </a:r>
            <a:r>
              <a:rPr lang="en-US" sz="2400" b="1" dirty="0" err="1"/>
              <a:t>giải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800" dirty="0"/>
              <a:t>Ta </a:t>
            </a:r>
            <a:r>
              <a:rPr lang="en-US" sz="2800" dirty="0" err="1"/>
              <a:t>có</a:t>
            </a:r>
            <a:r>
              <a:rPr lang="en-US" sz="2800" dirty="0"/>
              <a:t> E(X) = 0.0,1 + 1.0,2 + 2.0,25 + 3.0,25 + 4.0,15 + 5.0,05 = 2,3.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AB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tối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Bảy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2,3 </a:t>
            </a:r>
            <a:r>
              <a:rPr lang="en-US" sz="2800" dirty="0" err="1"/>
              <a:t>vụ</a:t>
            </a:r>
            <a:r>
              <a:rPr lang="en-US" sz="2800" dirty="0"/>
              <a:t> vi </a:t>
            </a:r>
            <a:r>
              <a:rPr lang="en-US" sz="2800" dirty="0" err="1"/>
              <a:t>phạm</a:t>
            </a:r>
            <a:r>
              <a:rPr lang="en-US" sz="2800" dirty="0"/>
              <a:t> </a:t>
            </a:r>
            <a:r>
              <a:rPr lang="en-US" sz="2800" dirty="0" err="1"/>
              <a:t>Luật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818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1589</Words>
  <PresentationFormat>Widescreen</PresentationFormat>
  <Paragraphs>146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Yu Gothic UI Semibold</vt:lpstr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2024-06-15T07:10:17Z</dcterms:created>
  <dcterms:modified xsi:type="dcterms:W3CDTF">2024-10-11T01:35:56Z</dcterms:modified>
</cp:coreProperties>
</file>