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72" r:id="rId8"/>
    <p:sldId id="273" r:id="rId9"/>
    <p:sldId id="263" r:id="rId10"/>
    <p:sldId id="264" r:id="rId11"/>
    <p:sldId id="274" r:id="rId12"/>
    <p:sldId id="269" r:id="rId13"/>
    <p:sldId id="267" r:id="rId14"/>
    <p:sldId id="266" r:id="rId15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6757"/>
    <a:srgbClr val="1D6858"/>
    <a:srgbClr val="FC83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C0F28B-45E3-4585-87E3-73838692A7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68049"/>
            <a:ext cx="7626795" cy="2841914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F755B0-E17A-4B52-A99D-C35BB18BB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02038"/>
            <a:ext cx="7626795" cy="2501728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0C28-805B-4DA6-A10E-651C0FD0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EBBA9-C52F-4628-AE0D-DCD1772F91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BAC57-F8E1-4B54-A111-CB53B3203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3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DCDA0B-9BEE-4B57-8F97-96D5645D0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282AF2-09A1-4A1C-AEB6-577962B71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D99D9-82B1-496C-ABBC-4FF0C375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04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7D9AFA4-EB8E-4091-A5E2-1B9D163A07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F25018FE-FB44-4E2E-A181-B3476F3E85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6C7CD4B-70DE-49E2-A336-B6F43F58F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B4B8BFC9-6F67-47CB-BAE4-45260FBAF397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40F836E5-3C5B-4DE7-B09A-AE00DEE730A9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8E1B8E4-080E-4F43-B33F-59DD21B6B658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07639D4-740A-4B71-8393-99CA375EB4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AE7E56E5-1F6A-442B-B5E0-ED19F815D2E2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3774E986-8FE2-4670-A4C0-96E213269BD7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3A5846DF-A106-4887-BE2C-DCD89DAA65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67E81C-AA51-44A0-B21C-757B2F3B9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1957828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0438A-298D-4466-B55D-F466C345C3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68049"/>
            <a:ext cx="4875212" cy="523125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143104-0579-4974-88D2-61DF1A30D3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749024"/>
            <a:ext cx="4314825" cy="31199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A32755-0632-47CB-AA69-7EFB212FA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ED0B4F-5B59-4064-A88B-E9938A40F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512E7F-93B8-4E93-BCB3-ADE74FC150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4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F3C1870-4E69-4DE7-BF2F-DE8A7881C6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7439AB1C-A8A1-4745-9625-B18FE9160B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ADDC4D-D9AA-48F8-BD10-2D20F14607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1136312-3085-4615-A743-4EE531585B11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6" name="Graphic 9">
              <a:extLst>
                <a:ext uri="{FF2B5EF4-FFF2-40B4-BE49-F238E27FC236}">
                  <a16:creationId xmlns:a16="http://schemas.microsoft.com/office/drawing/2014/main" id="{29539FE4-376B-4187-A80A-C98EBA23DA30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11DC5D7-2276-4A57-8783-A0EFB00416E9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7D5B578-4971-4ADC-97D8-B9CEF52AA7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2D968E77-E43D-4870-93BC-CBF1947336B3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20" name="Graphic 9">
              <a:extLst>
                <a:ext uri="{FF2B5EF4-FFF2-40B4-BE49-F238E27FC236}">
                  <a16:creationId xmlns:a16="http://schemas.microsoft.com/office/drawing/2014/main" id="{1221D41A-E71E-4587-A876-F8778E7C03E1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50457195-385D-490A-91AB-30B969C619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06FF6D-24FA-4E04-90ED-7DBE228B2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4314825" cy="2235711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32D78B-0E21-420F-9DFF-6131CB0F7E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68049"/>
            <a:ext cx="4958436" cy="52312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AC2A57-1064-4391-B96B-4D04305E0B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941222"/>
            <a:ext cx="4314825" cy="292776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D04EB0-850A-4256-8D12-E01A201A4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CF4AF-C757-4552-AB8A-3B89C3746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62A368-F12B-4B5E-82F0-A6AEE6AF2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079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4A5B40-C529-41A6-8D06-07AF9430A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B5A354-E2A8-4A91-9D7A-36D9E0915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D3944-2E3D-42BC-B83D-7630699D4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FC57FA-204E-4A7A-BAE2-DF17BB0FF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BDA36D-49FF-495A-8E25-4CCC98E39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46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544ECD05-4E94-4A60-8FDA-700BF100B0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Color Fill">
            <a:extLst>
              <a:ext uri="{FF2B5EF4-FFF2-40B4-BE49-F238E27FC236}">
                <a16:creationId xmlns:a16="http://schemas.microsoft.com/office/drawing/2014/main" id="{8BCB0EB2-4067-418C-9465-9D4C71240E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4E37999-41E7-446D-8C53-B904C3CE87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00855" y="0"/>
            <a:ext cx="1891145" cy="5600700"/>
            <a:chOff x="10300855" y="0"/>
            <a:chExt cx="1891145" cy="5600700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438A90E8-87F8-4150-B5EB-E19C8A01AFB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Graphic 9">
              <a:extLst>
                <a:ext uri="{FF2B5EF4-FFF2-40B4-BE49-F238E27FC236}">
                  <a16:creationId xmlns:a16="http://schemas.microsoft.com/office/drawing/2014/main" id="{724DCA1C-A8E8-4F90-8FAE-85B1426C108A}"/>
                </a:ext>
              </a:extLst>
            </p:cNvPr>
            <p:cNvSpPr/>
            <p:nvPr/>
          </p:nvSpPr>
          <p:spPr>
            <a:xfrm>
              <a:off x="10330568" y="2199078"/>
              <a:ext cx="1195288" cy="119528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lumMod val="75000"/>
                <a:alpha val="65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58D6291-6756-44E3-9FCE-0B2ECA5EE664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37CA96E-9DD9-4172-B63B-50DF43B576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3" name="Graphic 9">
              <a:extLst>
                <a:ext uri="{FF2B5EF4-FFF2-40B4-BE49-F238E27FC236}">
                  <a16:creationId xmlns:a16="http://schemas.microsoft.com/office/drawing/2014/main" id="{B335AFFE-BF3D-491C-8255-692B9DAC6775}"/>
                </a:ext>
              </a:extLst>
            </p:cNvPr>
            <p:cNvSpPr/>
            <p:nvPr/>
          </p:nvSpPr>
          <p:spPr>
            <a:xfrm flipH="1">
              <a:off x="10300855" y="0"/>
              <a:ext cx="1891145" cy="189114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accent1"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  <p:sp>
          <p:nvSpPr>
            <p:cNvPr id="14" name="Graphic 9">
              <a:extLst>
                <a:ext uri="{FF2B5EF4-FFF2-40B4-BE49-F238E27FC236}">
                  <a16:creationId xmlns:a16="http://schemas.microsoft.com/office/drawing/2014/main" id="{AA052AAF-7A7C-4EDB-AE2C-FCA3A756C4E5}"/>
                </a:ext>
              </a:extLst>
            </p:cNvPr>
            <p:cNvSpPr/>
            <p:nvPr/>
          </p:nvSpPr>
          <p:spPr>
            <a:xfrm flipH="1">
              <a:off x="10424367" y="122795"/>
              <a:ext cx="1644119" cy="1644119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 dirty="0"/>
            </a:p>
          </p:txBody>
        </p:sp>
      </p:grpSp>
      <p:sp>
        <p:nvSpPr>
          <p:cNvPr id="20" name="Texture">
            <a:extLst>
              <a:ext uri="{FF2B5EF4-FFF2-40B4-BE49-F238E27FC236}">
                <a16:creationId xmlns:a16="http://schemas.microsoft.com/office/drawing/2014/main" id="{31F99E9D-6528-47AC-B178-7032D0E17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4DD302-622D-4E42-BD6F-FAAA98B372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06311" y="668049"/>
            <a:ext cx="2628900" cy="55089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70D9F5-C907-405F-BE11-571C61745E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668049"/>
            <a:ext cx="6689098" cy="55089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FD860-3FBD-4FE7-A9FD-1D4A4D10A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0A367B-81B3-4BD3-9C95-18EC0710A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D8E54-346D-4D66-BF99-96DA43F80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1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551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3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920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EA2C84-1247-4534-81D1-136C3E1EB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8D490-CEA6-4844-A537-F749658D37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AEFC9-887F-4E73-9938-6032D5286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CF0CF-134A-404E-A177-9FAAA039F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1B0DC-2D2C-408B-A577-904A2385C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7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55431-EF88-4771-9699-27EF70A5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50"/>
            <a:ext cx="7673389" cy="3816588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AF57C3-A928-4093-B3FC-ECC2194AE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4589463"/>
            <a:ext cx="7673389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FD625-A893-46D3-A518-9E969CB4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CAD37A-B380-4B65-9FB9-3FB914120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773B6-CD13-4451-9BF3-C4102BA5E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345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C1FBD0A-9F7B-4EBB-9982-B55F5F9806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Color Fill">
            <a:extLst>
              <a:ext uri="{FF2B5EF4-FFF2-40B4-BE49-F238E27FC236}">
                <a16:creationId xmlns:a16="http://schemas.microsoft.com/office/drawing/2014/main" id="{88CFF0B8-0BA9-4DD9-B7B2-0655DC8419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77B910E-9B87-4291-987B-6883212CBA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05596CF7-55B3-409D-A36C-F5BE9D625628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92245D23-45D8-474C-8A38-633E99962676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8A8D14-28CA-4095-B2FA-E48B3150AD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3" name="Texture">
            <a:extLst>
              <a:ext uri="{FF2B5EF4-FFF2-40B4-BE49-F238E27FC236}">
                <a16:creationId xmlns:a16="http://schemas.microsoft.com/office/drawing/2014/main" id="{1D1F176A-19F1-4537-800D-210F29EC1A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04C26-6125-4D95-9FC0-50DEB9419E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1534" cy="159174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35401A-13E5-4CED-864F-06D6EECCBC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2341329"/>
            <a:ext cx="5562600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513523-8F78-4766-91D7-03E329B68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41329"/>
            <a:ext cx="4736534" cy="383563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B757F-BAD2-4343-BD57-FC02D0BE1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0EF3C-A61E-4F43-9C8F-BC9A6455C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9D947-1DC8-4CE9-A031-6EEB776BD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377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BFA9BB-A51E-4D09-8602-5AD9010463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Color Fill">
            <a:extLst>
              <a:ext uri="{FF2B5EF4-FFF2-40B4-BE49-F238E27FC236}">
                <a16:creationId xmlns:a16="http://schemas.microsoft.com/office/drawing/2014/main" id="{A60257A1-779B-4048-BC0D-1EA579B5B1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8F4B5D0-AA24-4702-9C01-FC1A03E7B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1151383" y="2767655"/>
            <a:ext cx="1040617" cy="2833045"/>
            <a:chOff x="11151383" y="2767655"/>
            <a:chExt cx="1040617" cy="2833045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29CBF9BD-1EB2-4122-98FE-F2B5DF8771C9}"/>
                </a:ext>
              </a:extLst>
            </p:cNvPr>
            <p:cNvSpPr/>
            <p:nvPr/>
          </p:nvSpPr>
          <p:spPr>
            <a:xfrm>
              <a:off x="11783194" y="2943021"/>
              <a:ext cx="246527" cy="2465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C41FF89-01DF-4236-AA4D-243CB8A464B3}"/>
                </a:ext>
              </a:extLst>
            </p:cNvPr>
            <p:cNvSpPr/>
            <p:nvPr/>
          </p:nvSpPr>
          <p:spPr>
            <a:xfrm flipV="1">
              <a:off x="11151383" y="4336822"/>
              <a:ext cx="1040617" cy="1263878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D03BB88-350D-4DE0-BB34-870F643568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>
              <a:off x="11638492" y="2767655"/>
              <a:ext cx="553508" cy="1567713"/>
            </a:xfrm>
            <a:custGeom>
              <a:avLst/>
              <a:gdLst>
                <a:gd name="connsiteX0" fmla="*/ 612019 w 612019"/>
                <a:gd name="connsiteY0" fmla="*/ 0 h 1733435"/>
                <a:gd name="connsiteX1" fmla="*/ 612019 w 612019"/>
                <a:gd name="connsiteY1" fmla="*/ 1733435 h 1733435"/>
                <a:gd name="connsiteX2" fmla="*/ 180103 w 612019"/>
                <a:gd name="connsiteY2" fmla="*/ 1301519 h 1733435"/>
                <a:gd name="connsiteX3" fmla="*/ 180103 w 612019"/>
                <a:gd name="connsiteY3" fmla="*/ 431916 h 1733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2019" h="1733435">
                  <a:moveTo>
                    <a:pt x="612019" y="0"/>
                  </a:moveTo>
                  <a:lnTo>
                    <a:pt x="612019" y="1733435"/>
                  </a:lnTo>
                  <a:lnTo>
                    <a:pt x="180103" y="1301519"/>
                  </a:lnTo>
                  <a:cubicBezTo>
                    <a:pt x="-60034" y="1061382"/>
                    <a:pt x="-60034" y="672053"/>
                    <a:pt x="180103" y="431916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lvl="0"/>
              <a:endParaRPr lang="en-US" dirty="0"/>
            </a:p>
          </p:txBody>
        </p:sp>
      </p:grpSp>
      <p:sp>
        <p:nvSpPr>
          <p:cNvPr id="15" name="Texture">
            <a:extLst>
              <a:ext uri="{FF2B5EF4-FFF2-40B4-BE49-F238E27FC236}">
                <a16:creationId xmlns:a16="http://schemas.microsoft.com/office/drawing/2014/main" id="{4A8025C0-8995-4863-A847-7ED1F8CCE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162335-6445-435C-A1C6-9F090B965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10450629" cy="13255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074B3D-418F-464D-91E7-993D0B4801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086" y="2182814"/>
            <a:ext cx="50215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904709-9362-4AB5-9AA2-32F51BF06A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086" y="3115949"/>
            <a:ext cx="502151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83836-1CF5-406F-B0CB-643F37066C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890597" y="2182814"/>
            <a:ext cx="50172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8670-0F33-4222-AAC9-96A21C47C3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890597" y="3115949"/>
            <a:ext cx="5017232" cy="3073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E6970-4A96-4519-9C0E-11E245D56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FEE249-70F5-4359-B699-23D68A503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AE510-A38C-45EE-B061-CB02E4E3D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38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A9D1A-F943-4838-BA2F-6DF4F2EC9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638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FEE401-3424-4696-A6FC-BBEE79379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t>9/9/2021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E9D767-A30A-4508-B510-99AB9173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0979DC-F3D5-43AB-8A0F-9C8A14E0C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9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</a:extLst>
            </p:cNvPr>
            <p:cNvSpPr/>
            <p:nvPr/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</a:extLst>
            </p:cNvPr>
            <p:cNvSpPr/>
            <p:nvPr/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</a:extLst>
            </p:cNvPr>
            <p:cNvSpPr/>
            <p:nvPr/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</a:extLst>
            </p:cNvPr>
            <p:cNvSpPr/>
            <p:nvPr/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</a:extLst>
            </p:cNvPr>
            <p:cNvSpPr/>
            <p:nvPr/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12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16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3083B5-1505-44FE-894D-AA1AB6D60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8049"/>
            <a:ext cx="7685037" cy="1325563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3F3930-F8C8-43B1-BC1A-6264F4ACB2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2096713"/>
            <a:ext cx="7685037" cy="4080250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4F2F7-3ECA-43D7-BFF3-FBB407AEAB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7432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9/9/2021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A193F-0B61-43DD-8E45-EFEAC43E38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155448"/>
            <a:ext cx="4114800" cy="365125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25961-D3A8-4945-AEE4-EE1952DBDC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54512" y="6355080"/>
            <a:ext cx="795528" cy="36576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000" spc="11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08169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63" r:id="rId3"/>
    <p:sldLayoutId id="2147483762" r:id="rId4"/>
    <p:sldLayoutId id="2147483761" r:id="rId5"/>
    <p:sldLayoutId id="2147483757" r:id="rId6"/>
    <p:sldLayoutId id="2147483758" r:id="rId7"/>
    <p:sldLayoutId id="2147483759" r:id="rId8"/>
    <p:sldLayoutId id="2147483749" r:id="rId9"/>
    <p:sldLayoutId id="2147483754" r:id="rId10"/>
    <p:sldLayoutId id="2147483750" r:id="rId11"/>
    <p:sldLayoutId id="2147483751" r:id="rId12"/>
    <p:sldLayoutId id="2147483752" r:id="rId13"/>
    <p:sldLayoutId id="2147483753" r:id="rId14"/>
  </p:sldLayoutIdLst>
  <p:txStyles>
    <p:titleStyle>
      <a:lvl1pPr algn="l" defTabSz="914400" rtl="0" eaLnBrk="1" latinLnBrk="0" hangingPunct="1">
        <a:lnSpc>
          <a:spcPct val="118000"/>
        </a:lnSpc>
        <a:spcBef>
          <a:spcPct val="0"/>
        </a:spcBef>
        <a:buNone/>
        <a:defRPr sz="4400" kern="1200" spc="13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 spc="1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wmf"/><Relationship Id="rId4" Type="http://schemas.openxmlformats.org/officeDocument/2006/relationships/image" Target="../media/image4.sv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3.png"/><Relationship Id="rId7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43" name="Color Fill">
            <a:extLst>
              <a:ext uri="{FF2B5EF4-FFF2-40B4-BE49-F238E27FC236}">
                <a16:creationId xmlns:a16="http://schemas.microsoft.com/office/drawing/2014/main" id="{96AE4BD0-E2D6-4FE1-9295-59E338A453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7" y="-1"/>
            <a:ext cx="12195048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81A9A9-9296-459C-A470-5E75C2062A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676656"/>
            <a:ext cx="3277432" cy="1239230"/>
          </a:xfrm>
        </p:spPr>
        <p:txBody>
          <a:bodyPr>
            <a:normAutofit/>
          </a:bodyPr>
          <a:lstStyle/>
          <a:p>
            <a:r>
              <a:rPr lang="en-US">
                <a:latin typeface="#9Slide03 Arima Madurai Black" panose="00000A00000000000000" pitchFamily="2" charset="0"/>
                <a:cs typeface="#9Slide03 Arima Madurai Black" panose="00000A00000000000000" pitchFamily="2" charset="0"/>
              </a:rPr>
              <a:t>Bài 2</a:t>
            </a:r>
          </a:p>
        </p:txBody>
      </p:sp>
      <p:sp>
        <p:nvSpPr>
          <p:cNvPr id="3" name="!!1">
            <a:extLst>
              <a:ext uri="{FF2B5EF4-FFF2-40B4-BE49-F238E27FC236}">
                <a16:creationId xmlns:a16="http://schemas.microsoft.com/office/drawing/2014/main" id="{01CAFF12-8341-4D25-9216-6E87BDCED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9889" y="2074559"/>
            <a:ext cx="3277431" cy="1843314"/>
          </a:xfrm>
        </p:spPr>
        <p:txBody>
          <a:bodyPr>
            <a:normAutofit/>
          </a:bodyPr>
          <a:lstStyle/>
          <a:p>
            <a:r>
              <a:rPr lang="en-US" sz="3600">
                <a:latin typeface="#9Slide03 AmpleSoft Bold" panose="02000000000000000000" pitchFamily="2" charset="0"/>
              </a:rPr>
              <a:t>CHUYỂN ĐỘNG THẲNG ĐỀU</a:t>
            </a:r>
          </a:p>
        </p:txBody>
      </p:sp>
      <p:pic>
        <p:nvPicPr>
          <p:cNvPr id="20" name="Picture 3" descr="View of motion blurred underground railway">
            <a:extLst>
              <a:ext uri="{FF2B5EF4-FFF2-40B4-BE49-F238E27FC236}">
                <a16:creationId xmlns:a16="http://schemas.microsoft.com/office/drawing/2014/main" id="{81134FC7-2A62-472E-8496-E715BE95E53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9850" r="-1" b="-1"/>
          <a:stretch/>
        </p:blipFill>
        <p:spPr>
          <a:xfrm>
            <a:off x="3957208" y="10"/>
            <a:ext cx="8234792" cy="6857990"/>
          </a:xfrm>
          <a:custGeom>
            <a:avLst/>
            <a:gdLst/>
            <a:ahLst/>
            <a:cxnLst/>
            <a:rect l="l" t="t" r="r" b="b"/>
            <a:pathLst>
              <a:path w="8234792" h="6821666">
                <a:moveTo>
                  <a:pt x="2322410" y="0"/>
                </a:moveTo>
                <a:lnTo>
                  <a:pt x="8234792" y="0"/>
                </a:lnTo>
                <a:lnTo>
                  <a:pt x="8234792" y="4503719"/>
                </a:lnTo>
                <a:lnTo>
                  <a:pt x="8215888" y="4629599"/>
                </a:lnTo>
                <a:cubicBezTo>
                  <a:pt x="8049795" y="5454493"/>
                  <a:pt x="7647096" y="6191792"/>
                  <a:pt x="7082996" y="6765066"/>
                </a:cubicBezTo>
                <a:lnTo>
                  <a:pt x="7021717" y="6821666"/>
                </a:lnTo>
                <a:lnTo>
                  <a:pt x="0" y="6821666"/>
                </a:lnTo>
                <a:lnTo>
                  <a:pt x="0" y="3790727"/>
                </a:lnTo>
                <a:cubicBezTo>
                  <a:pt x="0" y="2186928"/>
                  <a:pt x="879517" y="791919"/>
                  <a:pt x="2175128" y="7665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410866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7">
            <a:extLst>
              <a:ext uri="{FF2B5EF4-FFF2-40B4-BE49-F238E27FC236}">
                <a16:creationId xmlns:a16="http://schemas.microsoft.com/office/drawing/2014/main" id="{0026ED1D-0144-4102-8ACF-D2063FB90B12}"/>
              </a:ext>
            </a:extLst>
          </p:cNvPr>
          <p:cNvSpPr txBox="1"/>
          <p:nvPr/>
        </p:nvSpPr>
        <p:spPr>
          <a:xfrm>
            <a:off x="504849" y="355114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Đồ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thị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x-t</a:t>
            </a:r>
          </a:p>
        </p:txBody>
      </p:sp>
      <p:cxnSp>
        <p:nvCxnSpPr>
          <p:cNvPr id="35" name="!!8">
            <a:extLst>
              <a:ext uri="{FF2B5EF4-FFF2-40B4-BE49-F238E27FC236}">
                <a16:creationId xmlns:a16="http://schemas.microsoft.com/office/drawing/2014/main" id="{4ED186F5-E8AD-49A5-8710-998113298136}"/>
              </a:ext>
            </a:extLst>
          </p:cNvPr>
          <p:cNvCxnSpPr>
            <a:cxnSpLocks/>
          </p:cNvCxnSpPr>
          <p:nvPr/>
        </p:nvCxnSpPr>
        <p:spPr>
          <a:xfrm>
            <a:off x="504849" y="1070975"/>
            <a:ext cx="25285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1FBD587-F898-40F2-8E3F-6CB8914E3211}"/>
              </a:ext>
            </a:extLst>
          </p:cNvPr>
          <p:cNvSpPr txBox="1"/>
          <p:nvPr/>
        </p:nvSpPr>
        <p:spPr>
          <a:xfrm>
            <a:off x="4029014" y="593231"/>
            <a:ext cx="2166425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x = x</a:t>
            </a:r>
            <a:r>
              <a:rPr lang="en-US" sz="3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+ v.t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AA7F5F4-E80B-4392-AC44-D9BCDEAE1FCA}"/>
              </a:ext>
            </a:extLst>
          </p:cNvPr>
          <p:cNvSpPr txBox="1"/>
          <p:nvPr/>
        </p:nvSpPr>
        <p:spPr>
          <a:xfrm>
            <a:off x="391217" y="1384499"/>
            <a:ext cx="6446520" cy="13181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x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phụ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thuộc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vào t 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hàm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bậc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nhất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Hai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tham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số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là x</a:t>
            </a:r>
            <a:r>
              <a:rPr 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v (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701196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7">
            <a:extLst>
              <a:ext uri="{FF2B5EF4-FFF2-40B4-BE49-F238E27FC236}">
                <a16:creationId xmlns:a16="http://schemas.microsoft.com/office/drawing/2014/main" id="{0026ED1D-0144-4102-8ACF-D2063FB90B12}"/>
              </a:ext>
            </a:extLst>
          </p:cNvPr>
          <p:cNvSpPr txBox="1"/>
          <p:nvPr/>
        </p:nvSpPr>
        <p:spPr>
          <a:xfrm>
            <a:off x="504849" y="355114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2. Đồ thị x-t</a:t>
            </a:r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123478C-1D04-4A89-A23C-A2C95D62F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998" y="1627609"/>
            <a:ext cx="102463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 dirty="0">
                <a:solidFill>
                  <a:srgbClr val="FFFF66"/>
                </a:solidFill>
                <a:sym typeface="Wingdings" panose="05000000000000000000" pitchFamily="2" charset="2"/>
              </a:rPr>
              <a:t>x (m)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15C2940E-5FDC-45A9-90F0-44EED998D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2518" y="4069416"/>
            <a:ext cx="418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dirty="0">
                <a:solidFill>
                  <a:srgbClr val="FFFF66"/>
                </a:solidFill>
                <a:sym typeface="Wingdings" panose="05000000000000000000" pitchFamily="2" charset="2"/>
              </a:rPr>
              <a:t>O</a:t>
            </a:r>
          </a:p>
        </p:txBody>
      </p:sp>
      <p:grpSp>
        <p:nvGrpSpPr>
          <p:cNvPr id="7" name="Group 26">
            <a:extLst>
              <a:ext uri="{FF2B5EF4-FFF2-40B4-BE49-F238E27FC236}">
                <a16:creationId xmlns:a16="http://schemas.microsoft.com/office/drawing/2014/main" id="{78BFEAF5-ADDB-4A99-A685-189070022973}"/>
              </a:ext>
            </a:extLst>
          </p:cNvPr>
          <p:cNvGrpSpPr>
            <a:grpSpLocks/>
          </p:cNvGrpSpPr>
          <p:nvPr/>
        </p:nvGrpSpPr>
        <p:grpSpPr bwMode="auto">
          <a:xfrm>
            <a:off x="201011" y="2157899"/>
            <a:ext cx="2983297" cy="2373642"/>
            <a:chOff x="25" y="1981"/>
            <a:chExt cx="4279" cy="2373"/>
          </a:xfrm>
        </p:grpSpPr>
        <p:sp>
          <p:nvSpPr>
            <p:cNvPr id="8" name="Rectangle 13">
              <a:extLst>
                <a:ext uri="{FF2B5EF4-FFF2-40B4-BE49-F238E27FC236}">
                  <a16:creationId xmlns:a16="http://schemas.microsoft.com/office/drawing/2014/main" id="{34B5FB07-742E-47FC-A648-574FFF931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7" y="2251"/>
              <a:ext cx="3312" cy="1633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prstDash val="lgDash"/>
              <a:miter lim="800000"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7">
              <a:extLst>
                <a:ext uri="{FF2B5EF4-FFF2-40B4-BE49-F238E27FC236}">
                  <a16:creationId xmlns:a16="http://schemas.microsoft.com/office/drawing/2014/main" id="{8E23BA00-EB8E-4014-AB5F-18219D4A8C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" y="1981"/>
              <a:ext cx="511" cy="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</a:p>
          </p:txBody>
        </p:sp>
        <p:sp>
          <p:nvSpPr>
            <p:cNvPr id="10" name="Rectangle 19">
              <a:extLst>
                <a:ext uri="{FF2B5EF4-FFF2-40B4-BE49-F238E27FC236}">
                  <a16:creationId xmlns:a16="http://schemas.microsoft.com/office/drawing/2014/main" id="{E61FC50B-1EE4-4A2E-9A3A-F215AEABF7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3892"/>
              <a:ext cx="433" cy="46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>
                  <a:solidFill>
                    <a:srgbClr val="FFFF66"/>
                  </a:solidFill>
                  <a:sym typeface="Wingdings" panose="05000000000000000000" pitchFamily="2" charset="2"/>
                </a:rPr>
                <a:t>t</a:t>
              </a:r>
            </a:p>
          </p:txBody>
        </p:sp>
      </p:grpSp>
      <p:sp>
        <p:nvSpPr>
          <p:cNvPr id="11" name="Rectangle 20">
            <a:extLst>
              <a:ext uri="{FF2B5EF4-FFF2-40B4-BE49-F238E27FC236}">
                <a16:creationId xmlns:a16="http://schemas.microsoft.com/office/drawing/2014/main" id="{2BC89F3F-4ED8-4C03-942A-B798E968A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478" y="4065415"/>
            <a:ext cx="829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 dirty="0">
                <a:solidFill>
                  <a:srgbClr val="FFFF66"/>
                </a:solidFill>
                <a:sym typeface="Wingdings" panose="05000000000000000000" pitchFamily="2" charset="2"/>
              </a:rPr>
              <a:t>t (s)</a:t>
            </a:r>
          </a:p>
        </p:txBody>
      </p:sp>
      <p:sp>
        <p:nvSpPr>
          <p:cNvPr id="12" name="Line 22">
            <a:extLst>
              <a:ext uri="{FF2B5EF4-FFF2-40B4-BE49-F238E27FC236}">
                <a16:creationId xmlns:a16="http://schemas.microsoft.com/office/drawing/2014/main" id="{99BC35BB-E581-4715-BCC8-11316BD0D7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1639" y="2204912"/>
            <a:ext cx="2921944" cy="1085294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" name="Group 27">
            <a:extLst>
              <a:ext uri="{FF2B5EF4-FFF2-40B4-BE49-F238E27FC236}">
                <a16:creationId xmlns:a16="http://schemas.microsoft.com/office/drawing/2014/main" id="{44645F85-EDB0-4320-BA7B-63DCBF59B4DD}"/>
              </a:ext>
            </a:extLst>
          </p:cNvPr>
          <p:cNvGrpSpPr>
            <a:grpSpLocks/>
          </p:cNvGrpSpPr>
          <p:nvPr/>
        </p:nvGrpSpPr>
        <p:grpSpPr bwMode="auto">
          <a:xfrm>
            <a:off x="166152" y="3043143"/>
            <a:ext cx="3605894" cy="400109"/>
            <a:chOff x="-25" y="2866"/>
            <a:chExt cx="5172" cy="400"/>
          </a:xfrm>
        </p:grpSpPr>
        <p:sp>
          <p:nvSpPr>
            <p:cNvPr id="14" name="Rectangle 16">
              <a:extLst>
                <a:ext uri="{FF2B5EF4-FFF2-40B4-BE49-F238E27FC236}">
                  <a16:creationId xmlns:a16="http://schemas.microsoft.com/office/drawing/2014/main" id="{0540C2C3-D363-40F6-805F-36DEC6D28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5" y="2866"/>
              <a:ext cx="621" cy="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000" b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  <a:r>
                <a:rPr lang="en-US" altLang="en-US" sz="2000" b="0" baseline="-25000">
                  <a:solidFill>
                    <a:srgbClr val="FFFF66"/>
                  </a:solidFill>
                  <a:sym typeface="Wingdings" panose="05000000000000000000" pitchFamily="2" charset="2"/>
                </a:rPr>
                <a:t>0</a:t>
              </a:r>
              <a:endParaRPr lang="en-US" altLang="en-US" sz="2000" b="0">
                <a:solidFill>
                  <a:srgbClr val="FFFF66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15" name="Line 14">
              <a:extLst>
                <a:ext uri="{FF2B5EF4-FFF2-40B4-BE49-F238E27FC236}">
                  <a16:creationId xmlns:a16="http://schemas.microsoft.com/office/drawing/2014/main" id="{38F741D6-5FC9-4B34-9CCF-9B4089BE1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113"/>
              <a:ext cx="44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 type="non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6" name="Rectangle 23">
            <a:extLst>
              <a:ext uri="{FF2B5EF4-FFF2-40B4-BE49-F238E27FC236}">
                <a16:creationId xmlns:a16="http://schemas.microsoft.com/office/drawing/2014/main" id="{4DAD129D-B630-4F5B-90B6-80E2560EF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9510" y="2848086"/>
            <a:ext cx="41069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rgbClr val="00FF99"/>
                </a:solidFill>
                <a:sym typeface="Symbol" panose="05050102010706020507" pitchFamily="18" charset="2"/>
              </a:rPr>
              <a:t></a:t>
            </a:r>
          </a:p>
        </p:txBody>
      </p:sp>
      <p:sp>
        <p:nvSpPr>
          <p:cNvPr id="17" name="Rectangle 24">
            <a:extLst>
              <a:ext uri="{FF2B5EF4-FFF2-40B4-BE49-F238E27FC236}">
                <a16:creationId xmlns:a16="http://schemas.microsoft.com/office/drawing/2014/main" id="{8FFC8DF3-1E69-497B-9561-7EA27BAC8C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0508" y="4697591"/>
            <a:ext cx="11432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 dirty="0">
                <a:solidFill>
                  <a:srgbClr val="00FFFF"/>
                </a:solidFill>
                <a:sym typeface="Wingdings" panose="05000000000000000000" pitchFamily="2" charset="2"/>
              </a:rPr>
              <a:t>v &gt; 0</a:t>
            </a: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53298442-194D-4C22-974F-3E4AA6CAE4C9}"/>
              </a:ext>
            </a:extLst>
          </p:cNvPr>
          <p:cNvSpPr>
            <a:spLocks/>
          </p:cNvSpPr>
          <p:nvPr/>
        </p:nvSpPr>
        <p:spPr bwMode="auto">
          <a:xfrm>
            <a:off x="641639" y="1882825"/>
            <a:ext cx="3225921" cy="2178590"/>
          </a:xfrm>
          <a:custGeom>
            <a:avLst/>
            <a:gdLst>
              <a:gd name="T0" fmla="*/ 0 w 4491"/>
              <a:gd name="T1" fmla="*/ 0 h 3311"/>
              <a:gd name="T2" fmla="*/ 0 w 4491"/>
              <a:gd name="T3" fmla="*/ 3311 h 3311"/>
              <a:gd name="T4" fmla="*/ 4491 w 4491"/>
              <a:gd name="T5" fmla="*/ 3311 h 3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91" h="3311">
                <a:moveTo>
                  <a:pt x="0" y="0"/>
                </a:moveTo>
                <a:lnTo>
                  <a:pt x="0" y="3311"/>
                </a:lnTo>
                <a:lnTo>
                  <a:pt x="4491" y="3311"/>
                </a:lnTo>
              </a:path>
            </a:pathLst>
          </a:custGeom>
          <a:noFill/>
          <a:ln w="57150" cap="flat" cmpd="sng">
            <a:solidFill>
              <a:srgbClr val="FFFF66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7D8B5C0C-81BE-4C5B-AF45-009BE7754E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9519" y="1729860"/>
            <a:ext cx="12330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>
                <a:solidFill>
                  <a:srgbClr val="FFFF66"/>
                </a:solidFill>
                <a:sym typeface="Wingdings" panose="05000000000000000000" pitchFamily="2" charset="2"/>
              </a:rPr>
              <a:t>x   (m)</a:t>
            </a:r>
          </a:p>
        </p:txBody>
      </p:sp>
      <p:sp>
        <p:nvSpPr>
          <p:cNvPr id="21" name="Rectangle 14">
            <a:extLst>
              <a:ext uri="{FF2B5EF4-FFF2-40B4-BE49-F238E27FC236}">
                <a16:creationId xmlns:a16="http://schemas.microsoft.com/office/drawing/2014/main" id="{088CD268-D0A5-4FC4-823B-7F1741353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7445" y="3876059"/>
            <a:ext cx="41870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>
                <a:solidFill>
                  <a:srgbClr val="FFFF66"/>
                </a:solidFill>
                <a:sym typeface="Wingdings" panose="05000000000000000000" pitchFamily="2" charset="2"/>
              </a:rPr>
              <a:t>O</a:t>
            </a:r>
          </a:p>
        </p:txBody>
      </p:sp>
      <p:sp>
        <p:nvSpPr>
          <p:cNvPr id="22" name="Rectangle 16">
            <a:extLst>
              <a:ext uri="{FF2B5EF4-FFF2-40B4-BE49-F238E27FC236}">
                <a16:creationId xmlns:a16="http://schemas.microsoft.com/office/drawing/2014/main" id="{0529701A-8DB7-4C0D-AD70-DB92E5A364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700" y="3982583"/>
            <a:ext cx="82907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>
                <a:solidFill>
                  <a:srgbClr val="FFFF66"/>
                </a:solidFill>
                <a:sym typeface="Wingdings" panose="05000000000000000000" pitchFamily="2" charset="2"/>
              </a:rPr>
              <a:t>t (s)</a:t>
            </a:r>
          </a:p>
        </p:txBody>
      </p:sp>
      <p:grpSp>
        <p:nvGrpSpPr>
          <p:cNvPr id="23" name="Group 26">
            <a:extLst>
              <a:ext uri="{FF2B5EF4-FFF2-40B4-BE49-F238E27FC236}">
                <a16:creationId xmlns:a16="http://schemas.microsoft.com/office/drawing/2014/main" id="{FF5F03D2-1DBE-4E79-8A9F-5987CE9F33F9}"/>
              </a:ext>
            </a:extLst>
          </p:cNvPr>
          <p:cNvGrpSpPr>
            <a:grpSpLocks/>
          </p:cNvGrpSpPr>
          <p:nvPr/>
        </p:nvGrpSpPr>
        <p:grpSpPr bwMode="auto">
          <a:xfrm>
            <a:off x="4449238" y="2169491"/>
            <a:ext cx="3772216" cy="461367"/>
            <a:chOff x="-152" y="1993"/>
            <a:chExt cx="5299" cy="513"/>
          </a:xfrm>
        </p:grpSpPr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5B47BCCD-5550-4BF8-8F36-17B631E71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152" y="1993"/>
              <a:ext cx="680" cy="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  <a:r>
                <a:rPr lang="en-US" altLang="en-US" sz="2400" b="0" baseline="-25000">
                  <a:solidFill>
                    <a:srgbClr val="FFFF66"/>
                  </a:solidFill>
                  <a:sym typeface="Wingdings" panose="05000000000000000000" pitchFamily="2" charset="2"/>
                </a:rPr>
                <a:t>0</a:t>
              </a:r>
              <a:endParaRPr lang="en-US" altLang="en-US" sz="2400" b="0">
                <a:solidFill>
                  <a:srgbClr val="FFFF66"/>
                </a:solidFill>
                <a:sym typeface="Wingdings" panose="05000000000000000000" pitchFamily="2" charset="2"/>
              </a:endParaRPr>
            </a:p>
          </p:txBody>
        </p:sp>
        <p:sp>
          <p:nvSpPr>
            <p:cNvPr id="25" name="Line 18">
              <a:extLst>
                <a:ext uri="{FF2B5EF4-FFF2-40B4-BE49-F238E27FC236}">
                  <a16:creationId xmlns:a16="http://schemas.microsoft.com/office/drawing/2014/main" id="{41BFA1F8-3B7B-4F13-A71B-6FE26288B2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2285"/>
              <a:ext cx="44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 type="non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Rectangle 19">
            <a:extLst>
              <a:ext uri="{FF2B5EF4-FFF2-40B4-BE49-F238E27FC236}">
                <a16:creationId xmlns:a16="http://schemas.microsoft.com/office/drawing/2014/main" id="{D5EAD758-7F29-4A4A-9DF7-8CE4B12EE6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2846" y="2319681"/>
            <a:ext cx="37863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0">
                <a:solidFill>
                  <a:srgbClr val="00FF99"/>
                </a:solidFill>
                <a:sym typeface="Symbol" panose="05050102010706020507" pitchFamily="18" charset="2"/>
              </a:rPr>
              <a:t></a:t>
            </a:r>
          </a:p>
        </p:txBody>
      </p:sp>
      <p:grpSp>
        <p:nvGrpSpPr>
          <p:cNvPr id="27" name="Group 25">
            <a:extLst>
              <a:ext uri="{FF2B5EF4-FFF2-40B4-BE49-F238E27FC236}">
                <a16:creationId xmlns:a16="http://schemas.microsoft.com/office/drawing/2014/main" id="{AFB27941-DC0A-4B95-86E0-A320305DC0B7}"/>
              </a:ext>
            </a:extLst>
          </p:cNvPr>
          <p:cNvGrpSpPr>
            <a:grpSpLocks/>
          </p:cNvGrpSpPr>
          <p:nvPr/>
        </p:nvGrpSpPr>
        <p:grpSpPr bwMode="auto">
          <a:xfrm>
            <a:off x="4645003" y="2279211"/>
            <a:ext cx="3576449" cy="2136859"/>
            <a:chOff x="123" y="2115"/>
            <a:chExt cx="5024" cy="2376"/>
          </a:xfrm>
        </p:grpSpPr>
        <p:sp>
          <p:nvSpPr>
            <p:cNvPr id="28" name="Rectangle 13">
              <a:extLst>
                <a:ext uri="{FF2B5EF4-FFF2-40B4-BE49-F238E27FC236}">
                  <a16:creationId xmlns:a16="http://schemas.microsoft.com/office/drawing/2014/main" id="{EFCFB265-BF9C-4E55-BD4D-75C2DD781D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3" y="2941"/>
              <a:ext cx="500" cy="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>
                  <a:solidFill>
                    <a:srgbClr val="FFFF66"/>
                  </a:solidFill>
                  <a:sym typeface="Wingdings" panose="05000000000000000000" pitchFamily="2" charset="2"/>
                </a:rPr>
                <a:t>x</a:t>
              </a:r>
            </a:p>
          </p:txBody>
        </p:sp>
        <p:sp>
          <p:nvSpPr>
            <p:cNvPr id="29" name="Rectangle 15">
              <a:extLst>
                <a:ext uri="{FF2B5EF4-FFF2-40B4-BE49-F238E27FC236}">
                  <a16:creationId xmlns:a16="http://schemas.microsoft.com/office/drawing/2014/main" id="{527CD81D-EE23-4521-B4E6-596282CAF6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3978"/>
              <a:ext cx="424" cy="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400" b="0">
                  <a:solidFill>
                    <a:srgbClr val="FFFF66"/>
                  </a:solidFill>
                  <a:sym typeface="Wingdings" panose="05000000000000000000" pitchFamily="2" charset="2"/>
                </a:rPr>
                <a:t>t</a:t>
              </a:r>
            </a:p>
          </p:txBody>
        </p:sp>
        <p:sp>
          <p:nvSpPr>
            <p:cNvPr id="30" name="Line 20">
              <a:extLst>
                <a:ext uri="{FF2B5EF4-FFF2-40B4-BE49-F238E27FC236}">
                  <a16:creationId xmlns:a16="http://schemas.microsoft.com/office/drawing/2014/main" id="{20E246F4-8D13-474C-8118-2D409E85BAB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7" y="3137"/>
              <a:ext cx="449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lgDash"/>
              <a:round/>
              <a:headEnd type="non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2">
              <a:extLst>
                <a:ext uri="{FF2B5EF4-FFF2-40B4-BE49-F238E27FC236}">
                  <a16:creationId xmlns:a16="http://schemas.microsoft.com/office/drawing/2014/main" id="{8D5E954A-4429-46C4-ADC3-D91F2A0685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23" y="2115"/>
              <a:ext cx="0" cy="1769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prstDash val="lgDash"/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2" name="Freeform 10">
            <a:extLst>
              <a:ext uri="{FF2B5EF4-FFF2-40B4-BE49-F238E27FC236}">
                <a16:creationId xmlns:a16="http://schemas.microsoft.com/office/drawing/2014/main" id="{730D9D25-89DE-4676-98DF-14F75A15CAE4}"/>
              </a:ext>
            </a:extLst>
          </p:cNvPr>
          <p:cNvSpPr>
            <a:spLocks/>
          </p:cNvSpPr>
          <p:nvPr/>
        </p:nvSpPr>
        <p:spPr bwMode="auto">
          <a:xfrm>
            <a:off x="5025143" y="1911376"/>
            <a:ext cx="3293835" cy="1958787"/>
          </a:xfrm>
          <a:custGeom>
            <a:avLst/>
            <a:gdLst>
              <a:gd name="T0" fmla="*/ 0 w 4491"/>
              <a:gd name="T1" fmla="*/ 0 h 3311"/>
              <a:gd name="T2" fmla="*/ 0 w 4491"/>
              <a:gd name="T3" fmla="*/ 3311 h 3311"/>
              <a:gd name="T4" fmla="*/ 4491 w 4491"/>
              <a:gd name="T5" fmla="*/ 3311 h 3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91" h="3311">
                <a:moveTo>
                  <a:pt x="0" y="0"/>
                </a:moveTo>
                <a:lnTo>
                  <a:pt x="0" y="3311"/>
                </a:lnTo>
                <a:lnTo>
                  <a:pt x="4491" y="3311"/>
                </a:lnTo>
              </a:path>
            </a:pathLst>
          </a:custGeom>
          <a:noFill/>
          <a:ln w="57150" cap="flat" cmpd="sng">
            <a:solidFill>
              <a:srgbClr val="FFFF66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Line 23">
            <a:extLst>
              <a:ext uri="{FF2B5EF4-FFF2-40B4-BE49-F238E27FC236}">
                <a16:creationId xmlns:a16="http://schemas.microsoft.com/office/drawing/2014/main" id="{C9E7BFD9-38E8-4F36-845D-F27927018F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5143" y="2441993"/>
            <a:ext cx="3171393" cy="103245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" name="!!10">
            <a:extLst>
              <a:ext uri="{FF2B5EF4-FFF2-40B4-BE49-F238E27FC236}">
                <a16:creationId xmlns:a16="http://schemas.microsoft.com/office/drawing/2014/main" id="{5F23D691-0D99-4886-91D4-E129B3E86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75552" y="4641662"/>
            <a:ext cx="11432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rgbClr val="00FFFF"/>
                </a:solidFill>
                <a:sym typeface="Wingdings" panose="05000000000000000000" pitchFamily="2" charset="2"/>
              </a:rPr>
              <a:t>v &lt; 0</a:t>
            </a:r>
          </a:p>
        </p:txBody>
      </p:sp>
      <p:cxnSp>
        <p:nvCxnSpPr>
          <p:cNvPr id="35" name="!!8">
            <a:extLst>
              <a:ext uri="{FF2B5EF4-FFF2-40B4-BE49-F238E27FC236}">
                <a16:creationId xmlns:a16="http://schemas.microsoft.com/office/drawing/2014/main" id="{4ED186F5-E8AD-49A5-8710-998113298136}"/>
              </a:ext>
            </a:extLst>
          </p:cNvPr>
          <p:cNvCxnSpPr>
            <a:cxnSpLocks/>
          </p:cNvCxnSpPr>
          <p:nvPr/>
        </p:nvCxnSpPr>
        <p:spPr>
          <a:xfrm>
            <a:off x="504849" y="1070975"/>
            <a:ext cx="25285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F1FBD587-F898-40F2-8E3F-6CB8914E3211}"/>
              </a:ext>
            </a:extLst>
          </p:cNvPr>
          <p:cNvSpPr txBox="1"/>
          <p:nvPr/>
        </p:nvSpPr>
        <p:spPr>
          <a:xfrm>
            <a:off x="4029014" y="593231"/>
            <a:ext cx="2166425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x = x</a:t>
            </a:r>
            <a:r>
              <a:rPr lang="en-US" sz="3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+ v.t</a:t>
            </a:r>
          </a:p>
        </p:txBody>
      </p:sp>
    </p:spTree>
    <p:extLst>
      <p:ext uri="{BB962C8B-B14F-4D97-AF65-F5344CB8AC3E}">
        <p14:creationId xmlns:p14="http://schemas.microsoft.com/office/powerpoint/2010/main" val="30244983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2" grpId="0" animBg="1"/>
      <p:bldP spid="16" grpId="0"/>
      <p:bldP spid="17" grpId="0"/>
      <p:bldP spid="18" grpId="0" animBg="1"/>
      <p:bldP spid="20" grpId="0"/>
      <p:bldP spid="21" grpId="0"/>
      <p:bldP spid="22" grpId="0"/>
      <p:bldP spid="26" grpId="0"/>
      <p:bldP spid="32" grpId="0" animBg="1"/>
      <p:bldP spid="33" grpId="0" animBg="1"/>
      <p:bldP spid="34" grpId="0"/>
      <p:bldP spid="3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!!7">
            <a:extLst>
              <a:ext uri="{FF2B5EF4-FFF2-40B4-BE49-F238E27FC236}">
                <a16:creationId xmlns:a16="http://schemas.microsoft.com/office/drawing/2014/main" id="{0026ED1D-0144-4102-8ACF-D2063FB90B12}"/>
              </a:ext>
            </a:extLst>
          </p:cNvPr>
          <p:cNvSpPr txBox="1"/>
          <p:nvPr/>
        </p:nvSpPr>
        <p:spPr>
          <a:xfrm>
            <a:off x="504849" y="355114"/>
            <a:ext cx="23775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3. Đồ thị v-t</a:t>
            </a:r>
          </a:p>
        </p:txBody>
      </p:sp>
      <p:cxnSp>
        <p:nvCxnSpPr>
          <p:cNvPr id="35" name="!!8">
            <a:extLst>
              <a:ext uri="{FF2B5EF4-FFF2-40B4-BE49-F238E27FC236}">
                <a16:creationId xmlns:a16="http://schemas.microsoft.com/office/drawing/2014/main" id="{4ED186F5-E8AD-49A5-8710-998113298136}"/>
              </a:ext>
            </a:extLst>
          </p:cNvPr>
          <p:cNvCxnSpPr>
            <a:cxnSpLocks/>
          </p:cNvCxnSpPr>
          <p:nvPr/>
        </p:nvCxnSpPr>
        <p:spPr>
          <a:xfrm>
            <a:off x="504849" y="1070975"/>
            <a:ext cx="25285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7">
            <a:extLst>
              <a:ext uri="{FF2B5EF4-FFF2-40B4-BE49-F238E27FC236}">
                <a16:creationId xmlns:a16="http://schemas.microsoft.com/office/drawing/2014/main" id="{CB79777C-E8C8-430C-8C30-6418759D94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9418" y="1898142"/>
            <a:ext cx="1328827" cy="546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rgbClr val="FFFF66"/>
                </a:solidFill>
                <a:sym typeface="Wingdings" panose="05000000000000000000" pitchFamily="2" charset="2"/>
              </a:rPr>
              <a:t>v   (m/s)</a:t>
            </a:r>
          </a:p>
        </p:txBody>
      </p:sp>
      <p:sp>
        <p:nvSpPr>
          <p:cNvPr id="37" name="Rectangle 10">
            <a:extLst>
              <a:ext uri="{FF2B5EF4-FFF2-40B4-BE49-F238E27FC236}">
                <a16:creationId xmlns:a16="http://schemas.microsoft.com/office/drawing/2014/main" id="{19DAB3E6-C79F-4977-98D7-AD094ED82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3555" y="4905873"/>
            <a:ext cx="3841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400">
                <a:solidFill>
                  <a:srgbClr val="FFFF66"/>
                </a:solidFill>
                <a:sym typeface="Wingdings" panose="05000000000000000000" pitchFamily="2" charset="2"/>
              </a:rPr>
              <a:t>O</a:t>
            </a:r>
          </a:p>
        </p:txBody>
      </p:sp>
      <p:sp>
        <p:nvSpPr>
          <p:cNvPr id="38" name="Rectangle 12">
            <a:extLst>
              <a:ext uri="{FF2B5EF4-FFF2-40B4-BE49-F238E27FC236}">
                <a16:creationId xmlns:a16="http://schemas.microsoft.com/office/drawing/2014/main" id="{70AEF5E3-36DB-487D-9CF3-F5147B11F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552" y="4792140"/>
            <a:ext cx="936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rgbClr val="FFFF66"/>
                </a:solidFill>
                <a:sym typeface="Wingdings" panose="05000000000000000000" pitchFamily="2" charset="2"/>
              </a:rPr>
              <a:t>t (s)</a:t>
            </a:r>
          </a:p>
        </p:txBody>
      </p:sp>
      <p:sp>
        <p:nvSpPr>
          <p:cNvPr id="39" name="Freeform 17">
            <a:extLst>
              <a:ext uri="{FF2B5EF4-FFF2-40B4-BE49-F238E27FC236}">
                <a16:creationId xmlns:a16="http://schemas.microsoft.com/office/drawing/2014/main" id="{7A6A56E6-D311-42D7-BDC4-BD1122310B08}"/>
              </a:ext>
            </a:extLst>
          </p:cNvPr>
          <p:cNvSpPr>
            <a:spLocks/>
          </p:cNvSpPr>
          <p:nvPr/>
        </p:nvSpPr>
        <p:spPr bwMode="auto">
          <a:xfrm>
            <a:off x="1826770" y="2584019"/>
            <a:ext cx="4445546" cy="2202573"/>
          </a:xfrm>
          <a:custGeom>
            <a:avLst/>
            <a:gdLst>
              <a:gd name="T0" fmla="*/ 0 w 4491"/>
              <a:gd name="T1" fmla="*/ 0 h 3311"/>
              <a:gd name="T2" fmla="*/ 0 w 4491"/>
              <a:gd name="T3" fmla="*/ 3311 h 3311"/>
              <a:gd name="T4" fmla="*/ 4491 w 4491"/>
              <a:gd name="T5" fmla="*/ 3311 h 3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491" h="3311">
                <a:moveTo>
                  <a:pt x="0" y="0"/>
                </a:moveTo>
                <a:lnTo>
                  <a:pt x="0" y="3311"/>
                </a:lnTo>
                <a:lnTo>
                  <a:pt x="4491" y="3311"/>
                </a:lnTo>
              </a:path>
            </a:pathLst>
          </a:custGeom>
          <a:noFill/>
          <a:ln w="57150" cap="flat" cmpd="sng">
            <a:solidFill>
              <a:srgbClr val="FFFF66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" name="Line 15">
            <a:extLst>
              <a:ext uri="{FF2B5EF4-FFF2-40B4-BE49-F238E27FC236}">
                <a16:creationId xmlns:a16="http://schemas.microsoft.com/office/drawing/2014/main" id="{EE47E650-110D-4D6B-B58A-4C2C5A42E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6770" y="3402355"/>
            <a:ext cx="4313919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 type="none" w="med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Rectangle 7">
            <a:extLst>
              <a:ext uri="{FF2B5EF4-FFF2-40B4-BE49-F238E27FC236}">
                <a16:creationId xmlns:a16="http://schemas.microsoft.com/office/drawing/2014/main" id="{C9FE1779-69B1-4DB6-9A4E-7CD00355C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6895" y="3140745"/>
            <a:ext cx="3882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800" b="0">
                <a:solidFill>
                  <a:srgbClr val="FFFF66"/>
                </a:solidFill>
                <a:sym typeface="Wingdings" panose="05000000000000000000" pitchFamily="2" charset="2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904213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 animBg="1"/>
      <p:bldP spid="4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8F7851-6F76-4DB1-B8DF-7637F00AF826}"/>
              </a:ext>
            </a:extLst>
          </p:cNvPr>
          <p:cNvSpPr txBox="1"/>
          <p:nvPr/>
        </p:nvSpPr>
        <p:spPr>
          <a:xfrm>
            <a:off x="3682810" y="416167"/>
            <a:ext cx="208717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TỔNG KẾT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2C5F34-A0D3-47D5-B726-9CD3194BBFBC}"/>
              </a:ext>
            </a:extLst>
          </p:cNvPr>
          <p:cNvSpPr/>
          <p:nvPr/>
        </p:nvSpPr>
        <p:spPr>
          <a:xfrm>
            <a:off x="3275259" y="2100723"/>
            <a:ext cx="1685486" cy="107691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46E49A-28E7-4A08-91DB-B3AE61BB1065}"/>
              </a:ext>
            </a:extLst>
          </p:cNvPr>
          <p:cNvSpPr txBox="1"/>
          <p:nvPr/>
        </p:nvSpPr>
        <p:spPr>
          <a:xfrm>
            <a:off x="4002459" y="2406343"/>
            <a:ext cx="325513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3DF591-20B8-4680-9562-01C89A8E2E4D}"/>
              </a:ext>
            </a:extLst>
          </p:cNvPr>
          <p:cNvSpPr/>
          <p:nvPr/>
        </p:nvSpPr>
        <p:spPr>
          <a:xfrm>
            <a:off x="1072705" y="2180290"/>
            <a:ext cx="1655506" cy="93022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9DE2DB-A3F9-4E2E-BD8B-8D9B36D4493F}"/>
              </a:ext>
            </a:extLst>
          </p:cNvPr>
          <p:cNvSpPr txBox="1"/>
          <p:nvPr/>
        </p:nvSpPr>
        <p:spPr>
          <a:xfrm>
            <a:off x="1763863" y="2396955"/>
            <a:ext cx="409710" cy="52322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65979B-65EA-4297-8F42-97ECAFC81272}"/>
              </a:ext>
            </a:extLst>
          </p:cNvPr>
          <p:cNvSpPr/>
          <p:nvPr/>
        </p:nvSpPr>
        <p:spPr>
          <a:xfrm>
            <a:off x="5479812" y="2180289"/>
            <a:ext cx="1550575" cy="930222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350F65-0BC0-46C0-9E2A-90F43A4C2B6C}"/>
              </a:ext>
            </a:extLst>
          </p:cNvPr>
          <p:cNvSpPr txBox="1"/>
          <p:nvPr/>
        </p:nvSpPr>
        <p:spPr>
          <a:xfrm>
            <a:off x="6127163" y="2373293"/>
            <a:ext cx="287398" cy="53178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rgbClr val="FC8383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9598822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568F7851-6F76-4DB1-B8DF-7637F00AF826}"/>
              </a:ext>
            </a:extLst>
          </p:cNvPr>
          <p:cNvSpPr txBox="1"/>
          <p:nvPr/>
        </p:nvSpPr>
        <p:spPr>
          <a:xfrm>
            <a:off x="1389315" y="3410128"/>
            <a:ext cx="2087174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360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TỔNG KẾT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F2C5F34-A0D3-47D5-B726-9CD3194BBFBC}"/>
              </a:ext>
            </a:extLst>
          </p:cNvPr>
          <p:cNvSpPr/>
          <p:nvPr/>
        </p:nvSpPr>
        <p:spPr>
          <a:xfrm>
            <a:off x="4835235" y="1590716"/>
            <a:ext cx="2521527" cy="120999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46E49A-28E7-4A08-91DB-B3AE61BB1065}"/>
              </a:ext>
            </a:extLst>
          </p:cNvPr>
          <p:cNvSpPr txBox="1"/>
          <p:nvPr/>
        </p:nvSpPr>
        <p:spPr>
          <a:xfrm>
            <a:off x="5086747" y="1934101"/>
            <a:ext cx="2182008" cy="52322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V =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đổi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3DF591-20B8-4680-9562-01C89A8E2E4D}"/>
              </a:ext>
            </a:extLst>
          </p:cNvPr>
          <p:cNvSpPr/>
          <p:nvPr/>
        </p:nvSpPr>
        <p:spPr>
          <a:xfrm>
            <a:off x="4835235" y="3147104"/>
            <a:ext cx="2521527" cy="120999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49DE2DB-A3F9-4E2E-BD8B-8D9B36D4493F}"/>
              </a:ext>
            </a:extLst>
          </p:cNvPr>
          <p:cNvSpPr txBox="1"/>
          <p:nvPr/>
        </p:nvSpPr>
        <p:spPr>
          <a:xfrm>
            <a:off x="5012785" y="3428933"/>
            <a:ext cx="2166425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x = x</a:t>
            </a:r>
            <a:r>
              <a:rPr lang="en-US" sz="3600" baseline="-2500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+ v.t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C65979B-65EA-4297-8F42-97ECAFC81272}"/>
              </a:ext>
            </a:extLst>
          </p:cNvPr>
          <p:cNvSpPr/>
          <p:nvPr/>
        </p:nvSpPr>
        <p:spPr>
          <a:xfrm>
            <a:off x="4835235" y="4836564"/>
            <a:ext cx="2521527" cy="1209991"/>
          </a:xfrm>
          <a:prstGeom prst="rect">
            <a:avLst/>
          </a:prstGeom>
          <a:solidFill>
            <a:schemeClr val="bg2">
              <a:lumMod val="25000"/>
              <a:lumOff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350F65-0BC0-46C0-9E2A-90F43A4C2B6C}"/>
              </a:ext>
            </a:extLst>
          </p:cNvPr>
          <p:cNvSpPr txBox="1"/>
          <p:nvPr/>
        </p:nvSpPr>
        <p:spPr>
          <a:xfrm>
            <a:off x="5428883" y="5087616"/>
            <a:ext cx="1545509" cy="70788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rgbClr val="FC8383"/>
            </a:solidFill>
          </a:ln>
        </p:spPr>
        <p:txBody>
          <a:bodyPr wrap="square" rtlCol="0">
            <a:spAutoFit/>
          </a:bodyPr>
          <a:lstStyle/>
          <a:p>
            <a:r>
              <a:rPr lang="en-US" sz="4000">
                <a:latin typeface="Calibri" panose="020F0502020204030204" pitchFamily="34" charset="0"/>
                <a:cs typeface="Calibri" panose="020F0502020204030204" pitchFamily="34" charset="0"/>
              </a:rPr>
              <a:t>s = v.t</a:t>
            </a:r>
          </a:p>
        </p:txBody>
      </p:sp>
    </p:spTree>
    <p:extLst>
      <p:ext uri="{BB962C8B-B14F-4D97-AF65-F5344CB8AC3E}">
        <p14:creationId xmlns:p14="http://schemas.microsoft.com/office/powerpoint/2010/main" val="13233336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1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3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olor Fill">
            <a:extLst>
              <a:ext uri="{FF2B5EF4-FFF2-40B4-BE49-F238E27FC236}">
                <a16:creationId xmlns:a16="http://schemas.microsoft.com/office/drawing/2014/main" id="{06FDC3C5-8431-45BA-A6F9-CFFCB567E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F375F62-07E0-443B-9C48-A98235932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39089" y="-3532"/>
            <a:ext cx="4449863" cy="6861532"/>
            <a:chOff x="7739089" y="-3532"/>
            <a:chExt cx="4449863" cy="6861532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AD3DE53-A5DD-4681-A623-D2ABA4F58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5951" y="1365822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75000"/>
                </a:schemeClr>
              </a:fgClr>
              <a:bgClr>
                <a:schemeClr val="accent1">
                  <a:lumMod val="5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B180B35-C330-4CE0-8539-329851544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07984" y="4121414"/>
              <a:ext cx="514757" cy="5169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0F4DE9E-8700-47A1-B979-37CF4E27F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4837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DA72DB4-0020-442C-A0F9-7320837E1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627" y="340461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lvl="0"/>
              <a:endParaRPr lang="en-US" dirty="0"/>
            </a:p>
          </p:txBody>
        </p:sp>
        <p:sp>
          <p:nvSpPr>
            <p:cNvPr id="32" name="Graphic 9">
              <a:extLst>
                <a:ext uri="{FF2B5EF4-FFF2-40B4-BE49-F238E27FC236}">
                  <a16:creationId xmlns:a16="http://schemas.microsoft.com/office/drawing/2014/main" id="{BC11E757-F50F-4F18-9F0D-6DF406191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39089" y="-3532"/>
              <a:ext cx="3875603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tx2">
                <a:lumMod val="25000"/>
                <a:lumOff val="75000"/>
                <a:alpha val="20000"/>
              </a:schemeClr>
            </a:solidFill>
            <a:ln w="2095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E8A144E7-745C-4BEF-AE3D-D714ABF11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5862" y="556562"/>
              <a:ext cx="2681635" cy="268163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AE4696B9-5372-4006-B954-F44B5BDAA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5227" y="17974"/>
              <a:ext cx="3875605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6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!!1">
            <a:extLst>
              <a:ext uri="{FF2B5EF4-FFF2-40B4-BE49-F238E27FC236}">
                <a16:creationId xmlns:a16="http://schemas.microsoft.com/office/drawing/2014/main" id="{997CBB27-57A3-412F-BD4D-D307C746A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954" y="403986"/>
            <a:ext cx="6953436" cy="689166"/>
          </a:xfr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</a:pPr>
            <a:r>
              <a:rPr lang="en-US" sz="4000">
                <a:latin typeface="#9Slide03 Cabin SemiBold" panose="00000700000000000000" pitchFamily="2" charset="0"/>
              </a:rPr>
              <a:t>I. Chuyển động thẳng đều</a:t>
            </a:r>
          </a:p>
        </p:txBody>
      </p:sp>
      <p:pic>
        <p:nvPicPr>
          <p:cNvPr id="7" name="Graphic 6" descr="Clock">
            <a:extLst>
              <a:ext uri="{FF2B5EF4-FFF2-40B4-BE49-F238E27FC236}">
                <a16:creationId xmlns:a16="http://schemas.microsoft.com/office/drawing/2014/main" id="{F0727AE2-C143-4750-B815-E7DC9B0FF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54038" y="628650"/>
            <a:ext cx="2620498" cy="262049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FCF25EC-2414-46AE-B36E-A6DB6AF55B95}"/>
              </a:ext>
            </a:extLst>
          </p:cNvPr>
          <p:cNvGrpSpPr/>
          <p:nvPr/>
        </p:nvGrpSpPr>
        <p:grpSpPr>
          <a:xfrm>
            <a:off x="768845" y="1611471"/>
            <a:ext cx="5232731" cy="523220"/>
            <a:chOff x="671055" y="1905246"/>
            <a:chExt cx="5232731" cy="523220"/>
          </a:xfrm>
        </p:grpSpPr>
        <p:pic>
          <p:nvPicPr>
            <p:cNvPr id="35" name="Graphic 34" descr="Clock">
              <a:extLst>
                <a:ext uri="{FF2B5EF4-FFF2-40B4-BE49-F238E27FC236}">
                  <a16:creationId xmlns:a16="http://schemas.microsoft.com/office/drawing/2014/main" id="{400B7B57-CC2F-4948-AD23-E7055F48A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71055" y="1934896"/>
              <a:ext cx="402364" cy="40236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A0CD72-DF56-4F09-A6E6-FF278FD1CDFF}"/>
                </a:ext>
              </a:extLst>
            </p:cNvPr>
            <p:cNvSpPr txBox="1"/>
            <p:nvPr/>
          </p:nvSpPr>
          <p:spPr>
            <a:xfrm>
              <a:off x="1172554" y="1905246"/>
              <a:ext cx="4731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Thời gian chuyển động: t = t</a:t>
              </a:r>
              <a:r>
                <a:rPr lang="en-US" sz="28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-t</a:t>
              </a:r>
              <a:r>
                <a:rPr lang="en-US" sz="28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sz="2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B392FF28-18CC-4559-9425-9719FC461EBD}"/>
              </a:ext>
            </a:extLst>
          </p:cNvPr>
          <p:cNvGrpSpPr/>
          <p:nvPr/>
        </p:nvGrpSpPr>
        <p:grpSpPr>
          <a:xfrm>
            <a:off x="810135" y="2279872"/>
            <a:ext cx="5242650" cy="544568"/>
            <a:chOff x="783785" y="2579125"/>
            <a:chExt cx="5242650" cy="544568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41C036B7-5376-41FE-A758-810DFC9196CF}"/>
                </a:ext>
              </a:extLst>
            </p:cNvPr>
            <p:cNvSpPr txBox="1"/>
            <p:nvPr/>
          </p:nvSpPr>
          <p:spPr>
            <a:xfrm>
              <a:off x="1271607" y="2600473"/>
              <a:ext cx="475482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Quãng đường đi được: s = x</a:t>
              </a:r>
              <a:r>
                <a:rPr lang="en-US" sz="28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2</a:t>
              </a:r>
              <a:r>
                <a:rPr lang="en-US" sz="2800">
                  <a:latin typeface="Calibri" panose="020F0502020204030204" pitchFamily="34" charset="0"/>
                  <a:cs typeface="Calibri" panose="020F0502020204030204" pitchFamily="34" charset="0"/>
                </a:rPr>
                <a:t>-x</a:t>
              </a:r>
              <a:r>
                <a:rPr lang="en-US" sz="2800" baseline="-25000">
                  <a:latin typeface="Calibri" panose="020F0502020204030204" pitchFamily="34" charset="0"/>
                  <a:cs typeface="Calibri" panose="020F0502020204030204" pitchFamily="34" charset="0"/>
                </a:rPr>
                <a:t>1</a:t>
              </a:r>
              <a:endParaRPr lang="en-US" sz="280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22" name="!!2" descr="Arrow Right with solid fill">
              <a:extLst>
                <a:ext uri="{FF2B5EF4-FFF2-40B4-BE49-F238E27FC236}">
                  <a16:creationId xmlns:a16="http://schemas.microsoft.com/office/drawing/2014/main" id="{706261CF-B6F8-44E9-840B-3AFF5C2BA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783785" y="2579125"/>
              <a:ext cx="461665" cy="461665"/>
            </a:xfrm>
            <a:prstGeom prst="rect">
              <a:avLst/>
            </a:prstGeom>
          </p:spPr>
        </p:pic>
      </p:grpSp>
      <p:sp>
        <p:nvSpPr>
          <p:cNvPr id="43" name="Rectangle 10">
            <a:extLst>
              <a:ext uri="{FF2B5EF4-FFF2-40B4-BE49-F238E27FC236}">
                <a16:creationId xmlns:a16="http://schemas.microsoft.com/office/drawing/2014/main" id="{2995905B-8928-4AD5-A08A-833CEFE59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746" y="5605464"/>
            <a:ext cx="400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66"/>
                </a:solidFill>
                <a:latin typeface="VNI-Helve" pitchFamily="2" charset="0"/>
              </a:rPr>
              <a:t>x</a:t>
            </a: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FD6216CC-3208-489D-A657-E4DDFAAE4F7F}"/>
              </a:ext>
            </a:extLst>
          </p:cNvPr>
          <p:cNvSpPr>
            <a:spLocks/>
          </p:cNvSpPr>
          <p:nvPr/>
        </p:nvSpPr>
        <p:spPr bwMode="auto">
          <a:xfrm flipH="1">
            <a:off x="1416051" y="2708276"/>
            <a:ext cx="9288463" cy="1573213"/>
          </a:xfrm>
          <a:custGeom>
            <a:avLst/>
            <a:gdLst>
              <a:gd name="T0" fmla="*/ 0 w 4717"/>
              <a:gd name="T1" fmla="*/ 726 h 726"/>
              <a:gd name="T2" fmla="*/ 45 w 4717"/>
              <a:gd name="T3" fmla="*/ 681 h 726"/>
              <a:gd name="T4" fmla="*/ 90 w 4717"/>
              <a:gd name="T5" fmla="*/ 590 h 726"/>
              <a:gd name="T6" fmla="*/ 136 w 4717"/>
              <a:gd name="T7" fmla="*/ 499 h 726"/>
              <a:gd name="T8" fmla="*/ 227 w 4717"/>
              <a:gd name="T9" fmla="*/ 409 h 726"/>
              <a:gd name="T10" fmla="*/ 317 w 4717"/>
              <a:gd name="T11" fmla="*/ 363 h 726"/>
              <a:gd name="T12" fmla="*/ 408 w 4717"/>
              <a:gd name="T13" fmla="*/ 273 h 726"/>
              <a:gd name="T14" fmla="*/ 499 w 4717"/>
              <a:gd name="T15" fmla="*/ 227 h 726"/>
              <a:gd name="T16" fmla="*/ 635 w 4717"/>
              <a:gd name="T17" fmla="*/ 227 h 726"/>
              <a:gd name="T18" fmla="*/ 726 w 4717"/>
              <a:gd name="T19" fmla="*/ 273 h 726"/>
              <a:gd name="T20" fmla="*/ 816 w 4717"/>
              <a:gd name="T21" fmla="*/ 363 h 726"/>
              <a:gd name="T22" fmla="*/ 1043 w 4717"/>
              <a:gd name="T23" fmla="*/ 499 h 726"/>
              <a:gd name="T24" fmla="*/ 1134 w 4717"/>
              <a:gd name="T25" fmla="*/ 590 h 726"/>
              <a:gd name="T26" fmla="*/ 1224 w 4717"/>
              <a:gd name="T27" fmla="*/ 499 h 726"/>
              <a:gd name="T28" fmla="*/ 1270 w 4717"/>
              <a:gd name="T29" fmla="*/ 409 h 726"/>
              <a:gd name="T30" fmla="*/ 1270 w 4717"/>
              <a:gd name="T31" fmla="*/ 273 h 726"/>
              <a:gd name="T32" fmla="*/ 1361 w 4717"/>
              <a:gd name="T33" fmla="*/ 136 h 726"/>
              <a:gd name="T34" fmla="*/ 1406 w 4717"/>
              <a:gd name="T35" fmla="*/ 46 h 726"/>
              <a:gd name="T36" fmla="*/ 1497 w 4717"/>
              <a:gd name="T37" fmla="*/ 0 h 726"/>
              <a:gd name="T38" fmla="*/ 1542 w 4717"/>
              <a:gd name="T39" fmla="*/ 182 h 726"/>
              <a:gd name="T40" fmla="*/ 1678 w 4717"/>
              <a:gd name="T41" fmla="*/ 46 h 726"/>
              <a:gd name="T42" fmla="*/ 1678 w 4717"/>
              <a:gd name="T43" fmla="*/ 273 h 726"/>
              <a:gd name="T44" fmla="*/ 1814 w 4717"/>
              <a:gd name="T45" fmla="*/ 227 h 726"/>
              <a:gd name="T46" fmla="*/ 1950 w 4717"/>
              <a:gd name="T47" fmla="*/ 182 h 726"/>
              <a:gd name="T48" fmla="*/ 2041 w 4717"/>
              <a:gd name="T49" fmla="*/ 409 h 726"/>
              <a:gd name="T50" fmla="*/ 2313 w 4717"/>
              <a:gd name="T51" fmla="*/ 499 h 726"/>
              <a:gd name="T52" fmla="*/ 2404 w 4717"/>
              <a:gd name="T53" fmla="*/ 545 h 726"/>
              <a:gd name="T54" fmla="*/ 2449 w 4717"/>
              <a:gd name="T55" fmla="*/ 499 h 726"/>
              <a:gd name="T56" fmla="*/ 2540 w 4717"/>
              <a:gd name="T57" fmla="*/ 454 h 726"/>
              <a:gd name="T58" fmla="*/ 2721 w 4717"/>
              <a:gd name="T59" fmla="*/ 409 h 726"/>
              <a:gd name="T60" fmla="*/ 2857 w 4717"/>
              <a:gd name="T61" fmla="*/ 409 h 726"/>
              <a:gd name="T62" fmla="*/ 3039 w 4717"/>
              <a:gd name="T63" fmla="*/ 409 h 726"/>
              <a:gd name="T64" fmla="*/ 3130 w 4717"/>
              <a:gd name="T65" fmla="*/ 363 h 726"/>
              <a:gd name="T66" fmla="*/ 3266 w 4717"/>
              <a:gd name="T67" fmla="*/ 454 h 726"/>
              <a:gd name="T68" fmla="*/ 3356 w 4717"/>
              <a:gd name="T69" fmla="*/ 454 h 726"/>
              <a:gd name="T70" fmla="*/ 3538 w 4717"/>
              <a:gd name="T71" fmla="*/ 454 h 726"/>
              <a:gd name="T72" fmla="*/ 3674 w 4717"/>
              <a:gd name="T73" fmla="*/ 499 h 726"/>
              <a:gd name="T74" fmla="*/ 3991 w 4717"/>
              <a:gd name="T75" fmla="*/ 499 h 726"/>
              <a:gd name="T76" fmla="*/ 4127 w 4717"/>
              <a:gd name="T77" fmla="*/ 545 h 726"/>
              <a:gd name="T78" fmla="*/ 4309 w 4717"/>
              <a:gd name="T79" fmla="*/ 499 h 726"/>
              <a:gd name="T80" fmla="*/ 4536 w 4717"/>
              <a:gd name="T81" fmla="*/ 545 h 726"/>
              <a:gd name="T82" fmla="*/ 4717 w 4717"/>
              <a:gd name="T83" fmla="*/ 635 h 726"/>
              <a:gd name="T84" fmla="*/ 4717 w 4717"/>
              <a:gd name="T85" fmla="*/ 726 h 726"/>
              <a:gd name="T86" fmla="*/ 0 w 4717"/>
              <a:gd name="T87" fmla="*/ 726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717" h="726">
                <a:moveTo>
                  <a:pt x="0" y="726"/>
                </a:moveTo>
                <a:lnTo>
                  <a:pt x="45" y="681"/>
                </a:lnTo>
                <a:lnTo>
                  <a:pt x="90" y="590"/>
                </a:lnTo>
                <a:lnTo>
                  <a:pt x="136" y="499"/>
                </a:lnTo>
                <a:lnTo>
                  <a:pt x="227" y="409"/>
                </a:lnTo>
                <a:lnTo>
                  <a:pt x="317" y="363"/>
                </a:lnTo>
                <a:lnTo>
                  <a:pt x="408" y="273"/>
                </a:lnTo>
                <a:lnTo>
                  <a:pt x="499" y="227"/>
                </a:lnTo>
                <a:lnTo>
                  <a:pt x="635" y="227"/>
                </a:lnTo>
                <a:lnTo>
                  <a:pt x="726" y="273"/>
                </a:lnTo>
                <a:lnTo>
                  <a:pt x="816" y="363"/>
                </a:lnTo>
                <a:lnTo>
                  <a:pt x="1043" y="499"/>
                </a:lnTo>
                <a:lnTo>
                  <a:pt x="1134" y="590"/>
                </a:lnTo>
                <a:lnTo>
                  <a:pt x="1224" y="499"/>
                </a:lnTo>
                <a:lnTo>
                  <a:pt x="1270" y="409"/>
                </a:lnTo>
                <a:lnTo>
                  <a:pt x="1270" y="273"/>
                </a:lnTo>
                <a:lnTo>
                  <a:pt x="1361" y="136"/>
                </a:lnTo>
                <a:lnTo>
                  <a:pt x="1406" y="46"/>
                </a:lnTo>
                <a:lnTo>
                  <a:pt x="1497" y="0"/>
                </a:lnTo>
                <a:lnTo>
                  <a:pt x="1542" y="182"/>
                </a:lnTo>
                <a:lnTo>
                  <a:pt x="1678" y="46"/>
                </a:lnTo>
                <a:lnTo>
                  <a:pt x="1678" y="273"/>
                </a:lnTo>
                <a:lnTo>
                  <a:pt x="1814" y="227"/>
                </a:lnTo>
                <a:lnTo>
                  <a:pt x="1950" y="182"/>
                </a:lnTo>
                <a:lnTo>
                  <a:pt x="2041" y="409"/>
                </a:lnTo>
                <a:lnTo>
                  <a:pt x="2313" y="499"/>
                </a:lnTo>
                <a:lnTo>
                  <a:pt x="2404" y="545"/>
                </a:lnTo>
                <a:lnTo>
                  <a:pt x="2449" y="499"/>
                </a:lnTo>
                <a:lnTo>
                  <a:pt x="2540" y="454"/>
                </a:lnTo>
                <a:lnTo>
                  <a:pt x="2721" y="409"/>
                </a:lnTo>
                <a:lnTo>
                  <a:pt x="2857" y="409"/>
                </a:lnTo>
                <a:lnTo>
                  <a:pt x="3039" y="409"/>
                </a:lnTo>
                <a:lnTo>
                  <a:pt x="3130" y="363"/>
                </a:lnTo>
                <a:lnTo>
                  <a:pt x="3266" y="454"/>
                </a:lnTo>
                <a:lnTo>
                  <a:pt x="3356" y="454"/>
                </a:lnTo>
                <a:lnTo>
                  <a:pt x="3538" y="454"/>
                </a:lnTo>
                <a:lnTo>
                  <a:pt x="3674" y="499"/>
                </a:lnTo>
                <a:lnTo>
                  <a:pt x="3991" y="499"/>
                </a:lnTo>
                <a:lnTo>
                  <a:pt x="4127" y="545"/>
                </a:lnTo>
                <a:lnTo>
                  <a:pt x="4309" y="499"/>
                </a:lnTo>
                <a:lnTo>
                  <a:pt x="4536" y="545"/>
                </a:lnTo>
                <a:lnTo>
                  <a:pt x="4717" y="635"/>
                </a:lnTo>
                <a:lnTo>
                  <a:pt x="4717" y="726"/>
                </a:lnTo>
                <a:lnTo>
                  <a:pt x="0" y="726"/>
                </a:lnTo>
                <a:close/>
              </a:path>
            </a:pathLst>
          </a:custGeom>
          <a:solidFill>
            <a:schemeClr val="bg2">
              <a:lumMod val="75000"/>
              <a:lumOff val="25000"/>
            </a:schemeClr>
          </a:solidFill>
          <a:ln>
            <a:noFill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45" name="!!3">
            <a:extLst>
              <a:ext uri="{FF2B5EF4-FFF2-40B4-BE49-F238E27FC236}">
                <a16:creationId xmlns:a16="http://schemas.microsoft.com/office/drawing/2014/main" id="{6574CBC6-E977-42A3-BC43-1C31E682B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58" y="4268788"/>
            <a:ext cx="10440988" cy="157162"/>
          </a:xfrm>
          <a:prstGeom prst="rect">
            <a:avLst/>
          </a:prstGeom>
          <a:blipFill dpi="0" rotWithShape="1">
            <a:blip r:embed="rId9"/>
            <a:srcRect/>
            <a:tile tx="0" ty="0" sx="100000" sy="100000" flip="none" algn="tl"/>
          </a:blipFill>
          <a:ln w="12700">
            <a:solidFill>
              <a:srgbClr val="003300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pic>
        <p:nvPicPr>
          <p:cNvPr id="46" name="Picture 13">
            <a:extLst>
              <a:ext uri="{FF2B5EF4-FFF2-40B4-BE49-F238E27FC236}">
                <a16:creationId xmlns:a16="http://schemas.microsoft.com/office/drawing/2014/main" id="{D10C45B8-16E7-4DC0-89E0-633BF5E33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6022" y="3568701"/>
            <a:ext cx="223837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Line 14">
            <a:extLst>
              <a:ext uri="{FF2B5EF4-FFF2-40B4-BE49-F238E27FC236}">
                <a16:creationId xmlns:a16="http://schemas.microsoft.com/office/drawing/2014/main" id="{E747243B-907F-440E-97DB-57EE8F626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3583" y="5462588"/>
            <a:ext cx="76327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98D60B6D-2778-4B95-8CC5-C3639D2F7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796" y="4776789"/>
            <a:ext cx="70564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66"/>
                </a:solidFill>
                <a:latin typeface="VNI-Helve" pitchFamily="2" charset="0"/>
              </a:rPr>
              <a:t>M</a:t>
            </a:r>
            <a:r>
              <a:rPr lang="en-US" altLang="en-US" sz="3200" baseline="-25000">
                <a:solidFill>
                  <a:srgbClr val="FFFF66"/>
                </a:solidFill>
                <a:latin typeface="VNI-Helve" pitchFamily="2" charset="0"/>
              </a:rPr>
              <a:t>1</a:t>
            </a:r>
            <a:endParaRPr lang="en-US" altLang="en-US" sz="3200">
              <a:solidFill>
                <a:srgbClr val="FFFF66"/>
              </a:solidFill>
              <a:latin typeface="VNI-Helve" pitchFamily="2" charset="0"/>
            </a:endParaRPr>
          </a:p>
        </p:txBody>
      </p:sp>
      <p:sp>
        <p:nvSpPr>
          <p:cNvPr id="49" name="AutoShape 17">
            <a:extLst>
              <a:ext uri="{FF2B5EF4-FFF2-40B4-BE49-F238E27FC236}">
                <a16:creationId xmlns:a16="http://schemas.microsoft.com/office/drawing/2014/main" id="{5A409432-CAFF-4808-875B-91771259140A}"/>
              </a:ext>
            </a:extLst>
          </p:cNvPr>
          <p:cNvSpPr>
            <a:spLocks/>
          </p:cNvSpPr>
          <p:nvPr/>
        </p:nvSpPr>
        <p:spPr bwMode="auto">
          <a:xfrm rot="16200000">
            <a:off x="3157427" y="5114132"/>
            <a:ext cx="184150" cy="2119312"/>
          </a:xfrm>
          <a:prstGeom prst="leftBrace">
            <a:avLst>
              <a:gd name="adj1" fmla="val 95905"/>
              <a:gd name="adj2" fmla="val 50000"/>
            </a:avLst>
          </a:prstGeom>
          <a:noFill/>
          <a:ln w="28575">
            <a:solidFill>
              <a:srgbClr val="66FF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8ACA0D94-C74C-4C72-A489-F0F29808E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6196" y="5119689"/>
            <a:ext cx="0" cy="13303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51" name="Group 19">
            <a:extLst>
              <a:ext uri="{FF2B5EF4-FFF2-40B4-BE49-F238E27FC236}">
                <a16:creationId xmlns:a16="http://schemas.microsoft.com/office/drawing/2014/main" id="{84F803C2-FF30-458C-8F6A-813434BB7C4D}"/>
              </a:ext>
            </a:extLst>
          </p:cNvPr>
          <p:cNvGrpSpPr>
            <a:grpSpLocks/>
          </p:cNvGrpSpPr>
          <p:nvPr/>
        </p:nvGrpSpPr>
        <p:grpSpPr bwMode="auto">
          <a:xfrm>
            <a:off x="1613583" y="5384800"/>
            <a:ext cx="654050" cy="800100"/>
            <a:chOff x="839" y="3654"/>
            <a:chExt cx="412" cy="504"/>
          </a:xfrm>
        </p:grpSpPr>
        <p:sp>
          <p:nvSpPr>
            <p:cNvPr id="52" name="Oval 20">
              <a:extLst>
                <a:ext uri="{FF2B5EF4-FFF2-40B4-BE49-F238E27FC236}">
                  <a16:creationId xmlns:a16="http://schemas.microsoft.com/office/drawing/2014/main" id="{216800B2-A873-4795-96C6-0E4289CBA09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52" y="3654"/>
              <a:ext cx="99" cy="99"/>
            </a:xfrm>
            <a:prstGeom prst="ellipse">
              <a:avLst/>
            </a:prstGeom>
            <a:solidFill>
              <a:srgbClr val="FF0066"/>
            </a:solidFill>
            <a:ln w="3175">
              <a:solidFill>
                <a:srgbClr val="FFFF66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53" name="Rectangle 21">
              <a:extLst>
                <a:ext uri="{FF2B5EF4-FFF2-40B4-BE49-F238E27FC236}">
                  <a16:creationId xmlns:a16="http://schemas.microsoft.com/office/drawing/2014/main" id="{D49F9666-6019-41BC-A8F2-60AE78105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93"/>
              <a:ext cx="31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>
                  <a:solidFill>
                    <a:srgbClr val="FFFF66"/>
                  </a:solidFill>
                  <a:latin typeface="VNI-Helve" pitchFamily="2" charset="0"/>
                </a:rPr>
                <a:t>O</a:t>
              </a:r>
            </a:p>
          </p:txBody>
        </p:sp>
      </p:grpSp>
      <p:sp>
        <p:nvSpPr>
          <p:cNvPr id="54" name="Line 23">
            <a:extLst>
              <a:ext uri="{FF2B5EF4-FFF2-40B4-BE49-F238E27FC236}">
                <a16:creationId xmlns:a16="http://schemas.microsoft.com/office/drawing/2014/main" id="{B8FC340D-363E-481B-A3C5-DD56700492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0271" y="3933825"/>
            <a:ext cx="0" cy="2273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55" name="Line 24">
            <a:extLst>
              <a:ext uri="{FF2B5EF4-FFF2-40B4-BE49-F238E27FC236}">
                <a16:creationId xmlns:a16="http://schemas.microsoft.com/office/drawing/2014/main" id="{A821198C-F2C1-45D9-9319-ECA6BB96B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0196" y="3933825"/>
            <a:ext cx="0" cy="2273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56" name="Group 31">
            <a:extLst>
              <a:ext uri="{FF2B5EF4-FFF2-40B4-BE49-F238E27FC236}">
                <a16:creationId xmlns:a16="http://schemas.microsoft.com/office/drawing/2014/main" id="{48C394FD-F09E-4B6F-8F2E-F10F6FF2E4B9}"/>
              </a:ext>
            </a:extLst>
          </p:cNvPr>
          <p:cNvGrpSpPr>
            <a:grpSpLocks/>
          </p:cNvGrpSpPr>
          <p:nvPr/>
        </p:nvGrpSpPr>
        <p:grpSpPr bwMode="auto">
          <a:xfrm>
            <a:off x="4350434" y="4384675"/>
            <a:ext cx="3135313" cy="884238"/>
            <a:chOff x="2064" y="2762"/>
            <a:chExt cx="1975" cy="557"/>
          </a:xfrm>
        </p:grpSpPr>
        <p:sp>
          <p:nvSpPr>
            <p:cNvPr id="57" name="AutoShape 32">
              <a:extLst>
                <a:ext uri="{FF2B5EF4-FFF2-40B4-BE49-F238E27FC236}">
                  <a16:creationId xmlns:a16="http://schemas.microsoft.com/office/drawing/2014/main" id="{699E3217-6B53-45E2-89C1-664B3B02D8A9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2994" y="2273"/>
              <a:ext cx="116" cy="1975"/>
            </a:xfrm>
            <a:prstGeom prst="leftBrace">
              <a:avLst>
                <a:gd name="adj1" fmla="val 141882"/>
                <a:gd name="adj2" fmla="val 50000"/>
              </a:avLst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58" name="Rectangle 33">
              <a:extLst>
                <a:ext uri="{FF2B5EF4-FFF2-40B4-BE49-F238E27FC236}">
                  <a16:creationId xmlns:a16="http://schemas.microsoft.com/office/drawing/2014/main" id="{D6507734-D456-460C-B786-887DD5CD6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2762"/>
              <a:ext cx="322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600">
                  <a:solidFill>
                    <a:srgbClr val="00FF00"/>
                  </a:solidFill>
                  <a:latin typeface="VNI-Helve" pitchFamily="2" charset="0"/>
                </a:rPr>
                <a:t>S</a:t>
              </a:r>
            </a:p>
          </p:txBody>
        </p:sp>
      </p:grpSp>
      <p:sp>
        <p:nvSpPr>
          <p:cNvPr id="59" name="Line 34">
            <a:extLst>
              <a:ext uri="{FF2B5EF4-FFF2-40B4-BE49-F238E27FC236}">
                <a16:creationId xmlns:a16="http://schemas.microsoft.com/office/drawing/2014/main" id="{77B5BC19-6CF5-4C3E-983A-DC2FF7B88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0434" y="5464175"/>
            <a:ext cx="3167063" cy="0"/>
          </a:xfrm>
          <a:prstGeom prst="line">
            <a:avLst/>
          </a:prstGeom>
          <a:noFill/>
          <a:ln w="76200">
            <a:solidFill>
              <a:srgbClr val="FF338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60" name="Group 25">
            <a:extLst>
              <a:ext uri="{FF2B5EF4-FFF2-40B4-BE49-F238E27FC236}">
                <a16:creationId xmlns:a16="http://schemas.microsoft.com/office/drawing/2014/main" id="{B52DA1F5-D4EC-441D-82B4-6C3B02363A12}"/>
              </a:ext>
            </a:extLst>
          </p:cNvPr>
          <p:cNvGrpSpPr>
            <a:grpSpLocks/>
          </p:cNvGrpSpPr>
          <p:nvPr/>
        </p:nvGrpSpPr>
        <p:grpSpPr bwMode="auto">
          <a:xfrm>
            <a:off x="7454001" y="4776789"/>
            <a:ext cx="792163" cy="765175"/>
            <a:chOff x="4019" y="3009"/>
            <a:chExt cx="499" cy="482"/>
          </a:xfrm>
        </p:grpSpPr>
        <p:sp>
          <p:nvSpPr>
            <p:cNvPr id="61" name="Oval 26">
              <a:extLst>
                <a:ext uri="{FF2B5EF4-FFF2-40B4-BE49-F238E27FC236}">
                  <a16:creationId xmlns:a16="http://schemas.microsoft.com/office/drawing/2014/main" id="{417F93F1-099B-4E46-989C-1010F31D4FF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019" y="3392"/>
              <a:ext cx="99" cy="99"/>
            </a:xfrm>
            <a:prstGeom prst="ellipse">
              <a:avLst/>
            </a:prstGeom>
            <a:solidFill>
              <a:srgbClr val="FF0066"/>
            </a:solidFill>
            <a:ln w="3175">
              <a:solidFill>
                <a:srgbClr val="FFFF66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5FC5594B-E8CF-4F39-AD69-C389BBBDA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" y="3009"/>
              <a:ext cx="44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>
                  <a:solidFill>
                    <a:srgbClr val="FFFF66"/>
                  </a:solidFill>
                  <a:latin typeface="VNI-Helve" pitchFamily="2" charset="0"/>
                </a:rPr>
                <a:t>M</a:t>
              </a:r>
              <a:r>
                <a:rPr lang="en-US" altLang="en-US" sz="3200" baseline="-25000">
                  <a:solidFill>
                    <a:srgbClr val="FFFF66"/>
                  </a:solidFill>
                  <a:latin typeface="VNI-Helve" pitchFamily="2" charset="0"/>
                </a:rPr>
                <a:t>2</a:t>
              </a:r>
              <a:endParaRPr lang="en-US" altLang="en-US" sz="3200">
                <a:solidFill>
                  <a:srgbClr val="FFFF66"/>
                </a:solidFill>
                <a:latin typeface="VNI-Helve" pitchFamily="2" charset="0"/>
              </a:endParaRPr>
            </a:p>
          </p:txBody>
        </p:sp>
      </p:grpSp>
      <p:sp>
        <p:nvSpPr>
          <p:cNvPr id="63" name="Oval 15">
            <a:extLst>
              <a:ext uri="{FF2B5EF4-FFF2-40B4-BE49-F238E27FC236}">
                <a16:creationId xmlns:a16="http://schemas.microsoft.com/office/drawing/2014/main" id="{611363D6-ED26-4A80-AC7F-D00E9AE202B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244071" y="5384801"/>
            <a:ext cx="157162" cy="157163"/>
          </a:xfrm>
          <a:prstGeom prst="ellipse">
            <a:avLst/>
          </a:prstGeom>
          <a:solidFill>
            <a:srgbClr val="FF0066"/>
          </a:solidFill>
          <a:ln w="3175">
            <a:solidFill>
              <a:srgbClr val="FFFF66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64" name="Group 28">
            <a:extLst>
              <a:ext uri="{FF2B5EF4-FFF2-40B4-BE49-F238E27FC236}">
                <a16:creationId xmlns:a16="http://schemas.microsoft.com/office/drawing/2014/main" id="{32BFF2BC-205E-4213-A64B-4BD11EABA790}"/>
              </a:ext>
            </a:extLst>
          </p:cNvPr>
          <p:cNvGrpSpPr>
            <a:grpSpLocks/>
          </p:cNvGrpSpPr>
          <p:nvPr/>
        </p:nvGrpSpPr>
        <p:grpSpPr bwMode="auto">
          <a:xfrm>
            <a:off x="2189847" y="5618160"/>
            <a:ext cx="5330825" cy="987424"/>
            <a:chOff x="703" y="3539"/>
            <a:chExt cx="3358" cy="622"/>
          </a:xfrm>
        </p:grpSpPr>
        <p:sp>
          <p:nvSpPr>
            <p:cNvPr id="65" name="AutoShape 29">
              <a:extLst>
                <a:ext uri="{FF2B5EF4-FFF2-40B4-BE49-F238E27FC236}">
                  <a16:creationId xmlns:a16="http://schemas.microsoft.com/office/drawing/2014/main" id="{6B4EE629-EA5C-4421-8420-4632BECB2A8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232" y="2010"/>
              <a:ext cx="299" cy="3358"/>
            </a:xfrm>
            <a:prstGeom prst="leftBrace">
              <a:avLst>
                <a:gd name="adj1" fmla="val 93590"/>
                <a:gd name="adj2" fmla="val 54375"/>
              </a:avLst>
            </a:prstGeom>
            <a:noFill/>
            <a:ln w="28575">
              <a:solidFill>
                <a:srgbClr val="66FF66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330581B9-5CB9-4E8A-BFDD-77D72FBFA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3793"/>
              <a:ext cx="355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>
                  <a:solidFill>
                    <a:srgbClr val="FFFFFF"/>
                  </a:solidFill>
                  <a:latin typeface="VNI-Helve" pitchFamily="2" charset="0"/>
                </a:rPr>
                <a:t>x</a:t>
              </a:r>
              <a:r>
                <a:rPr lang="en-US" altLang="en-US" sz="3200" baseline="-25000">
                  <a:solidFill>
                    <a:srgbClr val="FFFFFF"/>
                  </a:solidFill>
                  <a:latin typeface="VNI-Helve" pitchFamily="2" charset="0"/>
                </a:rPr>
                <a:t>2</a:t>
              </a:r>
              <a:endParaRPr lang="en-US" altLang="en-US" sz="3200">
                <a:solidFill>
                  <a:srgbClr val="FFFFFF"/>
                </a:solidFill>
                <a:latin typeface="VNI-Helve" pitchFamily="2" charset="0"/>
              </a:endParaRPr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206E8AE5-F805-4FAE-80E9-4166685DD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10" y="6102350"/>
            <a:ext cx="5635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FF"/>
                </a:solidFill>
                <a:latin typeface="VNI-Helve" pitchFamily="2" charset="0"/>
              </a:rPr>
              <a:t>x</a:t>
            </a:r>
            <a:r>
              <a:rPr lang="en-US" altLang="en-US" sz="3200" baseline="-25000">
                <a:solidFill>
                  <a:srgbClr val="FFFFFF"/>
                </a:solidFill>
                <a:latin typeface="VNI-Helve" pitchFamily="2" charset="0"/>
              </a:rPr>
              <a:t>1</a:t>
            </a:r>
            <a:endParaRPr lang="en-US" altLang="en-US" sz="3200">
              <a:solidFill>
                <a:srgbClr val="FFFFFF"/>
              </a:solidFill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0188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0.35209 -3.7037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4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EBC06308-2E93-4D75-846D-850157274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257" y="801526"/>
            <a:ext cx="5825613" cy="320093"/>
          </a:xfrm>
        </p:spPr>
        <p:txBody>
          <a:bodyPr/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1. Tốc độ trung bình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006F8F-1B30-4006-9A84-E0C481556967}"/>
              </a:ext>
            </a:extLst>
          </p:cNvPr>
          <p:cNvSpPr txBox="1"/>
          <p:nvPr/>
        </p:nvSpPr>
        <p:spPr>
          <a:xfrm>
            <a:off x="775358" y="1937381"/>
            <a:ext cx="3004477" cy="52322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Tốc độ trung bình =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4D19EF-F0F8-43BC-A0D1-E9B67497B10F}"/>
              </a:ext>
            </a:extLst>
          </p:cNvPr>
          <p:cNvSpPr txBox="1"/>
          <p:nvPr/>
        </p:nvSpPr>
        <p:spPr>
          <a:xfrm>
            <a:off x="3837021" y="1589911"/>
            <a:ext cx="3427541" cy="52322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Quãng đường đi được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FA50AFD-DF41-4531-9785-EACA9F2E65ED}"/>
              </a:ext>
            </a:extLst>
          </p:cNvPr>
          <p:cNvSpPr txBox="1"/>
          <p:nvPr/>
        </p:nvSpPr>
        <p:spPr>
          <a:xfrm>
            <a:off x="3779835" y="2309057"/>
            <a:ext cx="3495316" cy="52322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Thời gian chuyển động</a:t>
            </a:r>
          </a:p>
        </p:txBody>
      </p:sp>
      <p:cxnSp>
        <p:nvCxnSpPr>
          <p:cNvPr id="8" name="!!4">
            <a:extLst>
              <a:ext uri="{FF2B5EF4-FFF2-40B4-BE49-F238E27FC236}">
                <a16:creationId xmlns:a16="http://schemas.microsoft.com/office/drawing/2014/main" id="{69F43536-6B9E-43BC-8182-2CB20FBCAEB5}"/>
              </a:ext>
            </a:extLst>
          </p:cNvPr>
          <p:cNvCxnSpPr>
            <a:cxnSpLocks/>
          </p:cNvCxnSpPr>
          <p:nvPr/>
        </p:nvCxnSpPr>
        <p:spPr>
          <a:xfrm>
            <a:off x="3779835" y="2198991"/>
            <a:ext cx="3495316" cy="0"/>
          </a:xfrm>
          <a:prstGeom prst="line">
            <a:avLst/>
          </a:prstGeom>
          <a:solidFill>
            <a:schemeClr val="bg2">
              <a:lumMod val="90000"/>
              <a:lumOff val="10000"/>
            </a:schemeClr>
          </a:solidFill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5A28990E-CB7D-4096-8616-A8E78183424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3938347"/>
              </p:ext>
            </p:extLst>
          </p:nvPr>
        </p:nvGraphicFramePr>
        <p:xfrm>
          <a:off x="2077644" y="3344740"/>
          <a:ext cx="1187401" cy="1052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444240" imgH="393480" progId="Equation.DSMT4">
                  <p:embed/>
                </p:oleObj>
              </mc:Choice>
              <mc:Fallback>
                <p:oleObj name="Equation" r:id="rId2" imgW="444240" imgH="39348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5A28990E-CB7D-4096-8616-A8E7818342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77644" y="3344740"/>
                        <a:ext cx="1187401" cy="1052660"/>
                      </a:xfrm>
                      <a:prstGeom prst="rect">
                        <a:avLst/>
                      </a:prstGeom>
                      <a:solidFill>
                        <a:schemeClr val="accent5">
                          <a:lumMod val="20000"/>
                          <a:lumOff val="80000"/>
                        </a:schemeClr>
                      </a:solidFill>
                      <a:ln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E0C3BFBC-6CF4-4AAF-80B5-1920D18B6321}"/>
              </a:ext>
            </a:extLst>
          </p:cNvPr>
          <p:cNvSpPr txBox="1"/>
          <p:nvPr/>
        </p:nvSpPr>
        <p:spPr>
          <a:xfrm>
            <a:off x="3779835" y="3686404"/>
            <a:ext cx="1184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Trong đó</a:t>
            </a:r>
          </a:p>
        </p:txBody>
      </p:sp>
      <p:sp>
        <p:nvSpPr>
          <p:cNvPr id="13" name="!!">
            <a:extLst>
              <a:ext uri="{FF2B5EF4-FFF2-40B4-BE49-F238E27FC236}">
                <a16:creationId xmlns:a16="http://schemas.microsoft.com/office/drawing/2014/main" id="{5FC1B86D-6A92-4A03-B56A-42BE6FA58808}"/>
              </a:ext>
            </a:extLst>
          </p:cNvPr>
          <p:cNvSpPr/>
          <p:nvPr/>
        </p:nvSpPr>
        <p:spPr>
          <a:xfrm>
            <a:off x="4964775" y="3218112"/>
            <a:ext cx="323557" cy="1607106"/>
          </a:xfrm>
          <a:prstGeom prst="leftBrace">
            <a:avLst/>
          </a:prstGeom>
          <a:ln w="31750"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AA14F10-73C2-469F-9633-0BCEF9D3BEAC}"/>
              </a:ext>
            </a:extLst>
          </p:cNvPr>
          <p:cNvSpPr txBox="1"/>
          <p:nvPr/>
        </p:nvSpPr>
        <p:spPr>
          <a:xfrm>
            <a:off x="5504195" y="3288936"/>
            <a:ext cx="2642070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s: quãng đường (m)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472F2A0-A137-487C-815B-5C4C6CBA71FC}"/>
              </a:ext>
            </a:extLst>
          </p:cNvPr>
          <p:cNvSpPr txBox="1"/>
          <p:nvPr/>
        </p:nvSpPr>
        <p:spPr>
          <a:xfrm>
            <a:off x="5527493" y="3808863"/>
            <a:ext cx="1850186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t: thời gian(s)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256E32D-047C-488B-94F1-759141A79233}"/>
              </a:ext>
            </a:extLst>
          </p:cNvPr>
          <p:cNvSpPr txBox="1"/>
          <p:nvPr/>
        </p:nvSpPr>
        <p:spPr>
          <a:xfrm>
            <a:off x="5504195" y="4329629"/>
            <a:ext cx="3481081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tb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: tốc độ trung bình(m/s)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750DEA-8A6B-45F5-B460-A7EF01B188AB}"/>
              </a:ext>
            </a:extLst>
          </p:cNvPr>
          <p:cNvSpPr txBox="1"/>
          <p:nvPr/>
        </p:nvSpPr>
        <p:spPr>
          <a:xfrm>
            <a:off x="1412675" y="5293510"/>
            <a:ext cx="5965004" cy="101566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 Tốc độ trung bình cho biết mức độ </a:t>
            </a:r>
          </a:p>
          <a:p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nhanh</a:t>
            </a:r>
            <a:r>
              <a:rPr lang="en-US" sz="320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hay chậm</a:t>
            </a:r>
            <a:r>
              <a:rPr lang="en-US" sz="280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của chuyển động</a:t>
            </a:r>
          </a:p>
        </p:txBody>
      </p:sp>
      <p:cxnSp>
        <p:nvCxnSpPr>
          <p:cNvPr id="7" name="!!3">
            <a:extLst>
              <a:ext uri="{FF2B5EF4-FFF2-40B4-BE49-F238E27FC236}">
                <a16:creationId xmlns:a16="http://schemas.microsoft.com/office/drawing/2014/main" id="{B0984517-BE95-4140-99A6-23A15FD3D2AF}"/>
              </a:ext>
            </a:extLst>
          </p:cNvPr>
          <p:cNvCxnSpPr>
            <a:cxnSpLocks/>
          </p:cNvCxnSpPr>
          <p:nvPr/>
        </p:nvCxnSpPr>
        <p:spPr>
          <a:xfrm>
            <a:off x="729323" y="1121619"/>
            <a:ext cx="394760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7405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D9B30-94AE-4BBA-B000-35E5E071B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668050"/>
            <a:ext cx="5638800" cy="471434"/>
          </a:xfrm>
        </p:spPr>
        <p:txBody>
          <a:bodyPr/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2. Định nghĩa</a:t>
            </a:r>
          </a:p>
        </p:txBody>
      </p:sp>
      <p:sp>
        <p:nvSpPr>
          <p:cNvPr id="4" name="!!5">
            <a:extLst>
              <a:ext uri="{FF2B5EF4-FFF2-40B4-BE49-F238E27FC236}">
                <a16:creationId xmlns:a16="http://schemas.microsoft.com/office/drawing/2014/main" id="{CB49F2E0-68AF-41BC-92B0-0F9E80F04BE0}"/>
              </a:ext>
            </a:extLst>
          </p:cNvPr>
          <p:cNvSpPr txBox="1"/>
          <p:nvPr/>
        </p:nvSpPr>
        <p:spPr>
          <a:xfrm>
            <a:off x="457200" y="1730327"/>
            <a:ext cx="8976359" cy="2139688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thẳng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là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quỹ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đạo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là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đường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thẳng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có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tốc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trung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bình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như</a:t>
            </a:r>
            <a:r>
              <a:rPr lang="en-US" sz="3200" b="1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nhau</a:t>
            </a:r>
            <a:r>
              <a:rPr lang="en-US" sz="2800" dirty="0">
                <a:solidFill>
                  <a:srgbClr val="FC83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mọi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quãng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đường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5" name="!!4">
            <a:extLst>
              <a:ext uri="{FF2B5EF4-FFF2-40B4-BE49-F238E27FC236}">
                <a16:creationId xmlns:a16="http://schemas.microsoft.com/office/drawing/2014/main" id="{D8D5BFDC-A364-4FF1-B2FE-5150316EE692}"/>
              </a:ext>
            </a:extLst>
          </p:cNvPr>
          <p:cNvCxnSpPr>
            <a:cxnSpLocks/>
            <a:endCxn id="2" idx="2"/>
          </p:cNvCxnSpPr>
          <p:nvPr/>
        </p:nvCxnSpPr>
        <p:spPr>
          <a:xfrm>
            <a:off x="653142" y="1139484"/>
            <a:ext cx="262345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9952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5">
            <a:extLst>
              <a:ext uri="{FF2B5EF4-FFF2-40B4-BE49-F238E27FC236}">
                <a16:creationId xmlns:a16="http://schemas.microsoft.com/office/drawing/2014/main" id="{7D845043-4C4B-4EF1-961B-9DAD1248B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051" y="332796"/>
            <a:ext cx="7685037" cy="1325563"/>
          </a:xfrm>
        </p:spPr>
        <p:txBody>
          <a:bodyPr/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3. Quãng đường đi được trong chuyển động thẳng đều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C99E93-A5A2-4FC2-86B4-D283F1EB4899}"/>
              </a:ext>
            </a:extLst>
          </p:cNvPr>
          <p:cNvSpPr txBox="1"/>
          <p:nvPr/>
        </p:nvSpPr>
        <p:spPr>
          <a:xfrm>
            <a:off x="2841674" y="2602523"/>
            <a:ext cx="2655792" cy="707886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rgbClr val="FC8383"/>
            </a:solidFill>
          </a:ln>
        </p:spPr>
        <p:txBody>
          <a:bodyPr wrap="none" rtlCol="0">
            <a:spAutoFit/>
          </a:bodyPr>
          <a:lstStyle/>
          <a:p>
            <a:r>
              <a:rPr lang="en-US" sz="4000">
                <a:latin typeface="Calibri" panose="020F0502020204030204" pitchFamily="34" charset="0"/>
                <a:cs typeface="Calibri" panose="020F0502020204030204" pitchFamily="34" charset="0"/>
              </a:rPr>
              <a:t>s = v</a:t>
            </a:r>
            <a:r>
              <a:rPr lang="en-US" sz="4000" baseline="-25000">
                <a:latin typeface="Calibri" panose="020F0502020204030204" pitchFamily="34" charset="0"/>
                <a:cs typeface="Calibri" panose="020F0502020204030204" pitchFamily="34" charset="0"/>
              </a:rPr>
              <a:t>tb</a:t>
            </a:r>
            <a:r>
              <a:rPr lang="en-US" sz="4000">
                <a:latin typeface="Calibri" panose="020F0502020204030204" pitchFamily="34" charset="0"/>
                <a:cs typeface="Calibri" panose="020F0502020204030204" pitchFamily="34" charset="0"/>
              </a:rPr>
              <a:t>.t = v.t</a:t>
            </a:r>
          </a:p>
        </p:txBody>
      </p:sp>
      <p:sp>
        <p:nvSpPr>
          <p:cNvPr id="5" name="!!6">
            <a:extLst>
              <a:ext uri="{FF2B5EF4-FFF2-40B4-BE49-F238E27FC236}">
                <a16:creationId xmlns:a16="http://schemas.microsoft.com/office/drawing/2014/main" id="{4AA88C0F-4CFB-4084-95A1-56A1D20B4ED7}"/>
              </a:ext>
            </a:extLst>
          </p:cNvPr>
          <p:cNvSpPr txBox="1"/>
          <p:nvPr/>
        </p:nvSpPr>
        <p:spPr>
          <a:xfrm>
            <a:off x="715212" y="4045282"/>
            <a:ext cx="7427025" cy="954107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>
                <a:latin typeface="Calibri" panose="020F0502020204030204" pitchFamily="34" charset="0"/>
                <a:cs typeface="Calibri" panose="020F0502020204030204" pitchFamily="34" charset="0"/>
              </a:rPr>
              <a:t>Trong chuyển động thẳng đều, quãng đường đi được tỉ lệ thuận với thời gian chuyển động</a:t>
            </a:r>
          </a:p>
        </p:txBody>
      </p:sp>
      <p:cxnSp>
        <p:nvCxnSpPr>
          <p:cNvPr id="6" name="!!3">
            <a:extLst>
              <a:ext uri="{FF2B5EF4-FFF2-40B4-BE49-F238E27FC236}">
                <a16:creationId xmlns:a16="http://schemas.microsoft.com/office/drawing/2014/main" id="{E11E47AC-2387-4049-BB1C-5A1751832A5D}"/>
              </a:ext>
            </a:extLst>
          </p:cNvPr>
          <p:cNvCxnSpPr>
            <a:cxnSpLocks/>
          </p:cNvCxnSpPr>
          <p:nvPr/>
        </p:nvCxnSpPr>
        <p:spPr>
          <a:xfrm>
            <a:off x="454238" y="1787293"/>
            <a:ext cx="477487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92499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6">
            <a:extLst>
              <a:ext uri="{FF2B5EF4-FFF2-40B4-BE49-F238E27FC236}">
                <a16:creationId xmlns:a16="http://schemas.microsoft.com/office/drawing/2014/main" id="{F14DCE0B-52DD-45AB-8E66-1078F2F5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1" y="18499"/>
            <a:ext cx="11677557" cy="1022307"/>
          </a:xfrm>
          <a:solidFill>
            <a:srgbClr val="1D6858"/>
          </a:solidFill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II.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đồ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thị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x-t, v-t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9FA2F5-17D8-45BF-9BAA-7BAB8EC4A888}"/>
              </a:ext>
            </a:extLst>
          </p:cNvPr>
          <p:cNvSpPr txBox="1"/>
          <p:nvPr/>
        </p:nvSpPr>
        <p:spPr>
          <a:xfrm>
            <a:off x="257221" y="1125213"/>
            <a:ext cx="565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9D88C7-56D1-4033-85B0-2971A214C9C5}"/>
              </a:ext>
            </a:extLst>
          </p:cNvPr>
          <p:cNvSpPr txBox="1"/>
          <p:nvPr/>
        </p:nvSpPr>
        <p:spPr>
          <a:xfrm>
            <a:off x="-1" y="1990081"/>
            <a:ext cx="12191999" cy="3108543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toán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Xét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ô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tô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thẳng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36km/h.</a:t>
            </a:r>
          </a:p>
          <a:p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 300m,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dương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qua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</a:p>
          <a:p>
            <a:pPr marL="457200" indent="-457200">
              <a:buAutoNum type="alphaLcPeriod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của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10 s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trường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TH1: Xe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dương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TH2: Xe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âm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C0C84B3-325E-4060-8026-60C090FF53D0}"/>
              </a:ext>
            </a:extLst>
          </p:cNvPr>
          <p:cNvGrpSpPr/>
          <p:nvPr/>
        </p:nvGrpSpPr>
        <p:grpSpPr>
          <a:xfrm>
            <a:off x="1425300" y="5673194"/>
            <a:ext cx="6716936" cy="643266"/>
            <a:chOff x="795214" y="4670480"/>
            <a:chExt cx="6716936" cy="643266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1A49F5E-7B8C-4BE7-BECD-94DD1D38A4CD}"/>
                </a:ext>
              </a:extLst>
            </p:cNvPr>
            <p:cNvGrpSpPr/>
            <p:nvPr/>
          </p:nvGrpSpPr>
          <p:grpSpPr>
            <a:xfrm>
              <a:off x="795214" y="4684547"/>
              <a:ext cx="6716936" cy="629199"/>
              <a:chOff x="865552" y="3936611"/>
              <a:chExt cx="6716936" cy="629199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ECFD02C8-B15B-4704-86D5-286C80439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5552" y="4006951"/>
                <a:ext cx="6674731" cy="0"/>
              </a:xfrm>
              <a:prstGeom prst="line">
                <a:avLst/>
              </a:prstGeom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624708F-AEBB-44CA-BA23-D98EC729AB52}"/>
                  </a:ext>
                </a:extLst>
              </p:cNvPr>
              <p:cNvSpPr/>
              <p:nvPr/>
            </p:nvSpPr>
            <p:spPr>
              <a:xfrm>
                <a:off x="3697461" y="3936611"/>
                <a:ext cx="144000" cy="1440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D960E62D-5AEB-4145-8C02-130E1400B5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39620" y="4010491"/>
                <a:ext cx="1842868" cy="0"/>
              </a:xfrm>
              <a:prstGeom prst="straightConnector1">
                <a:avLst/>
              </a:prstGeom>
              <a:ln w="38100">
                <a:solidFill>
                  <a:srgbClr val="FC838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153A513-5EE3-42CB-A90E-D5B528AF0101}"/>
                  </a:ext>
                </a:extLst>
              </p:cNvPr>
              <p:cNvSpPr txBox="1"/>
              <p:nvPr/>
            </p:nvSpPr>
            <p:spPr>
              <a:xfrm>
                <a:off x="2031734" y="4196478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O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77DA907-C6F0-4326-BCCF-BE887837C6AD}"/>
                  </a:ext>
                </a:extLst>
              </p:cNvPr>
              <p:cNvSpPr txBox="1"/>
              <p:nvPr/>
            </p:nvSpPr>
            <p:spPr>
              <a:xfrm>
                <a:off x="3588963" y="4196478"/>
                <a:ext cx="3417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6CCC6CF-CC8D-408D-8136-FC185A79118F}"/>
                  </a:ext>
                </a:extLst>
              </p:cNvPr>
              <p:cNvSpPr txBox="1"/>
              <p:nvPr/>
            </p:nvSpPr>
            <p:spPr>
              <a:xfrm>
                <a:off x="7148089" y="419647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567AF14-ED9E-48D5-B04C-E6D2617EFB1D}"/>
                </a:ext>
              </a:extLst>
            </p:cNvPr>
            <p:cNvSpPr/>
            <p:nvPr/>
          </p:nvSpPr>
          <p:spPr>
            <a:xfrm>
              <a:off x="2039817" y="4670480"/>
              <a:ext cx="144000" cy="144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!!3">
            <a:extLst>
              <a:ext uri="{FF2B5EF4-FFF2-40B4-BE49-F238E27FC236}">
                <a16:creationId xmlns:a16="http://schemas.microsoft.com/office/drawing/2014/main" id="{A4F88EBB-CE17-4780-8DF7-155AF05272B6}"/>
              </a:ext>
            </a:extLst>
          </p:cNvPr>
          <p:cNvCxnSpPr>
            <a:cxnSpLocks/>
          </p:cNvCxnSpPr>
          <p:nvPr/>
        </p:nvCxnSpPr>
        <p:spPr>
          <a:xfrm flipV="1">
            <a:off x="257221" y="1805692"/>
            <a:ext cx="5638801" cy="26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5836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6">
            <a:extLst>
              <a:ext uri="{FF2B5EF4-FFF2-40B4-BE49-F238E27FC236}">
                <a16:creationId xmlns:a16="http://schemas.microsoft.com/office/drawing/2014/main" id="{F14DCE0B-52DD-45AB-8E66-1078F2F56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221" y="18499"/>
            <a:ext cx="11677557" cy="1022307"/>
          </a:xfrm>
          <a:solidFill>
            <a:srgbClr val="1D6858"/>
          </a:solidFill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II.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và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đồ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thị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x-t, v-t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9FA2F5-17D8-45BF-9BAA-7BAB8EC4A888}"/>
              </a:ext>
            </a:extLst>
          </p:cNvPr>
          <p:cNvSpPr txBox="1"/>
          <p:nvPr/>
        </p:nvSpPr>
        <p:spPr>
          <a:xfrm>
            <a:off x="257221" y="1125213"/>
            <a:ext cx="565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Phương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trình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36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endParaRPr lang="en-US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89D88C7-56D1-4033-85B0-2971A214C9C5}"/>
              </a:ext>
            </a:extLst>
          </p:cNvPr>
          <p:cNvSpPr txBox="1"/>
          <p:nvPr/>
        </p:nvSpPr>
        <p:spPr>
          <a:xfrm>
            <a:off x="-1" y="1990081"/>
            <a:ext cx="12191999" cy="353943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Bài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toán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Xét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một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ô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tô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thẳng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với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36km/h.</a:t>
            </a:r>
          </a:p>
          <a:p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Chọn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cách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 300m,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dương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đến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A,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gốc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gian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khi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qua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A</a:t>
            </a:r>
          </a:p>
          <a:p>
            <a:pPr marL="457200" indent="-457200">
              <a:buAutoNum type="alphaLcPeriod"/>
            </a:pP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của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sau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10 s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trong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hai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trường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hợp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TH1: Xe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dương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      TH2: Xe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chuyển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theo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chiều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âm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b.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Từ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2 TH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trên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tìm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công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thức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chung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tính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tọa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độ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xe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ở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thời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điểm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bất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kỳ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5C0C84B3-325E-4060-8026-60C090FF53D0}"/>
              </a:ext>
            </a:extLst>
          </p:cNvPr>
          <p:cNvGrpSpPr/>
          <p:nvPr/>
        </p:nvGrpSpPr>
        <p:grpSpPr>
          <a:xfrm>
            <a:off x="1425300" y="5673194"/>
            <a:ext cx="6716936" cy="643266"/>
            <a:chOff x="795214" y="4670480"/>
            <a:chExt cx="6716936" cy="643266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41A49F5E-7B8C-4BE7-BECD-94DD1D38A4CD}"/>
                </a:ext>
              </a:extLst>
            </p:cNvPr>
            <p:cNvGrpSpPr/>
            <p:nvPr/>
          </p:nvGrpSpPr>
          <p:grpSpPr>
            <a:xfrm>
              <a:off x="795214" y="4684547"/>
              <a:ext cx="6716936" cy="629199"/>
              <a:chOff x="865552" y="3936611"/>
              <a:chExt cx="6716936" cy="629199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ECFD02C8-B15B-4704-86D5-286C804392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65552" y="4006951"/>
                <a:ext cx="6674731" cy="0"/>
              </a:xfrm>
              <a:prstGeom prst="line">
                <a:avLst/>
              </a:prstGeom>
              <a:ln w="4445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4624708F-AEBB-44CA-BA23-D98EC729AB52}"/>
                  </a:ext>
                </a:extLst>
              </p:cNvPr>
              <p:cNvSpPr/>
              <p:nvPr/>
            </p:nvSpPr>
            <p:spPr>
              <a:xfrm>
                <a:off x="3697461" y="3936611"/>
                <a:ext cx="144000" cy="144000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D960E62D-5AEB-4145-8C02-130E1400B5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39620" y="4010491"/>
                <a:ext cx="1842868" cy="0"/>
              </a:xfrm>
              <a:prstGeom prst="straightConnector1">
                <a:avLst/>
              </a:prstGeom>
              <a:ln w="38100">
                <a:solidFill>
                  <a:srgbClr val="FC8383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1153A513-5EE3-42CB-A90E-D5B528AF0101}"/>
                  </a:ext>
                </a:extLst>
              </p:cNvPr>
              <p:cNvSpPr txBox="1"/>
              <p:nvPr/>
            </p:nvSpPr>
            <p:spPr>
              <a:xfrm>
                <a:off x="2031734" y="4196478"/>
                <a:ext cx="36099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O</a:t>
                </a:r>
              </a:p>
            </p:txBody>
          </p:sp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277DA907-C6F0-4326-BCCF-BE887837C6AD}"/>
                  </a:ext>
                </a:extLst>
              </p:cNvPr>
              <p:cNvSpPr txBox="1"/>
              <p:nvPr/>
            </p:nvSpPr>
            <p:spPr>
              <a:xfrm>
                <a:off x="3588963" y="4196478"/>
                <a:ext cx="3417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A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D6CCC6CF-CC8D-408D-8136-FC185A79118F}"/>
                  </a:ext>
                </a:extLst>
              </p:cNvPr>
              <p:cNvSpPr txBox="1"/>
              <p:nvPr/>
            </p:nvSpPr>
            <p:spPr>
              <a:xfrm>
                <a:off x="7148089" y="4196478"/>
                <a:ext cx="37061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/>
                  <a:t>+</a:t>
                </a:r>
              </a:p>
            </p:txBody>
          </p:sp>
        </p:grp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3567AF14-ED9E-48D5-B04C-E6D2617EFB1D}"/>
                </a:ext>
              </a:extLst>
            </p:cNvPr>
            <p:cNvSpPr/>
            <p:nvPr/>
          </p:nvSpPr>
          <p:spPr>
            <a:xfrm>
              <a:off x="2039817" y="4670480"/>
              <a:ext cx="144000" cy="144000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" name="!!3">
            <a:extLst>
              <a:ext uri="{FF2B5EF4-FFF2-40B4-BE49-F238E27FC236}">
                <a16:creationId xmlns:a16="http://schemas.microsoft.com/office/drawing/2014/main" id="{A4F88EBB-CE17-4780-8DF7-155AF05272B6}"/>
              </a:ext>
            </a:extLst>
          </p:cNvPr>
          <p:cNvCxnSpPr>
            <a:cxnSpLocks/>
          </p:cNvCxnSpPr>
          <p:nvPr/>
        </p:nvCxnSpPr>
        <p:spPr>
          <a:xfrm flipV="1">
            <a:off x="257221" y="1805692"/>
            <a:ext cx="5638801" cy="266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8875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F358BAA-9C8A-4E17-BAD8-32FD6FFEA7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Color Fill">
            <a:extLst>
              <a:ext uri="{FF2B5EF4-FFF2-40B4-BE49-F238E27FC236}">
                <a16:creationId xmlns:a16="http://schemas.microsoft.com/office/drawing/2014/main" id="{4D6F41A4-BEE3-4935-9371-4ADEA67A22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7726F010-956A-40BC-8A1F-8002DC729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351566" y="0"/>
            <a:ext cx="3840434" cy="6858000"/>
            <a:chOff x="8351565" y="0"/>
            <a:chExt cx="3840434" cy="6858000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386E468-0048-46C4-ADDD-FBE7A6AE9F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260165" y="519204"/>
              <a:ext cx="474635" cy="47463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5B35ED4-0C31-4C8C-A45E-6A3EDEAB28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1" y="0"/>
              <a:ext cx="2955657" cy="679194"/>
            </a:xfrm>
            <a:custGeom>
              <a:avLst/>
              <a:gdLst>
                <a:gd name="connsiteX0" fmla="*/ 0 w 2955657"/>
                <a:gd name="connsiteY0" fmla="*/ 0 h 679194"/>
                <a:gd name="connsiteX1" fmla="*/ 2955657 w 2955657"/>
                <a:gd name="connsiteY1" fmla="*/ 0 h 679194"/>
                <a:gd name="connsiteX2" fmla="*/ 2892839 w 2955657"/>
                <a:gd name="connsiteY2" fmla="*/ 84007 h 679194"/>
                <a:gd name="connsiteX3" fmla="*/ 1630760 w 2955657"/>
                <a:gd name="connsiteY3" fmla="*/ 679194 h 679194"/>
                <a:gd name="connsiteX4" fmla="*/ 0 w 2955657"/>
                <a:gd name="connsiteY4" fmla="*/ 679194 h 679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5657" h="679194">
                  <a:moveTo>
                    <a:pt x="0" y="0"/>
                  </a:moveTo>
                  <a:lnTo>
                    <a:pt x="2955657" y="0"/>
                  </a:lnTo>
                  <a:lnTo>
                    <a:pt x="2892839" y="84007"/>
                  </a:lnTo>
                  <a:cubicBezTo>
                    <a:pt x="2592855" y="447504"/>
                    <a:pt x="2138868" y="679194"/>
                    <a:pt x="1630760" y="679194"/>
                  </a:cubicBezTo>
                  <a:lnTo>
                    <a:pt x="0" y="6791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40A1EF3-FA93-48F4-9F82-BC0C796357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156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985F09D-6969-44D0-B04F-4EDE0FEDAF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5674" y="338638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accent4">
                  <a:lumMod val="20000"/>
                  <a:lumOff val="80000"/>
                </a:schemeClr>
              </a:fgClr>
              <a:bgClr>
                <a:schemeClr val="accent4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 dirty="0"/>
            </a:p>
          </p:txBody>
        </p:sp>
        <p:sp>
          <p:nvSpPr>
            <p:cNvPr id="19" name="Graphic 9">
              <a:extLst>
                <a:ext uri="{FF2B5EF4-FFF2-40B4-BE49-F238E27FC236}">
                  <a16:creationId xmlns:a16="http://schemas.microsoft.com/office/drawing/2014/main" id="{003913A0-A3C0-4ED8-8920-318068FBC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85870" y="791588"/>
              <a:ext cx="3232012" cy="3232012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</p:grpSp>
      <p:sp>
        <p:nvSpPr>
          <p:cNvPr id="21" name="Texture">
            <a:extLst>
              <a:ext uri="{FF2B5EF4-FFF2-40B4-BE49-F238E27FC236}">
                <a16:creationId xmlns:a16="http://schemas.microsoft.com/office/drawing/2014/main" id="{7FE1D329-7CB2-4DF5-B0C0-36DD19EBC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 useBgFill="1">
        <p:nvSpPr>
          <p:cNvPr id="23" name="Background Fill">
            <a:extLst>
              <a:ext uri="{FF2B5EF4-FFF2-40B4-BE49-F238E27FC236}">
                <a16:creationId xmlns:a16="http://schemas.microsoft.com/office/drawing/2014/main" id="{A7971386-B2B0-4A38-8D3B-8CF23AAA6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Color Fill">
            <a:extLst>
              <a:ext uri="{FF2B5EF4-FFF2-40B4-BE49-F238E27FC236}">
                <a16:creationId xmlns:a16="http://schemas.microsoft.com/office/drawing/2014/main" id="{06FDC3C5-8431-45BA-A6F9-CFFCB567E5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>
              <a:lumMod val="75000"/>
              <a:lumOff val="25000"/>
              <a:alpha val="4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>
              <a:solidFill>
                <a:schemeClr val="bg2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F375F62-07E0-443B-9C48-A98235932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39089" y="-3532"/>
            <a:ext cx="4449863" cy="6861532"/>
            <a:chOff x="7739089" y="-3532"/>
            <a:chExt cx="4449863" cy="6861532"/>
          </a:xfrm>
        </p:grpSpPr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CAD3DE53-A5DD-4681-A623-D2ABA4F58D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5951" y="1365822"/>
              <a:ext cx="819954" cy="995873"/>
            </a:xfrm>
            <a:custGeom>
              <a:avLst/>
              <a:gdLst>
                <a:gd name="connsiteX0" fmla="*/ 1087069 w 1119832"/>
                <a:gd name="connsiteY0" fmla="*/ 1138 h 1360088"/>
                <a:gd name="connsiteX1" fmla="*/ 1119832 w 1119832"/>
                <a:gd name="connsiteY1" fmla="*/ 3278 h 1360088"/>
                <a:gd name="connsiteX2" fmla="*/ 1119832 w 1119832"/>
                <a:gd name="connsiteY2" fmla="*/ 1097964 h 1360088"/>
                <a:gd name="connsiteX3" fmla="*/ 1109686 w 1119832"/>
                <a:gd name="connsiteY3" fmla="*/ 1109686 h 1360088"/>
                <a:gd name="connsiteX4" fmla="*/ 25249 w 1119832"/>
                <a:gd name="connsiteY4" fmla="*/ 1334840 h 1360088"/>
                <a:gd name="connsiteX5" fmla="*/ 250404 w 1119832"/>
                <a:gd name="connsiteY5" fmla="*/ 250404 h 1360088"/>
                <a:gd name="connsiteX6" fmla="*/ 1087069 w 1119832"/>
                <a:gd name="connsiteY6" fmla="*/ 1138 h 1360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19832" h="1360088">
                  <a:moveTo>
                    <a:pt x="1087069" y="1138"/>
                  </a:moveTo>
                  <a:lnTo>
                    <a:pt x="1119832" y="3278"/>
                  </a:lnTo>
                  <a:lnTo>
                    <a:pt x="1119832" y="1097964"/>
                  </a:lnTo>
                  <a:lnTo>
                    <a:pt x="1109686" y="1109686"/>
                  </a:lnTo>
                  <a:cubicBezTo>
                    <a:pt x="748058" y="1471314"/>
                    <a:pt x="25249" y="1334840"/>
                    <a:pt x="25249" y="1334840"/>
                  </a:cubicBezTo>
                  <a:cubicBezTo>
                    <a:pt x="25249" y="1334840"/>
                    <a:pt x="-111224" y="612032"/>
                    <a:pt x="250404" y="250404"/>
                  </a:cubicBezTo>
                  <a:cubicBezTo>
                    <a:pt x="476422" y="24386"/>
                    <a:pt x="843525" y="-7060"/>
                    <a:pt x="1087069" y="1138"/>
                  </a:cubicBezTo>
                  <a:close/>
                </a:path>
              </a:pathLst>
            </a:custGeom>
            <a:pattFill prst="pct5">
              <a:fgClr>
                <a:schemeClr val="accent1">
                  <a:lumMod val="75000"/>
                </a:schemeClr>
              </a:fgClr>
              <a:bgClr>
                <a:schemeClr val="accent1">
                  <a:lumMod val="5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0B180B35-C330-4CE0-8539-3298515440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07984" y="4121414"/>
              <a:ext cx="514757" cy="516940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50F4DE9E-8700-47A1-B979-37CF4E27F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48375" y="4121414"/>
              <a:ext cx="3266317" cy="2736586"/>
            </a:xfrm>
            <a:custGeom>
              <a:avLst/>
              <a:gdLst>
                <a:gd name="connsiteX0" fmla="*/ 1635557 w 3266317"/>
                <a:gd name="connsiteY0" fmla="*/ 0 h 2736586"/>
                <a:gd name="connsiteX1" fmla="*/ 3266317 w 3266317"/>
                <a:gd name="connsiteY1" fmla="*/ 0 h 2736586"/>
                <a:gd name="connsiteX2" fmla="*/ 3266317 w 3266317"/>
                <a:gd name="connsiteY2" fmla="*/ 1630760 h 2736586"/>
                <a:gd name="connsiteX3" fmla="*/ 2892838 w 3266317"/>
                <a:gd name="connsiteY3" fmla="*/ 2671131 h 2736586"/>
                <a:gd name="connsiteX4" fmla="*/ 2833348 w 3266317"/>
                <a:gd name="connsiteY4" fmla="*/ 2736586 h 2736586"/>
                <a:gd name="connsiteX5" fmla="*/ 0 w 3266317"/>
                <a:gd name="connsiteY5" fmla="*/ 2736586 h 2736586"/>
                <a:gd name="connsiteX6" fmla="*/ 0 w 3266317"/>
                <a:gd name="connsiteY6" fmla="*/ 1635558 h 2736586"/>
                <a:gd name="connsiteX7" fmla="*/ 1635557 w 3266317"/>
                <a:gd name="connsiteY7" fmla="*/ 0 h 27365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266317" h="2736586">
                  <a:moveTo>
                    <a:pt x="1635557" y="0"/>
                  </a:moveTo>
                  <a:lnTo>
                    <a:pt x="3266317" y="0"/>
                  </a:lnTo>
                  <a:lnTo>
                    <a:pt x="3266317" y="1630760"/>
                  </a:lnTo>
                  <a:cubicBezTo>
                    <a:pt x="3266317" y="2025955"/>
                    <a:pt x="3126159" y="2388411"/>
                    <a:pt x="2892838" y="2671131"/>
                  </a:cubicBezTo>
                  <a:lnTo>
                    <a:pt x="2833348" y="2736586"/>
                  </a:lnTo>
                  <a:lnTo>
                    <a:pt x="0" y="2736586"/>
                  </a:lnTo>
                  <a:lnTo>
                    <a:pt x="0" y="1635558"/>
                  </a:lnTo>
                  <a:cubicBezTo>
                    <a:pt x="0" y="732255"/>
                    <a:pt x="732254" y="0"/>
                    <a:pt x="1635557" y="0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60000"/>
              </a:schemeClr>
            </a:solidFill>
            <a:ln w="933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8DA72DB4-0020-442C-A0F9-7320837E14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752627" y="3404614"/>
              <a:ext cx="436325" cy="1309674"/>
            </a:xfrm>
            <a:custGeom>
              <a:avLst/>
              <a:gdLst>
                <a:gd name="connsiteX0" fmla="*/ 470325 w 477612"/>
                <a:gd name="connsiteY0" fmla="*/ 0 h 1433600"/>
                <a:gd name="connsiteX1" fmla="*/ 475607 w 477612"/>
                <a:gd name="connsiteY1" fmla="*/ 3701 h 1433600"/>
                <a:gd name="connsiteX2" fmla="*/ 477612 w 477612"/>
                <a:gd name="connsiteY2" fmla="*/ 5160 h 1433600"/>
                <a:gd name="connsiteX3" fmla="*/ 477612 w 477612"/>
                <a:gd name="connsiteY3" fmla="*/ 1428441 h 1433600"/>
                <a:gd name="connsiteX4" fmla="*/ 475607 w 477612"/>
                <a:gd name="connsiteY4" fmla="*/ 1429900 h 1433600"/>
                <a:gd name="connsiteX5" fmla="*/ 470325 w 477612"/>
                <a:gd name="connsiteY5" fmla="*/ 1433600 h 1433600"/>
                <a:gd name="connsiteX6" fmla="*/ 0 w 477612"/>
                <a:gd name="connsiteY6" fmla="*/ 716800 h 1433600"/>
                <a:gd name="connsiteX7" fmla="*/ 470325 w 477612"/>
                <a:gd name="connsiteY7" fmla="*/ 0 h 1433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77612" h="1433600">
                  <a:moveTo>
                    <a:pt x="470325" y="0"/>
                  </a:moveTo>
                  <a:cubicBezTo>
                    <a:pt x="470325" y="0"/>
                    <a:pt x="472162" y="1254"/>
                    <a:pt x="475607" y="3701"/>
                  </a:cubicBezTo>
                  <a:lnTo>
                    <a:pt x="477612" y="5160"/>
                  </a:lnTo>
                  <a:lnTo>
                    <a:pt x="477612" y="1428441"/>
                  </a:lnTo>
                  <a:lnTo>
                    <a:pt x="475607" y="1429900"/>
                  </a:lnTo>
                  <a:cubicBezTo>
                    <a:pt x="472162" y="1432347"/>
                    <a:pt x="470325" y="1433600"/>
                    <a:pt x="470325" y="1433600"/>
                  </a:cubicBezTo>
                  <a:cubicBezTo>
                    <a:pt x="470325" y="1433600"/>
                    <a:pt x="0" y="1112672"/>
                    <a:pt x="0" y="716800"/>
                  </a:cubicBezTo>
                  <a:cubicBezTo>
                    <a:pt x="0" y="320929"/>
                    <a:pt x="470325" y="0"/>
                    <a:pt x="470325" y="0"/>
                  </a:cubicBezTo>
                  <a:close/>
                </a:path>
              </a:pathLst>
            </a:custGeom>
            <a:pattFill prst="pct5">
              <a:fgClr>
                <a:schemeClr val="tx2">
                  <a:lumMod val="75000"/>
                  <a:lumOff val="25000"/>
                </a:schemeClr>
              </a:fgClr>
              <a:bgClr>
                <a:schemeClr val="accent1">
                  <a:lumMod val="60000"/>
                  <a:lumOff val="40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pPr lvl="0"/>
              <a:endParaRPr lang="en-US" dirty="0"/>
            </a:p>
          </p:txBody>
        </p:sp>
        <p:sp>
          <p:nvSpPr>
            <p:cNvPr id="32" name="Graphic 9">
              <a:extLst>
                <a:ext uri="{FF2B5EF4-FFF2-40B4-BE49-F238E27FC236}">
                  <a16:creationId xmlns:a16="http://schemas.microsoft.com/office/drawing/2014/main" id="{BC11E757-F50F-4F18-9F0D-6DF406191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39089" y="-3532"/>
              <a:ext cx="3875603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chemeClr val="tx2">
                <a:lumMod val="25000"/>
                <a:lumOff val="75000"/>
                <a:alpha val="20000"/>
              </a:schemeClr>
            </a:solidFill>
            <a:ln w="2095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/>
              <a:endParaRPr lang="en-US"/>
            </a:p>
          </p:txBody>
        </p:sp>
        <p:sp>
          <p:nvSpPr>
            <p:cNvPr id="33" name="Graphic 9">
              <a:extLst>
                <a:ext uri="{FF2B5EF4-FFF2-40B4-BE49-F238E27FC236}">
                  <a16:creationId xmlns:a16="http://schemas.microsoft.com/office/drawing/2014/main" id="{E8A144E7-745C-4BEF-AE3D-D714ABF113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355862" y="556562"/>
              <a:ext cx="2681635" cy="2681635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pattFill prst="pct5">
              <a:fgClr>
                <a:schemeClr val="accent4">
                  <a:lumMod val="60000"/>
                  <a:lumOff val="40000"/>
                </a:schemeClr>
              </a:fgClr>
              <a:bgClr>
                <a:schemeClr val="accent1">
                  <a:lumMod val="75000"/>
                </a:schemeClr>
              </a:bgClr>
            </a:patt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4" name="Graphic 9">
              <a:extLst>
                <a:ext uri="{FF2B5EF4-FFF2-40B4-BE49-F238E27FC236}">
                  <a16:creationId xmlns:a16="http://schemas.microsoft.com/office/drawing/2014/main" id="{AE4696B9-5372-4006-B954-F44B5BDAA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55227" y="17974"/>
              <a:ext cx="3875605" cy="3875603"/>
            </a:xfrm>
            <a:custGeom>
              <a:avLst/>
              <a:gdLst>
                <a:gd name="connsiteX0" fmla="*/ 6861546 w 6861545"/>
                <a:gd name="connsiteY0" fmla="*/ 6861546 h 6861545"/>
                <a:gd name="connsiteX1" fmla="*/ 3435812 w 6861545"/>
                <a:gd name="connsiteY1" fmla="*/ 6861546 h 6861545"/>
                <a:gd name="connsiteX2" fmla="*/ 0 w 6861545"/>
                <a:gd name="connsiteY2" fmla="*/ 3425734 h 6861545"/>
                <a:gd name="connsiteX3" fmla="*/ 0 w 6861545"/>
                <a:gd name="connsiteY3" fmla="*/ 0 h 6861545"/>
                <a:gd name="connsiteX4" fmla="*/ 3425734 w 6861545"/>
                <a:gd name="connsiteY4" fmla="*/ 0 h 6861545"/>
                <a:gd name="connsiteX5" fmla="*/ 6861546 w 6861545"/>
                <a:gd name="connsiteY5" fmla="*/ 3435812 h 6861545"/>
                <a:gd name="connsiteX6" fmla="*/ 6861546 w 6861545"/>
                <a:gd name="connsiteY6" fmla="*/ 6861546 h 6861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861545" h="6861545">
                  <a:moveTo>
                    <a:pt x="6861546" y="6861546"/>
                  </a:moveTo>
                  <a:lnTo>
                    <a:pt x="3435812" y="6861546"/>
                  </a:lnTo>
                  <a:cubicBezTo>
                    <a:pt x="1538245" y="6861546"/>
                    <a:pt x="0" y="5323301"/>
                    <a:pt x="0" y="3425734"/>
                  </a:cubicBezTo>
                  <a:lnTo>
                    <a:pt x="0" y="0"/>
                  </a:lnTo>
                  <a:lnTo>
                    <a:pt x="3425734" y="0"/>
                  </a:lnTo>
                  <a:cubicBezTo>
                    <a:pt x="5323301" y="0"/>
                    <a:pt x="6861546" y="1538245"/>
                    <a:pt x="6861546" y="3435812"/>
                  </a:cubicBezTo>
                  <a:lnTo>
                    <a:pt x="6861546" y="6861546"/>
                  </a:lnTo>
                  <a:close/>
                </a:path>
              </a:pathLst>
            </a:custGeom>
            <a:solidFill>
              <a:srgbClr val="FFFFFF"/>
            </a:solidFill>
            <a:ln w="38100" cap="flat">
              <a:solidFill>
                <a:srgbClr val="F7F7F7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36" name="Texture">
            <a:extLst>
              <a:ext uri="{FF2B5EF4-FFF2-40B4-BE49-F238E27FC236}">
                <a16:creationId xmlns:a16="http://schemas.microsoft.com/office/drawing/2014/main" id="{0D29D77D-2D4E-4868-960B-BEDA724F5C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blipFill dpi="0" rotWithShape="1">
            <a:blip r:embed="rId2">
              <a:alphaModFix amt="6000"/>
            </a:blip>
            <a:srcRect/>
            <a:tile tx="0" ty="0" sx="100000" sy="100000" flip="none" algn="tl"/>
          </a:blip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7" name="Graphic 6" descr="Clock">
            <a:extLst>
              <a:ext uri="{FF2B5EF4-FFF2-40B4-BE49-F238E27FC236}">
                <a16:creationId xmlns:a16="http://schemas.microsoft.com/office/drawing/2014/main" id="{F0727AE2-C143-4750-B815-E7DC9B0FF5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54038" y="628650"/>
            <a:ext cx="2620498" cy="2620498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3FCF25EC-2414-46AE-B36E-A6DB6AF55B95}"/>
              </a:ext>
            </a:extLst>
          </p:cNvPr>
          <p:cNvGrpSpPr/>
          <p:nvPr/>
        </p:nvGrpSpPr>
        <p:grpSpPr>
          <a:xfrm>
            <a:off x="768845" y="1611471"/>
            <a:ext cx="5232731" cy="523220"/>
            <a:chOff x="671055" y="1905246"/>
            <a:chExt cx="5232731" cy="523220"/>
          </a:xfrm>
        </p:grpSpPr>
        <p:pic>
          <p:nvPicPr>
            <p:cNvPr id="35" name="Graphic 34" descr="Clock">
              <a:extLst>
                <a:ext uri="{FF2B5EF4-FFF2-40B4-BE49-F238E27FC236}">
                  <a16:creationId xmlns:a16="http://schemas.microsoft.com/office/drawing/2014/main" id="{400B7B57-CC2F-4948-AD23-E7055F48A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671055" y="1934896"/>
              <a:ext cx="402364" cy="402364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23A0CD72-DF56-4F09-A6E6-FF278FD1CDFF}"/>
                </a:ext>
              </a:extLst>
            </p:cNvPr>
            <p:cNvSpPr txBox="1"/>
            <p:nvPr/>
          </p:nvSpPr>
          <p:spPr>
            <a:xfrm>
              <a:off x="1172554" y="1905246"/>
              <a:ext cx="473123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Thời</a:t>
              </a:r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gian</a:t>
              </a:r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chuyển</a:t>
              </a:r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 </a:t>
              </a:r>
              <a:r>
                <a:rPr lang="en-US" sz="2800" dirty="0" err="1">
                  <a:latin typeface="Calibri" panose="020F0502020204030204" pitchFamily="34" charset="0"/>
                  <a:cs typeface="Calibri" panose="020F0502020204030204" pitchFamily="34" charset="0"/>
                </a:rPr>
                <a:t>động</a:t>
              </a:r>
              <a:r>
                <a:rPr lang="en-US" sz="2800" dirty="0">
                  <a:latin typeface="Calibri" panose="020F0502020204030204" pitchFamily="34" charset="0"/>
                  <a:cs typeface="Calibri" panose="020F0502020204030204" pitchFamily="34" charset="0"/>
                </a:rPr>
                <a:t>: t = t-t</a:t>
              </a:r>
              <a:r>
                <a:rPr lang="en-US" sz="2800" baseline="-25000" dirty="0">
                  <a:latin typeface="Calibri" panose="020F0502020204030204" pitchFamily="34" charset="0"/>
                  <a:cs typeface="Calibri" panose="020F0502020204030204" pitchFamily="34" charset="0"/>
                </a:rPr>
                <a:t>0</a:t>
              </a:r>
              <a:endParaRPr lang="en-US" sz="2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3" name="Rectangle 10">
            <a:extLst>
              <a:ext uri="{FF2B5EF4-FFF2-40B4-BE49-F238E27FC236}">
                <a16:creationId xmlns:a16="http://schemas.microsoft.com/office/drawing/2014/main" id="{2995905B-8928-4AD5-A08A-833CEFE59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3746" y="5605464"/>
            <a:ext cx="4000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>
                <a:solidFill>
                  <a:srgbClr val="FFFF66"/>
                </a:solidFill>
                <a:latin typeface="VNI-Helve" pitchFamily="2" charset="0"/>
              </a:rPr>
              <a:t>x</a:t>
            </a:r>
          </a:p>
        </p:txBody>
      </p:sp>
      <p:sp>
        <p:nvSpPr>
          <p:cNvPr id="44" name="Freeform 11">
            <a:extLst>
              <a:ext uri="{FF2B5EF4-FFF2-40B4-BE49-F238E27FC236}">
                <a16:creationId xmlns:a16="http://schemas.microsoft.com/office/drawing/2014/main" id="{FD6216CC-3208-489D-A657-E4DDFAAE4F7F}"/>
              </a:ext>
            </a:extLst>
          </p:cNvPr>
          <p:cNvSpPr>
            <a:spLocks/>
          </p:cNvSpPr>
          <p:nvPr/>
        </p:nvSpPr>
        <p:spPr bwMode="auto">
          <a:xfrm flipH="1">
            <a:off x="1416051" y="2708276"/>
            <a:ext cx="9288463" cy="1573213"/>
          </a:xfrm>
          <a:custGeom>
            <a:avLst/>
            <a:gdLst>
              <a:gd name="T0" fmla="*/ 0 w 4717"/>
              <a:gd name="T1" fmla="*/ 726 h 726"/>
              <a:gd name="T2" fmla="*/ 45 w 4717"/>
              <a:gd name="T3" fmla="*/ 681 h 726"/>
              <a:gd name="T4" fmla="*/ 90 w 4717"/>
              <a:gd name="T5" fmla="*/ 590 h 726"/>
              <a:gd name="T6" fmla="*/ 136 w 4717"/>
              <a:gd name="T7" fmla="*/ 499 h 726"/>
              <a:gd name="T8" fmla="*/ 227 w 4717"/>
              <a:gd name="T9" fmla="*/ 409 h 726"/>
              <a:gd name="T10" fmla="*/ 317 w 4717"/>
              <a:gd name="T11" fmla="*/ 363 h 726"/>
              <a:gd name="T12" fmla="*/ 408 w 4717"/>
              <a:gd name="T13" fmla="*/ 273 h 726"/>
              <a:gd name="T14" fmla="*/ 499 w 4717"/>
              <a:gd name="T15" fmla="*/ 227 h 726"/>
              <a:gd name="T16" fmla="*/ 635 w 4717"/>
              <a:gd name="T17" fmla="*/ 227 h 726"/>
              <a:gd name="T18" fmla="*/ 726 w 4717"/>
              <a:gd name="T19" fmla="*/ 273 h 726"/>
              <a:gd name="T20" fmla="*/ 816 w 4717"/>
              <a:gd name="T21" fmla="*/ 363 h 726"/>
              <a:gd name="T22" fmla="*/ 1043 w 4717"/>
              <a:gd name="T23" fmla="*/ 499 h 726"/>
              <a:gd name="T24" fmla="*/ 1134 w 4717"/>
              <a:gd name="T25" fmla="*/ 590 h 726"/>
              <a:gd name="T26" fmla="*/ 1224 w 4717"/>
              <a:gd name="T27" fmla="*/ 499 h 726"/>
              <a:gd name="T28" fmla="*/ 1270 w 4717"/>
              <a:gd name="T29" fmla="*/ 409 h 726"/>
              <a:gd name="T30" fmla="*/ 1270 w 4717"/>
              <a:gd name="T31" fmla="*/ 273 h 726"/>
              <a:gd name="T32" fmla="*/ 1361 w 4717"/>
              <a:gd name="T33" fmla="*/ 136 h 726"/>
              <a:gd name="T34" fmla="*/ 1406 w 4717"/>
              <a:gd name="T35" fmla="*/ 46 h 726"/>
              <a:gd name="T36" fmla="*/ 1497 w 4717"/>
              <a:gd name="T37" fmla="*/ 0 h 726"/>
              <a:gd name="T38" fmla="*/ 1542 w 4717"/>
              <a:gd name="T39" fmla="*/ 182 h 726"/>
              <a:gd name="T40" fmla="*/ 1678 w 4717"/>
              <a:gd name="T41" fmla="*/ 46 h 726"/>
              <a:gd name="T42" fmla="*/ 1678 w 4717"/>
              <a:gd name="T43" fmla="*/ 273 h 726"/>
              <a:gd name="T44" fmla="*/ 1814 w 4717"/>
              <a:gd name="T45" fmla="*/ 227 h 726"/>
              <a:gd name="T46" fmla="*/ 1950 w 4717"/>
              <a:gd name="T47" fmla="*/ 182 h 726"/>
              <a:gd name="T48" fmla="*/ 2041 w 4717"/>
              <a:gd name="T49" fmla="*/ 409 h 726"/>
              <a:gd name="T50" fmla="*/ 2313 w 4717"/>
              <a:gd name="T51" fmla="*/ 499 h 726"/>
              <a:gd name="T52" fmla="*/ 2404 w 4717"/>
              <a:gd name="T53" fmla="*/ 545 h 726"/>
              <a:gd name="T54" fmla="*/ 2449 w 4717"/>
              <a:gd name="T55" fmla="*/ 499 h 726"/>
              <a:gd name="T56" fmla="*/ 2540 w 4717"/>
              <a:gd name="T57" fmla="*/ 454 h 726"/>
              <a:gd name="T58" fmla="*/ 2721 w 4717"/>
              <a:gd name="T59" fmla="*/ 409 h 726"/>
              <a:gd name="T60" fmla="*/ 2857 w 4717"/>
              <a:gd name="T61" fmla="*/ 409 h 726"/>
              <a:gd name="T62" fmla="*/ 3039 w 4717"/>
              <a:gd name="T63" fmla="*/ 409 h 726"/>
              <a:gd name="T64" fmla="*/ 3130 w 4717"/>
              <a:gd name="T65" fmla="*/ 363 h 726"/>
              <a:gd name="T66" fmla="*/ 3266 w 4717"/>
              <a:gd name="T67" fmla="*/ 454 h 726"/>
              <a:gd name="T68" fmla="*/ 3356 w 4717"/>
              <a:gd name="T69" fmla="*/ 454 h 726"/>
              <a:gd name="T70" fmla="*/ 3538 w 4717"/>
              <a:gd name="T71" fmla="*/ 454 h 726"/>
              <a:gd name="T72" fmla="*/ 3674 w 4717"/>
              <a:gd name="T73" fmla="*/ 499 h 726"/>
              <a:gd name="T74" fmla="*/ 3991 w 4717"/>
              <a:gd name="T75" fmla="*/ 499 h 726"/>
              <a:gd name="T76" fmla="*/ 4127 w 4717"/>
              <a:gd name="T77" fmla="*/ 545 h 726"/>
              <a:gd name="T78" fmla="*/ 4309 w 4717"/>
              <a:gd name="T79" fmla="*/ 499 h 726"/>
              <a:gd name="T80" fmla="*/ 4536 w 4717"/>
              <a:gd name="T81" fmla="*/ 545 h 726"/>
              <a:gd name="T82" fmla="*/ 4717 w 4717"/>
              <a:gd name="T83" fmla="*/ 635 h 726"/>
              <a:gd name="T84" fmla="*/ 4717 w 4717"/>
              <a:gd name="T85" fmla="*/ 726 h 726"/>
              <a:gd name="T86" fmla="*/ 0 w 4717"/>
              <a:gd name="T87" fmla="*/ 726 h 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4717" h="726">
                <a:moveTo>
                  <a:pt x="0" y="726"/>
                </a:moveTo>
                <a:lnTo>
                  <a:pt x="45" y="681"/>
                </a:lnTo>
                <a:lnTo>
                  <a:pt x="90" y="590"/>
                </a:lnTo>
                <a:lnTo>
                  <a:pt x="136" y="499"/>
                </a:lnTo>
                <a:lnTo>
                  <a:pt x="227" y="409"/>
                </a:lnTo>
                <a:lnTo>
                  <a:pt x="317" y="363"/>
                </a:lnTo>
                <a:lnTo>
                  <a:pt x="408" y="273"/>
                </a:lnTo>
                <a:lnTo>
                  <a:pt x="499" y="227"/>
                </a:lnTo>
                <a:lnTo>
                  <a:pt x="635" y="227"/>
                </a:lnTo>
                <a:lnTo>
                  <a:pt x="726" y="273"/>
                </a:lnTo>
                <a:lnTo>
                  <a:pt x="816" y="363"/>
                </a:lnTo>
                <a:lnTo>
                  <a:pt x="1043" y="499"/>
                </a:lnTo>
                <a:lnTo>
                  <a:pt x="1134" y="590"/>
                </a:lnTo>
                <a:lnTo>
                  <a:pt x="1224" y="499"/>
                </a:lnTo>
                <a:lnTo>
                  <a:pt x="1270" y="409"/>
                </a:lnTo>
                <a:lnTo>
                  <a:pt x="1270" y="273"/>
                </a:lnTo>
                <a:lnTo>
                  <a:pt x="1361" y="136"/>
                </a:lnTo>
                <a:lnTo>
                  <a:pt x="1406" y="46"/>
                </a:lnTo>
                <a:lnTo>
                  <a:pt x="1497" y="0"/>
                </a:lnTo>
                <a:lnTo>
                  <a:pt x="1542" y="182"/>
                </a:lnTo>
                <a:lnTo>
                  <a:pt x="1678" y="46"/>
                </a:lnTo>
                <a:lnTo>
                  <a:pt x="1678" y="273"/>
                </a:lnTo>
                <a:lnTo>
                  <a:pt x="1814" y="227"/>
                </a:lnTo>
                <a:lnTo>
                  <a:pt x="1950" y="182"/>
                </a:lnTo>
                <a:lnTo>
                  <a:pt x="2041" y="409"/>
                </a:lnTo>
                <a:lnTo>
                  <a:pt x="2313" y="499"/>
                </a:lnTo>
                <a:lnTo>
                  <a:pt x="2404" y="545"/>
                </a:lnTo>
                <a:lnTo>
                  <a:pt x="2449" y="499"/>
                </a:lnTo>
                <a:lnTo>
                  <a:pt x="2540" y="454"/>
                </a:lnTo>
                <a:lnTo>
                  <a:pt x="2721" y="409"/>
                </a:lnTo>
                <a:lnTo>
                  <a:pt x="2857" y="409"/>
                </a:lnTo>
                <a:lnTo>
                  <a:pt x="3039" y="409"/>
                </a:lnTo>
                <a:lnTo>
                  <a:pt x="3130" y="363"/>
                </a:lnTo>
                <a:lnTo>
                  <a:pt x="3266" y="454"/>
                </a:lnTo>
                <a:lnTo>
                  <a:pt x="3356" y="454"/>
                </a:lnTo>
                <a:lnTo>
                  <a:pt x="3538" y="454"/>
                </a:lnTo>
                <a:lnTo>
                  <a:pt x="3674" y="499"/>
                </a:lnTo>
                <a:lnTo>
                  <a:pt x="3991" y="499"/>
                </a:lnTo>
                <a:lnTo>
                  <a:pt x="4127" y="545"/>
                </a:lnTo>
                <a:lnTo>
                  <a:pt x="4309" y="499"/>
                </a:lnTo>
                <a:lnTo>
                  <a:pt x="4536" y="545"/>
                </a:lnTo>
                <a:lnTo>
                  <a:pt x="4717" y="635"/>
                </a:lnTo>
                <a:lnTo>
                  <a:pt x="4717" y="726"/>
                </a:lnTo>
                <a:lnTo>
                  <a:pt x="0" y="726"/>
                </a:lnTo>
                <a:close/>
              </a:path>
            </a:pathLst>
          </a:custGeom>
          <a:solidFill>
            <a:schemeClr val="bg2">
              <a:lumMod val="75000"/>
              <a:lumOff val="25000"/>
            </a:schemeClr>
          </a:solidFill>
          <a:ln>
            <a:noFill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45" name="!!3">
            <a:extLst>
              <a:ext uri="{FF2B5EF4-FFF2-40B4-BE49-F238E27FC236}">
                <a16:creationId xmlns:a16="http://schemas.microsoft.com/office/drawing/2014/main" id="{6574CBC6-E977-42A3-BC43-1C31E682BF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058" y="4268788"/>
            <a:ext cx="10440988" cy="157162"/>
          </a:xfrm>
          <a:prstGeom prst="rect">
            <a:avLst/>
          </a:prstGeom>
          <a:blipFill dpi="0" rotWithShape="1">
            <a:blip r:embed="rId7"/>
            <a:srcRect/>
            <a:tile tx="0" ty="0" sx="100000" sy="100000" flip="none" algn="tl"/>
          </a:blipFill>
          <a:ln w="12700">
            <a:solidFill>
              <a:srgbClr val="003300"/>
            </a:solidFill>
            <a:miter lim="800000"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pic>
        <p:nvPicPr>
          <p:cNvPr id="46" name="Picture 13">
            <a:extLst>
              <a:ext uri="{FF2B5EF4-FFF2-40B4-BE49-F238E27FC236}">
                <a16:creationId xmlns:a16="http://schemas.microsoft.com/office/drawing/2014/main" id="{D10C45B8-16E7-4DC0-89E0-633BF5E33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336022" y="3568701"/>
            <a:ext cx="2238375" cy="71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Line 14">
            <a:extLst>
              <a:ext uri="{FF2B5EF4-FFF2-40B4-BE49-F238E27FC236}">
                <a16:creationId xmlns:a16="http://schemas.microsoft.com/office/drawing/2014/main" id="{E747243B-907F-440E-97DB-57EE8F626F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3583" y="5462588"/>
            <a:ext cx="76327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48" name="Rectangle 16">
            <a:extLst>
              <a:ext uri="{FF2B5EF4-FFF2-40B4-BE49-F238E27FC236}">
                <a16:creationId xmlns:a16="http://schemas.microsoft.com/office/drawing/2014/main" id="{98D60B6D-2778-4B95-8CC5-C3639D2F7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7796" y="4776789"/>
            <a:ext cx="47641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66"/>
                </a:solidFill>
                <a:latin typeface="VNI-Helve" pitchFamily="2" charset="0"/>
              </a:rPr>
              <a:t>A</a:t>
            </a:r>
          </a:p>
        </p:txBody>
      </p:sp>
      <p:sp>
        <p:nvSpPr>
          <p:cNvPr id="49" name="AutoShape 17">
            <a:extLst>
              <a:ext uri="{FF2B5EF4-FFF2-40B4-BE49-F238E27FC236}">
                <a16:creationId xmlns:a16="http://schemas.microsoft.com/office/drawing/2014/main" id="{5A409432-CAFF-4808-875B-91771259140A}"/>
              </a:ext>
            </a:extLst>
          </p:cNvPr>
          <p:cNvSpPr>
            <a:spLocks/>
          </p:cNvSpPr>
          <p:nvPr/>
        </p:nvSpPr>
        <p:spPr bwMode="auto">
          <a:xfrm rot="16200000">
            <a:off x="3157427" y="5114132"/>
            <a:ext cx="184150" cy="2119312"/>
          </a:xfrm>
          <a:prstGeom prst="leftBrace">
            <a:avLst>
              <a:gd name="adj1" fmla="val 95905"/>
              <a:gd name="adj2" fmla="val 50000"/>
            </a:avLst>
          </a:prstGeom>
          <a:noFill/>
          <a:ln w="28575">
            <a:solidFill>
              <a:srgbClr val="66FF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50" name="Line 18">
            <a:extLst>
              <a:ext uri="{FF2B5EF4-FFF2-40B4-BE49-F238E27FC236}">
                <a16:creationId xmlns:a16="http://schemas.microsoft.com/office/drawing/2014/main" id="{8ACA0D94-C74C-4C72-A489-F0F29808E84F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6196" y="5119689"/>
            <a:ext cx="0" cy="1330325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51" name="Group 19">
            <a:extLst>
              <a:ext uri="{FF2B5EF4-FFF2-40B4-BE49-F238E27FC236}">
                <a16:creationId xmlns:a16="http://schemas.microsoft.com/office/drawing/2014/main" id="{84F803C2-FF30-458C-8F6A-813434BB7C4D}"/>
              </a:ext>
            </a:extLst>
          </p:cNvPr>
          <p:cNvGrpSpPr>
            <a:grpSpLocks/>
          </p:cNvGrpSpPr>
          <p:nvPr/>
        </p:nvGrpSpPr>
        <p:grpSpPr bwMode="auto">
          <a:xfrm>
            <a:off x="1613583" y="5384800"/>
            <a:ext cx="654050" cy="800100"/>
            <a:chOff x="839" y="3654"/>
            <a:chExt cx="412" cy="504"/>
          </a:xfrm>
        </p:grpSpPr>
        <p:sp>
          <p:nvSpPr>
            <p:cNvPr id="52" name="Oval 20">
              <a:extLst>
                <a:ext uri="{FF2B5EF4-FFF2-40B4-BE49-F238E27FC236}">
                  <a16:creationId xmlns:a16="http://schemas.microsoft.com/office/drawing/2014/main" id="{216800B2-A873-4795-96C6-0E4289CBA09D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152" y="3654"/>
              <a:ext cx="99" cy="99"/>
            </a:xfrm>
            <a:prstGeom prst="ellipse">
              <a:avLst/>
            </a:prstGeom>
            <a:solidFill>
              <a:srgbClr val="FF0066"/>
            </a:solidFill>
            <a:ln w="3175">
              <a:solidFill>
                <a:srgbClr val="FFFF66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53" name="Rectangle 21">
              <a:extLst>
                <a:ext uri="{FF2B5EF4-FFF2-40B4-BE49-F238E27FC236}">
                  <a16:creationId xmlns:a16="http://schemas.microsoft.com/office/drawing/2014/main" id="{D49F9666-6019-41BC-A8F2-60AE78105A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9" y="3793"/>
              <a:ext cx="31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>
                  <a:solidFill>
                    <a:srgbClr val="FFFF66"/>
                  </a:solidFill>
                  <a:latin typeface="VNI-Helve" pitchFamily="2" charset="0"/>
                </a:rPr>
                <a:t>O</a:t>
              </a:r>
            </a:p>
          </p:txBody>
        </p:sp>
      </p:grpSp>
      <p:sp>
        <p:nvSpPr>
          <p:cNvPr id="54" name="Line 23">
            <a:extLst>
              <a:ext uri="{FF2B5EF4-FFF2-40B4-BE49-F238E27FC236}">
                <a16:creationId xmlns:a16="http://schemas.microsoft.com/office/drawing/2014/main" id="{B8FC340D-363E-481B-A3C5-DD56700492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320271" y="3933825"/>
            <a:ext cx="0" cy="2273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sp>
        <p:nvSpPr>
          <p:cNvPr id="55" name="Line 24">
            <a:extLst>
              <a:ext uri="{FF2B5EF4-FFF2-40B4-BE49-F238E27FC236}">
                <a16:creationId xmlns:a16="http://schemas.microsoft.com/office/drawing/2014/main" id="{A821198C-F2C1-45D9-9319-ECA6BB96B0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530196" y="3933825"/>
            <a:ext cx="0" cy="2273300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56" name="Group 31">
            <a:extLst>
              <a:ext uri="{FF2B5EF4-FFF2-40B4-BE49-F238E27FC236}">
                <a16:creationId xmlns:a16="http://schemas.microsoft.com/office/drawing/2014/main" id="{48C394FD-F09E-4B6F-8F2E-F10F6FF2E4B9}"/>
              </a:ext>
            </a:extLst>
          </p:cNvPr>
          <p:cNvGrpSpPr>
            <a:grpSpLocks/>
          </p:cNvGrpSpPr>
          <p:nvPr/>
        </p:nvGrpSpPr>
        <p:grpSpPr bwMode="auto">
          <a:xfrm>
            <a:off x="4350434" y="4568826"/>
            <a:ext cx="3135313" cy="700088"/>
            <a:chOff x="2064" y="2878"/>
            <a:chExt cx="1975" cy="441"/>
          </a:xfrm>
        </p:grpSpPr>
        <p:sp>
          <p:nvSpPr>
            <p:cNvPr id="57" name="AutoShape 32">
              <a:extLst>
                <a:ext uri="{FF2B5EF4-FFF2-40B4-BE49-F238E27FC236}">
                  <a16:creationId xmlns:a16="http://schemas.microsoft.com/office/drawing/2014/main" id="{699E3217-6B53-45E2-89C1-664B3B02D8A9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2994" y="2273"/>
              <a:ext cx="116" cy="1975"/>
            </a:xfrm>
            <a:prstGeom prst="leftBrace">
              <a:avLst>
                <a:gd name="adj1" fmla="val 141882"/>
                <a:gd name="adj2" fmla="val 50000"/>
              </a:avLst>
            </a:prstGeom>
            <a:noFill/>
            <a:ln w="38100">
              <a:solidFill>
                <a:srgbClr val="00FF00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58" name="Rectangle 33">
              <a:extLst>
                <a:ext uri="{FF2B5EF4-FFF2-40B4-BE49-F238E27FC236}">
                  <a16:creationId xmlns:a16="http://schemas.microsoft.com/office/drawing/2014/main" id="{D6507734-D456-460C-B786-887DD5CD64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5" y="2878"/>
              <a:ext cx="220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2800" dirty="0">
                  <a:solidFill>
                    <a:srgbClr val="00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S</a:t>
              </a:r>
            </a:p>
          </p:txBody>
        </p:sp>
      </p:grpSp>
      <p:sp>
        <p:nvSpPr>
          <p:cNvPr id="59" name="Line 34">
            <a:extLst>
              <a:ext uri="{FF2B5EF4-FFF2-40B4-BE49-F238E27FC236}">
                <a16:creationId xmlns:a16="http://schemas.microsoft.com/office/drawing/2014/main" id="{77B5BC19-6CF5-4C3E-983A-DC2FF7B88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50434" y="5464175"/>
            <a:ext cx="3167063" cy="0"/>
          </a:xfrm>
          <a:prstGeom prst="line">
            <a:avLst/>
          </a:prstGeom>
          <a:noFill/>
          <a:ln w="76200">
            <a:solidFill>
              <a:srgbClr val="FF3386"/>
            </a:solidFill>
            <a:round/>
            <a:headEnd type="none" w="sm" len="sm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60" name="Group 25">
            <a:extLst>
              <a:ext uri="{FF2B5EF4-FFF2-40B4-BE49-F238E27FC236}">
                <a16:creationId xmlns:a16="http://schemas.microsoft.com/office/drawing/2014/main" id="{B52DA1F5-D4EC-441D-82B4-6C3B02363A12}"/>
              </a:ext>
            </a:extLst>
          </p:cNvPr>
          <p:cNvGrpSpPr>
            <a:grpSpLocks/>
          </p:cNvGrpSpPr>
          <p:nvPr/>
        </p:nvGrpSpPr>
        <p:grpSpPr bwMode="auto">
          <a:xfrm>
            <a:off x="7454009" y="4776789"/>
            <a:ext cx="271463" cy="765175"/>
            <a:chOff x="4019" y="3009"/>
            <a:chExt cx="171" cy="482"/>
          </a:xfrm>
        </p:grpSpPr>
        <p:sp>
          <p:nvSpPr>
            <p:cNvPr id="61" name="Oval 26">
              <a:extLst>
                <a:ext uri="{FF2B5EF4-FFF2-40B4-BE49-F238E27FC236}">
                  <a16:creationId xmlns:a16="http://schemas.microsoft.com/office/drawing/2014/main" id="{417F93F1-099B-4E46-989C-1010F31D4FF3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019" y="3392"/>
              <a:ext cx="99" cy="99"/>
            </a:xfrm>
            <a:prstGeom prst="ellipse">
              <a:avLst/>
            </a:prstGeom>
            <a:solidFill>
              <a:srgbClr val="FF0066"/>
            </a:solidFill>
            <a:ln w="3175">
              <a:solidFill>
                <a:srgbClr val="FFFF66"/>
              </a:solidFill>
              <a:round/>
              <a:headEnd type="none" w="sm" len="sm"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62" name="Rectangle 27">
              <a:extLst>
                <a:ext uri="{FF2B5EF4-FFF2-40B4-BE49-F238E27FC236}">
                  <a16:creationId xmlns:a16="http://schemas.microsoft.com/office/drawing/2014/main" id="{5FC5594B-E8CF-4F39-AD69-C389BBBDA3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4" y="3009"/>
              <a:ext cx="116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en-US" sz="3200" dirty="0">
                <a:solidFill>
                  <a:srgbClr val="FFFF66"/>
                </a:solidFill>
                <a:latin typeface="VNI-Helve" pitchFamily="2" charset="0"/>
              </a:endParaRPr>
            </a:p>
          </p:txBody>
        </p:sp>
      </p:grpSp>
      <p:sp>
        <p:nvSpPr>
          <p:cNvPr id="63" name="Oval 15">
            <a:extLst>
              <a:ext uri="{FF2B5EF4-FFF2-40B4-BE49-F238E27FC236}">
                <a16:creationId xmlns:a16="http://schemas.microsoft.com/office/drawing/2014/main" id="{611363D6-ED26-4A80-AC7F-D00E9AE202BD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4244071" y="5384801"/>
            <a:ext cx="157162" cy="157163"/>
          </a:xfrm>
          <a:prstGeom prst="ellipse">
            <a:avLst/>
          </a:prstGeom>
          <a:solidFill>
            <a:srgbClr val="FF0066"/>
          </a:solidFill>
          <a:ln w="3175">
            <a:solidFill>
              <a:srgbClr val="FFFF66"/>
            </a:solidFill>
            <a:round/>
            <a:headEnd type="none" w="sm" len="sm"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3200" b="1">
              <a:solidFill>
                <a:srgbClr val="FFFFFF"/>
              </a:solidFill>
              <a:latin typeface="VNI-Helve" pitchFamily="2" charset="0"/>
            </a:endParaRPr>
          </a:p>
        </p:txBody>
      </p:sp>
      <p:grpSp>
        <p:nvGrpSpPr>
          <p:cNvPr id="64" name="Group 28">
            <a:extLst>
              <a:ext uri="{FF2B5EF4-FFF2-40B4-BE49-F238E27FC236}">
                <a16:creationId xmlns:a16="http://schemas.microsoft.com/office/drawing/2014/main" id="{32BFF2BC-205E-4213-A64B-4BD11EABA790}"/>
              </a:ext>
            </a:extLst>
          </p:cNvPr>
          <p:cNvGrpSpPr>
            <a:grpSpLocks/>
          </p:cNvGrpSpPr>
          <p:nvPr/>
        </p:nvGrpSpPr>
        <p:grpSpPr bwMode="auto">
          <a:xfrm>
            <a:off x="2189847" y="5618160"/>
            <a:ext cx="5330825" cy="987424"/>
            <a:chOff x="703" y="3539"/>
            <a:chExt cx="3358" cy="622"/>
          </a:xfrm>
        </p:grpSpPr>
        <p:sp>
          <p:nvSpPr>
            <p:cNvPr id="65" name="AutoShape 29">
              <a:extLst>
                <a:ext uri="{FF2B5EF4-FFF2-40B4-BE49-F238E27FC236}">
                  <a16:creationId xmlns:a16="http://schemas.microsoft.com/office/drawing/2014/main" id="{6B4EE629-EA5C-4421-8420-4632BECB2A8D}"/>
                </a:ext>
              </a:extLst>
            </p:cNvPr>
            <p:cNvSpPr>
              <a:spLocks/>
            </p:cNvSpPr>
            <p:nvPr/>
          </p:nvSpPr>
          <p:spPr bwMode="auto">
            <a:xfrm rot="-5400000">
              <a:off x="2232" y="2010"/>
              <a:ext cx="299" cy="3358"/>
            </a:xfrm>
            <a:prstGeom prst="leftBrace">
              <a:avLst>
                <a:gd name="adj1" fmla="val 93590"/>
                <a:gd name="adj2" fmla="val 54375"/>
              </a:avLst>
            </a:prstGeom>
            <a:noFill/>
            <a:ln w="28575">
              <a:solidFill>
                <a:srgbClr val="66FF66"/>
              </a:solidFill>
              <a:round/>
              <a:headEnd type="none" w="sm" len="sm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3200" b="1">
                <a:solidFill>
                  <a:srgbClr val="FFFFFF"/>
                </a:solidFill>
                <a:latin typeface="VNI-Helve" pitchFamily="2" charset="0"/>
              </a:endParaRPr>
            </a:p>
          </p:txBody>
        </p:sp>
        <p:sp>
          <p:nvSpPr>
            <p:cNvPr id="66" name="Rectangle 30">
              <a:extLst>
                <a:ext uri="{FF2B5EF4-FFF2-40B4-BE49-F238E27FC236}">
                  <a16:creationId xmlns:a16="http://schemas.microsoft.com/office/drawing/2014/main" id="{330581B9-5CB9-4E8A-BFDD-77D72FBFA7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81" y="3793"/>
              <a:ext cx="254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76200">
                  <a:solidFill>
                    <a:srgbClr val="FFFF66"/>
                  </a:solidFill>
                  <a:miter lim="800000"/>
                  <a:headEnd type="none" w="sm" len="sm"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en-US" sz="3200" dirty="0">
                  <a:solidFill>
                    <a:srgbClr val="FFFFFF"/>
                  </a:solidFill>
                  <a:latin typeface="VNI-Helve" pitchFamily="2" charset="0"/>
                </a:rPr>
                <a:t>x</a:t>
              </a:r>
            </a:p>
          </p:txBody>
        </p:sp>
      </p:grpSp>
      <p:sp>
        <p:nvSpPr>
          <p:cNvPr id="67" name="Rectangle 66">
            <a:extLst>
              <a:ext uri="{FF2B5EF4-FFF2-40B4-BE49-F238E27FC236}">
                <a16:creationId xmlns:a16="http://schemas.microsoft.com/office/drawing/2014/main" id="{206E8AE5-F805-4FAE-80E9-4166685DD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010" y="6102350"/>
            <a:ext cx="5629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76200">
                <a:solidFill>
                  <a:srgbClr val="FFFF66"/>
                </a:solidFill>
                <a:miter lim="800000"/>
                <a:headEnd type="none" w="sm" len="sm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srgbClr val="FFFFFF"/>
                </a:solidFill>
                <a:latin typeface="VNI-Helve" pitchFamily="2" charset="0"/>
              </a:rPr>
              <a:t>x</a:t>
            </a:r>
            <a:r>
              <a:rPr lang="en-US" altLang="en-US" sz="3200" baseline="-25000" dirty="0">
                <a:solidFill>
                  <a:srgbClr val="FFFFFF"/>
                </a:solidFill>
                <a:latin typeface="VNI-Helve" pitchFamily="2" charset="0"/>
              </a:rPr>
              <a:t>0</a:t>
            </a:r>
            <a:endParaRPr lang="en-US" altLang="en-US" sz="3200" dirty="0">
              <a:solidFill>
                <a:srgbClr val="FFFFFF"/>
              </a:solidFill>
              <a:latin typeface="VNI-Helv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436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0.35209 -3.7037E-6 " pathEditMode="relative" rAng="0" ptsTypes="AA">
                                      <p:cBhvr>
                                        <p:cTn id="6" dur="4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04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4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94721B7-1774-406C-8A1C-A4472C6AB8FB}"/>
              </a:ext>
            </a:extLst>
          </p:cNvPr>
          <p:cNvSpPr txBox="1"/>
          <p:nvPr/>
        </p:nvSpPr>
        <p:spPr>
          <a:xfrm>
            <a:off x="457200" y="523085"/>
            <a:ext cx="565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>
                <a:latin typeface="Calibri" panose="020F0502020204030204" pitchFamily="34" charset="0"/>
                <a:cs typeface="Calibri" panose="020F0502020204030204" pitchFamily="34" charset="0"/>
              </a:rPr>
              <a:t>1. Phương trình chuyển động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E8A976-2FBB-49B1-98E8-F443C0989964}"/>
              </a:ext>
            </a:extLst>
          </p:cNvPr>
          <p:cNvSpPr txBox="1"/>
          <p:nvPr/>
        </p:nvSpPr>
        <p:spPr>
          <a:xfrm>
            <a:off x="3038621" y="1508743"/>
            <a:ext cx="2166425" cy="646331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x = x</a:t>
            </a:r>
            <a:r>
              <a:rPr lang="en-US" sz="36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o </a:t>
            </a:r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+ v.t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67F561-7114-4A99-8631-2C03C156EDB6}"/>
              </a:ext>
            </a:extLst>
          </p:cNvPr>
          <p:cNvSpPr txBox="1"/>
          <p:nvPr/>
        </p:nvSpPr>
        <p:spPr>
          <a:xfrm>
            <a:off x="767177" y="3244334"/>
            <a:ext cx="1263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Trong đó </a:t>
            </a: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1BD8AFDA-8CB4-43D9-B32E-72A7DD933D8D}"/>
              </a:ext>
            </a:extLst>
          </p:cNvPr>
          <p:cNvSpPr/>
          <p:nvPr/>
        </p:nvSpPr>
        <p:spPr>
          <a:xfrm>
            <a:off x="2124185" y="2447834"/>
            <a:ext cx="314668" cy="2047360"/>
          </a:xfrm>
          <a:prstGeom prst="leftBrac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947F70-F48B-4574-B6D0-A967A15EA358}"/>
              </a:ext>
            </a:extLst>
          </p:cNvPr>
          <p:cNvSpPr txBox="1"/>
          <p:nvPr/>
        </p:nvSpPr>
        <p:spPr>
          <a:xfrm>
            <a:off x="2683410" y="2510679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 là tọa độ của vật ở thời điểm ban đầu (m)</a:t>
            </a:r>
            <a:endParaRPr lang="en-US" sz="2400"/>
          </a:p>
        </p:txBody>
      </p:sp>
      <p:sp>
        <p:nvSpPr>
          <p:cNvPr id="10" name="!!7">
            <a:extLst>
              <a:ext uri="{FF2B5EF4-FFF2-40B4-BE49-F238E27FC236}">
                <a16:creationId xmlns:a16="http://schemas.microsoft.com/office/drawing/2014/main" id="{2FD0D70D-3DA7-48EC-9A19-5E69DC74BF35}"/>
              </a:ext>
            </a:extLst>
          </p:cNvPr>
          <p:cNvSpPr txBox="1"/>
          <p:nvPr/>
        </p:nvSpPr>
        <p:spPr>
          <a:xfrm>
            <a:off x="2683409" y="4060744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x là tọa độ của vật sau thời gian t (m)</a:t>
            </a:r>
            <a:endParaRPr lang="en-US" sz="2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7C89E8-84B9-446D-8A6F-99FE6CC41476}"/>
              </a:ext>
            </a:extLst>
          </p:cNvPr>
          <p:cNvSpPr txBox="1"/>
          <p:nvPr/>
        </p:nvSpPr>
        <p:spPr>
          <a:xfrm>
            <a:off x="2683409" y="3030535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v là tốc độ của vật (m/s)</a:t>
            </a:r>
            <a:endParaRPr lang="en-US" sz="2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0FA542-A554-46E5-A2C6-2B79166B3249}"/>
              </a:ext>
            </a:extLst>
          </p:cNvPr>
          <p:cNvSpPr txBox="1"/>
          <p:nvPr/>
        </p:nvSpPr>
        <p:spPr>
          <a:xfrm>
            <a:off x="2683408" y="3545640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t là thời gian (s)</a:t>
            </a:r>
            <a:endParaRPr lang="en-US" sz="2400"/>
          </a:p>
        </p:txBody>
      </p:sp>
      <p:sp>
        <p:nvSpPr>
          <p:cNvPr id="13" name="!!">
            <a:extLst>
              <a:ext uri="{FF2B5EF4-FFF2-40B4-BE49-F238E27FC236}">
                <a16:creationId xmlns:a16="http://schemas.microsoft.com/office/drawing/2014/main" id="{BE40EA3C-645B-4B5E-A874-F4366CE035A7}"/>
              </a:ext>
            </a:extLst>
          </p:cNvPr>
          <p:cNvSpPr txBox="1"/>
          <p:nvPr/>
        </p:nvSpPr>
        <p:spPr>
          <a:xfrm>
            <a:off x="648762" y="5187034"/>
            <a:ext cx="1255472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Quy ước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8A18E0B-8265-45E2-B71A-CED14E175600}"/>
              </a:ext>
            </a:extLst>
          </p:cNvPr>
          <p:cNvSpPr txBox="1"/>
          <p:nvPr/>
        </p:nvSpPr>
        <p:spPr>
          <a:xfrm>
            <a:off x="2281519" y="5205884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v&gt;0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nếu vật chuyển động theo </a:t>
            </a:r>
            <a:r>
              <a:rPr lang="en-US" sz="2400" b="1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 dương</a:t>
            </a:r>
            <a:endParaRPr lang="en-US" sz="2400" b="1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E1C8CD-13CA-421D-B3EA-E51A7CEB1F03}"/>
              </a:ext>
            </a:extLst>
          </p:cNvPr>
          <p:cNvSpPr txBox="1"/>
          <p:nvPr/>
        </p:nvSpPr>
        <p:spPr>
          <a:xfrm>
            <a:off x="2281518" y="5798258"/>
            <a:ext cx="5630595" cy="461665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b="1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v&lt;0 </a:t>
            </a:r>
            <a:r>
              <a:rPr lang="en-US" sz="2400">
                <a:latin typeface="Calibri" panose="020F0502020204030204" pitchFamily="34" charset="0"/>
                <a:cs typeface="Calibri" panose="020F0502020204030204" pitchFamily="34" charset="0"/>
              </a:rPr>
              <a:t>nếu vật chuyển động theo </a:t>
            </a:r>
            <a:r>
              <a:rPr lang="en-US" sz="2400">
                <a:solidFill>
                  <a:srgbClr val="FFC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chiều âm</a:t>
            </a:r>
            <a:endParaRPr lang="en-US" sz="2400">
              <a:solidFill>
                <a:srgbClr val="FFC000"/>
              </a:solidFill>
            </a:endParaRPr>
          </a:p>
        </p:txBody>
      </p:sp>
      <p:cxnSp>
        <p:nvCxnSpPr>
          <p:cNvPr id="16" name="!!3">
            <a:extLst>
              <a:ext uri="{FF2B5EF4-FFF2-40B4-BE49-F238E27FC236}">
                <a16:creationId xmlns:a16="http://schemas.microsoft.com/office/drawing/2014/main" id="{9D02DC83-5D08-42C5-8E68-075C532EADA5}"/>
              </a:ext>
            </a:extLst>
          </p:cNvPr>
          <p:cNvCxnSpPr>
            <a:cxnSpLocks/>
          </p:cNvCxnSpPr>
          <p:nvPr/>
        </p:nvCxnSpPr>
        <p:spPr>
          <a:xfrm>
            <a:off x="648762" y="1169416"/>
            <a:ext cx="54472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!!8">
            <a:extLst>
              <a:ext uri="{FF2B5EF4-FFF2-40B4-BE49-F238E27FC236}">
                <a16:creationId xmlns:a16="http://schemas.microsoft.com/office/drawing/2014/main" id="{5052BCBB-BCA4-4B1B-9488-15F02B8E308D}"/>
              </a:ext>
            </a:extLst>
          </p:cNvPr>
          <p:cNvCxnSpPr/>
          <p:nvPr/>
        </p:nvCxnSpPr>
        <p:spPr>
          <a:xfrm>
            <a:off x="707969" y="5672235"/>
            <a:ext cx="1137057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0526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-1793186810"/>
</p:tagLst>
</file>

<file path=ppt/theme/theme1.xml><?xml version="1.0" encoding="utf-8"?>
<a:theme xmlns:a="http://schemas.openxmlformats.org/drawingml/2006/main" name="TropicVTI">
  <a:themeElements>
    <a:clrScheme name="Tropic">
      <a:dk1>
        <a:srgbClr val="000000"/>
      </a:dk1>
      <a:lt1>
        <a:sysClr val="window" lastClr="FFFFFF"/>
      </a:lt1>
      <a:dk2>
        <a:srgbClr val="09392F"/>
      </a:dk2>
      <a:lt2>
        <a:srgbClr val="ECF0F0"/>
      </a:lt2>
      <a:accent1>
        <a:srgbClr val="1EBE9B"/>
      </a:accent1>
      <a:accent2>
        <a:srgbClr val="FD7C7C"/>
      </a:accent2>
      <a:accent3>
        <a:srgbClr val="7DA8B5"/>
      </a:accent3>
      <a:accent4>
        <a:srgbClr val="168E74"/>
      </a:accent4>
      <a:accent5>
        <a:srgbClr val="FB7365"/>
      </a:accent5>
      <a:accent6>
        <a:srgbClr val="D39B17"/>
      </a:accent6>
      <a:hlink>
        <a:srgbClr val="EF08F7"/>
      </a:hlink>
      <a:folHlink>
        <a:srgbClr val="8477FE"/>
      </a:folHlink>
    </a:clrScheme>
    <a:fontScheme name="Tropic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opicVTI" id="{DE8751F2-0439-4D1D-A674-AFC241C9701D}" vid="{C41D9140-98E0-4A26-97C4-97FDCB8D6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594</Words>
  <Application>Microsoft Office PowerPoint</Application>
  <PresentationFormat>Widescreen</PresentationFormat>
  <Paragraphs>102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Meiryo</vt:lpstr>
      <vt:lpstr>#9Slide03 AmpleSoft Bold</vt:lpstr>
      <vt:lpstr>#9Slide03 Arima Madurai Black</vt:lpstr>
      <vt:lpstr>#9Slide03 Cabin SemiBold</vt:lpstr>
      <vt:lpstr>Arial</vt:lpstr>
      <vt:lpstr>Calibri</vt:lpstr>
      <vt:lpstr>VNI-Helve</vt:lpstr>
      <vt:lpstr>TropicVTI</vt:lpstr>
      <vt:lpstr>Equation</vt:lpstr>
      <vt:lpstr>Bài 2</vt:lpstr>
      <vt:lpstr>I. Chuyển động thẳng đều</vt:lpstr>
      <vt:lpstr>1. Tốc độ trung bình</vt:lpstr>
      <vt:lpstr>2. Định nghĩa</vt:lpstr>
      <vt:lpstr>3. Quãng đường đi được trong chuyển động thẳng đều</vt:lpstr>
      <vt:lpstr>II. Phương trình chuyển động và đồ thị x-t, v-t </vt:lpstr>
      <vt:lpstr>II. Phương trình chuyển động và đồ thị x-t, v-t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</dc:title>
  <dc:creator>Tham Nguyen</dc:creator>
  <cp:lastModifiedBy>Do Thi Bao Hoa</cp:lastModifiedBy>
  <cp:revision>7</cp:revision>
  <dcterms:created xsi:type="dcterms:W3CDTF">2021-08-27T01:38:08Z</dcterms:created>
  <dcterms:modified xsi:type="dcterms:W3CDTF">2021-09-09T03:45:03Z</dcterms:modified>
</cp:coreProperties>
</file>