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300" r:id="rId2"/>
    <p:sldId id="304" r:id="rId3"/>
    <p:sldId id="302" r:id="rId4"/>
    <p:sldId id="303" r:id="rId5"/>
    <p:sldId id="292" r:id="rId6"/>
    <p:sldId id="301" r:id="rId7"/>
    <p:sldId id="306" r:id="rId8"/>
    <p:sldId id="352" r:id="rId9"/>
    <p:sldId id="363" r:id="rId10"/>
    <p:sldId id="357" r:id="rId11"/>
    <p:sldId id="353" r:id="rId12"/>
    <p:sldId id="367" r:id="rId13"/>
    <p:sldId id="359" r:id="rId14"/>
    <p:sldId id="354" r:id="rId15"/>
    <p:sldId id="339" r:id="rId16"/>
    <p:sldId id="360" r:id="rId17"/>
    <p:sldId id="364" r:id="rId18"/>
    <p:sldId id="368" r:id="rId19"/>
    <p:sldId id="366" r:id="rId20"/>
    <p:sldId id="315" r:id="rId21"/>
    <p:sldId id="332" r:id="rId22"/>
    <p:sldId id="365" r:id="rId23"/>
    <p:sldId id="331" r:id="rId24"/>
    <p:sldId id="328" r:id="rId25"/>
    <p:sldId id="329" r:id="rId26"/>
    <p:sldId id="33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763" autoAdjust="0"/>
    <p:restoredTop sz="93979" autoAdjust="0"/>
  </p:normalViewPr>
  <p:slideViewPr>
    <p:cSldViewPr snapToGrid="0">
      <p:cViewPr varScale="1">
        <p:scale>
          <a:sx n="81" d="100"/>
          <a:sy n="81" d="100"/>
        </p:scale>
        <p:origin x="946" y="72"/>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4FE50-D189-4693-915D-AE9503F4174D}" type="datetimeFigureOut">
              <a:rPr lang="en-US" smtClean="0"/>
              <a:t>6/22/2022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EA44A-927D-4D59-858E-589BCB488996}" type="slidenum">
              <a:rPr lang="en-US" smtClean="0"/>
              <a:t>‹#›</a:t>
            </a:fld>
            <a:endParaRPr lang="en-US"/>
          </a:p>
        </p:txBody>
      </p:sp>
    </p:spTree>
    <p:extLst>
      <p:ext uri="{BB962C8B-B14F-4D97-AF65-F5344CB8AC3E}">
        <p14:creationId xmlns:p14="http://schemas.microsoft.com/office/powerpoint/2010/main" val="4232165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Change information</a:t>
            </a:r>
            <a:endParaRPr lang="en-US"/>
          </a:p>
        </p:txBody>
      </p:sp>
      <p:sp>
        <p:nvSpPr>
          <p:cNvPr id="4" name="Slide Number Placeholder 3"/>
          <p:cNvSpPr>
            <a:spLocks noGrp="1"/>
          </p:cNvSpPr>
          <p:nvPr>
            <p:ph type="sldNum" sz="quarter" idx="10"/>
          </p:nvPr>
        </p:nvSpPr>
        <p:spPr/>
        <p:txBody>
          <a:bodyPr/>
          <a:lstStyle/>
          <a:p>
            <a:fld id="{234EA44A-927D-4D59-858E-589BCB488996}" type="slidenum">
              <a:rPr lang="en-US" smtClean="0"/>
              <a:t>3</a:t>
            </a:fld>
            <a:endParaRPr lang="en-US"/>
          </a:p>
        </p:txBody>
      </p:sp>
    </p:spTree>
    <p:extLst>
      <p:ext uri="{BB962C8B-B14F-4D97-AF65-F5344CB8AC3E}">
        <p14:creationId xmlns:p14="http://schemas.microsoft.com/office/powerpoint/2010/main" val="254928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smtClean="0">
                <a:solidFill>
                  <a:schemeClr val="tx1"/>
                </a:solidFill>
                <a:effectLst/>
                <a:latin typeface="+mn-lt"/>
                <a:ea typeface="+mn-ea"/>
                <a:cs typeface="+mn-cs"/>
              </a:rPr>
              <a:t> - Teacher</a:t>
            </a:r>
            <a:r>
              <a:rPr lang="en-US" sz="1200" kern="1200" baseline="0" smtClean="0">
                <a:solidFill>
                  <a:schemeClr val="tx1"/>
                </a:solidFill>
                <a:effectLst/>
                <a:latin typeface="+mn-lt"/>
                <a:ea typeface="+mn-ea"/>
                <a:cs typeface="+mn-cs"/>
              </a:rPr>
              <a:t> talks about what he/she does everyday in an order. Then a</a:t>
            </a:r>
            <a:r>
              <a:rPr lang="en-US" sz="1200" kern="1200" smtClean="0">
                <a:solidFill>
                  <a:schemeClr val="tx1"/>
                </a:solidFill>
                <a:effectLst/>
                <a:latin typeface="+mn-lt"/>
                <a:ea typeface="+mn-ea"/>
                <a:cs typeface="+mn-cs"/>
              </a:rPr>
              <a:t>sk students to speak to their partners about their daily routine and let some of them talk about their partners' routine.</a:t>
            </a:r>
          </a:p>
          <a:p>
            <a:endParaRPr lang="en-US"/>
          </a:p>
        </p:txBody>
      </p:sp>
      <p:sp>
        <p:nvSpPr>
          <p:cNvPr id="4" name="Slide Number Placeholder 3"/>
          <p:cNvSpPr>
            <a:spLocks noGrp="1"/>
          </p:cNvSpPr>
          <p:nvPr>
            <p:ph type="sldNum" sz="quarter" idx="10"/>
          </p:nvPr>
        </p:nvSpPr>
        <p:spPr/>
        <p:txBody>
          <a:bodyPr/>
          <a:lstStyle/>
          <a:p>
            <a:fld id="{234EA44A-927D-4D59-858E-589BCB488996}" type="slidenum">
              <a:rPr lang="en-US" smtClean="0"/>
              <a:t>6</a:t>
            </a:fld>
            <a:endParaRPr lang="en-US"/>
          </a:p>
        </p:txBody>
      </p:sp>
    </p:spTree>
    <p:extLst>
      <p:ext uri="{BB962C8B-B14F-4D97-AF65-F5344CB8AC3E}">
        <p14:creationId xmlns:p14="http://schemas.microsoft.com/office/powerpoint/2010/main" val="2020495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4EA44A-927D-4D59-858E-589BCB488996}" type="slidenum">
              <a:rPr lang="en-US" smtClean="0"/>
              <a:t>8</a:t>
            </a:fld>
            <a:endParaRPr lang="en-US"/>
          </a:p>
        </p:txBody>
      </p:sp>
    </p:spTree>
    <p:extLst>
      <p:ext uri="{BB962C8B-B14F-4D97-AF65-F5344CB8AC3E}">
        <p14:creationId xmlns:p14="http://schemas.microsoft.com/office/powerpoint/2010/main" val="1820803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4EA44A-927D-4D59-858E-589BCB488996}" type="slidenum">
              <a:rPr lang="en-US" smtClean="0"/>
              <a:t>14</a:t>
            </a:fld>
            <a:endParaRPr lang="en-US"/>
          </a:p>
        </p:txBody>
      </p:sp>
    </p:spTree>
    <p:extLst>
      <p:ext uri="{BB962C8B-B14F-4D97-AF65-F5344CB8AC3E}">
        <p14:creationId xmlns:p14="http://schemas.microsoft.com/office/powerpoint/2010/main" val="3589970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latin typeface="Times New Roman" panose="02020603050405020304" pitchFamily="18" charset="0"/>
                <a:ea typeface="Calibri" panose="020F0502020204030204" pitchFamily="34" charset="0"/>
                <a:cs typeface="Times New Roman" panose="02020603050405020304" pitchFamily="18" charset="0"/>
              </a:rPr>
              <a:t>-</a:t>
            </a:r>
            <a:r>
              <a:rPr lang="en-US" dirty="0" smtClean="0">
                <a:latin typeface="Times New Roman" panose="02020603050405020304" pitchFamily="18" charset="0"/>
                <a:ea typeface="Calibri" panose="020F0502020204030204" pitchFamily="34" charset="0"/>
                <a:cs typeface="Times New Roman" panose="02020603050405020304" pitchFamily="18" charset="0"/>
              </a:rPr>
              <a:t>Teacher will use a kind of ‘PING PONG ’process of making statement about herself/himself and then</a:t>
            </a:r>
            <a:r>
              <a:rPr lang="en-US" baseline="0" dirty="0" smtClean="0">
                <a:latin typeface="Times New Roman" panose="02020603050405020304" pitchFamily="18" charset="0"/>
                <a:ea typeface="Calibri" panose="020F0502020204030204" pitchFamily="34" charset="0"/>
                <a:cs typeface="Times New Roman" panose="02020603050405020304" pitchFamily="18" charset="0"/>
              </a:rPr>
              <a:t> will </a:t>
            </a:r>
            <a:r>
              <a:rPr lang="en-US" dirty="0" smtClean="0">
                <a:latin typeface="Times New Roman" panose="02020603050405020304" pitchFamily="18" charset="0"/>
                <a:ea typeface="Calibri" panose="020F0502020204030204" pitchFamily="34" charset="0"/>
                <a:cs typeface="Times New Roman" panose="02020603050405020304" pitchFamily="18" charset="0"/>
              </a:rPr>
              <a:t>elicit</a:t>
            </a:r>
            <a:r>
              <a:rPr lang="en-US" baseline="0" dirty="0" smtClean="0">
                <a:latin typeface="Times New Roman" panose="02020603050405020304" pitchFamily="18" charset="0"/>
                <a:ea typeface="Calibri" panose="020F0502020204030204" pitchFamily="34" charset="0"/>
                <a:cs typeface="Times New Roman" panose="02020603050405020304" pitchFamily="18" charset="0"/>
              </a:rPr>
              <a:t> the answers</a:t>
            </a:r>
            <a:r>
              <a:rPr lang="en-US" dirty="0" smtClean="0">
                <a:latin typeface="Times New Roman" panose="02020603050405020304" pitchFamily="18" charset="0"/>
                <a:ea typeface="Calibri" panose="020F0502020204030204" pitchFamily="34" charset="0"/>
                <a:cs typeface="Times New Roman" panose="02020603050405020304" pitchFamily="18" charset="0"/>
              </a:rPr>
              <a:t> from the students. </a:t>
            </a:r>
            <a:endParaRPr lang="en-US" sz="1050" dirty="0" smtClean="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34EA44A-927D-4D59-858E-589BCB488996}" type="slidenum">
              <a:rPr lang="en-US" smtClean="0"/>
              <a:t>21</a:t>
            </a:fld>
            <a:endParaRPr lang="en-US"/>
          </a:p>
        </p:txBody>
      </p:sp>
    </p:spTree>
    <p:extLst>
      <p:ext uri="{BB962C8B-B14F-4D97-AF65-F5344CB8AC3E}">
        <p14:creationId xmlns:p14="http://schemas.microsoft.com/office/powerpoint/2010/main" val="275465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4803827"/>
      </p:ext>
    </p:extLst>
  </p:cSld>
  <p:clrMapOvr>
    <a:masterClrMapping/>
  </p:clrMapOvr>
  <p:transition spd="med">
    <p:split orient="vert"/>
  </p:transition>
  <p:timing>
    <p:tnLst>
      <p:par>
        <p:cTn id="1" dur="indefinite" restart="never" nodeType="tmRoot"/>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157826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Unit 3">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800884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0" y="16638"/>
            <a:ext cx="12213771"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7"/>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7"/>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id="{FE798370-27E2-9F41-A466-FC64C7FFD70A}"/>
              </a:ext>
            </a:extLst>
          </p:cNvPr>
          <p:cNvSpPr txBox="1"/>
          <p:nvPr userDrawn="1"/>
        </p:nvSpPr>
        <p:spPr>
          <a:xfrm>
            <a:off x="153420" y="-41098"/>
            <a:ext cx="764953"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a:solidFill>
                  <a:schemeClr val="bg1"/>
                </a:solidFill>
              </a:rPr>
              <a:t>Unit </a:t>
            </a:r>
            <a:r>
              <a:rPr lang="en-US" sz="1800" b="1" smtClean="0">
                <a:solidFill>
                  <a:schemeClr val="bg1"/>
                </a:solidFill>
              </a:rPr>
              <a:t>3</a:t>
            </a:r>
            <a:endParaRPr lang="en-US" sz="1800" b="1" dirty="0">
              <a:solidFill>
                <a:schemeClr val="bg1"/>
              </a:solidFill>
            </a:endParaRPr>
          </a:p>
        </p:txBody>
      </p:sp>
      <p:sp>
        <p:nvSpPr>
          <p:cNvPr id="14" name="TextBox 13">
            <a:extLst>
              <a:ext uri="{FF2B5EF4-FFF2-40B4-BE49-F238E27FC236}">
                <a16:creationId xmlns:a16="http://schemas.microsoft.com/office/drawing/2014/main" id="{D7889D60-3103-E54C-9167-2287BEE5C81A}"/>
              </a:ext>
            </a:extLst>
          </p:cNvPr>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7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8"/>
          <a:stretch>
            <a:fillRect/>
          </a:stretch>
        </p:blipFill>
        <p:spPr>
          <a:xfrm>
            <a:off x="11226018" y="6396200"/>
            <a:ext cx="814608" cy="415291"/>
          </a:xfrm>
          <a:prstGeom prst="rect">
            <a:avLst/>
          </a:prstGeom>
          <a:effectLst>
            <a:outerShdw blurRad="50800" dist="38100" dir="2700000" algn="tl" rotWithShape="0">
              <a:prstClr val="black">
                <a:alpha val="40000"/>
              </a:prstClr>
            </a:outerShdw>
          </a:effectLst>
        </p:spPr>
      </p:pic>
      <p:sp>
        <p:nvSpPr>
          <p:cNvPr id="11" name="TextBox 9">
            <a:extLst>
              <a:ext uri="{FF2B5EF4-FFF2-40B4-BE49-F238E27FC236}">
                <a16:creationId xmlns:a16="http://schemas.microsoft.com/office/drawing/2014/main" id="{FE798370-27E2-9F41-A466-FC64C7FFD70A}"/>
              </a:ext>
            </a:extLst>
          </p:cNvPr>
          <p:cNvSpPr txBox="1"/>
          <p:nvPr userDrawn="1"/>
        </p:nvSpPr>
        <p:spPr>
          <a:xfrm>
            <a:off x="11073459" y="-49890"/>
            <a:ext cx="1175322"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smtClean="0">
                <a:solidFill>
                  <a:schemeClr val="bg1"/>
                </a:solidFill>
              </a:rPr>
              <a:t>Lesson</a:t>
            </a:r>
            <a:r>
              <a:rPr lang="en-US" sz="1800" b="1" baseline="0" dirty="0" smtClean="0">
                <a:solidFill>
                  <a:schemeClr val="bg1"/>
                </a:solidFill>
              </a:rPr>
              <a:t> 1.2</a:t>
            </a:r>
            <a:endParaRPr lang="en-US" sz="1800" b="1" dirty="0">
              <a:solidFill>
                <a:schemeClr val="bg1"/>
              </a:solidFill>
            </a:endParaRPr>
          </a:p>
        </p:txBody>
      </p:sp>
    </p:spTree>
    <p:extLst>
      <p:ext uri="{BB962C8B-B14F-4D97-AF65-F5344CB8AC3E}">
        <p14:creationId xmlns:p14="http://schemas.microsoft.com/office/powerpoint/2010/main" val="30553122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eduhome.com.vn/DHALesson?idGrade=10&amp;idSubject=1&amp;idSeries=118&amp;idTheme=1067&amp;IdLevel=3&amp;idThemeServer=79" TargetMode="Externa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61047"/>
          </a:xfrm>
          <a:prstGeom prst="rect">
            <a:avLst/>
          </a:prstGeom>
        </p:spPr>
      </p:pic>
      <p:sp>
        <p:nvSpPr>
          <p:cNvPr id="3" name="TextBox 2"/>
          <p:cNvSpPr txBox="1"/>
          <p:nvPr/>
        </p:nvSpPr>
        <p:spPr>
          <a:xfrm>
            <a:off x="5103847" y="2645692"/>
            <a:ext cx="6596743" cy="1754326"/>
          </a:xfrm>
          <a:prstGeom prst="rect">
            <a:avLst/>
          </a:prstGeom>
          <a:noFill/>
        </p:spPr>
        <p:txBody>
          <a:bodyPr wrap="square" rtlCol="0">
            <a:spAutoFit/>
          </a:bodyPr>
          <a:lstStyle/>
          <a:p>
            <a:pPr algn="ctr"/>
            <a:r>
              <a:rPr lang="en-US" sz="4400" b="1">
                <a:solidFill>
                  <a:srgbClr val="0070C0"/>
                </a:solidFill>
              </a:rPr>
              <a:t>Unit </a:t>
            </a:r>
            <a:r>
              <a:rPr lang="en-US" sz="4400" b="1" smtClean="0">
                <a:solidFill>
                  <a:srgbClr val="0070C0"/>
                </a:solidFill>
              </a:rPr>
              <a:t>3: Music and Arts</a:t>
            </a:r>
            <a:endParaRPr lang="en-US" sz="3200" b="1" dirty="0">
              <a:solidFill>
                <a:srgbClr val="0070C0"/>
              </a:solidFill>
            </a:endParaRPr>
          </a:p>
          <a:p>
            <a:pPr algn="ctr"/>
            <a:r>
              <a:rPr lang="en-US" sz="3200" b="1" dirty="0">
                <a:solidFill>
                  <a:srgbClr val="00B050"/>
                </a:solidFill>
              </a:rPr>
              <a:t>Lesson 1.2: Grammar</a:t>
            </a:r>
            <a:endParaRPr lang="en-US" sz="3200" dirty="0"/>
          </a:p>
          <a:p>
            <a:pPr algn="ctr"/>
            <a:r>
              <a:rPr lang="en-US" sz="3200">
                <a:solidFill>
                  <a:srgbClr val="FF0000"/>
                </a:solidFill>
              </a:rPr>
              <a:t>Page</a:t>
            </a:r>
            <a:r>
              <a:rPr lang="en-US" sz="3200"/>
              <a:t> </a:t>
            </a:r>
            <a:r>
              <a:rPr lang="en-US" sz="3200" smtClean="0">
                <a:solidFill>
                  <a:srgbClr val="FF0000"/>
                </a:solidFill>
              </a:rPr>
              <a:t>21</a:t>
            </a:r>
            <a:endParaRPr lang="en-US" sz="3200" dirty="0">
              <a:solidFill>
                <a:srgbClr val="FF0000"/>
              </a:solidFill>
            </a:endParaRPr>
          </a:p>
        </p:txBody>
      </p:sp>
    </p:spTree>
    <p:extLst>
      <p:ext uri="{BB962C8B-B14F-4D97-AF65-F5344CB8AC3E}">
        <p14:creationId xmlns:p14="http://schemas.microsoft.com/office/powerpoint/2010/main" val="4083332048"/>
      </p:ext>
    </p:extLst>
  </p:cSld>
  <p:clrMapOvr>
    <a:masterClrMapping/>
  </p:clrMapOvr>
  <p:transition spd="med">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96595" y="807723"/>
            <a:ext cx="9597477" cy="4989898"/>
          </a:xfrm>
          <a:prstGeom prst="rect">
            <a:avLst/>
          </a:prstGeom>
        </p:spPr>
      </p:pic>
    </p:spTree>
    <p:extLst>
      <p:ext uri="{BB962C8B-B14F-4D97-AF65-F5344CB8AC3E}">
        <p14:creationId xmlns:p14="http://schemas.microsoft.com/office/powerpoint/2010/main" val="34132653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6713" t="6432" r="10145"/>
          <a:stretch/>
        </p:blipFill>
        <p:spPr>
          <a:xfrm>
            <a:off x="8920328" y="950768"/>
            <a:ext cx="3179136" cy="1726185"/>
          </a:xfrm>
          <a:prstGeom prst="rect">
            <a:avLst/>
          </a:prstGeom>
        </p:spPr>
      </p:pic>
      <p:sp>
        <p:nvSpPr>
          <p:cNvPr id="23" name="Rectangle 22"/>
          <p:cNvSpPr/>
          <p:nvPr/>
        </p:nvSpPr>
        <p:spPr>
          <a:xfrm>
            <a:off x="156298" y="375420"/>
            <a:ext cx="11025962"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b="1">
                <a:solidFill>
                  <a:srgbClr val="0070C0"/>
                </a:solidFill>
              </a:rPr>
              <a:t>b. Circle the correct words. </a:t>
            </a:r>
            <a:endParaRPr lang="en-US" sz="3200" b="1" i="1" smtClean="0">
              <a:solidFill>
                <a:srgbClr val="0070C0"/>
              </a:solidFill>
            </a:endParaRPr>
          </a:p>
        </p:txBody>
      </p:sp>
      <p:sp>
        <p:nvSpPr>
          <p:cNvPr id="24" name="TextBox 23"/>
          <p:cNvSpPr txBox="1"/>
          <p:nvPr/>
        </p:nvSpPr>
        <p:spPr>
          <a:xfrm>
            <a:off x="655737" y="1535543"/>
            <a:ext cx="10027085" cy="5078313"/>
          </a:xfrm>
          <a:prstGeom prst="rect">
            <a:avLst/>
          </a:prstGeom>
          <a:noFill/>
        </p:spPr>
        <p:txBody>
          <a:bodyPr wrap="square" rtlCol="0">
            <a:spAutoFit/>
          </a:bodyPr>
          <a:lstStyle/>
          <a:p>
            <a:r>
              <a:rPr lang="en-US" sz="3600" smtClean="0"/>
              <a:t>1. Sarah </a:t>
            </a:r>
            <a:r>
              <a:rPr lang="en-US" sz="3600" i="1"/>
              <a:t>love/loves </a:t>
            </a:r>
            <a:r>
              <a:rPr lang="en-US" sz="3600"/>
              <a:t>jazz.</a:t>
            </a:r>
            <a:br>
              <a:rPr lang="en-US" sz="3600"/>
            </a:br>
            <a:r>
              <a:rPr lang="en-US" sz="3600"/>
              <a:t> </a:t>
            </a:r>
            <a:r>
              <a:rPr lang="en-US" sz="3600" smtClean="0"/>
              <a:t>   She </a:t>
            </a:r>
            <a:r>
              <a:rPr lang="en-US" sz="3600" i="1"/>
              <a:t>don't/doesn't </a:t>
            </a:r>
            <a:r>
              <a:rPr lang="en-US" sz="3600"/>
              <a:t>like rock music</a:t>
            </a:r>
            <a:r>
              <a:rPr lang="en-US" sz="3600" smtClean="0"/>
              <a:t>.</a:t>
            </a:r>
          </a:p>
          <a:p>
            <a:endParaRPr lang="en-US" sz="3600"/>
          </a:p>
          <a:p>
            <a:r>
              <a:rPr lang="en-US" sz="3600" smtClean="0"/>
              <a:t>2</a:t>
            </a:r>
            <a:r>
              <a:rPr lang="en-US" sz="3600"/>
              <a:t>. Matt often </a:t>
            </a:r>
            <a:r>
              <a:rPr lang="en-US" sz="3600" i="1"/>
              <a:t>listen/listens </a:t>
            </a:r>
            <a:r>
              <a:rPr lang="en-US" sz="3600"/>
              <a:t>to his favorite rock songs</a:t>
            </a:r>
            <a:br>
              <a:rPr lang="en-US" sz="3600"/>
            </a:br>
            <a:r>
              <a:rPr lang="en-US" sz="3600"/>
              <a:t>when he </a:t>
            </a:r>
            <a:r>
              <a:rPr lang="en-US" sz="3600" i="1"/>
              <a:t>do/does </a:t>
            </a:r>
            <a:r>
              <a:rPr lang="en-US" sz="3600"/>
              <a:t>his homework</a:t>
            </a:r>
            <a:r>
              <a:rPr lang="en-US" sz="3600" smtClean="0"/>
              <a:t>.</a:t>
            </a:r>
          </a:p>
          <a:p>
            <a:r>
              <a:rPr lang="en-US" sz="3600"/>
              <a:t/>
            </a:r>
            <a:br>
              <a:rPr lang="en-US" sz="3600"/>
            </a:br>
            <a:r>
              <a:rPr lang="en-US" sz="3600"/>
              <a:t>3. I </a:t>
            </a:r>
            <a:r>
              <a:rPr lang="en-US" sz="3600" i="1"/>
              <a:t>don't/doesn't </a:t>
            </a:r>
            <a:r>
              <a:rPr lang="en-US" sz="3600"/>
              <a:t>like listening to classical music. It </a:t>
            </a:r>
            <a:r>
              <a:rPr lang="en-US" sz="3600" i="1"/>
              <a:t>is/are </a:t>
            </a:r>
            <a:r>
              <a:rPr lang="en-US" sz="3600"/>
              <a:t>boring. </a:t>
            </a:r>
            <a:br>
              <a:rPr lang="en-US" sz="3600"/>
            </a:br>
            <a:endParaRPr lang="en-US" sz="3600"/>
          </a:p>
        </p:txBody>
      </p:sp>
      <p:sp>
        <p:nvSpPr>
          <p:cNvPr id="26" name="Oval 25"/>
          <p:cNvSpPr/>
          <p:nvPr/>
        </p:nvSpPr>
        <p:spPr>
          <a:xfrm>
            <a:off x="3081501" y="3810008"/>
            <a:ext cx="976117" cy="52938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7" name="Oval 26"/>
          <p:cNvSpPr/>
          <p:nvPr/>
        </p:nvSpPr>
        <p:spPr>
          <a:xfrm>
            <a:off x="2998382" y="2173708"/>
            <a:ext cx="1454582" cy="5634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8" name="Oval 27"/>
          <p:cNvSpPr/>
          <p:nvPr/>
        </p:nvSpPr>
        <p:spPr>
          <a:xfrm>
            <a:off x="4448612" y="3180441"/>
            <a:ext cx="1220667" cy="62956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1" name="Oval 30"/>
          <p:cNvSpPr/>
          <p:nvPr/>
        </p:nvSpPr>
        <p:spPr>
          <a:xfrm>
            <a:off x="3258048" y="1636225"/>
            <a:ext cx="1019990" cy="5066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32" name="Straight Connector 31"/>
          <p:cNvCxnSpPr/>
          <p:nvPr/>
        </p:nvCxnSpPr>
        <p:spPr>
          <a:xfrm flipV="1">
            <a:off x="1225403" y="2072708"/>
            <a:ext cx="946298" cy="21265"/>
          </a:xfrm>
          <a:prstGeom prst="line">
            <a:avLst/>
          </a:prstGeom>
          <a:ln>
            <a:solidFill>
              <a:srgbClr val="00B050"/>
            </a:solidFill>
          </a:ln>
        </p:spPr>
        <p:style>
          <a:lnRef idx="3">
            <a:schemeClr val="accent2"/>
          </a:lnRef>
          <a:fillRef idx="0">
            <a:schemeClr val="accent2"/>
          </a:fillRef>
          <a:effectRef idx="2">
            <a:schemeClr val="accent2"/>
          </a:effectRef>
          <a:fontRef idx="minor">
            <a:schemeClr val="tx1"/>
          </a:fontRef>
        </p:style>
      </p:cxnSp>
      <p:cxnSp>
        <p:nvCxnSpPr>
          <p:cNvPr id="41" name="Straight Connector 40"/>
          <p:cNvCxnSpPr/>
          <p:nvPr/>
        </p:nvCxnSpPr>
        <p:spPr>
          <a:xfrm>
            <a:off x="1977137" y="4302241"/>
            <a:ext cx="389127" cy="0"/>
          </a:xfrm>
          <a:prstGeom prst="line">
            <a:avLst/>
          </a:prstGeom>
          <a:ln>
            <a:solidFill>
              <a:srgbClr val="00B050"/>
            </a:solidFill>
          </a:ln>
        </p:spPr>
        <p:style>
          <a:lnRef idx="3">
            <a:schemeClr val="accent2"/>
          </a:lnRef>
          <a:fillRef idx="0">
            <a:schemeClr val="accent2"/>
          </a:fillRef>
          <a:effectRef idx="2">
            <a:schemeClr val="accent2"/>
          </a:effectRef>
          <a:fontRef idx="minor">
            <a:schemeClr val="tx1"/>
          </a:fontRef>
        </p:style>
      </p:cxnSp>
      <p:cxnSp>
        <p:nvCxnSpPr>
          <p:cNvPr id="42" name="Straight Connector 41"/>
          <p:cNvCxnSpPr/>
          <p:nvPr/>
        </p:nvCxnSpPr>
        <p:spPr>
          <a:xfrm flipV="1">
            <a:off x="1323754" y="3717466"/>
            <a:ext cx="749596" cy="17724"/>
          </a:xfrm>
          <a:prstGeom prst="line">
            <a:avLst/>
          </a:prstGeom>
          <a:ln>
            <a:solidFill>
              <a:srgbClr val="00B050"/>
            </a:solidFill>
          </a:ln>
        </p:spPr>
        <p:style>
          <a:lnRef idx="3">
            <a:schemeClr val="accent2"/>
          </a:lnRef>
          <a:fillRef idx="0">
            <a:schemeClr val="accent2"/>
          </a:fillRef>
          <a:effectRef idx="2">
            <a:schemeClr val="accent2"/>
          </a:effectRef>
          <a:fontRef idx="minor">
            <a:schemeClr val="tx1"/>
          </a:fontRef>
        </p:style>
      </p:cxnSp>
      <p:cxnSp>
        <p:nvCxnSpPr>
          <p:cNvPr id="43" name="Straight Connector 42"/>
          <p:cNvCxnSpPr/>
          <p:nvPr/>
        </p:nvCxnSpPr>
        <p:spPr>
          <a:xfrm flipV="1">
            <a:off x="1225403" y="2673157"/>
            <a:ext cx="579476" cy="7591"/>
          </a:xfrm>
          <a:prstGeom prst="line">
            <a:avLst/>
          </a:prstGeom>
          <a:ln>
            <a:solidFill>
              <a:srgbClr val="00B050"/>
            </a:solidFill>
          </a:ln>
        </p:spPr>
        <p:style>
          <a:lnRef idx="3">
            <a:schemeClr val="accent2"/>
          </a:lnRef>
          <a:fillRef idx="0">
            <a:schemeClr val="accent2"/>
          </a:fillRef>
          <a:effectRef idx="2">
            <a:schemeClr val="accent2"/>
          </a:effectRef>
          <a:fontRef idx="minor">
            <a:schemeClr val="tx1"/>
          </a:fontRef>
        </p:style>
      </p:cxnSp>
      <p:cxnSp>
        <p:nvCxnSpPr>
          <p:cNvPr id="49" name="Straight Connector 48"/>
          <p:cNvCxnSpPr/>
          <p:nvPr/>
        </p:nvCxnSpPr>
        <p:spPr>
          <a:xfrm flipV="1">
            <a:off x="9817141" y="5430696"/>
            <a:ext cx="219994" cy="8862"/>
          </a:xfrm>
          <a:prstGeom prst="line">
            <a:avLst/>
          </a:prstGeom>
          <a:ln>
            <a:solidFill>
              <a:srgbClr val="00B050"/>
            </a:solidFill>
          </a:ln>
        </p:spPr>
        <p:style>
          <a:lnRef idx="3">
            <a:schemeClr val="accent2"/>
          </a:lnRef>
          <a:fillRef idx="0">
            <a:schemeClr val="accent2"/>
          </a:fillRef>
          <a:effectRef idx="2">
            <a:schemeClr val="accent2"/>
          </a:effectRef>
          <a:fontRef idx="minor">
            <a:schemeClr val="tx1"/>
          </a:fontRef>
        </p:style>
      </p:cxnSp>
      <p:sp>
        <p:nvSpPr>
          <p:cNvPr id="53" name="Oval 52"/>
          <p:cNvSpPr/>
          <p:nvPr/>
        </p:nvSpPr>
        <p:spPr>
          <a:xfrm>
            <a:off x="648562" y="5429654"/>
            <a:ext cx="550186" cy="5319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4" name="Oval 53"/>
          <p:cNvSpPr/>
          <p:nvPr/>
        </p:nvSpPr>
        <p:spPr>
          <a:xfrm>
            <a:off x="1442900" y="4901475"/>
            <a:ext cx="1002588" cy="5319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55" name="Straight Connector 54"/>
          <p:cNvCxnSpPr/>
          <p:nvPr/>
        </p:nvCxnSpPr>
        <p:spPr>
          <a:xfrm>
            <a:off x="1140339" y="5387122"/>
            <a:ext cx="217497" cy="0"/>
          </a:xfrm>
          <a:prstGeom prst="line">
            <a:avLst/>
          </a:prstGeom>
          <a:ln>
            <a:solidFill>
              <a:srgbClr val="00B05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95536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1000"/>
                                        <p:tgtEl>
                                          <p:spTgt spid="31"/>
                                        </p:tgtEl>
                                      </p:cBhvr>
                                    </p:animEffect>
                                    <p:anim calcmode="lin" valueType="num">
                                      <p:cBhvr>
                                        <p:cTn id="14" dur="1000" fill="hold"/>
                                        <p:tgtEl>
                                          <p:spTgt spid="31"/>
                                        </p:tgtEl>
                                        <p:attrNameLst>
                                          <p:attrName>ppt_x</p:attrName>
                                        </p:attrNameLst>
                                      </p:cBhvr>
                                      <p:tavLst>
                                        <p:tav tm="0">
                                          <p:val>
                                            <p:strVal val="#ppt_x"/>
                                          </p:val>
                                        </p:tav>
                                        <p:tav tm="100000">
                                          <p:val>
                                            <p:strVal val="#ppt_x"/>
                                          </p:val>
                                        </p:tav>
                                      </p:tavLst>
                                    </p:anim>
                                    <p:anim calcmode="lin" valueType="num">
                                      <p:cBhvr>
                                        <p:cTn id="1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3"/>
                                        </p:tgtEl>
                                        <p:attrNameLst>
                                          <p:attrName>style.visibility</p:attrName>
                                        </p:attrNameLst>
                                      </p:cBhvr>
                                      <p:to>
                                        <p:strVal val="visible"/>
                                      </p:to>
                                    </p:set>
                                    <p:anim calcmode="lin" valueType="num">
                                      <p:cBhvr additive="base">
                                        <p:cTn id="20" dur="500" fill="hold"/>
                                        <p:tgtEl>
                                          <p:spTgt spid="43"/>
                                        </p:tgtEl>
                                        <p:attrNameLst>
                                          <p:attrName>ppt_x</p:attrName>
                                        </p:attrNameLst>
                                      </p:cBhvr>
                                      <p:tavLst>
                                        <p:tav tm="0">
                                          <p:val>
                                            <p:strVal val="#ppt_x"/>
                                          </p:val>
                                        </p:tav>
                                        <p:tav tm="100000">
                                          <p:val>
                                            <p:strVal val="#ppt_x"/>
                                          </p:val>
                                        </p:tav>
                                      </p:tavLst>
                                    </p:anim>
                                    <p:anim calcmode="lin" valueType="num">
                                      <p:cBhvr additive="base">
                                        <p:cTn id="21"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2"/>
                                        </p:tgtEl>
                                        <p:attrNameLst>
                                          <p:attrName>style.visibility</p:attrName>
                                        </p:attrNameLst>
                                      </p:cBhvr>
                                      <p:to>
                                        <p:strVal val="visible"/>
                                      </p:to>
                                    </p:set>
                                    <p:anim calcmode="lin" valueType="num">
                                      <p:cBhvr additive="base">
                                        <p:cTn id="33" dur="500" fill="hold"/>
                                        <p:tgtEl>
                                          <p:spTgt spid="42"/>
                                        </p:tgtEl>
                                        <p:attrNameLst>
                                          <p:attrName>ppt_x</p:attrName>
                                        </p:attrNameLst>
                                      </p:cBhvr>
                                      <p:tavLst>
                                        <p:tav tm="0">
                                          <p:val>
                                            <p:strVal val="#ppt_x"/>
                                          </p:val>
                                        </p:tav>
                                        <p:tav tm="100000">
                                          <p:val>
                                            <p:strVal val="#ppt_x"/>
                                          </p:val>
                                        </p:tav>
                                      </p:tavLst>
                                    </p:anim>
                                    <p:anim calcmode="lin" valueType="num">
                                      <p:cBhvr additive="base">
                                        <p:cTn id="34"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1000"/>
                                        <p:tgtEl>
                                          <p:spTgt spid="28"/>
                                        </p:tgtEl>
                                      </p:cBhvr>
                                    </p:animEffect>
                                    <p:anim calcmode="lin" valueType="num">
                                      <p:cBhvr>
                                        <p:cTn id="40" dur="1000" fill="hold"/>
                                        <p:tgtEl>
                                          <p:spTgt spid="28"/>
                                        </p:tgtEl>
                                        <p:attrNameLst>
                                          <p:attrName>ppt_x</p:attrName>
                                        </p:attrNameLst>
                                      </p:cBhvr>
                                      <p:tavLst>
                                        <p:tav tm="0">
                                          <p:val>
                                            <p:strVal val="#ppt_x"/>
                                          </p:val>
                                        </p:tav>
                                        <p:tav tm="100000">
                                          <p:val>
                                            <p:strVal val="#ppt_x"/>
                                          </p:val>
                                        </p:tav>
                                      </p:tavLst>
                                    </p:anim>
                                    <p:anim calcmode="lin" valueType="num">
                                      <p:cBhvr>
                                        <p:cTn id="4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41"/>
                                        </p:tgtEl>
                                        <p:attrNameLst>
                                          <p:attrName>style.visibility</p:attrName>
                                        </p:attrNameLst>
                                      </p:cBhvr>
                                      <p:to>
                                        <p:strVal val="visible"/>
                                      </p:to>
                                    </p:set>
                                    <p:anim calcmode="lin" valueType="num">
                                      <p:cBhvr additive="base">
                                        <p:cTn id="46" dur="500" fill="hold"/>
                                        <p:tgtEl>
                                          <p:spTgt spid="41"/>
                                        </p:tgtEl>
                                        <p:attrNameLst>
                                          <p:attrName>ppt_x</p:attrName>
                                        </p:attrNameLst>
                                      </p:cBhvr>
                                      <p:tavLst>
                                        <p:tav tm="0">
                                          <p:val>
                                            <p:strVal val="#ppt_x"/>
                                          </p:val>
                                        </p:tav>
                                        <p:tav tm="100000">
                                          <p:val>
                                            <p:strVal val="#ppt_x"/>
                                          </p:val>
                                        </p:tav>
                                      </p:tavLst>
                                    </p:anim>
                                    <p:anim calcmode="lin" valueType="num">
                                      <p:cBhvr additive="base">
                                        <p:cTn id="47"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1000"/>
                                        <p:tgtEl>
                                          <p:spTgt spid="26"/>
                                        </p:tgtEl>
                                      </p:cBhvr>
                                    </p:animEffect>
                                    <p:anim calcmode="lin" valueType="num">
                                      <p:cBhvr>
                                        <p:cTn id="53" dur="1000" fill="hold"/>
                                        <p:tgtEl>
                                          <p:spTgt spid="26"/>
                                        </p:tgtEl>
                                        <p:attrNameLst>
                                          <p:attrName>ppt_x</p:attrName>
                                        </p:attrNameLst>
                                      </p:cBhvr>
                                      <p:tavLst>
                                        <p:tav tm="0">
                                          <p:val>
                                            <p:strVal val="#ppt_x"/>
                                          </p:val>
                                        </p:tav>
                                        <p:tav tm="100000">
                                          <p:val>
                                            <p:strVal val="#ppt_x"/>
                                          </p:val>
                                        </p:tav>
                                      </p:tavLst>
                                    </p:anim>
                                    <p:anim calcmode="lin" valueType="num">
                                      <p:cBhvr>
                                        <p:cTn id="5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55"/>
                                        </p:tgtEl>
                                        <p:attrNameLst>
                                          <p:attrName>style.visibility</p:attrName>
                                        </p:attrNameLst>
                                      </p:cBhvr>
                                      <p:to>
                                        <p:strVal val="visible"/>
                                      </p:to>
                                    </p:set>
                                    <p:anim calcmode="lin" valueType="num">
                                      <p:cBhvr additive="base">
                                        <p:cTn id="59" dur="500" fill="hold"/>
                                        <p:tgtEl>
                                          <p:spTgt spid="55"/>
                                        </p:tgtEl>
                                        <p:attrNameLst>
                                          <p:attrName>ppt_x</p:attrName>
                                        </p:attrNameLst>
                                      </p:cBhvr>
                                      <p:tavLst>
                                        <p:tav tm="0">
                                          <p:val>
                                            <p:strVal val="#ppt_x"/>
                                          </p:val>
                                        </p:tav>
                                        <p:tav tm="100000">
                                          <p:val>
                                            <p:strVal val="#ppt_x"/>
                                          </p:val>
                                        </p:tav>
                                      </p:tavLst>
                                    </p:anim>
                                    <p:anim calcmode="lin" valueType="num">
                                      <p:cBhvr additive="base">
                                        <p:cTn id="6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54"/>
                                        </p:tgtEl>
                                        <p:attrNameLst>
                                          <p:attrName>style.visibility</p:attrName>
                                        </p:attrNameLst>
                                      </p:cBhvr>
                                      <p:to>
                                        <p:strVal val="visible"/>
                                      </p:to>
                                    </p:set>
                                    <p:animEffect transition="in" filter="fade">
                                      <p:cBhvr>
                                        <p:cTn id="65" dur="1000"/>
                                        <p:tgtEl>
                                          <p:spTgt spid="54"/>
                                        </p:tgtEl>
                                      </p:cBhvr>
                                    </p:animEffect>
                                    <p:anim calcmode="lin" valueType="num">
                                      <p:cBhvr>
                                        <p:cTn id="66" dur="1000" fill="hold"/>
                                        <p:tgtEl>
                                          <p:spTgt spid="54"/>
                                        </p:tgtEl>
                                        <p:attrNameLst>
                                          <p:attrName>ppt_x</p:attrName>
                                        </p:attrNameLst>
                                      </p:cBhvr>
                                      <p:tavLst>
                                        <p:tav tm="0">
                                          <p:val>
                                            <p:strVal val="#ppt_x"/>
                                          </p:val>
                                        </p:tav>
                                        <p:tav tm="100000">
                                          <p:val>
                                            <p:strVal val="#ppt_x"/>
                                          </p:val>
                                        </p:tav>
                                      </p:tavLst>
                                    </p:anim>
                                    <p:anim calcmode="lin" valueType="num">
                                      <p:cBhvr>
                                        <p:cTn id="67"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49"/>
                                        </p:tgtEl>
                                        <p:attrNameLst>
                                          <p:attrName>style.visibility</p:attrName>
                                        </p:attrNameLst>
                                      </p:cBhvr>
                                      <p:to>
                                        <p:strVal val="visible"/>
                                      </p:to>
                                    </p:set>
                                    <p:anim calcmode="lin" valueType="num">
                                      <p:cBhvr additive="base">
                                        <p:cTn id="72" dur="500" fill="hold"/>
                                        <p:tgtEl>
                                          <p:spTgt spid="49"/>
                                        </p:tgtEl>
                                        <p:attrNameLst>
                                          <p:attrName>ppt_x</p:attrName>
                                        </p:attrNameLst>
                                      </p:cBhvr>
                                      <p:tavLst>
                                        <p:tav tm="0">
                                          <p:val>
                                            <p:strVal val="#ppt_x"/>
                                          </p:val>
                                        </p:tav>
                                        <p:tav tm="100000">
                                          <p:val>
                                            <p:strVal val="#ppt_x"/>
                                          </p:val>
                                        </p:tav>
                                      </p:tavLst>
                                    </p:anim>
                                    <p:anim calcmode="lin" valueType="num">
                                      <p:cBhvr additive="base">
                                        <p:cTn id="73"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53"/>
                                        </p:tgtEl>
                                        <p:attrNameLst>
                                          <p:attrName>style.visibility</p:attrName>
                                        </p:attrNameLst>
                                      </p:cBhvr>
                                      <p:to>
                                        <p:strVal val="visible"/>
                                      </p:to>
                                    </p:set>
                                    <p:animEffect transition="in" filter="fade">
                                      <p:cBhvr>
                                        <p:cTn id="78" dur="1000"/>
                                        <p:tgtEl>
                                          <p:spTgt spid="53"/>
                                        </p:tgtEl>
                                      </p:cBhvr>
                                    </p:animEffect>
                                    <p:anim calcmode="lin" valueType="num">
                                      <p:cBhvr>
                                        <p:cTn id="79" dur="1000" fill="hold"/>
                                        <p:tgtEl>
                                          <p:spTgt spid="53"/>
                                        </p:tgtEl>
                                        <p:attrNameLst>
                                          <p:attrName>ppt_x</p:attrName>
                                        </p:attrNameLst>
                                      </p:cBhvr>
                                      <p:tavLst>
                                        <p:tav tm="0">
                                          <p:val>
                                            <p:strVal val="#ppt_x"/>
                                          </p:val>
                                        </p:tav>
                                        <p:tav tm="100000">
                                          <p:val>
                                            <p:strVal val="#ppt_x"/>
                                          </p:val>
                                        </p:tav>
                                      </p:tavLst>
                                    </p:anim>
                                    <p:anim calcmode="lin" valueType="num">
                                      <p:cBhvr>
                                        <p:cTn id="80"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31" grpId="0" animBg="1"/>
      <p:bldP spid="53" grpId="0" animBg="1"/>
      <p:bldP spid="5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0283" y="346363"/>
            <a:ext cx="9144000" cy="6096000"/>
          </a:xfrm>
          <a:prstGeom prst="rect">
            <a:avLst/>
          </a:prstGeom>
        </p:spPr>
      </p:pic>
      <p:sp>
        <p:nvSpPr>
          <p:cNvPr id="3" name="Rectangle 2">
            <a:extLst>
              <a:ext uri="{FF2B5EF4-FFF2-40B4-BE49-F238E27FC236}">
                <a16:creationId xmlns:a16="http://schemas.microsoft.com/office/drawing/2014/main" id="{BA386DE9-345A-400C-B2BB-B32B155C2C38}"/>
              </a:ext>
            </a:extLst>
          </p:cNvPr>
          <p:cNvSpPr/>
          <p:nvPr/>
        </p:nvSpPr>
        <p:spPr>
          <a:xfrm>
            <a:off x="7249212" y="552140"/>
            <a:ext cx="4902447"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smtClean="0">
                <a:solidFill>
                  <a:schemeClr val="accent6">
                    <a:lumMod val="75000"/>
                  </a:schemeClr>
                </a:solidFill>
              </a:rPr>
              <a:t>PRACTICE</a:t>
            </a:r>
            <a:endParaRPr lang="en-US" sz="5400" b="1" dirty="0">
              <a:solidFill>
                <a:schemeClr val="accent6">
                  <a:lumMod val="75000"/>
                </a:schemeClr>
              </a:solidFill>
            </a:endParaRPr>
          </a:p>
        </p:txBody>
      </p:sp>
    </p:spTree>
    <p:extLst>
      <p:ext uri="{BB962C8B-B14F-4D97-AF65-F5344CB8AC3E}">
        <p14:creationId xmlns:p14="http://schemas.microsoft.com/office/powerpoint/2010/main" val="4867190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1229" y="1216521"/>
            <a:ext cx="10271962" cy="5078313"/>
          </a:xfrm>
          <a:prstGeom prst="rect">
            <a:avLst/>
          </a:prstGeom>
          <a:noFill/>
        </p:spPr>
        <p:txBody>
          <a:bodyPr wrap="square" rtlCol="0">
            <a:spAutoFit/>
          </a:bodyPr>
          <a:lstStyle/>
          <a:p>
            <a:r>
              <a:rPr lang="en-US" sz="3600" smtClean="0"/>
              <a:t>4</a:t>
            </a:r>
            <a:r>
              <a:rPr lang="en-US" sz="3600"/>
              <a:t>. - </a:t>
            </a:r>
            <a:r>
              <a:rPr lang="en-US" sz="3600" i="1"/>
              <a:t>Do/Does </a:t>
            </a:r>
            <a:r>
              <a:rPr lang="en-US" sz="3600"/>
              <a:t>your parents </a:t>
            </a:r>
            <a:r>
              <a:rPr lang="en-US" sz="3600" i="1"/>
              <a:t>listen/listens </a:t>
            </a:r>
            <a:r>
              <a:rPr lang="en-US" sz="3600"/>
              <a:t>to country music?</a:t>
            </a:r>
            <a:br>
              <a:rPr lang="en-US" sz="3600"/>
            </a:br>
            <a:r>
              <a:rPr lang="en-US" sz="3600"/>
              <a:t> </a:t>
            </a:r>
            <a:r>
              <a:rPr lang="en-US" sz="3600" smtClean="0"/>
              <a:t>   - </a:t>
            </a:r>
            <a:r>
              <a:rPr lang="en-US" sz="3600"/>
              <a:t>Yes, they </a:t>
            </a:r>
            <a:r>
              <a:rPr lang="en-US" sz="3600" i="1"/>
              <a:t>love/loves </a:t>
            </a:r>
            <a:r>
              <a:rPr lang="en-US" sz="3600"/>
              <a:t>it</a:t>
            </a:r>
            <a:r>
              <a:rPr lang="en-US" sz="3600" smtClean="0"/>
              <a:t>.</a:t>
            </a:r>
          </a:p>
          <a:p>
            <a:r>
              <a:rPr lang="en-US" sz="3600"/>
              <a:t/>
            </a:r>
            <a:br>
              <a:rPr lang="en-US" sz="3600"/>
            </a:br>
            <a:r>
              <a:rPr lang="en-US" sz="3600"/>
              <a:t>5. My sister and I </a:t>
            </a:r>
            <a:r>
              <a:rPr lang="en-US" sz="3600" i="1"/>
              <a:t>play/plays </a:t>
            </a:r>
            <a:r>
              <a:rPr lang="en-US" sz="3600"/>
              <a:t>the piano every day. We </a:t>
            </a:r>
            <a:r>
              <a:rPr lang="en-US" sz="3600" i="1"/>
              <a:t>practice/practices </a:t>
            </a:r>
            <a:r>
              <a:rPr lang="en-US" sz="3600"/>
              <a:t>in the evening</a:t>
            </a:r>
            <a:r>
              <a:rPr lang="en-US" sz="3600" smtClean="0"/>
              <a:t>.</a:t>
            </a:r>
          </a:p>
          <a:p>
            <a:r>
              <a:rPr lang="en-US" sz="3600"/>
              <a:t/>
            </a:r>
            <a:br>
              <a:rPr lang="en-US" sz="3600"/>
            </a:br>
            <a:r>
              <a:rPr lang="en-US" sz="3600"/>
              <a:t>6. - When </a:t>
            </a:r>
            <a:r>
              <a:rPr lang="en-US" sz="3600" i="1"/>
              <a:t>do/does </a:t>
            </a:r>
            <a:r>
              <a:rPr lang="en-US" sz="3600"/>
              <a:t>the music show </a:t>
            </a:r>
            <a:r>
              <a:rPr lang="en-US" sz="3600" i="1" smtClean="0"/>
              <a:t>finish/finishes</a:t>
            </a:r>
            <a:r>
              <a:rPr lang="en-US" sz="3600"/>
              <a:t>?</a:t>
            </a:r>
            <a:br>
              <a:rPr lang="en-US" sz="3600"/>
            </a:br>
            <a:r>
              <a:rPr lang="en-US" sz="3600" smtClean="0"/>
              <a:t>    - </a:t>
            </a:r>
            <a:r>
              <a:rPr lang="en-US" sz="3600"/>
              <a:t>It </a:t>
            </a:r>
            <a:r>
              <a:rPr lang="en-US" sz="3600" i="1" smtClean="0"/>
              <a:t>finish/finishes </a:t>
            </a:r>
            <a:r>
              <a:rPr lang="en-US" sz="3600"/>
              <a:t>at 11 p.m. </a:t>
            </a:r>
          </a:p>
        </p:txBody>
      </p:sp>
      <p:sp>
        <p:nvSpPr>
          <p:cNvPr id="3" name="Rectangle 2"/>
          <p:cNvSpPr/>
          <p:nvPr/>
        </p:nvSpPr>
        <p:spPr>
          <a:xfrm>
            <a:off x="156299" y="365993"/>
            <a:ext cx="11025962"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b="1">
                <a:solidFill>
                  <a:srgbClr val="0070C0"/>
                </a:solidFill>
              </a:rPr>
              <a:t>b. Circle the correct words. </a:t>
            </a:r>
            <a:endParaRPr lang="en-US" sz="3200" b="1" i="1" smtClean="0">
              <a:solidFill>
                <a:srgbClr val="0070C0"/>
              </a:solidFill>
            </a:endParaRPr>
          </a:p>
        </p:txBody>
      </p:sp>
      <p:sp>
        <p:nvSpPr>
          <p:cNvPr id="4" name="Oval 3"/>
          <p:cNvSpPr/>
          <p:nvPr/>
        </p:nvSpPr>
        <p:spPr>
          <a:xfrm>
            <a:off x="2817628" y="2381693"/>
            <a:ext cx="850605" cy="5422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Oval 4"/>
          <p:cNvSpPr/>
          <p:nvPr/>
        </p:nvSpPr>
        <p:spPr>
          <a:xfrm>
            <a:off x="1084522" y="1277682"/>
            <a:ext cx="606056" cy="4997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Oval 5"/>
          <p:cNvSpPr/>
          <p:nvPr/>
        </p:nvSpPr>
        <p:spPr>
          <a:xfrm>
            <a:off x="430162" y="4063648"/>
            <a:ext cx="1617060" cy="5422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Oval 6"/>
          <p:cNvSpPr/>
          <p:nvPr/>
        </p:nvSpPr>
        <p:spPr>
          <a:xfrm>
            <a:off x="3668234" y="3482164"/>
            <a:ext cx="943440" cy="5422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Oval 7"/>
          <p:cNvSpPr/>
          <p:nvPr/>
        </p:nvSpPr>
        <p:spPr>
          <a:xfrm>
            <a:off x="6903652" y="5145000"/>
            <a:ext cx="1166037" cy="5422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Oval 8"/>
          <p:cNvSpPr/>
          <p:nvPr/>
        </p:nvSpPr>
        <p:spPr>
          <a:xfrm>
            <a:off x="2953192" y="5152226"/>
            <a:ext cx="1017181" cy="5350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Oval 9"/>
          <p:cNvSpPr/>
          <p:nvPr/>
        </p:nvSpPr>
        <p:spPr>
          <a:xfrm>
            <a:off x="2628013" y="5657536"/>
            <a:ext cx="1544378" cy="59095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11" name="Straight Connector 10"/>
          <p:cNvCxnSpPr/>
          <p:nvPr/>
        </p:nvCxnSpPr>
        <p:spPr>
          <a:xfrm flipV="1">
            <a:off x="2953192" y="1807535"/>
            <a:ext cx="2203599" cy="2025"/>
          </a:xfrm>
          <a:prstGeom prst="line">
            <a:avLst/>
          </a:prstGeom>
          <a:ln>
            <a:solidFill>
              <a:srgbClr val="00B050"/>
            </a:solidFill>
          </a:ln>
        </p:spPr>
        <p:style>
          <a:lnRef idx="3">
            <a:schemeClr val="accent2"/>
          </a:lnRef>
          <a:fillRef idx="0">
            <a:schemeClr val="accent2"/>
          </a:fillRef>
          <a:effectRef idx="2">
            <a:schemeClr val="accent2"/>
          </a:effectRef>
          <a:fontRef idx="minor">
            <a:schemeClr val="tx1"/>
          </a:fontRef>
        </p:style>
      </p:cxnSp>
      <p:sp>
        <p:nvSpPr>
          <p:cNvPr id="14" name="Oval 13"/>
          <p:cNvSpPr/>
          <p:nvPr/>
        </p:nvSpPr>
        <p:spPr>
          <a:xfrm>
            <a:off x="5231220" y="1277682"/>
            <a:ext cx="1194390" cy="4997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15" name="Straight Connector 14"/>
          <p:cNvCxnSpPr/>
          <p:nvPr/>
        </p:nvCxnSpPr>
        <p:spPr>
          <a:xfrm>
            <a:off x="2047222" y="2889377"/>
            <a:ext cx="580791" cy="9189"/>
          </a:xfrm>
          <a:prstGeom prst="line">
            <a:avLst/>
          </a:prstGeom>
          <a:ln>
            <a:solidFill>
              <a:srgbClr val="00B050"/>
            </a:solidFill>
          </a:ln>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flipV="1">
            <a:off x="931897" y="3969195"/>
            <a:ext cx="2736336" cy="9214"/>
          </a:xfrm>
          <a:prstGeom prst="line">
            <a:avLst/>
          </a:prstGeom>
          <a:ln>
            <a:solidFill>
              <a:srgbClr val="00B050"/>
            </a:solidFill>
          </a:ln>
        </p:spPr>
        <p:style>
          <a:lnRef idx="3">
            <a:schemeClr val="accent2"/>
          </a:lnRef>
          <a:fillRef idx="0">
            <a:schemeClr val="accent2"/>
          </a:fillRef>
          <a:effectRef idx="2">
            <a:schemeClr val="accent2"/>
          </a:effectRef>
          <a:fontRef idx="minor">
            <a:schemeClr val="tx1"/>
          </a:fontRef>
        </p:style>
      </p:cxnSp>
      <p:cxnSp>
        <p:nvCxnSpPr>
          <p:cNvPr id="19" name="Straight Connector 18"/>
          <p:cNvCxnSpPr/>
          <p:nvPr/>
        </p:nvCxnSpPr>
        <p:spPr>
          <a:xfrm flipV="1">
            <a:off x="9637085" y="4026057"/>
            <a:ext cx="623335" cy="2026"/>
          </a:xfrm>
          <a:prstGeom prst="line">
            <a:avLst/>
          </a:prstGeom>
          <a:ln>
            <a:solidFill>
              <a:srgbClr val="00B050"/>
            </a:solidFill>
          </a:ln>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flipV="1">
            <a:off x="4039041" y="5606763"/>
            <a:ext cx="2732569" cy="1"/>
          </a:xfrm>
          <a:prstGeom prst="line">
            <a:avLst/>
          </a:prstGeom>
          <a:ln>
            <a:solidFill>
              <a:srgbClr val="00B050"/>
            </a:solidFill>
          </a:ln>
        </p:spPr>
        <p:style>
          <a:lnRef idx="3">
            <a:schemeClr val="accent2"/>
          </a:lnRef>
          <a:fillRef idx="0">
            <a:schemeClr val="accent2"/>
          </a:fillRef>
          <a:effectRef idx="2">
            <a:schemeClr val="accent2"/>
          </a:effectRef>
          <a:fontRef idx="minor">
            <a:schemeClr val="tx1"/>
          </a:fontRef>
        </p:style>
      </p:cxnSp>
      <p:cxnSp>
        <p:nvCxnSpPr>
          <p:cNvPr id="23" name="Straight Connector 22"/>
          <p:cNvCxnSpPr/>
          <p:nvPr/>
        </p:nvCxnSpPr>
        <p:spPr>
          <a:xfrm flipV="1">
            <a:off x="1063256" y="6159303"/>
            <a:ext cx="372138" cy="4"/>
          </a:xfrm>
          <a:prstGeom prst="line">
            <a:avLst/>
          </a:prstGeom>
          <a:ln>
            <a:solidFill>
              <a:srgbClr val="00B05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339740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additive="base">
                                        <p:cTn id="38" dur="500" fill="hold"/>
                                        <p:tgtEl>
                                          <p:spTgt spid="17"/>
                                        </p:tgtEl>
                                        <p:attrNameLst>
                                          <p:attrName>ppt_x</p:attrName>
                                        </p:attrNameLst>
                                      </p:cBhvr>
                                      <p:tavLst>
                                        <p:tav tm="0">
                                          <p:val>
                                            <p:strVal val="#ppt_x"/>
                                          </p:val>
                                        </p:tav>
                                        <p:tav tm="100000">
                                          <p:val>
                                            <p:strVal val="#ppt_x"/>
                                          </p:val>
                                        </p:tav>
                                      </p:tavLst>
                                    </p:anim>
                                    <p:anim calcmode="lin" valueType="num">
                                      <p:cBhvr additive="base">
                                        <p:cTn id="3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500" fill="hold"/>
                                        <p:tgtEl>
                                          <p:spTgt spid="19"/>
                                        </p:tgtEl>
                                        <p:attrNameLst>
                                          <p:attrName>ppt_x</p:attrName>
                                        </p:attrNameLst>
                                      </p:cBhvr>
                                      <p:tavLst>
                                        <p:tav tm="0">
                                          <p:val>
                                            <p:strVal val="#ppt_x"/>
                                          </p:val>
                                        </p:tav>
                                        <p:tav tm="100000">
                                          <p:val>
                                            <p:strVal val="#ppt_x"/>
                                          </p:val>
                                        </p:tav>
                                      </p:tavLst>
                                    </p:anim>
                                    <p:anim calcmode="lin" valueType="num">
                                      <p:cBhvr additive="base">
                                        <p:cTn id="5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1000"/>
                                        <p:tgtEl>
                                          <p:spTgt spid="6"/>
                                        </p:tgtEl>
                                      </p:cBhvr>
                                    </p:animEffect>
                                    <p:anim calcmode="lin" valueType="num">
                                      <p:cBhvr>
                                        <p:cTn id="58" dur="1000" fill="hold"/>
                                        <p:tgtEl>
                                          <p:spTgt spid="6"/>
                                        </p:tgtEl>
                                        <p:attrNameLst>
                                          <p:attrName>ppt_x</p:attrName>
                                        </p:attrNameLst>
                                      </p:cBhvr>
                                      <p:tavLst>
                                        <p:tav tm="0">
                                          <p:val>
                                            <p:strVal val="#ppt_x"/>
                                          </p:val>
                                        </p:tav>
                                        <p:tav tm="100000">
                                          <p:val>
                                            <p:strVal val="#ppt_x"/>
                                          </p:val>
                                        </p:tav>
                                      </p:tavLst>
                                    </p:anim>
                                    <p:anim calcmode="lin" valueType="num">
                                      <p:cBhvr>
                                        <p:cTn id="5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21"/>
                                        </p:tgtEl>
                                        <p:attrNameLst>
                                          <p:attrName>style.visibility</p:attrName>
                                        </p:attrNameLst>
                                      </p:cBhvr>
                                      <p:to>
                                        <p:strVal val="visible"/>
                                      </p:to>
                                    </p:set>
                                    <p:anim calcmode="lin" valueType="num">
                                      <p:cBhvr additive="base">
                                        <p:cTn id="64" dur="500" fill="hold"/>
                                        <p:tgtEl>
                                          <p:spTgt spid="21"/>
                                        </p:tgtEl>
                                        <p:attrNameLst>
                                          <p:attrName>ppt_x</p:attrName>
                                        </p:attrNameLst>
                                      </p:cBhvr>
                                      <p:tavLst>
                                        <p:tav tm="0">
                                          <p:val>
                                            <p:strVal val="#ppt_x"/>
                                          </p:val>
                                        </p:tav>
                                        <p:tav tm="100000">
                                          <p:val>
                                            <p:strVal val="#ppt_x"/>
                                          </p:val>
                                        </p:tav>
                                      </p:tavLst>
                                    </p:anim>
                                    <p:anim calcmode="lin" valueType="num">
                                      <p:cBhvr additive="base">
                                        <p:cTn id="6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fade">
                                      <p:cBhvr>
                                        <p:cTn id="70" dur="1000"/>
                                        <p:tgtEl>
                                          <p:spTgt spid="9"/>
                                        </p:tgtEl>
                                      </p:cBhvr>
                                    </p:animEffect>
                                    <p:anim calcmode="lin" valueType="num">
                                      <p:cBhvr>
                                        <p:cTn id="71" dur="1000" fill="hold"/>
                                        <p:tgtEl>
                                          <p:spTgt spid="9"/>
                                        </p:tgtEl>
                                        <p:attrNameLst>
                                          <p:attrName>ppt_x</p:attrName>
                                        </p:attrNameLst>
                                      </p:cBhvr>
                                      <p:tavLst>
                                        <p:tav tm="0">
                                          <p:val>
                                            <p:strVal val="#ppt_x"/>
                                          </p:val>
                                        </p:tav>
                                        <p:tav tm="100000">
                                          <p:val>
                                            <p:strVal val="#ppt_x"/>
                                          </p:val>
                                        </p:tav>
                                      </p:tavLst>
                                    </p:anim>
                                    <p:anim calcmode="lin" valueType="num">
                                      <p:cBhvr>
                                        <p:cTn id="7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fade">
                                      <p:cBhvr>
                                        <p:cTn id="77" dur="1000"/>
                                        <p:tgtEl>
                                          <p:spTgt spid="8"/>
                                        </p:tgtEl>
                                      </p:cBhvr>
                                    </p:animEffect>
                                    <p:anim calcmode="lin" valueType="num">
                                      <p:cBhvr>
                                        <p:cTn id="78" dur="1000" fill="hold"/>
                                        <p:tgtEl>
                                          <p:spTgt spid="8"/>
                                        </p:tgtEl>
                                        <p:attrNameLst>
                                          <p:attrName>ppt_x</p:attrName>
                                        </p:attrNameLst>
                                      </p:cBhvr>
                                      <p:tavLst>
                                        <p:tav tm="0">
                                          <p:val>
                                            <p:strVal val="#ppt_x"/>
                                          </p:val>
                                        </p:tav>
                                        <p:tav tm="100000">
                                          <p:val>
                                            <p:strVal val="#ppt_x"/>
                                          </p:val>
                                        </p:tav>
                                      </p:tavLst>
                                    </p:anim>
                                    <p:anim calcmode="lin" valueType="num">
                                      <p:cBhvr>
                                        <p:cTn id="7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23"/>
                                        </p:tgtEl>
                                        <p:attrNameLst>
                                          <p:attrName>style.visibility</p:attrName>
                                        </p:attrNameLst>
                                      </p:cBhvr>
                                      <p:to>
                                        <p:strVal val="visible"/>
                                      </p:to>
                                    </p:set>
                                    <p:anim calcmode="lin" valueType="num">
                                      <p:cBhvr additive="base">
                                        <p:cTn id="84" dur="500" fill="hold"/>
                                        <p:tgtEl>
                                          <p:spTgt spid="23"/>
                                        </p:tgtEl>
                                        <p:attrNameLst>
                                          <p:attrName>ppt_x</p:attrName>
                                        </p:attrNameLst>
                                      </p:cBhvr>
                                      <p:tavLst>
                                        <p:tav tm="0">
                                          <p:val>
                                            <p:strVal val="#ppt_x"/>
                                          </p:val>
                                        </p:tav>
                                        <p:tav tm="100000">
                                          <p:val>
                                            <p:strVal val="#ppt_x"/>
                                          </p:val>
                                        </p:tav>
                                      </p:tavLst>
                                    </p:anim>
                                    <p:anim calcmode="lin" valueType="num">
                                      <p:cBhvr additive="base">
                                        <p:cTn id="8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10"/>
                                        </p:tgtEl>
                                        <p:attrNameLst>
                                          <p:attrName>style.visibility</p:attrName>
                                        </p:attrNameLst>
                                      </p:cBhvr>
                                      <p:to>
                                        <p:strVal val="visible"/>
                                      </p:to>
                                    </p:set>
                                    <p:animEffect transition="in" filter="fade">
                                      <p:cBhvr>
                                        <p:cTn id="90" dur="1000"/>
                                        <p:tgtEl>
                                          <p:spTgt spid="10"/>
                                        </p:tgtEl>
                                      </p:cBhvr>
                                    </p:animEffect>
                                    <p:anim calcmode="lin" valueType="num">
                                      <p:cBhvr>
                                        <p:cTn id="91" dur="1000" fill="hold"/>
                                        <p:tgtEl>
                                          <p:spTgt spid="10"/>
                                        </p:tgtEl>
                                        <p:attrNameLst>
                                          <p:attrName>ppt_x</p:attrName>
                                        </p:attrNameLst>
                                      </p:cBhvr>
                                      <p:tavLst>
                                        <p:tav tm="0">
                                          <p:val>
                                            <p:strVal val="#ppt_x"/>
                                          </p:val>
                                        </p:tav>
                                        <p:tav tm="100000">
                                          <p:val>
                                            <p:strVal val="#ppt_x"/>
                                          </p:val>
                                        </p:tav>
                                      </p:tavLst>
                                    </p:anim>
                                    <p:anim calcmode="lin" valueType="num">
                                      <p:cBhvr>
                                        <p:cTn id="9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2019" y="393405"/>
            <a:ext cx="11419570" cy="5807097"/>
          </a:xfrm>
          <a:prstGeom prst="rect">
            <a:avLst/>
          </a:prstGeom>
        </p:spPr>
      </p:pic>
      <p:sp>
        <p:nvSpPr>
          <p:cNvPr id="3" name="TextBox 2"/>
          <p:cNvSpPr txBox="1"/>
          <p:nvPr/>
        </p:nvSpPr>
        <p:spPr>
          <a:xfrm>
            <a:off x="5816107" y="2937297"/>
            <a:ext cx="3530008" cy="523220"/>
          </a:xfrm>
          <a:prstGeom prst="rect">
            <a:avLst/>
          </a:prstGeom>
          <a:noFill/>
        </p:spPr>
        <p:txBody>
          <a:bodyPr wrap="square" rtlCol="0">
            <a:spAutoFit/>
          </a:bodyPr>
          <a:lstStyle/>
          <a:p>
            <a:r>
              <a:rPr lang="en-US" sz="2800" i="1" smtClean="0">
                <a:solidFill>
                  <a:srgbClr val="FF0000"/>
                </a:solidFill>
              </a:rPr>
              <a:t>Joe doesn’t like pop.</a:t>
            </a:r>
            <a:endParaRPr lang="en-US" sz="2800" i="1">
              <a:solidFill>
                <a:srgbClr val="FF0000"/>
              </a:solidFill>
            </a:endParaRPr>
          </a:p>
        </p:txBody>
      </p:sp>
      <p:sp>
        <p:nvSpPr>
          <p:cNvPr id="4" name="TextBox 3"/>
          <p:cNvSpPr txBox="1"/>
          <p:nvPr/>
        </p:nvSpPr>
        <p:spPr>
          <a:xfrm>
            <a:off x="9121821" y="2880497"/>
            <a:ext cx="2063931" cy="615553"/>
          </a:xfrm>
          <a:prstGeom prst="rect">
            <a:avLst/>
          </a:prstGeom>
          <a:noFill/>
        </p:spPr>
        <p:txBody>
          <a:bodyPr wrap="square" rtlCol="0">
            <a:spAutoFit/>
          </a:bodyPr>
          <a:lstStyle/>
          <a:p>
            <a:pPr algn="ctr"/>
            <a:r>
              <a:rPr lang="en-US" sz="3400" i="1" smtClean="0">
                <a:solidFill>
                  <a:srgbClr val="FF0000"/>
                </a:solidFill>
              </a:rPr>
              <a:t>I love rock.</a:t>
            </a:r>
            <a:endParaRPr lang="en-US" sz="3400" i="1">
              <a:solidFill>
                <a:srgbClr val="FF0000"/>
              </a:solidFill>
            </a:endParaRPr>
          </a:p>
        </p:txBody>
      </p:sp>
      <p:sp>
        <p:nvSpPr>
          <p:cNvPr id="5" name="TextBox 4"/>
          <p:cNvSpPr txBox="1"/>
          <p:nvPr/>
        </p:nvSpPr>
        <p:spPr>
          <a:xfrm>
            <a:off x="3136605" y="5502596"/>
            <a:ext cx="3204547" cy="1077218"/>
          </a:xfrm>
          <a:prstGeom prst="rect">
            <a:avLst/>
          </a:prstGeom>
          <a:noFill/>
        </p:spPr>
        <p:txBody>
          <a:bodyPr wrap="square" rtlCol="0">
            <a:spAutoFit/>
          </a:bodyPr>
          <a:lstStyle/>
          <a:p>
            <a:r>
              <a:rPr lang="en-US" sz="3200" i="1" smtClean="0">
                <a:solidFill>
                  <a:srgbClr val="FF0000"/>
                </a:solidFill>
              </a:rPr>
              <a:t>I don’t like </a:t>
            </a:r>
          </a:p>
          <a:p>
            <a:r>
              <a:rPr lang="en-US" sz="3200" i="1" smtClean="0">
                <a:solidFill>
                  <a:srgbClr val="FF0000"/>
                </a:solidFill>
              </a:rPr>
              <a:t>hip hop.</a:t>
            </a:r>
            <a:endParaRPr lang="en-US" sz="3200" i="1">
              <a:solidFill>
                <a:srgbClr val="FF0000"/>
              </a:solidFill>
            </a:endParaRPr>
          </a:p>
        </p:txBody>
      </p:sp>
      <p:sp>
        <p:nvSpPr>
          <p:cNvPr id="6" name="TextBox 5"/>
          <p:cNvSpPr txBox="1"/>
          <p:nvPr/>
        </p:nvSpPr>
        <p:spPr>
          <a:xfrm>
            <a:off x="5966487" y="5479724"/>
            <a:ext cx="4502323" cy="1077218"/>
          </a:xfrm>
          <a:prstGeom prst="rect">
            <a:avLst/>
          </a:prstGeom>
          <a:noFill/>
        </p:spPr>
        <p:txBody>
          <a:bodyPr wrap="square" rtlCol="0">
            <a:spAutoFit/>
          </a:bodyPr>
          <a:lstStyle/>
          <a:p>
            <a:r>
              <a:rPr lang="en-US" sz="3200" i="1" smtClean="0">
                <a:solidFill>
                  <a:srgbClr val="FF0000"/>
                </a:solidFill>
              </a:rPr>
              <a:t>Does Tom like </a:t>
            </a:r>
          </a:p>
          <a:p>
            <a:r>
              <a:rPr lang="en-US" sz="3200" i="1" smtClean="0">
                <a:solidFill>
                  <a:srgbClr val="FF0000"/>
                </a:solidFill>
              </a:rPr>
              <a:t>classical music?</a:t>
            </a:r>
            <a:endParaRPr lang="en-US" sz="3200" i="1">
              <a:solidFill>
                <a:srgbClr val="FF0000"/>
              </a:solidFill>
            </a:endParaRPr>
          </a:p>
        </p:txBody>
      </p:sp>
      <p:sp>
        <p:nvSpPr>
          <p:cNvPr id="7" name="TextBox 6"/>
          <p:cNvSpPr txBox="1"/>
          <p:nvPr/>
        </p:nvSpPr>
        <p:spPr>
          <a:xfrm>
            <a:off x="8998876" y="5536737"/>
            <a:ext cx="3169928" cy="1015663"/>
          </a:xfrm>
          <a:prstGeom prst="rect">
            <a:avLst/>
          </a:prstGeom>
          <a:noFill/>
        </p:spPr>
        <p:txBody>
          <a:bodyPr wrap="square" rtlCol="0">
            <a:spAutoFit/>
          </a:bodyPr>
          <a:lstStyle/>
          <a:p>
            <a:r>
              <a:rPr lang="en-US" sz="3000" i="1" smtClean="0">
                <a:solidFill>
                  <a:srgbClr val="FF0000"/>
                </a:solidFill>
              </a:rPr>
              <a:t>Jack likes country music.</a:t>
            </a:r>
            <a:endParaRPr lang="en-US" sz="3000" i="1">
              <a:solidFill>
                <a:srgbClr val="FF0000"/>
              </a:solidFill>
            </a:endParaRPr>
          </a:p>
        </p:txBody>
      </p:sp>
    </p:spTree>
    <p:extLst>
      <p:ext uri="{BB962C8B-B14F-4D97-AF65-F5344CB8AC3E}">
        <p14:creationId xmlns:p14="http://schemas.microsoft.com/office/powerpoint/2010/main" val="322980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493650"/>
            <a:ext cx="1539551"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dirty="0">
                <a:solidFill>
                  <a:schemeClr val="bg1"/>
                </a:solidFill>
              </a:rPr>
              <a:t>Extra Practice</a:t>
            </a:r>
          </a:p>
          <a:p>
            <a:r>
              <a:rPr lang="en-US" dirty="0">
                <a:solidFill>
                  <a:schemeClr val="bg1"/>
                </a:solidFill>
              </a:rPr>
              <a:t>WB, </a:t>
            </a:r>
            <a:r>
              <a:rPr lang="en-US">
                <a:solidFill>
                  <a:schemeClr val="bg1"/>
                </a:solidFill>
              </a:rPr>
              <a:t>page </a:t>
            </a:r>
            <a:r>
              <a:rPr lang="en-US" smtClean="0">
                <a:solidFill>
                  <a:schemeClr val="bg1"/>
                </a:solidFill>
              </a:rPr>
              <a:t>15</a:t>
            </a:r>
            <a:endParaRPr lang="en-US" dirty="0">
              <a:solidFill>
                <a:schemeClr val="bg1"/>
              </a:solidFill>
            </a:endParaRPr>
          </a:p>
        </p:txBody>
      </p:sp>
      <p:sp>
        <p:nvSpPr>
          <p:cNvPr id="3" name="TextBox 2"/>
          <p:cNvSpPr txBox="1"/>
          <p:nvPr/>
        </p:nvSpPr>
        <p:spPr>
          <a:xfrm>
            <a:off x="6912395" y="2882848"/>
            <a:ext cx="1149532" cy="646331"/>
          </a:xfrm>
          <a:prstGeom prst="rect">
            <a:avLst/>
          </a:prstGeom>
          <a:noFill/>
        </p:spPr>
        <p:txBody>
          <a:bodyPr wrap="square" rtlCol="0">
            <a:spAutoFit/>
          </a:bodyPr>
          <a:lstStyle/>
          <a:p>
            <a:r>
              <a:rPr lang="en-US" sz="3600" smtClean="0">
                <a:solidFill>
                  <a:srgbClr val="FF0000"/>
                </a:solidFill>
              </a:rPr>
              <a:t>love</a:t>
            </a:r>
            <a:endParaRPr lang="en-US" sz="3600">
              <a:solidFill>
                <a:srgbClr val="FF0000"/>
              </a:solidFill>
            </a:endParaRPr>
          </a:p>
        </p:txBody>
      </p:sp>
      <p:sp>
        <p:nvSpPr>
          <p:cNvPr id="9" name="TextBox 8"/>
          <p:cNvSpPr txBox="1"/>
          <p:nvPr/>
        </p:nvSpPr>
        <p:spPr>
          <a:xfrm>
            <a:off x="9092433" y="3879963"/>
            <a:ext cx="1149532" cy="646331"/>
          </a:xfrm>
          <a:prstGeom prst="rect">
            <a:avLst/>
          </a:prstGeom>
          <a:noFill/>
        </p:spPr>
        <p:txBody>
          <a:bodyPr wrap="square" rtlCol="0">
            <a:spAutoFit/>
          </a:bodyPr>
          <a:lstStyle/>
          <a:p>
            <a:r>
              <a:rPr lang="en-US" sz="3600" smtClean="0">
                <a:solidFill>
                  <a:srgbClr val="FF0000"/>
                </a:solidFill>
              </a:rPr>
              <a:t>Do</a:t>
            </a:r>
            <a:endParaRPr lang="en-US" sz="3600">
              <a:solidFill>
                <a:srgbClr val="FF0000"/>
              </a:solidFill>
            </a:endParaRPr>
          </a:p>
        </p:txBody>
      </p:sp>
      <p:sp>
        <p:nvSpPr>
          <p:cNvPr id="10" name="TextBox 9"/>
          <p:cNvSpPr txBox="1"/>
          <p:nvPr/>
        </p:nvSpPr>
        <p:spPr>
          <a:xfrm>
            <a:off x="9094834" y="4953743"/>
            <a:ext cx="1149532" cy="646331"/>
          </a:xfrm>
          <a:prstGeom prst="rect">
            <a:avLst/>
          </a:prstGeom>
          <a:noFill/>
        </p:spPr>
        <p:txBody>
          <a:bodyPr wrap="square" rtlCol="0">
            <a:spAutoFit/>
          </a:bodyPr>
          <a:lstStyle/>
          <a:p>
            <a:r>
              <a:rPr lang="en-US" sz="3600" smtClean="0">
                <a:solidFill>
                  <a:srgbClr val="FF0000"/>
                </a:solidFill>
              </a:rPr>
              <a:t>like</a:t>
            </a:r>
            <a:endParaRPr lang="en-US" sz="3600">
              <a:solidFill>
                <a:srgbClr val="FF0000"/>
              </a:solidFill>
            </a:endParaRPr>
          </a:p>
        </p:txBody>
      </p:sp>
      <p:sp>
        <p:nvSpPr>
          <p:cNvPr id="20" name="Rectangle 19"/>
          <p:cNvSpPr/>
          <p:nvPr/>
        </p:nvSpPr>
        <p:spPr>
          <a:xfrm>
            <a:off x="1807534" y="365993"/>
            <a:ext cx="10384465"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a:solidFill>
                  <a:srgbClr val="0070C0"/>
                </a:solidFill>
              </a:rPr>
              <a:t>Underline the mistakes. Write the correct answers on the lines. </a:t>
            </a:r>
            <a:endParaRPr lang="en-US" sz="3600" b="1" i="1" smtClean="0">
              <a:solidFill>
                <a:srgbClr val="0070C0"/>
              </a:solidFill>
            </a:endParaRPr>
          </a:p>
        </p:txBody>
      </p:sp>
      <p:sp>
        <p:nvSpPr>
          <p:cNvPr id="13" name="Rectangle 12"/>
          <p:cNvSpPr/>
          <p:nvPr/>
        </p:nvSpPr>
        <p:spPr>
          <a:xfrm flipH="1">
            <a:off x="378994" y="1922534"/>
            <a:ext cx="11468054" cy="4278094"/>
          </a:xfrm>
          <a:prstGeom prst="rect">
            <a:avLst/>
          </a:prstGeom>
        </p:spPr>
        <p:txBody>
          <a:bodyPr wrap="square">
            <a:spAutoFit/>
          </a:bodyPr>
          <a:lstStyle/>
          <a:p>
            <a:pPr marL="514350" indent="-514350">
              <a:buAutoNum type="arabicPeriod"/>
            </a:pPr>
            <a:r>
              <a:rPr lang="en-US" sz="3400" smtClean="0"/>
              <a:t>I </a:t>
            </a:r>
            <a:r>
              <a:rPr lang="en-US" sz="3400"/>
              <a:t>am not like listening to rock music. </a:t>
            </a:r>
            <a:r>
              <a:rPr lang="en-US" sz="3400" smtClean="0"/>
              <a:t>_____________</a:t>
            </a:r>
            <a:r>
              <a:rPr lang="en-US" sz="3400"/>
              <a:t/>
            </a:r>
            <a:br>
              <a:rPr lang="en-US" sz="3400"/>
            </a:br>
            <a:endParaRPr lang="en-US" sz="3400" smtClean="0"/>
          </a:p>
          <a:p>
            <a:r>
              <a:rPr lang="en-US" sz="3400" smtClean="0"/>
              <a:t>2</a:t>
            </a:r>
            <a:r>
              <a:rPr lang="en-US" sz="3400"/>
              <a:t>. I loves listening to pop music. </a:t>
            </a:r>
            <a:r>
              <a:rPr lang="en-US" sz="3400" smtClean="0"/>
              <a:t>______________</a:t>
            </a:r>
            <a:r>
              <a:rPr lang="en-US" sz="3400"/>
              <a:t/>
            </a:r>
            <a:br>
              <a:rPr lang="en-US" sz="3400"/>
            </a:br>
            <a:endParaRPr lang="en-US" sz="3400" smtClean="0"/>
          </a:p>
          <a:p>
            <a:r>
              <a:rPr lang="en-US" sz="3400" smtClean="0"/>
              <a:t>3</a:t>
            </a:r>
            <a:r>
              <a:rPr lang="en-US" sz="3400"/>
              <a:t>. Are you like listening to jazz? - No, I don't</a:t>
            </a:r>
            <a:r>
              <a:rPr lang="en-US" sz="3400" smtClean="0"/>
              <a:t>.______________</a:t>
            </a:r>
            <a:r>
              <a:rPr lang="en-US" sz="3400"/>
              <a:t/>
            </a:r>
            <a:br>
              <a:rPr lang="en-US" sz="3400"/>
            </a:br>
            <a:endParaRPr lang="en-US" sz="3400" smtClean="0"/>
          </a:p>
          <a:p>
            <a:r>
              <a:rPr lang="en-US" sz="3400" smtClean="0"/>
              <a:t>4</a:t>
            </a:r>
            <a:r>
              <a:rPr lang="en-US" sz="3400"/>
              <a:t>. I likes playing classical music on the piano. ______________</a:t>
            </a:r>
            <a:br>
              <a:rPr lang="en-US" sz="3400"/>
            </a:br>
            <a:endParaRPr lang="en-US" sz="3400"/>
          </a:p>
        </p:txBody>
      </p:sp>
      <p:sp>
        <p:nvSpPr>
          <p:cNvPr id="28" name="TextBox 27"/>
          <p:cNvSpPr txBox="1"/>
          <p:nvPr/>
        </p:nvSpPr>
        <p:spPr>
          <a:xfrm>
            <a:off x="8034812" y="1829457"/>
            <a:ext cx="1149532" cy="646331"/>
          </a:xfrm>
          <a:prstGeom prst="rect">
            <a:avLst/>
          </a:prstGeom>
          <a:noFill/>
        </p:spPr>
        <p:txBody>
          <a:bodyPr wrap="square" rtlCol="0">
            <a:spAutoFit/>
          </a:bodyPr>
          <a:lstStyle/>
          <a:p>
            <a:r>
              <a:rPr lang="en-US" sz="3600" smtClean="0">
                <a:solidFill>
                  <a:srgbClr val="FF0000"/>
                </a:solidFill>
              </a:rPr>
              <a:t>do</a:t>
            </a:r>
            <a:endParaRPr lang="en-US" sz="3600">
              <a:solidFill>
                <a:srgbClr val="FF0000"/>
              </a:solidFill>
            </a:endParaRPr>
          </a:p>
        </p:txBody>
      </p:sp>
      <p:cxnSp>
        <p:nvCxnSpPr>
          <p:cNvPr id="29" name="Straight Connector 28"/>
          <p:cNvCxnSpPr/>
          <p:nvPr/>
        </p:nvCxnSpPr>
        <p:spPr>
          <a:xfrm>
            <a:off x="1210962" y="2467430"/>
            <a:ext cx="1210962" cy="0"/>
          </a:xfrm>
          <a:prstGeom prst="line">
            <a:avLst/>
          </a:prstGeom>
          <a:ln>
            <a:solidFill>
              <a:srgbClr val="00B050"/>
            </a:solidFill>
          </a:ln>
        </p:spPr>
        <p:style>
          <a:lnRef idx="3">
            <a:schemeClr val="accent2"/>
          </a:lnRef>
          <a:fillRef idx="0">
            <a:schemeClr val="accent2"/>
          </a:fillRef>
          <a:effectRef idx="2">
            <a:schemeClr val="accent2"/>
          </a:effectRef>
          <a:fontRef idx="minor">
            <a:schemeClr val="tx1"/>
          </a:fontRef>
        </p:style>
      </p:cxnSp>
      <p:cxnSp>
        <p:nvCxnSpPr>
          <p:cNvPr id="33" name="Straight Connector 32"/>
          <p:cNvCxnSpPr/>
          <p:nvPr/>
        </p:nvCxnSpPr>
        <p:spPr>
          <a:xfrm>
            <a:off x="1099752" y="3529179"/>
            <a:ext cx="840259" cy="1"/>
          </a:xfrm>
          <a:prstGeom prst="line">
            <a:avLst/>
          </a:prstGeom>
          <a:ln>
            <a:solidFill>
              <a:srgbClr val="00B050"/>
            </a:solidFill>
          </a:ln>
        </p:spPr>
        <p:style>
          <a:lnRef idx="3">
            <a:schemeClr val="accent2"/>
          </a:lnRef>
          <a:fillRef idx="0">
            <a:schemeClr val="accent2"/>
          </a:fillRef>
          <a:effectRef idx="2">
            <a:schemeClr val="accent2"/>
          </a:effectRef>
          <a:fontRef idx="minor">
            <a:schemeClr val="tx1"/>
          </a:fontRef>
        </p:style>
      </p:cxnSp>
      <p:cxnSp>
        <p:nvCxnSpPr>
          <p:cNvPr id="36" name="Straight Connector 35"/>
          <p:cNvCxnSpPr/>
          <p:nvPr/>
        </p:nvCxnSpPr>
        <p:spPr>
          <a:xfrm>
            <a:off x="893133" y="4484768"/>
            <a:ext cx="564963" cy="735"/>
          </a:xfrm>
          <a:prstGeom prst="line">
            <a:avLst/>
          </a:prstGeom>
          <a:ln>
            <a:solidFill>
              <a:srgbClr val="00B050"/>
            </a:solidFill>
          </a:ln>
        </p:spPr>
        <p:style>
          <a:lnRef idx="3">
            <a:schemeClr val="accent2"/>
          </a:lnRef>
          <a:fillRef idx="0">
            <a:schemeClr val="accent2"/>
          </a:fillRef>
          <a:effectRef idx="2">
            <a:schemeClr val="accent2"/>
          </a:effectRef>
          <a:fontRef idx="minor">
            <a:schemeClr val="tx1"/>
          </a:fontRef>
        </p:style>
      </p:cxnSp>
      <p:cxnSp>
        <p:nvCxnSpPr>
          <p:cNvPr id="39" name="Straight Connector 38"/>
          <p:cNvCxnSpPr/>
          <p:nvPr/>
        </p:nvCxnSpPr>
        <p:spPr>
          <a:xfrm>
            <a:off x="1119421" y="5581903"/>
            <a:ext cx="697022" cy="0"/>
          </a:xfrm>
          <a:prstGeom prst="line">
            <a:avLst/>
          </a:prstGeom>
          <a:ln>
            <a:solidFill>
              <a:srgbClr val="00B05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81685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500" fill="hold"/>
                                        <p:tgtEl>
                                          <p:spTgt spid="33"/>
                                        </p:tgtEl>
                                        <p:attrNameLst>
                                          <p:attrName>ppt_x</p:attrName>
                                        </p:attrNameLst>
                                      </p:cBhvr>
                                      <p:tavLst>
                                        <p:tav tm="0">
                                          <p:val>
                                            <p:strVal val="#ppt_x"/>
                                          </p:val>
                                        </p:tav>
                                        <p:tav tm="100000">
                                          <p:val>
                                            <p:strVal val="#ppt_x"/>
                                          </p:val>
                                        </p:tav>
                                      </p:tavLst>
                                    </p:anim>
                                    <p:anim calcmode="lin" valueType="num">
                                      <p:cBhvr additive="base">
                                        <p:cTn id="19"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additive="base">
                                        <p:cTn id="29" dur="500" fill="hold"/>
                                        <p:tgtEl>
                                          <p:spTgt spid="36"/>
                                        </p:tgtEl>
                                        <p:attrNameLst>
                                          <p:attrName>ppt_x</p:attrName>
                                        </p:attrNameLst>
                                      </p:cBhvr>
                                      <p:tavLst>
                                        <p:tav tm="0">
                                          <p:val>
                                            <p:strVal val="#ppt_x"/>
                                          </p:val>
                                        </p:tav>
                                        <p:tav tm="100000">
                                          <p:val>
                                            <p:strVal val="#ppt_x"/>
                                          </p:val>
                                        </p:tav>
                                      </p:tavLst>
                                    </p:anim>
                                    <p:anim calcmode="lin" valueType="num">
                                      <p:cBhvr additive="base">
                                        <p:cTn id="3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39"/>
                                        </p:tgtEl>
                                        <p:attrNameLst>
                                          <p:attrName>style.visibility</p:attrName>
                                        </p:attrNameLst>
                                      </p:cBhvr>
                                      <p:to>
                                        <p:strVal val="visible"/>
                                      </p:to>
                                    </p:set>
                                    <p:anim calcmode="lin" valueType="num">
                                      <p:cBhvr additive="base">
                                        <p:cTn id="40" dur="500" fill="hold"/>
                                        <p:tgtEl>
                                          <p:spTgt spid="39"/>
                                        </p:tgtEl>
                                        <p:attrNameLst>
                                          <p:attrName>ppt_x</p:attrName>
                                        </p:attrNameLst>
                                      </p:cBhvr>
                                      <p:tavLst>
                                        <p:tav tm="0">
                                          <p:val>
                                            <p:strVal val="#ppt_x"/>
                                          </p:val>
                                        </p:tav>
                                        <p:tav tm="100000">
                                          <p:val>
                                            <p:strVal val="#ppt_x"/>
                                          </p:val>
                                        </p:tav>
                                      </p:tavLst>
                                    </p:anim>
                                    <p:anim calcmode="lin" valueType="num">
                                      <p:cBhvr additive="base">
                                        <p:cTn id="41"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down)">
                                      <p:cBhvr>
                                        <p:cTn id="4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86269" y="438249"/>
            <a:ext cx="9335386" cy="107721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a:solidFill>
                  <a:srgbClr val="0070C0"/>
                </a:solidFill>
              </a:rPr>
              <a:t>Underline the mistakes. Write the correct answers on the lines. </a:t>
            </a:r>
            <a:endParaRPr lang="en-US" sz="3200" b="1" i="1" smtClean="0">
              <a:solidFill>
                <a:srgbClr val="0070C0"/>
              </a:solidFill>
            </a:endParaRPr>
          </a:p>
        </p:txBody>
      </p:sp>
      <p:sp>
        <p:nvSpPr>
          <p:cNvPr id="4" name="TextBox 3"/>
          <p:cNvSpPr txBox="1"/>
          <p:nvPr/>
        </p:nvSpPr>
        <p:spPr>
          <a:xfrm>
            <a:off x="152371" y="536181"/>
            <a:ext cx="1539551"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dirty="0">
                <a:solidFill>
                  <a:schemeClr val="bg1"/>
                </a:solidFill>
              </a:rPr>
              <a:t>Extra Practice</a:t>
            </a:r>
          </a:p>
          <a:p>
            <a:r>
              <a:rPr lang="en-US" dirty="0">
                <a:solidFill>
                  <a:schemeClr val="bg1"/>
                </a:solidFill>
              </a:rPr>
              <a:t>WB, </a:t>
            </a:r>
            <a:r>
              <a:rPr lang="en-US">
                <a:solidFill>
                  <a:schemeClr val="bg1"/>
                </a:solidFill>
              </a:rPr>
              <a:t>page </a:t>
            </a:r>
            <a:r>
              <a:rPr lang="en-US" smtClean="0">
                <a:solidFill>
                  <a:schemeClr val="bg1"/>
                </a:solidFill>
              </a:rPr>
              <a:t>15</a:t>
            </a:r>
            <a:endParaRPr lang="en-US" dirty="0">
              <a:solidFill>
                <a:schemeClr val="bg1"/>
              </a:solidFill>
            </a:endParaRPr>
          </a:p>
        </p:txBody>
      </p:sp>
      <p:sp>
        <p:nvSpPr>
          <p:cNvPr id="5" name="Rectangle 4"/>
          <p:cNvSpPr/>
          <p:nvPr/>
        </p:nvSpPr>
        <p:spPr>
          <a:xfrm>
            <a:off x="340243" y="2005561"/>
            <a:ext cx="11851757" cy="4031873"/>
          </a:xfrm>
          <a:prstGeom prst="rect">
            <a:avLst/>
          </a:prstGeom>
        </p:spPr>
        <p:txBody>
          <a:bodyPr wrap="square">
            <a:spAutoFit/>
          </a:bodyPr>
          <a:lstStyle/>
          <a:p>
            <a:r>
              <a:rPr lang="en-US" sz="3200"/>
              <a:t>5. She like singing country music. </a:t>
            </a:r>
            <a:r>
              <a:rPr lang="en-US" sz="3200" smtClean="0"/>
              <a:t>____________</a:t>
            </a:r>
          </a:p>
          <a:p>
            <a:r>
              <a:rPr lang="en-US" sz="3200"/>
              <a:t/>
            </a:r>
            <a:br>
              <a:rPr lang="en-US" sz="3200"/>
            </a:br>
            <a:r>
              <a:rPr lang="en-US" sz="3200"/>
              <a:t>6. Is he like listening to country music? - Yes, he does</a:t>
            </a:r>
            <a:r>
              <a:rPr lang="en-US" sz="3200" smtClean="0"/>
              <a:t>._____________</a:t>
            </a:r>
            <a:r>
              <a:rPr lang="en-US" sz="3200"/>
              <a:t/>
            </a:r>
            <a:br>
              <a:rPr lang="en-US" sz="3200"/>
            </a:br>
            <a:endParaRPr lang="en-US" sz="3200" smtClean="0"/>
          </a:p>
          <a:p>
            <a:r>
              <a:rPr lang="en-US" sz="3200" smtClean="0"/>
              <a:t>7</a:t>
            </a:r>
            <a:r>
              <a:rPr lang="en-US" sz="3200"/>
              <a:t>. Does you like listening to classical music? - Yes, I am. </a:t>
            </a:r>
            <a:r>
              <a:rPr lang="en-US" sz="3200" smtClean="0"/>
              <a:t>____________</a:t>
            </a:r>
            <a:r>
              <a:rPr lang="en-US" sz="3200"/>
              <a:t/>
            </a:r>
            <a:br>
              <a:rPr lang="en-US" sz="3200"/>
            </a:br>
            <a:endParaRPr lang="en-US" sz="3200" smtClean="0"/>
          </a:p>
          <a:p>
            <a:r>
              <a:rPr lang="en-US" sz="3200" smtClean="0"/>
              <a:t>8</a:t>
            </a:r>
            <a:r>
              <a:rPr lang="en-US" sz="3200"/>
              <a:t>. My dad don't like rock. He think it's noisy.______________ </a:t>
            </a:r>
            <a:br>
              <a:rPr lang="en-US" sz="3200"/>
            </a:br>
            <a:endParaRPr lang="en-US" sz="3200"/>
          </a:p>
        </p:txBody>
      </p:sp>
      <p:sp>
        <p:nvSpPr>
          <p:cNvPr id="6" name="TextBox 5"/>
          <p:cNvSpPr txBox="1"/>
          <p:nvPr/>
        </p:nvSpPr>
        <p:spPr>
          <a:xfrm>
            <a:off x="6749340" y="1849734"/>
            <a:ext cx="1149532" cy="646331"/>
          </a:xfrm>
          <a:prstGeom prst="rect">
            <a:avLst/>
          </a:prstGeom>
          <a:noFill/>
        </p:spPr>
        <p:txBody>
          <a:bodyPr wrap="square" rtlCol="0">
            <a:spAutoFit/>
          </a:bodyPr>
          <a:lstStyle/>
          <a:p>
            <a:r>
              <a:rPr lang="en-US" sz="3600" smtClean="0">
                <a:solidFill>
                  <a:srgbClr val="FF0000"/>
                </a:solidFill>
              </a:rPr>
              <a:t>likes</a:t>
            </a:r>
            <a:endParaRPr lang="en-US" sz="3600">
              <a:solidFill>
                <a:srgbClr val="FF0000"/>
              </a:solidFill>
            </a:endParaRPr>
          </a:p>
        </p:txBody>
      </p:sp>
      <p:cxnSp>
        <p:nvCxnSpPr>
          <p:cNvPr id="7" name="Straight Connector 6"/>
          <p:cNvCxnSpPr/>
          <p:nvPr/>
        </p:nvCxnSpPr>
        <p:spPr>
          <a:xfrm flipV="1">
            <a:off x="1556953" y="2496065"/>
            <a:ext cx="518983" cy="7503"/>
          </a:xfrm>
          <a:prstGeom prst="line">
            <a:avLst/>
          </a:prstGeom>
          <a:ln>
            <a:solidFill>
              <a:srgbClr val="00B050"/>
            </a:solidFill>
          </a:ln>
        </p:spPr>
        <p:style>
          <a:lnRef idx="3">
            <a:schemeClr val="accent2"/>
          </a:lnRef>
          <a:fillRef idx="0">
            <a:schemeClr val="accent2"/>
          </a:fillRef>
          <a:effectRef idx="2">
            <a:schemeClr val="accent2"/>
          </a:effectRef>
          <a:fontRef idx="minor">
            <a:schemeClr val="tx1"/>
          </a:fontRef>
        </p:style>
      </p:cxnSp>
      <p:cxnSp>
        <p:nvCxnSpPr>
          <p:cNvPr id="9" name="Straight Connector 8"/>
          <p:cNvCxnSpPr/>
          <p:nvPr/>
        </p:nvCxnSpPr>
        <p:spPr>
          <a:xfrm>
            <a:off x="858781" y="3529180"/>
            <a:ext cx="228614" cy="4852"/>
          </a:xfrm>
          <a:prstGeom prst="line">
            <a:avLst/>
          </a:prstGeom>
          <a:ln>
            <a:solidFill>
              <a:srgbClr val="00B050"/>
            </a:solidFill>
          </a:ln>
        </p:spPr>
        <p:style>
          <a:lnRef idx="3">
            <a:schemeClr val="accent2"/>
          </a:lnRef>
          <a:fillRef idx="0">
            <a:schemeClr val="accent2"/>
          </a:fillRef>
          <a:effectRef idx="2">
            <a:schemeClr val="accent2"/>
          </a:effectRef>
          <a:fontRef idx="minor">
            <a:schemeClr val="tx1"/>
          </a:fontRef>
        </p:style>
      </p:cxnSp>
      <p:sp>
        <p:nvSpPr>
          <p:cNvPr id="14" name="TextBox 13"/>
          <p:cNvSpPr txBox="1"/>
          <p:nvPr/>
        </p:nvSpPr>
        <p:spPr>
          <a:xfrm>
            <a:off x="9761837" y="2844454"/>
            <a:ext cx="1556952" cy="646331"/>
          </a:xfrm>
          <a:prstGeom prst="rect">
            <a:avLst/>
          </a:prstGeom>
          <a:noFill/>
        </p:spPr>
        <p:txBody>
          <a:bodyPr wrap="square" rtlCol="0">
            <a:spAutoFit/>
          </a:bodyPr>
          <a:lstStyle/>
          <a:p>
            <a:r>
              <a:rPr lang="en-US" sz="3600" smtClean="0">
                <a:solidFill>
                  <a:srgbClr val="FF0000"/>
                </a:solidFill>
              </a:rPr>
              <a:t>Does</a:t>
            </a:r>
            <a:endParaRPr lang="en-US" sz="3600">
              <a:solidFill>
                <a:srgbClr val="FF0000"/>
              </a:solidFill>
            </a:endParaRPr>
          </a:p>
        </p:txBody>
      </p:sp>
      <p:cxnSp>
        <p:nvCxnSpPr>
          <p:cNvPr id="15" name="Straight Connector 14"/>
          <p:cNvCxnSpPr/>
          <p:nvPr/>
        </p:nvCxnSpPr>
        <p:spPr>
          <a:xfrm>
            <a:off x="879836" y="4521840"/>
            <a:ext cx="769776" cy="733"/>
          </a:xfrm>
          <a:prstGeom prst="line">
            <a:avLst/>
          </a:prstGeom>
          <a:ln>
            <a:solidFill>
              <a:srgbClr val="00B050"/>
            </a:solidFill>
          </a:ln>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flipV="1">
            <a:off x="8826845" y="4521840"/>
            <a:ext cx="518983" cy="7503"/>
          </a:xfrm>
          <a:prstGeom prst="line">
            <a:avLst/>
          </a:prstGeom>
          <a:ln>
            <a:solidFill>
              <a:srgbClr val="00B050"/>
            </a:solidFill>
          </a:ln>
        </p:spPr>
        <p:style>
          <a:lnRef idx="3">
            <a:schemeClr val="accent2"/>
          </a:lnRef>
          <a:fillRef idx="0">
            <a:schemeClr val="accent2"/>
          </a:fillRef>
          <a:effectRef idx="2">
            <a:schemeClr val="accent2"/>
          </a:effectRef>
          <a:fontRef idx="minor">
            <a:schemeClr val="tx1"/>
          </a:fontRef>
        </p:style>
      </p:cxnSp>
      <p:sp>
        <p:nvSpPr>
          <p:cNvPr id="18" name="TextBox 17"/>
          <p:cNvSpPr txBox="1"/>
          <p:nvPr/>
        </p:nvSpPr>
        <p:spPr>
          <a:xfrm>
            <a:off x="9947409" y="3875509"/>
            <a:ext cx="1865650" cy="646331"/>
          </a:xfrm>
          <a:prstGeom prst="rect">
            <a:avLst/>
          </a:prstGeom>
          <a:noFill/>
        </p:spPr>
        <p:txBody>
          <a:bodyPr wrap="square" rtlCol="0">
            <a:spAutoFit/>
          </a:bodyPr>
          <a:lstStyle/>
          <a:p>
            <a:r>
              <a:rPr lang="en-US" sz="3600" smtClean="0">
                <a:solidFill>
                  <a:srgbClr val="FF0000"/>
                </a:solidFill>
              </a:rPr>
              <a:t>Do - do</a:t>
            </a:r>
            <a:endParaRPr lang="en-US" sz="3600">
              <a:solidFill>
                <a:srgbClr val="FF0000"/>
              </a:solidFill>
            </a:endParaRPr>
          </a:p>
        </p:txBody>
      </p:sp>
      <p:cxnSp>
        <p:nvCxnSpPr>
          <p:cNvPr id="19" name="Straight Connector 18"/>
          <p:cNvCxnSpPr/>
          <p:nvPr/>
        </p:nvCxnSpPr>
        <p:spPr>
          <a:xfrm>
            <a:off x="2261287" y="5474044"/>
            <a:ext cx="1260389" cy="12356"/>
          </a:xfrm>
          <a:prstGeom prst="line">
            <a:avLst/>
          </a:prstGeom>
          <a:ln>
            <a:solidFill>
              <a:srgbClr val="00B050"/>
            </a:solidFill>
          </a:ln>
        </p:spPr>
        <p:style>
          <a:lnRef idx="3">
            <a:schemeClr val="accent2"/>
          </a:lnRef>
          <a:fillRef idx="0">
            <a:schemeClr val="accent2"/>
          </a:fillRef>
          <a:effectRef idx="2">
            <a:schemeClr val="accent2"/>
          </a:effectRef>
          <a:fontRef idx="minor">
            <a:schemeClr val="tx1"/>
          </a:fontRef>
        </p:style>
      </p:cxnSp>
      <p:sp>
        <p:nvSpPr>
          <p:cNvPr id="24" name="TextBox 23"/>
          <p:cNvSpPr txBox="1"/>
          <p:nvPr/>
        </p:nvSpPr>
        <p:spPr>
          <a:xfrm>
            <a:off x="7573972" y="4790642"/>
            <a:ext cx="3547683" cy="646331"/>
          </a:xfrm>
          <a:prstGeom prst="rect">
            <a:avLst/>
          </a:prstGeom>
          <a:noFill/>
        </p:spPr>
        <p:txBody>
          <a:bodyPr wrap="square" rtlCol="0">
            <a:spAutoFit/>
          </a:bodyPr>
          <a:lstStyle/>
          <a:p>
            <a:r>
              <a:rPr lang="en-US" sz="3600" smtClean="0">
                <a:solidFill>
                  <a:srgbClr val="FF0000"/>
                </a:solidFill>
              </a:rPr>
              <a:t>doesn’t - thinks</a:t>
            </a:r>
            <a:endParaRPr lang="en-US" sz="3600">
              <a:solidFill>
                <a:srgbClr val="FF0000"/>
              </a:solidFill>
            </a:endParaRPr>
          </a:p>
        </p:txBody>
      </p:sp>
      <p:cxnSp>
        <p:nvCxnSpPr>
          <p:cNvPr id="25" name="Straight Connector 24"/>
          <p:cNvCxnSpPr/>
          <p:nvPr/>
        </p:nvCxnSpPr>
        <p:spPr>
          <a:xfrm>
            <a:off x="5263978" y="5436973"/>
            <a:ext cx="794951" cy="0"/>
          </a:xfrm>
          <a:prstGeom prst="line">
            <a:avLst/>
          </a:prstGeom>
          <a:ln>
            <a:solidFill>
              <a:srgbClr val="00B05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1440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ppt_x"/>
                                          </p:val>
                                        </p:tav>
                                        <p:tav tm="100000">
                                          <p:val>
                                            <p:strVal val="#ppt_x"/>
                                          </p:val>
                                        </p:tav>
                                      </p:tavLst>
                                    </p:anim>
                                    <p:anim calcmode="lin" valueType="num">
                                      <p:cBhvr additive="base">
                                        <p:cTn id="4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anim calcmode="lin" valueType="num">
                                      <p:cBhvr additive="base">
                                        <p:cTn id="52" dur="500" fill="hold"/>
                                        <p:tgtEl>
                                          <p:spTgt spid="25"/>
                                        </p:tgtEl>
                                        <p:attrNameLst>
                                          <p:attrName>ppt_x</p:attrName>
                                        </p:attrNameLst>
                                      </p:cBhvr>
                                      <p:tavLst>
                                        <p:tav tm="0">
                                          <p:val>
                                            <p:strVal val="#ppt_x"/>
                                          </p:val>
                                        </p:tav>
                                        <p:tav tm="100000">
                                          <p:val>
                                            <p:strVal val="#ppt_x"/>
                                          </p:val>
                                        </p:tav>
                                      </p:tavLst>
                                    </p:anim>
                                    <p:anim calcmode="lin" valueType="num">
                                      <p:cBhvr additive="base">
                                        <p:cTn id="5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barn(inVertical)">
                                      <p:cBhvr>
                                        <p:cTn id="5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8"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6495" y="1384970"/>
            <a:ext cx="12068432" cy="5262979"/>
          </a:xfrm>
          <a:prstGeom prst="rect">
            <a:avLst/>
          </a:prstGeom>
          <a:noFill/>
        </p:spPr>
        <p:txBody>
          <a:bodyPr wrap="square" rtlCol="0">
            <a:spAutoFit/>
          </a:bodyPr>
          <a:lstStyle/>
          <a:p>
            <a:r>
              <a:rPr lang="vi-VN" sz="3000" b="1" smtClean="0">
                <a:solidFill>
                  <a:srgbClr val="0070C0"/>
                </a:solidFill>
                <a:latin typeface="Calibri" panose="020F0502020204030204" pitchFamily="34" charset="0"/>
                <a:cs typeface="Calibri" panose="020F0502020204030204" pitchFamily="34" charset="0"/>
              </a:rPr>
              <a:t>ABOUT ME</a:t>
            </a:r>
          </a:p>
          <a:p>
            <a:r>
              <a:rPr lang="vi-VN" sz="3000" smtClean="0">
                <a:latin typeface="Calibri" panose="020F0502020204030204" pitchFamily="34" charset="0"/>
                <a:cs typeface="Calibri" panose="020F0502020204030204" pitchFamily="34" charset="0"/>
              </a:rPr>
              <a:t>My name’s Laura. I’m thirteen and I </a:t>
            </a:r>
            <a:r>
              <a:rPr lang="vi-VN" sz="3600" i="1" smtClean="0">
                <a:solidFill>
                  <a:srgbClr val="FF0000"/>
                </a:solidFill>
                <a:latin typeface="Calibri" panose="020F0502020204030204" pitchFamily="34" charset="0"/>
                <a:cs typeface="Calibri" panose="020F0502020204030204" pitchFamily="34" charset="0"/>
              </a:rPr>
              <a:t>come</a:t>
            </a:r>
            <a:r>
              <a:rPr lang="vi-VN" sz="3000" smtClean="0">
                <a:latin typeface="Calibri" panose="020F0502020204030204" pitchFamily="34" charset="0"/>
                <a:cs typeface="Calibri" panose="020F0502020204030204" pitchFamily="34" charset="0"/>
              </a:rPr>
              <a:t> from Seville. I                    two brothers. My eldest brother Javier is nineteen and he                         at the Univeristy of Seville. My other brother Hugo is only four, so he                        to school. My grandma                          with us in our flat, and my parents of course!</a:t>
            </a:r>
          </a:p>
          <a:p>
            <a:r>
              <a:rPr lang="vi-VN" sz="3000" smtClean="0">
                <a:latin typeface="Calibri" panose="020F0502020204030204" pitchFamily="34" charset="0"/>
                <a:cs typeface="Calibri" panose="020F0502020204030204" pitchFamily="34" charset="0"/>
              </a:rPr>
              <a:t>My favourite time of year is the summer. My parents                         during August, so we                   in our house in the moutains. There’s a pool, but we                               </a:t>
            </a:r>
          </a:p>
          <a:p>
            <a:r>
              <a:rPr lang="vi-VN" sz="3000" smtClean="0">
                <a:latin typeface="Calibri" panose="020F0502020204030204" pitchFamily="34" charset="0"/>
                <a:cs typeface="Calibri" panose="020F0502020204030204" pitchFamily="34" charset="0"/>
              </a:rPr>
              <a:t>                        during the afternoon because it’s really hot. In the evening, my dad                          some amazing meals and we                     dinner together outside.</a:t>
            </a:r>
            <a:endParaRPr lang="en-US" sz="3000">
              <a:latin typeface="Calibri" panose="020F0502020204030204" pitchFamily="34" charset="0"/>
              <a:cs typeface="Calibri" panose="020F0502020204030204" pitchFamily="34" charset="0"/>
            </a:endParaRPr>
          </a:p>
        </p:txBody>
      </p:sp>
      <p:cxnSp>
        <p:nvCxnSpPr>
          <p:cNvPr id="6" name="Straight Connector 5"/>
          <p:cNvCxnSpPr/>
          <p:nvPr/>
        </p:nvCxnSpPr>
        <p:spPr>
          <a:xfrm>
            <a:off x="10058399" y="1210961"/>
            <a:ext cx="1878229" cy="12358"/>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a:off x="9205787" y="2335615"/>
            <a:ext cx="1223318" cy="2412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flipV="1">
            <a:off x="9821768" y="3317664"/>
            <a:ext cx="2121245" cy="4118"/>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8427308" y="2820223"/>
            <a:ext cx="2105054" cy="9940"/>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a:off x="3964933" y="3715000"/>
            <a:ext cx="1878229" cy="12358"/>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flipV="1">
            <a:off x="8328450" y="4680577"/>
            <a:ext cx="1985320" cy="4118"/>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a:xfrm>
            <a:off x="2448697" y="5169117"/>
            <a:ext cx="1394254" cy="6179"/>
          </a:xfrm>
          <a:prstGeom prst="line">
            <a:avLst/>
          </a:prstGeom>
        </p:spPr>
        <p:style>
          <a:lnRef idx="1">
            <a:schemeClr val="dk1"/>
          </a:lnRef>
          <a:fillRef idx="0">
            <a:schemeClr val="dk1"/>
          </a:fillRef>
          <a:effectRef idx="0">
            <a:schemeClr val="dk1"/>
          </a:effectRef>
          <a:fontRef idx="minor">
            <a:schemeClr val="tx1"/>
          </a:fontRef>
        </p:style>
      </p:cxnSp>
      <p:cxnSp>
        <p:nvCxnSpPr>
          <p:cNvPr id="28" name="Straight Connector 27"/>
          <p:cNvCxnSpPr/>
          <p:nvPr/>
        </p:nvCxnSpPr>
        <p:spPr>
          <a:xfrm>
            <a:off x="208857" y="5536097"/>
            <a:ext cx="1878229" cy="12358"/>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Connector 28"/>
          <p:cNvCxnSpPr/>
          <p:nvPr/>
        </p:nvCxnSpPr>
        <p:spPr>
          <a:xfrm>
            <a:off x="804043" y="6029720"/>
            <a:ext cx="2074905" cy="0"/>
          </a:xfrm>
          <a:prstGeom prst="line">
            <a:avLst/>
          </a:prstGeom>
        </p:spPr>
        <p:style>
          <a:lnRef idx="1">
            <a:schemeClr val="dk1"/>
          </a:lnRef>
          <a:fillRef idx="0">
            <a:schemeClr val="dk1"/>
          </a:fillRef>
          <a:effectRef idx="0">
            <a:schemeClr val="dk1"/>
          </a:effectRef>
          <a:fontRef idx="minor">
            <a:schemeClr val="tx1"/>
          </a:fontRef>
        </p:style>
      </p:cxnSp>
      <p:sp>
        <p:nvSpPr>
          <p:cNvPr id="30" name="TextBox 29"/>
          <p:cNvSpPr txBox="1"/>
          <p:nvPr/>
        </p:nvSpPr>
        <p:spPr>
          <a:xfrm>
            <a:off x="10114212" y="595274"/>
            <a:ext cx="1877714" cy="615553"/>
          </a:xfrm>
          <a:prstGeom prst="rect">
            <a:avLst/>
          </a:prstGeom>
          <a:noFill/>
        </p:spPr>
        <p:txBody>
          <a:bodyPr wrap="square" rtlCol="0">
            <a:spAutoFit/>
          </a:bodyPr>
          <a:lstStyle/>
          <a:p>
            <a:r>
              <a:rPr lang="en-US" sz="3400" i="1" smtClean="0">
                <a:solidFill>
                  <a:srgbClr val="FF0000"/>
                </a:solidFill>
              </a:rPr>
              <a:t>have got</a:t>
            </a:r>
            <a:endParaRPr lang="en-US" sz="3400" i="1">
              <a:solidFill>
                <a:srgbClr val="FF0000"/>
              </a:solidFill>
            </a:endParaRPr>
          </a:p>
        </p:txBody>
      </p:sp>
      <p:sp>
        <p:nvSpPr>
          <p:cNvPr id="31" name="TextBox 30"/>
          <p:cNvSpPr txBox="1"/>
          <p:nvPr/>
        </p:nvSpPr>
        <p:spPr>
          <a:xfrm>
            <a:off x="8616691" y="2323055"/>
            <a:ext cx="1507526" cy="615553"/>
          </a:xfrm>
          <a:prstGeom prst="rect">
            <a:avLst/>
          </a:prstGeom>
          <a:noFill/>
        </p:spPr>
        <p:txBody>
          <a:bodyPr wrap="square" rtlCol="0">
            <a:spAutoFit/>
          </a:bodyPr>
          <a:lstStyle/>
          <a:p>
            <a:r>
              <a:rPr lang="en-US" sz="3400" i="1" smtClean="0">
                <a:solidFill>
                  <a:srgbClr val="FF0000"/>
                </a:solidFill>
              </a:rPr>
              <a:t>studies</a:t>
            </a:r>
            <a:endParaRPr lang="en-US" sz="3400" i="1">
              <a:solidFill>
                <a:srgbClr val="FF0000"/>
              </a:solidFill>
            </a:endParaRPr>
          </a:p>
        </p:txBody>
      </p:sp>
      <p:sp>
        <p:nvSpPr>
          <p:cNvPr id="34" name="TextBox 33"/>
          <p:cNvSpPr txBox="1"/>
          <p:nvPr/>
        </p:nvSpPr>
        <p:spPr>
          <a:xfrm>
            <a:off x="4374292" y="3214890"/>
            <a:ext cx="1282997" cy="617378"/>
          </a:xfrm>
          <a:prstGeom prst="rect">
            <a:avLst/>
          </a:prstGeom>
          <a:noFill/>
        </p:spPr>
        <p:txBody>
          <a:bodyPr wrap="square" rtlCol="0">
            <a:spAutoFit/>
          </a:bodyPr>
          <a:lstStyle/>
          <a:p>
            <a:r>
              <a:rPr lang="en-US" sz="3400" i="1" smtClean="0">
                <a:solidFill>
                  <a:srgbClr val="FF0000"/>
                </a:solidFill>
              </a:rPr>
              <a:t>lives</a:t>
            </a:r>
            <a:endParaRPr lang="en-US" sz="3400" i="1">
              <a:solidFill>
                <a:srgbClr val="FF0000"/>
              </a:solidFill>
            </a:endParaRPr>
          </a:p>
        </p:txBody>
      </p:sp>
      <p:sp>
        <p:nvSpPr>
          <p:cNvPr id="35" name="Rectangle 34"/>
          <p:cNvSpPr/>
          <p:nvPr/>
        </p:nvSpPr>
        <p:spPr>
          <a:xfrm>
            <a:off x="0" y="293021"/>
            <a:ext cx="12192000" cy="101566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000" b="1" dirty="0" smtClean="0">
                <a:solidFill>
                  <a:srgbClr val="00B0F0"/>
                </a:solidFill>
              </a:rPr>
              <a:t>Complete </a:t>
            </a:r>
            <a:r>
              <a:rPr lang="en-US" sz="3000" b="1" dirty="0">
                <a:solidFill>
                  <a:srgbClr val="00B0F0"/>
                </a:solidFill>
              </a:rPr>
              <a:t>the text with the </a:t>
            </a:r>
            <a:r>
              <a:rPr lang="en-US" sz="3000" b="1" u="sng" dirty="0">
                <a:solidFill>
                  <a:srgbClr val="00B0F0"/>
                </a:solidFill>
              </a:rPr>
              <a:t>affirmative</a:t>
            </a:r>
            <a:r>
              <a:rPr lang="en-US" sz="3000" b="1" dirty="0">
                <a:solidFill>
                  <a:srgbClr val="00B0F0"/>
                </a:solidFill>
              </a:rPr>
              <a:t> or </a:t>
            </a:r>
            <a:r>
              <a:rPr lang="en-US" sz="3000" b="1" u="sng" dirty="0">
                <a:solidFill>
                  <a:srgbClr val="00B0F0"/>
                </a:solidFill>
              </a:rPr>
              <a:t>negative</a:t>
            </a:r>
            <a:r>
              <a:rPr lang="en-US" sz="3000" b="1" dirty="0">
                <a:solidFill>
                  <a:srgbClr val="00B0F0"/>
                </a:solidFill>
              </a:rPr>
              <a:t> form of the </a:t>
            </a:r>
            <a:r>
              <a:rPr lang="en-US" sz="3000" b="1" dirty="0" smtClean="0">
                <a:solidFill>
                  <a:srgbClr val="00B0F0"/>
                </a:solidFill>
              </a:rPr>
              <a:t>verbs. </a:t>
            </a:r>
          </a:p>
          <a:p>
            <a:r>
              <a:rPr lang="en-US" sz="3000" i="1" dirty="0">
                <a:solidFill>
                  <a:srgbClr val="FF0000"/>
                </a:solidFill>
              </a:rPr>
              <a:t>c</a:t>
            </a:r>
            <a:r>
              <a:rPr lang="en-US" sz="3000" i="1" dirty="0" smtClean="0">
                <a:solidFill>
                  <a:srgbClr val="FF0000"/>
                </a:solidFill>
              </a:rPr>
              <a:t>ome   work     cook     </a:t>
            </a:r>
            <a:r>
              <a:rPr lang="en-US" sz="3000" i="1" dirty="0">
                <a:solidFill>
                  <a:srgbClr val="FF0000"/>
                </a:solidFill>
              </a:rPr>
              <a:t>eat     go      have got       live     stay     study     </a:t>
            </a:r>
            <a:r>
              <a:rPr lang="en-US" sz="3000" i="1" dirty="0" smtClean="0">
                <a:solidFill>
                  <a:srgbClr val="FF0000"/>
                </a:solidFill>
              </a:rPr>
              <a:t>swim</a:t>
            </a:r>
            <a:endParaRPr lang="en-US" sz="3000" i="1" dirty="0">
              <a:solidFill>
                <a:srgbClr val="FF0000"/>
              </a:solidFill>
            </a:endParaRPr>
          </a:p>
        </p:txBody>
      </p:sp>
      <p:sp>
        <p:nvSpPr>
          <p:cNvPr id="39" name="TextBox 38"/>
          <p:cNvSpPr txBox="1"/>
          <p:nvPr/>
        </p:nvSpPr>
        <p:spPr>
          <a:xfrm>
            <a:off x="8248322" y="4110253"/>
            <a:ext cx="2203912" cy="646331"/>
          </a:xfrm>
          <a:prstGeom prst="rect">
            <a:avLst/>
          </a:prstGeom>
          <a:noFill/>
        </p:spPr>
        <p:txBody>
          <a:bodyPr wrap="square" rtlCol="0">
            <a:spAutoFit/>
          </a:bodyPr>
          <a:lstStyle/>
          <a:p>
            <a:r>
              <a:rPr lang="en-US" sz="3400" i="1">
                <a:solidFill>
                  <a:srgbClr val="FF0000"/>
                </a:solidFill>
              </a:rPr>
              <a:t>d</a:t>
            </a:r>
            <a:r>
              <a:rPr lang="en-US" sz="3400" i="1" smtClean="0">
                <a:solidFill>
                  <a:srgbClr val="FF0000"/>
                </a:solidFill>
              </a:rPr>
              <a:t>on’t</a:t>
            </a:r>
            <a:r>
              <a:rPr lang="en-US" sz="3600" i="1" smtClean="0">
                <a:solidFill>
                  <a:srgbClr val="FF0000"/>
                </a:solidFill>
              </a:rPr>
              <a:t> work </a:t>
            </a:r>
            <a:endParaRPr lang="en-US" sz="3600" i="1">
              <a:solidFill>
                <a:srgbClr val="FF0000"/>
              </a:solidFill>
            </a:endParaRPr>
          </a:p>
        </p:txBody>
      </p:sp>
      <p:sp>
        <p:nvSpPr>
          <p:cNvPr id="40" name="TextBox 39"/>
          <p:cNvSpPr txBox="1"/>
          <p:nvPr/>
        </p:nvSpPr>
        <p:spPr>
          <a:xfrm>
            <a:off x="9721601" y="2783098"/>
            <a:ext cx="2788232" cy="615553"/>
          </a:xfrm>
          <a:prstGeom prst="rect">
            <a:avLst/>
          </a:prstGeom>
          <a:noFill/>
        </p:spPr>
        <p:txBody>
          <a:bodyPr wrap="square" rtlCol="0">
            <a:spAutoFit/>
          </a:bodyPr>
          <a:lstStyle/>
          <a:p>
            <a:r>
              <a:rPr lang="vi-VN" sz="3400" i="1" smtClean="0">
                <a:solidFill>
                  <a:srgbClr val="FF0000"/>
                </a:solidFill>
              </a:rPr>
              <a:t> </a:t>
            </a:r>
            <a:r>
              <a:rPr lang="en-US" sz="3400" i="1" smtClean="0">
                <a:solidFill>
                  <a:srgbClr val="FF0000"/>
                </a:solidFill>
              </a:rPr>
              <a:t>doesn’t go</a:t>
            </a:r>
            <a:endParaRPr lang="en-US" sz="3400" i="1">
              <a:solidFill>
                <a:srgbClr val="FF0000"/>
              </a:solidFill>
            </a:endParaRPr>
          </a:p>
        </p:txBody>
      </p:sp>
      <p:sp>
        <p:nvSpPr>
          <p:cNvPr id="42" name="TextBox 41"/>
          <p:cNvSpPr txBox="1"/>
          <p:nvPr/>
        </p:nvSpPr>
        <p:spPr>
          <a:xfrm>
            <a:off x="2560298" y="4599829"/>
            <a:ext cx="1346791" cy="615553"/>
          </a:xfrm>
          <a:prstGeom prst="rect">
            <a:avLst/>
          </a:prstGeom>
          <a:noFill/>
        </p:spPr>
        <p:txBody>
          <a:bodyPr wrap="square" rtlCol="0">
            <a:spAutoFit/>
          </a:bodyPr>
          <a:lstStyle/>
          <a:p>
            <a:r>
              <a:rPr lang="en-US" sz="3400" i="1" smtClean="0">
                <a:solidFill>
                  <a:srgbClr val="FF0000"/>
                </a:solidFill>
              </a:rPr>
              <a:t>stay</a:t>
            </a:r>
            <a:endParaRPr lang="en-US" sz="3400" i="1">
              <a:solidFill>
                <a:srgbClr val="FF0000"/>
              </a:solidFill>
            </a:endParaRPr>
          </a:p>
        </p:txBody>
      </p:sp>
      <p:sp>
        <p:nvSpPr>
          <p:cNvPr id="48" name="TextBox 47"/>
          <p:cNvSpPr txBox="1"/>
          <p:nvPr/>
        </p:nvSpPr>
        <p:spPr>
          <a:xfrm>
            <a:off x="61785" y="5002734"/>
            <a:ext cx="2295944" cy="615553"/>
          </a:xfrm>
          <a:prstGeom prst="rect">
            <a:avLst/>
          </a:prstGeom>
          <a:noFill/>
        </p:spPr>
        <p:txBody>
          <a:bodyPr wrap="square" rtlCol="0">
            <a:spAutoFit/>
          </a:bodyPr>
          <a:lstStyle/>
          <a:p>
            <a:r>
              <a:rPr lang="en-US" sz="3400" i="1">
                <a:solidFill>
                  <a:srgbClr val="FF0000"/>
                </a:solidFill>
              </a:rPr>
              <a:t>d</a:t>
            </a:r>
            <a:r>
              <a:rPr lang="en-US" sz="3400" i="1" smtClean="0">
                <a:solidFill>
                  <a:srgbClr val="FF0000"/>
                </a:solidFill>
              </a:rPr>
              <a:t>on’t swim</a:t>
            </a:r>
            <a:endParaRPr lang="en-US" sz="3400" i="1">
              <a:solidFill>
                <a:srgbClr val="FF0000"/>
              </a:solidFill>
            </a:endParaRPr>
          </a:p>
        </p:txBody>
      </p:sp>
      <p:sp>
        <p:nvSpPr>
          <p:cNvPr id="49" name="TextBox 48"/>
          <p:cNvSpPr txBox="1"/>
          <p:nvPr/>
        </p:nvSpPr>
        <p:spPr>
          <a:xfrm>
            <a:off x="1147971" y="5510320"/>
            <a:ext cx="1346791" cy="615553"/>
          </a:xfrm>
          <a:prstGeom prst="rect">
            <a:avLst/>
          </a:prstGeom>
          <a:noFill/>
        </p:spPr>
        <p:txBody>
          <a:bodyPr wrap="square" rtlCol="0">
            <a:spAutoFit/>
          </a:bodyPr>
          <a:lstStyle/>
          <a:p>
            <a:r>
              <a:rPr lang="en-US" sz="3400" i="1" smtClean="0">
                <a:solidFill>
                  <a:srgbClr val="FF0000"/>
                </a:solidFill>
              </a:rPr>
              <a:t>cooks</a:t>
            </a:r>
            <a:endParaRPr lang="en-US" sz="3400" i="1">
              <a:solidFill>
                <a:srgbClr val="FF0000"/>
              </a:solidFill>
            </a:endParaRPr>
          </a:p>
        </p:txBody>
      </p:sp>
      <p:sp>
        <p:nvSpPr>
          <p:cNvPr id="50" name="TextBox 49"/>
          <p:cNvSpPr txBox="1"/>
          <p:nvPr/>
        </p:nvSpPr>
        <p:spPr>
          <a:xfrm>
            <a:off x="7818240" y="5535033"/>
            <a:ext cx="1346791" cy="615553"/>
          </a:xfrm>
          <a:prstGeom prst="rect">
            <a:avLst/>
          </a:prstGeom>
          <a:noFill/>
        </p:spPr>
        <p:txBody>
          <a:bodyPr wrap="square" rtlCol="0">
            <a:spAutoFit/>
          </a:bodyPr>
          <a:lstStyle/>
          <a:p>
            <a:r>
              <a:rPr lang="en-US" sz="3400" i="1" smtClean="0">
                <a:solidFill>
                  <a:srgbClr val="FF0000"/>
                </a:solidFill>
              </a:rPr>
              <a:t>eat</a:t>
            </a:r>
            <a:endParaRPr lang="en-US" sz="3400" i="1">
              <a:solidFill>
                <a:srgbClr val="FF0000"/>
              </a:solidFill>
            </a:endParaRPr>
          </a:p>
        </p:txBody>
      </p:sp>
      <p:cxnSp>
        <p:nvCxnSpPr>
          <p:cNvPr id="51" name="Straight Connector 50"/>
          <p:cNvCxnSpPr/>
          <p:nvPr/>
        </p:nvCxnSpPr>
        <p:spPr>
          <a:xfrm>
            <a:off x="7504512" y="6029720"/>
            <a:ext cx="1701275" cy="0"/>
          </a:xfrm>
          <a:prstGeom prst="line">
            <a:avLst/>
          </a:prstGeom>
        </p:spPr>
        <p:style>
          <a:lnRef idx="1">
            <a:schemeClr val="dk1"/>
          </a:lnRef>
          <a:fillRef idx="0">
            <a:schemeClr val="dk1"/>
          </a:fillRef>
          <a:effectRef idx="0">
            <a:schemeClr val="dk1"/>
          </a:effectRef>
          <a:fontRef idx="minor">
            <a:schemeClr val="tx1"/>
          </a:fontRef>
        </p:style>
      </p:cxnSp>
      <p:sp>
        <p:nvSpPr>
          <p:cNvPr id="54" name="TextBox 53"/>
          <p:cNvSpPr txBox="1"/>
          <p:nvPr/>
        </p:nvSpPr>
        <p:spPr>
          <a:xfrm>
            <a:off x="8940669" y="1774777"/>
            <a:ext cx="2077532" cy="615553"/>
          </a:xfrm>
          <a:prstGeom prst="rect">
            <a:avLst/>
          </a:prstGeom>
          <a:noFill/>
        </p:spPr>
        <p:txBody>
          <a:bodyPr wrap="square" rtlCol="0">
            <a:spAutoFit/>
          </a:bodyPr>
          <a:lstStyle/>
          <a:p>
            <a:r>
              <a:rPr lang="en-US" sz="3400" i="1" smtClean="0">
                <a:solidFill>
                  <a:srgbClr val="FF0000"/>
                </a:solidFill>
              </a:rPr>
              <a:t>have got</a:t>
            </a:r>
            <a:endParaRPr lang="en-US" sz="3400" i="1">
              <a:solidFill>
                <a:srgbClr val="FF0000"/>
              </a:solidFill>
            </a:endParaRPr>
          </a:p>
        </p:txBody>
      </p:sp>
    </p:spTree>
    <p:extLst>
      <p:ext uri="{BB962C8B-B14F-4D97-AF65-F5344CB8AC3E}">
        <p14:creationId xmlns:p14="http://schemas.microsoft.com/office/powerpoint/2010/main" val="3286464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ppt_x"/>
                                          </p:val>
                                        </p:tav>
                                        <p:tav tm="100000">
                                          <p:val>
                                            <p:strVal val="#ppt_x"/>
                                          </p:val>
                                        </p:tav>
                                      </p:tavLst>
                                    </p:anim>
                                    <p:anim calcmode="lin" valueType="num">
                                      <p:cBhvr additive="base">
                                        <p:cTn id="8"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fill="hold"/>
                                        <p:tgtEl>
                                          <p:spTgt spid="40"/>
                                        </p:tgtEl>
                                        <p:attrNameLst>
                                          <p:attrName>ppt_x</p:attrName>
                                        </p:attrNameLst>
                                      </p:cBhvr>
                                      <p:tavLst>
                                        <p:tav tm="0">
                                          <p:val>
                                            <p:strVal val="#ppt_x"/>
                                          </p:val>
                                        </p:tav>
                                        <p:tav tm="100000">
                                          <p:val>
                                            <p:strVal val="#ppt_x"/>
                                          </p:val>
                                        </p:tav>
                                      </p:tavLst>
                                    </p:anim>
                                    <p:anim calcmode="lin" valueType="num">
                                      <p:cBhvr additive="base">
                                        <p:cTn id="20"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fill="hold"/>
                                        <p:tgtEl>
                                          <p:spTgt spid="34"/>
                                        </p:tgtEl>
                                        <p:attrNameLst>
                                          <p:attrName>ppt_x</p:attrName>
                                        </p:attrNameLst>
                                      </p:cBhvr>
                                      <p:tavLst>
                                        <p:tav tm="0">
                                          <p:val>
                                            <p:strVal val="#ppt_x"/>
                                          </p:val>
                                        </p:tav>
                                        <p:tav tm="100000">
                                          <p:val>
                                            <p:strVal val="#ppt_x"/>
                                          </p:val>
                                        </p:tav>
                                      </p:tavLst>
                                    </p:anim>
                                    <p:anim calcmode="lin" valueType="num">
                                      <p:cBhvr additive="base">
                                        <p:cTn id="2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additive="base">
                                        <p:cTn id="31" dur="500" fill="hold"/>
                                        <p:tgtEl>
                                          <p:spTgt spid="39"/>
                                        </p:tgtEl>
                                        <p:attrNameLst>
                                          <p:attrName>ppt_x</p:attrName>
                                        </p:attrNameLst>
                                      </p:cBhvr>
                                      <p:tavLst>
                                        <p:tav tm="0">
                                          <p:val>
                                            <p:strVal val="#ppt_x"/>
                                          </p:val>
                                        </p:tav>
                                        <p:tav tm="100000">
                                          <p:val>
                                            <p:strVal val="#ppt_x"/>
                                          </p:val>
                                        </p:tav>
                                      </p:tavLst>
                                    </p:anim>
                                    <p:anim calcmode="lin" valueType="num">
                                      <p:cBhvr additive="base">
                                        <p:cTn id="3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cBhvr additive="base">
                                        <p:cTn id="37" dur="500" fill="hold"/>
                                        <p:tgtEl>
                                          <p:spTgt spid="42"/>
                                        </p:tgtEl>
                                        <p:attrNameLst>
                                          <p:attrName>ppt_x</p:attrName>
                                        </p:attrNameLst>
                                      </p:cBhvr>
                                      <p:tavLst>
                                        <p:tav tm="0">
                                          <p:val>
                                            <p:strVal val="#ppt_x"/>
                                          </p:val>
                                        </p:tav>
                                        <p:tav tm="100000">
                                          <p:val>
                                            <p:strVal val="#ppt_x"/>
                                          </p:val>
                                        </p:tav>
                                      </p:tavLst>
                                    </p:anim>
                                    <p:anim calcmode="lin" valueType="num">
                                      <p:cBhvr additive="base">
                                        <p:cTn id="3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additive="base">
                                        <p:cTn id="43" dur="500" fill="hold"/>
                                        <p:tgtEl>
                                          <p:spTgt spid="48"/>
                                        </p:tgtEl>
                                        <p:attrNameLst>
                                          <p:attrName>ppt_x</p:attrName>
                                        </p:attrNameLst>
                                      </p:cBhvr>
                                      <p:tavLst>
                                        <p:tav tm="0">
                                          <p:val>
                                            <p:strVal val="#ppt_x"/>
                                          </p:val>
                                        </p:tav>
                                        <p:tav tm="100000">
                                          <p:val>
                                            <p:strVal val="#ppt_x"/>
                                          </p:val>
                                        </p:tav>
                                      </p:tavLst>
                                    </p:anim>
                                    <p:anim calcmode="lin" valueType="num">
                                      <p:cBhvr additive="base">
                                        <p:cTn id="44"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9"/>
                                        </p:tgtEl>
                                        <p:attrNameLst>
                                          <p:attrName>style.visibility</p:attrName>
                                        </p:attrNameLst>
                                      </p:cBhvr>
                                      <p:to>
                                        <p:strVal val="visible"/>
                                      </p:to>
                                    </p:set>
                                    <p:anim calcmode="lin" valueType="num">
                                      <p:cBhvr additive="base">
                                        <p:cTn id="49" dur="500" fill="hold"/>
                                        <p:tgtEl>
                                          <p:spTgt spid="49"/>
                                        </p:tgtEl>
                                        <p:attrNameLst>
                                          <p:attrName>ppt_x</p:attrName>
                                        </p:attrNameLst>
                                      </p:cBhvr>
                                      <p:tavLst>
                                        <p:tav tm="0">
                                          <p:val>
                                            <p:strVal val="#ppt_x"/>
                                          </p:val>
                                        </p:tav>
                                        <p:tav tm="100000">
                                          <p:val>
                                            <p:strVal val="#ppt_x"/>
                                          </p:val>
                                        </p:tav>
                                      </p:tavLst>
                                    </p:anim>
                                    <p:anim calcmode="lin" valueType="num">
                                      <p:cBhvr additive="base">
                                        <p:cTn id="50"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0"/>
                                        </p:tgtEl>
                                        <p:attrNameLst>
                                          <p:attrName>style.visibility</p:attrName>
                                        </p:attrNameLst>
                                      </p:cBhvr>
                                      <p:to>
                                        <p:strVal val="visible"/>
                                      </p:to>
                                    </p:set>
                                    <p:anim calcmode="lin" valueType="num">
                                      <p:cBhvr additive="base">
                                        <p:cTn id="55" dur="500" fill="hold"/>
                                        <p:tgtEl>
                                          <p:spTgt spid="50"/>
                                        </p:tgtEl>
                                        <p:attrNameLst>
                                          <p:attrName>ppt_x</p:attrName>
                                        </p:attrNameLst>
                                      </p:cBhvr>
                                      <p:tavLst>
                                        <p:tav tm="0">
                                          <p:val>
                                            <p:strVal val="#ppt_x"/>
                                          </p:val>
                                        </p:tav>
                                        <p:tav tm="100000">
                                          <p:val>
                                            <p:strVal val="#ppt_x"/>
                                          </p:val>
                                        </p:tav>
                                      </p:tavLst>
                                    </p:anim>
                                    <p:anim calcmode="lin" valueType="num">
                                      <p:cBhvr additive="base">
                                        <p:cTn id="56"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4" grpId="0"/>
      <p:bldP spid="39" grpId="0"/>
      <p:bldP spid="40" grpId="0"/>
      <p:bldP spid="42" grpId="0"/>
      <p:bldP spid="48" grpId="0"/>
      <p:bldP spid="49" grpId="0"/>
      <p:bldP spid="50" grpId="0"/>
      <p:bldP spid="5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0283" y="346363"/>
            <a:ext cx="9144000" cy="6096000"/>
          </a:xfrm>
          <a:prstGeom prst="rect">
            <a:avLst/>
          </a:prstGeom>
        </p:spPr>
      </p:pic>
      <p:sp>
        <p:nvSpPr>
          <p:cNvPr id="3" name="Rectangle 2">
            <a:extLst>
              <a:ext uri="{FF2B5EF4-FFF2-40B4-BE49-F238E27FC236}">
                <a16:creationId xmlns:a16="http://schemas.microsoft.com/office/drawing/2014/main" id="{BA386DE9-345A-400C-B2BB-B32B155C2C38}"/>
              </a:ext>
            </a:extLst>
          </p:cNvPr>
          <p:cNvSpPr/>
          <p:nvPr/>
        </p:nvSpPr>
        <p:spPr>
          <a:xfrm>
            <a:off x="7249212" y="552140"/>
            <a:ext cx="4902447"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smtClean="0">
                <a:solidFill>
                  <a:schemeClr val="accent6">
                    <a:lumMod val="75000"/>
                  </a:schemeClr>
                </a:solidFill>
              </a:rPr>
              <a:t>PRODUCTION</a:t>
            </a:r>
            <a:endParaRPr lang="en-US" sz="5400" b="1" dirty="0">
              <a:solidFill>
                <a:schemeClr val="accent6">
                  <a:lumMod val="75000"/>
                </a:schemeClr>
              </a:solidFill>
            </a:endParaRPr>
          </a:p>
        </p:txBody>
      </p:sp>
    </p:spTree>
    <p:extLst>
      <p:ext uri="{BB962C8B-B14F-4D97-AF65-F5344CB8AC3E}">
        <p14:creationId xmlns:p14="http://schemas.microsoft.com/office/powerpoint/2010/main" val="23518017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2"/>
          <p:cNvSpPr/>
          <p:nvPr/>
        </p:nvSpPr>
        <p:spPr>
          <a:xfrm>
            <a:off x="319456" y="1598212"/>
            <a:ext cx="5591219" cy="1304014"/>
          </a:xfrm>
          <a:prstGeom prst="wedgeRoundRectCallout">
            <a:avLst>
              <a:gd name="adj1" fmla="val 48418"/>
              <a:gd name="adj2" fmla="val 78777"/>
              <a:gd name="adj3" fmla="val 16667"/>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smtClean="0">
                <a:solidFill>
                  <a:srgbClr val="0070C0"/>
                </a:solidFill>
              </a:rPr>
              <a:t>What kind of music do you like?</a:t>
            </a:r>
            <a:endParaRPr lang="en-US" sz="3200" i="1" dirty="0">
              <a:solidFill>
                <a:srgbClr val="0070C0"/>
              </a:solidFill>
            </a:endParaRPr>
          </a:p>
        </p:txBody>
      </p:sp>
      <p:sp>
        <p:nvSpPr>
          <p:cNvPr id="4" name="Rounded Rectangular Callout 3"/>
          <p:cNvSpPr/>
          <p:nvPr/>
        </p:nvSpPr>
        <p:spPr>
          <a:xfrm>
            <a:off x="6400472" y="1598212"/>
            <a:ext cx="4800600" cy="901987"/>
          </a:xfrm>
          <a:prstGeom prst="wedgeRoundRectCallout">
            <a:avLst>
              <a:gd name="adj1" fmla="val -48209"/>
              <a:gd name="adj2" fmla="val 95680"/>
              <a:gd name="adj3" fmla="val 16667"/>
            </a:avLst>
          </a:prstGeom>
          <a:solidFill>
            <a:schemeClr val="bg1"/>
          </a:solidFill>
          <a:ln>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a:solidFill>
                  <a:srgbClr val="00B050"/>
                </a:solidFill>
              </a:rPr>
              <a:t>I </a:t>
            </a:r>
            <a:r>
              <a:rPr lang="en-US" sz="3200" i="1" smtClean="0">
                <a:solidFill>
                  <a:srgbClr val="00B050"/>
                </a:solidFill>
              </a:rPr>
              <a:t>like hip hop. It’s exciting.</a:t>
            </a:r>
            <a:endParaRPr lang="en-US" sz="3200" i="1" dirty="0">
              <a:solidFill>
                <a:srgbClr val="00B050"/>
              </a:solidFill>
            </a:endParaRPr>
          </a:p>
        </p:txBody>
      </p:sp>
      <p:sp>
        <p:nvSpPr>
          <p:cNvPr id="5" name="Rectangle 4"/>
          <p:cNvSpPr/>
          <p:nvPr/>
        </p:nvSpPr>
        <p:spPr>
          <a:xfrm>
            <a:off x="399340" y="548873"/>
            <a:ext cx="6997179"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smtClean="0">
                <a:solidFill>
                  <a:srgbClr val="0070C0"/>
                </a:solidFill>
              </a:rPr>
              <a:t>Ask and answer.</a:t>
            </a:r>
            <a:endParaRPr lang="en-US" sz="3600" b="1" i="1" smtClean="0">
              <a:solidFill>
                <a:srgbClr val="0070C0"/>
              </a:solidFill>
            </a:endParaRPr>
          </a:p>
        </p:txBody>
      </p:sp>
      <p:pic>
        <p:nvPicPr>
          <p:cNvPr id="6"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22378" y="4924421"/>
            <a:ext cx="1985574" cy="1132669"/>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ular Callout 7"/>
          <p:cNvSpPr/>
          <p:nvPr/>
        </p:nvSpPr>
        <p:spPr>
          <a:xfrm>
            <a:off x="6400472" y="3181874"/>
            <a:ext cx="4800600" cy="901987"/>
          </a:xfrm>
          <a:prstGeom prst="wedgeRoundRectCallout">
            <a:avLst>
              <a:gd name="adj1" fmla="val -48209"/>
              <a:gd name="adj2" fmla="val 95680"/>
              <a:gd name="adj3" fmla="val 16667"/>
            </a:avLst>
          </a:prstGeom>
          <a:solidFill>
            <a:schemeClr val="bg1"/>
          </a:solidFill>
          <a:ln>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a:solidFill>
                  <a:srgbClr val="00B050"/>
                </a:solidFill>
              </a:rPr>
              <a:t>I </a:t>
            </a:r>
            <a:r>
              <a:rPr lang="en-US" sz="3200" i="1" smtClean="0">
                <a:solidFill>
                  <a:srgbClr val="00B050"/>
                </a:solidFill>
              </a:rPr>
              <a:t>like pop. It’s interesting.</a:t>
            </a:r>
            <a:endParaRPr lang="en-US" sz="3200" i="1" dirty="0">
              <a:solidFill>
                <a:srgbClr val="00B050"/>
              </a:solidFill>
            </a:endParaRPr>
          </a:p>
        </p:txBody>
      </p:sp>
    </p:spTree>
    <p:extLst>
      <p:ext uri="{BB962C8B-B14F-4D97-AF65-F5344CB8AC3E}">
        <p14:creationId xmlns:p14="http://schemas.microsoft.com/office/powerpoint/2010/main" val="14996945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16627" y="627013"/>
            <a:ext cx="3265715" cy="584775"/>
          </a:xfrm>
          <a:prstGeom prst="rect">
            <a:avLst/>
          </a:prstGeom>
          <a:solidFill>
            <a:srgbClr val="0070C0"/>
          </a:solidFill>
          <a:effectLst>
            <a:outerShdw blurRad="50800" dist="38100" dir="5400000" algn="t" rotWithShape="0">
              <a:prstClr val="black">
                <a:alpha val="40000"/>
              </a:prstClr>
            </a:outerShdw>
          </a:effectLst>
        </p:spPr>
        <p:txBody>
          <a:bodyPr wrap="square" rtlCol="0">
            <a:spAutoFit/>
          </a:bodyPr>
          <a:lstStyle/>
          <a:p>
            <a:r>
              <a:rPr lang="en-US" sz="3200" b="1" dirty="0" smtClean="0">
                <a:solidFill>
                  <a:schemeClr val="bg1"/>
                </a:solidFill>
              </a:rPr>
              <a:t>LESSON </a:t>
            </a:r>
            <a:r>
              <a:rPr lang="en-US" sz="3200" b="1" dirty="0">
                <a:solidFill>
                  <a:schemeClr val="bg1"/>
                </a:solidFill>
              </a:rPr>
              <a:t>OUTLINE</a:t>
            </a:r>
          </a:p>
        </p:txBody>
      </p:sp>
      <p:pic>
        <p:nvPicPr>
          <p:cNvPr id="6" name="Picture 5"/>
          <p:cNvPicPr>
            <a:picLocks noChangeAspect="1"/>
          </p:cNvPicPr>
          <p:nvPr/>
        </p:nvPicPr>
        <p:blipFill>
          <a:blip r:embed="rId2"/>
          <a:stretch>
            <a:fillRect/>
          </a:stretch>
        </p:blipFill>
        <p:spPr>
          <a:xfrm>
            <a:off x="2118662" y="1799201"/>
            <a:ext cx="1920785" cy="570039"/>
          </a:xfrm>
          <a:prstGeom prst="rect">
            <a:avLst/>
          </a:prstGeom>
        </p:spPr>
      </p:pic>
      <p:sp>
        <p:nvSpPr>
          <p:cNvPr id="11" name="Round Diagonal Corner Rectangle 10"/>
          <p:cNvSpPr/>
          <p:nvPr/>
        </p:nvSpPr>
        <p:spPr>
          <a:xfrm>
            <a:off x="2105987" y="4916619"/>
            <a:ext cx="2378633" cy="539496"/>
          </a:xfrm>
          <a:prstGeom prst="round2Diag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Consolidation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444868" y="3152359"/>
            <a:ext cx="3700873" cy="754897"/>
          </a:xfrm>
          <a:prstGeom prst="rect">
            <a:avLst/>
          </a:prstGeom>
          <a:effectLst>
            <a:outerShdw blurRad="50800" dist="38100" dir="5400000" algn="t" rotWithShape="0">
              <a:prstClr val="black">
                <a:alpha val="40000"/>
              </a:prstClr>
            </a:outerShdw>
          </a:effectLst>
        </p:spPr>
      </p:pic>
      <p:pic>
        <p:nvPicPr>
          <p:cNvPr id="2" name="Picture 1"/>
          <p:cNvPicPr>
            <a:picLocks noChangeAspect="1"/>
          </p:cNvPicPr>
          <p:nvPr/>
        </p:nvPicPr>
        <p:blipFill>
          <a:blip r:embed="rId4"/>
          <a:stretch>
            <a:fillRect/>
          </a:stretch>
        </p:blipFill>
        <p:spPr>
          <a:xfrm>
            <a:off x="7304216" y="471964"/>
            <a:ext cx="4201181" cy="5876365"/>
          </a:xfrm>
          <a:prstGeom prst="rect">
            <a:avLst/>
          </a:prstGeom>
        </p:spPr>
      </p:pic>
    </p:spTree>
    <p:extLst>
      <p:ext uri="{BB962C8B-B14F-4D97-AF65-F5344CB8AC3E}">
        <p14:creationId xmlns:p14="http://schemas.microsoft.com/office/powerpoint/2010/main" val="25863207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5800360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4839" y="452225"/>
            <a:ext cx="10547738"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smtClean="0">
                <a:solidFill>
                  <a:srgbClr val="FF0000"/>
                </a:solidFill>
              </a:rPr>
              <a:t>QUESTION GAME - </a:t>
            </a:r>
            <a:r>
              <a:rPr lang="en-US" sz="3600" b="1" i="1" smtClean="0">
                <a:solidFill>
                  <a:srgbClr val="FF0000"/>
                </a:solidFill>
              </a:rPr>
              <a:t>PING PONG</a:t>
            </a:r>
          </a:p>
        </p:txBody>
      </p:sp>
      <p:sp>
        <p:nvSpPr>
          <p:cNvPr id="4" name="Rounded Rectangular Callout 3"/>
          <p:cNvSpPr/>
          <p:nvPr/>
        </p:nvSpPr>
        <p:spPr>
          <a:xfrm>
            <a:off x="307100" y="1379981"/>
            <a:ext cx="5591219" cy="1304014"/>
          </a:xfrm>
          <a:prstGeom prst="wedgeRoundRectCallout">
            <a:avLst>
              <a:gd name="adj1" fmla="val 48418"/>
              <a:gd name="adj2" fmla="val 78777"/>
              <a:gd name="adj3" fmla="val 16667"/>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70C0"/>
                </a:solidFill>
              </a:rPr>
              <a:t>I work at an </a:t>
            </a:r>
            <a:r>
              <a:rPr lang="en-US" sz="3200" dirty="0" smtClean="0">
                <a:solidFill>
                  <a:srgbClr val="0070C0"/>
                </a:solidFill>
              </a:rPr>
              <a:t>international </a:t>
            </a:r>
            <a:r>
              <a:rPr lang="en-US" sz="3200" dirty="0">
                <a:solidFill>
                  <a:srgbClr val="0070C0"/>
                </a:solidFill>
              </a:rPr>
              <a:t>school and </a:t>
            </a:r>
            <a:r>
              <a:rPr lang="en-US" sz="3200" dirty="0" smtClean="0">
                <a:solidFill>
                  <a:srgbClr val="0070C0"/>
                </a:solidFill>
              </a:rPr>
              <a:t>you</a:t>
            </a:r>
            <a:r>
              <a:rPr lang="en-US" sz="3200" dirty="0">
                <a:solidFill>
                  <a:srgbClr val="0070C0"/>
                </a:solidFill>
              </a:rPr>
              <a:t>? </a:t>
            </a:r>
          </a:p>
        </p:txBody>
      </p:sp>
      <p:sp>
        <p:nvSpPr>
          <p:cNvPr id="5" name="Rounded Rectangular Callout 4"/>
          <p:cNvSpPr/>
          <p:nvPr/>
        </p:nvSpPr>
        <p:spPr>
          <a:xfrm>
            <a:off x="6441661" y="4832039"/>
            <a:ext cx="4800600" cy="901987"/>
          </a:xfrm>
          <a:prstGeom prst="wedgeRoundRectCallout">
            <a:avLst>
              <a:gd name="adj1" fmla="val -48209"/>
              <a:gd name="adj2" fmla="val 95680"/>
              <a:gd name="adj3" fmla="val 16667"/>
            </a:avLst>
          </a:prstGeom>
          <a:solidFill>
            <a:schemeClr val="bg1"/>
          </a:solidFill>
          <a:ln>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i="1" dirty="0" smtClean="0">
                <a:solidFill>
                  <a:srgbClr val="00B050"/>
                </a:solidFill>
              </a:rPr>
              <a:t>I </a:t>
            </a:r>
            <a:r>
              <a:rPr lang="en-US" sz="3200" i="1" dirty="0" smtClean="0">
                <a:solidFill>
                  <a:srgbClr val="00B050"/>
                </a:solidFill>
              </a:rPr>
              <a:t>like jazz.</a:t>
            </a:r>
            <a:endParaRPr lang="en-US" sz="3200" i="1" dirty="0">
              <a:solidFill>
                <a:srgbClr val="00B050"/>
              </a:solidFill>
            </a:endParaRPr>
          </a:p>
        </p:txBody>
      </p:sp>
      <p:sp>
        <p:nvSpPr>
          <p:cNvPr id="7" name="Rounded Rectangular Callout 6"/>
          <p:cNvSpPr/>
          <p:nvPr/>
        </p:nvSpPr>
        <p:spPr>
          <a:xfrm>
            <a:off x="6441661" y="2361295"/>
            <a:ext cx="4800600" cy="901987"/>
          </a:xfrm>
          <a:prstGeom prst="wedgeRoundRectCallout">
            <a:avLst>
              <a:gd name="adj1" fmla="val -48209"/>
              <a:gd name="adj2" fmla="val 95680"/>
              <a:gd name="adj3" fmla="val 16667"/>
            </a:avLst>
          </a:prstGeom>
          <a:solidFill>
            <a:schemeClr val="bg1"/>
          </a:solidFill>
          <a:ln>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i="1" dirty="0" smtClean="0">
                <a:solidFill>
                  <a:srgbClr val="00B050"/>
                </a:solidFill>
              </a:rPr>
              <a:t>I am a student</a:t>
            </a:r>
            <a:r>
              <a:rPr lang="en-US" sz="3200" i="1" dirty="0" smtClean="0">
                <a:solidFill>
                  <a:srgbClr val="00B050"/>
                </a:solidFill>
              </a:rPr>
              <a:t>. </a:t>
            </a:r>
            <a:endParaRPr lang="en-US" sz="3200" i="1" dirty="0">
              <a:solidFill>
                <a:srgbClr val="00B050"/>
              </a:solidFill>
            </a:endParaRPr>
          </a:p>
        </p:txBody>
      </p:sp>
      <p:sp>
        <p:nvSpPr>
          <p:cNvPr id="8" name="Rounded Rectangular Callout 7"/>
          <p:cNvSpPr/>
          <p:nvPr/>
        </p:nvSpPr>
        <p:spPr>
          <a:xfrm>
            <a:off x="307100" y="3768955"/>
            <a:ext cx="5591219" cy="1304014"/>
          </a:xfrm>
          <a:prstGeom prst="wedgeRoundRectCallout">
            <a:avLst>
              <a:gd name="adj1" fmla="val 48418"/>
              <a:gd name="adj2" fmla="val 78777"/>
              <a:gd name="adj3" fmla="val 16667"/>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70C0"/>
                </a:solidFill>
              </a:rPr>
              <a:t>I </a:t>
            </a:r>
            <a:r>
              <a:rPr lang="en-US" sz="3200" dirty="0" smtClean="0">
                <a:solidFill>
                  <a:srgbClr val="0070C0"/>
                </a:solidFill>
              </a:rPr>
              <a:t>like rock music</a:t>
            </a:r>
            <a:r>
              <a:rPr lang="vi-VN" sz="3200" dirty="0" smtClean="0">
                <a:solidFill>
                  <a:srgbClr val="0070C0"/>
                </a:solidFill>
              </a:rPr>
              <a:t> and you</a:t>
            </a:r>
            <a:r>
              <a:rPr lang="en-US" sz="3200" dirty="0" smtClean="0">
                <a:solidFill>
                  <a:srgbClr val="0070C0"/>
                </a:solidFill>
              </a:rPr>
              <a:t>? </a:t>
            </a:r>
            <a:endParaRPr lang="en-US" sz="3200" dirty="0">
              <a:solidFill>
                <a:srgbClr val="0070C0"/>
              </a:solidFill>
            </a:endParaRPr>
          </a:p>
        </p:txBody>
      </p:sp>
    </p:spTree>
    <p:extLst>
      <p:ext uri="{BB962C8B-B14F-4D97-AF65-F5344CB8AC3E}">
        <p14:creationId xmlns:p14="http://schemas.microsoft.com/office/powerpoint/2010/main" val="32661771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stretch>
            <a:fillRect/>
          </a:stretch>
        </p:blipFill>
        <p:spPr>
          <a:xfrm>
            <a:off x="2360645" y="1547071"/>
            <a:ext cx="9428606" cy="4623696"/>
          </a:xfrm>
          <a:prstGeom prst="rect">
            <a:avLst/>
          </a:prstGeom>
        </p:spPr>
      </p:pic>
      <p:sp>
        <p:nvSpPr>
          <p:cNvPr id="3" name="Rectangle 2"/>
          <p:cNvSpPr/>
          <p:nvPr/>
        </p:nvSpPr>
        <p:spPr>
          <a:xfrm>
            <a:off x="149290" y="503847"/>
            <a:ext cx="1595534" cy="681135"/>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Extra Practice </a:t>
            </a:r>
          </a:p>
          <a:p>
            <a:pPr algn="ctr"/>
            <a:r>
              <a:rPr lang="en-US" dirty="0" smtClean="0"/>
              <a:t>DHA</a:t>
            </a:r>
            <a:endParaRPr lang="en-US" dirty="0"/>
          </a:p>
        </p:txBody>
      </p:sp>
      <p:sp>
        <p:nvSpPr>
          <p:cNvPr id="4" name="Rectangle 3"/>
          <p:cNvSpPr/>
          <p:nvPr/>
        </p:nvSpPr>
        <p:spPr>
          <a:xfrm>
            <a:off x="2360645" y="404537"/>
            <a:ext cx="9271570"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smtClean="0">
                <a:solidFill>
                  <a:srgbClr val="0070C0"/>
                </a:solidFill>
              </a:rPr>
              <a:t>Play the games in DHA App.</a:t>
            </a:r>
            <a:r>
              <a:rPr lang="en-US" sz="2400" i="1" dirty="0" smtClean="0">
                <a:solidFill>
                  <a:srgbClr val="0070C0"/>
                </a:solidFill>
              </a:rPr>
              <a:t> Click the picture below.</a:t>
            </a:r>
            <a:endParaRPr lang="en-US" sz="3600" i="1" dirty="0">
              <a:solidFill>
                <a:srgbClr val="0070C0"/>
              </a:solidFill>
            </a:endParaRPr>
          </a:p>
        </p:txBody>
      </p:sp>
    </p:spTree>
    <p:extLst>
      <p:ext uri="{BB962C8B-B14F-4D97-AF65-F5344CB8AC3E}">
        <p14:creationId xmlns:p14="http://schemas.microsoft.com/office/powerpoint/2010/main" val="29436385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14311805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1822076" y="2064624"/>
            <a:ext cx="9715501" cy="34163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Grammar: </a:t>
            </a:r>
          </a:p>
          <a:p>
            <a:pPr marL="571500" indent="-571500">
              <a:buFontTx/>
              <a:buChar char="-"/>
            </a:pPr>
            <a:r>
              <a:rPr lang="en-US" sz="3600" dirty="0" smtClean="0">
                <a:solidFill>
                  <a:srgbClr val="0070C0"/>
                </a:solidFill>
              </a:rPr>
              <a:t>Using</a:t>
            </a:r>
            <a:r>
              <a:rPr lang="en-US" sz="3600" i="1" dirty="0" smtClean="0">
                <a:solidFill>
                  <a:srgbClr val="0070C0"/>
                </a:solidFill>
              </a:rPr>
              <a:t> </a:t>
            </a:r>
            <a:r>
              <a:rPr lang="en-US" sz="3600" i="1" dirty="0" smtClean="0">
                <a:solidFill>
                  <a:schemeClr val="accent6"/>
                </a:solidFill>
              </a:rPr>
              <a:t>Present simple for facts.</a:t>
            </a:r>
          </a:p>
          <a:p>
            <a:pPr marL="571500" indent="-571500">
              <a:buFontTx/>
              <a:buChar char="-"/>
            </a:pPr>
            <a:r>
              <a:rPr lang="en-US" sz="3600" dirty="0" smtClean="0">
                <a:solidFill>
                  <a:srgbClr val="0070C0"/>
                </a:solidFill>
              </a:rPr>
              <a:t>Talking </a:t>
            </a:r>
            <a:r>
              <a:rPr lang="en-US" sz="3600" dirty="0">
                <a:solidFill>
                  <a:srgbClr val="0070C0"/>
                </a:solidFill>
              </a:rPr>
              <a:t>about things </a:t>
            </a:r>
            <a:r>
              <a:rPr lang="en-US" sz="3600" dirty="0" smtClean="0">
                <a:solidFill>
                  <a:srgbClr val="0070C0"/>
                </a:solidFill>
              </a:rPr>
              <a:t>that we </a:t>
            </a:r>
            <a:r>
              <a:rPr lang="en-US" sz="3600" dirty="0">
                <a:solidFill>
                  <a:srgbClr val="0070C0"/>
                </a:solidFill>
              </a:rPr>
              <a:t>consider as facts (such as likes and dislikes), or </a:t>
            </a:r>
            <a:r>
              <a:rPr lang="en-US" sz="3600" dirty="0" smtClean="0">
                <a:solidFill>
                  <a:srgbClr val="0070C0"/>
                </a:solidFill>
              </a:rPr>
              <a:t>things that are true </a:t>
            </a:r>
            <a:r>
              <a:rPr lang="en-US" sz="3600" dirty="0">
                <a:solidFill>
                  <a:srgbClr val="0070C0"/>
                </a:solidFill>
              </a:rPr>
              <a:t>for a long </a:t>
            </a:r>
            <a:r>
              <a:rPr lang="en-US" sz="3600" dirty="0" smtClean="0">
                <a:solidFill>
                  <a:srgbClr val="0070C0"/>
                </a:solidFill>
              </a:rPr>
              <a:t>time.</a:t>
            </a:r>
            <a:br>
              <a:rPr lang="en-US" sz="3600" dirty="0" smtClean="0">
                <a:solidFill>
                  <a:srgbClr val="0070C0"/>
                </a:solidFill>
              </a:rPr>
            </a:br>
            <a:endParaRPr lang="en-US" sz="3600" i="1" dirty="0">
              <a:solidFill>
                <a:srgbClr val="0070C0"/>
              </a:solidFill>
            </a:endParaRPr>
          </a:p>
        </p:txBody>
      </p:sp>
    </p:spTree>
    <p:extLst>
      <p:ext uri="{BB962C8B-B14F-4D97-AF65-F5344CB8AC3E}">
        <p14:creationId xmlns:p14="http://schemas.microsoft.com/office/powerpoint/2010/main" val="282968725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452487" y="1979267"/>
            <a:ext cx="11604395" cy="34163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Practice making sentences using </a:t>
            </a:r>
            <a:r>
              <a:rPr lang="en-US" sz="3600" i="1" dirty="0" smtClean="0">
                <a:solidFill>
                  <a:srgbClr val="0070C0"/>
                </a:solidFill>
              </a:rPr>
              <a:t>the </a:t>
            </a:r>
            <a:r>
              <a:rPr lang="en-US" sz="3600" b="1" i="1" dirty="0">
                <a:solidFill>
                  <a:srgbClr val="0070C0"/>
                </a:solidFill>
              </a:rPr>
              <a:t>P</a:t>
            </a:r>
            <a:r>
              <a:rPr lang="en-US" sz="3600" b="1" i="1" dirty="0" smtClean="0">
                <a:solidFill>
                  <a:srgbClr val="0070C0"/>
                </a:solidFill>
              </a:rPr>
              <a:t>resent Simple.</a:t>
            </a:r>
            <a:endParaRPr lang="en-US" sz="3600" b="1" i="1" dirty="0">
              <a:solidFill>
                <a:srgbClr val="0070C0"/>
              </a:solidFill>
            </a:endParaRPr>
          </a:p>
          <a:p>
            <a:pPr marL="571500" indent="-571500">
              <a:buFontTx/>
              <a:buChar char="-"/>
            </a:pPr>
            <a:r>
              <a:rPr lang="en-US" sz="3600" i="1" dirty="0" smtClean="0">
                <a:solidFill>
                  <a:srgbClr val="0070C0"/>
                </a:solidFill>
              </a:rPr>
              <a:t>Complete the grammar notes in </a:t>
            </a:r>
            <a:r>
              <a:rPr lang="en-US" sz="3600" b="1" i="1" dirty="0" err="1">
                <a:solidFill>
                  <a:srgbClr val="0070C0"/>
                </a:solidFill>
              </a:rPr>
              <a:t>Tiếng</a:t>
            </a:r>
            <a:r>
              <a:rPr lang="en-US" sz="3600" b="1" i="1" dirty="0">
                <a:solidFill>
                  <a:srgbClr val="0070C0"/>
                </a:solidFill>
              </a:rPr>
              <a:t> Anh 7 </a:t>
            </a:r>
            <a:r>
              <a:rPr lang="en-US" sz="3600" b="1" i="1" dirty="0" err="1" smtClean="0">
                <a:solidFill>
                  <a:srgbClr val="0070C0"/>
                </a:solidFill>
              </a:rPr>
              <a:t>i</a:t>
            </a:r>
            <a:r>
              <a:rPr lang="en-US" sz="3600" b="1" i="1" dirty="0" smtClean="0">
                <a:solidFill>
                  <a:srgbClr val="0070C0"/>
                </a:solidFill>
              </a:rPr>
              <a:t>-Learn </a:t>
            </a:r>
            <a:r>
              <a:rPr lang="en-US" sz="3600" b="1" i="1" dirty="0">
                <a:solidFill>
                  <a:srgbClr val="0070C0"/>
                </a:solidFill>
              </a:rPr>
              <a:t>Smart World Notebook</a:t>
            </a:r>
            <a:r>
              <a:rPr lang="en-US" sz="3600" i="1" dirty="0">
                <a:solidFill>
                  <a:srgbClr val="0070C0"/>
                </a:solidFill>
              </a:rPr>
              <a:t> on page </a:t>
            </a:r>
            <a:r>
              <a:rPr lang="en-US" sz="3600" i="1" dirty="0" smtClean="0">
                <a:solidFill>
                  <a:srgbClr val="0070C0"/>
                </a:solidFill>
              </a:rPr>
              <a:t>15.</a:t>
            </a:r>
            <a:endParaRPr lang="en-US" sz="3600" i="1" dirty="0">
              <a:solidFill>
                <a:srgbClr val="0070C0"/>
              </a:solidFill>
            </a:endParaRPr>
          </a:p>
          <a:p>
            <a:pPr marL="571500" indent="-571500">
              <a:buFontTx/>
              <a:buChar char="-"/>
            </a:pPr>
            <a:r>
              <a:rPr lang="en-US" sz="3600" i="1" dirty="0">
                <a:solidFill>
                  <a:srgbClr val="0070C0"/>
                </a:solidFill>
              </a:rPr>
              <a:t>Prepare the next lesson (page </a:t>
            </a:r>
            <a:r>
              <a:rPr lang="en-US" sz="3600" i="1" dirty="0" smtClean="0">
                <a:solidFill>
                  <a:srgbClr val="0070C0"/>
                </a:solidFill>
              </a:rPr>
              <a:t>22 SB).</a:t>
            </a:r>
          </a:p>
          <a:p>
            <a:pPr marL="571500" indent="-571500">
              <a:buFontTx/>
              <a:buChar char="-"/>
            </a:pPr>
            <a:r>
              <a:rPr lang="en-US" sz="3600" i="1" smtClean="0">
                <a:solidFill>
                  <a:srgbClr val="0070C0"/>
                </a:solidFill>
              </a:rPr>
              <a:t>Play </a:t>
            </a:r>
            <a:r>
              <a:rPr lang="en-US" sz="3600" i="1" smtClean="0">
                <a:solidFill>
                  <a:srgbClr val="0070C0"/>
                </a:solidFill>
              </a:rPr>
              <a:t>the consolidation </a:t>
            </a:r>
            <a:r>
              <a:rPr lang="en-US" sz="3600" i="1" smtClean="0">
                <a:solidFill>
                  <a:srgbClr val="0070C0"/>
                </a:solidFill>
              </a:rPr>
              <a:t>games </a:t>
            </a:r>
            <a:r>
              <a:rPr lang="en-US" sz="3600" i="1" dirty="0" smtClean="0">
                <a:solidFill>
                  <a:srgbClr val="0070C0"/>
                </a:solidFill>
              </a:rPr>
              <a:t>in </a:t>
            </a:r>
            <a:r>
              <a:rPr lang="en-US" sz="3600" b="1" i="1" dirty="0" err="1" smtClean="0">
                <a:solidFill>
                  <a:srgbClr val="0070C0"/>
                </a:solidFill>
              </a:rPr>
              <a:t>Tiếng</a:t>
            </a:r>
            <a:r>
              <a:rPr lang="en-US" sz="3600" b="1" i="1" dirty="0" smtClean="0">
                <a:solidFill>
                  <a:srgbClr val="0070C0"/>
                </a:solidFill>
              </a:rPr>
              <a:t> Anh 7 </a:t>
            </a:r>
            <a:r>
              <a:rPr lang="en-US" sz="3600" b="1" i="1" dirty="0" err="1" smtClean="0">
                <a:solidFill>
                  <a:srgbClr val="0070C0"/>
                </a:solidFill>
              </a:rPr>
              <a:t>i</a:t>
            </a:r>
            <a:r>
              <a:rPr lang="en-US" sz="3600" b="1" i="1" dirty="0" smtClean="0">
                <a:solidFill>
                  <a:srgbClr val="0070C0"/>
                </a:solidFill>
              </a:rPr>
              <a:t>-Learn Smart World DHA App on </a:t>
            </a:r>
            <a:r>
              <a:rPr lang="en-US" sz="3600" b="1" i="1" dirty="0" smtClean="0">
                <a:solidFill>
                  <a:srgbClr val="0070C0"/>
                </a:solidFill>
                <a:hlinkClick r:id="rId2"/>
              </a:rPr>
              <a:t>www.eduhome.com.vn</a:t>
            </a:r>
            <a:r>
              <a:rPr lang="en-US" sz="3600" b="1" i="1" dirty="0" smtClean="0">
                <a:solidFill>
                  <a:srgbClr val="0070C0"/>
                </a:solidFill>
              </a:rPr>
              <a:t> </a:t>
            </a:r>
            <a:endParaRPr lang="en-US" sz="3600" b="1" i="1" dirty="0">
              <a:solidFill>
                <a:srgbClr val="0070C0"/>
              </a:solidFill>
            </a:endParaRPr>
          </a:p>
        </p:txBody>
      </p:sp>
    </p:spTree>
    <p:extLst>
      <p:ext uri="{BB962C8B-B14F-4D97-AF65-F5344CB8AC3E}">
        <p14:creationId xmlns:p14="http://schemas.microsoft.com/office/powerpoint/2010/main" val="175909764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3879776241"/>
      </p:ext>
    </p:extLst>
  </p:cSld>
  <p:clrMapOvr>
    <a:masterClrMapping/>
  </p:clrMapOvr>
  <p:transition spd="med">
    <p:split orient="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6317" r="20451"/>
          <a:stretch/>
        </p:blipFill>
        <p:spPr>
          <a:xfrm>
            <a:off x="1" y="411086"/>
            <a:ext cx="5882639" cy="6054816"/>
          </a:xfrm>
          <a:prstGeom prst="rect">
            <a:avLst/>
          </a:prstGeom>
        </p:spPr>
      </p:pic>
      <p:sp>
        <p:nvSpPr>
          <p:cNvPr id="3" name="TextBox 2"/>
          <p:cNvSpPr txBox="1"/>
          <p:nvPr/>
        </p:nvSpPr>
        <p:spPr>
          <a:xfrm>
            <a:off x="6211076" y="650361"/>
            <a:ext cx="5980924" cy="6186309"/>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3600" dirty="0">
              <a:solidFill>
                <a:srgbClr val="0070C0"/>
              </a:solidFill>
              <a:highlight>
                <a:srgbClr val="FFFF00"/>
              </a:highlight>
            </a:endParaRPr>
          </a:p>
          <a:p>
            <a:pPr marL="571500" indent="-571500">
              <a:buFontTx/>
              <a:buChar char="-"/>
            </a:pPr>
            <a:r>
              <a:rPr lang="en-US" sz="3600" smtClean="0">
                <a:solidFill>
                  <a:schemeClr val="accent1"/>
                </a:solidFill>
              </a:rPr>
              <a:t>use </a:t>
            </a:r>
            <a:r>
              <a:rPr lang="en-US" sz="3600" b="1" i="1">
                <a:solidFill>
                  <a:schemeClr val="accent1"/>
                </a:solidFill>
              </a:rPr>
              <a:t>Present Simple </a:t>
            </a:r>
            <a:r>
              <a:rPr lang="en-US" sz="3600">
                <a:solidFill>
                  <a:schemeClr val="accent1"/>
                </a:solidFill>
              </a:rPr>
              <a:t>to talk about </a:t>
            </a:r>
            <a:r>
              <a:rPr lang="en-US" sz="3600" smtClean="0">
                <a:solidFill>
                  <a:schemeClr val="accent1"/>
                </a:solidFill>
              </a:rPr>
              <a:t>facts</a:t>
            </a:r>
            <a:r>
              <a:rPr lang="vi-VN" sz="3600" smtClean="0">
                <a:solidFill>
                  <a:schemeClr val="accent1"/>
                </a:solidFill>
              </a:rPr>
              <a:t>.</a:t>
            </a:r>
            <a:endParaRPr lang="en-US" sz="3600" smtClean="0">
              <a:solidFill>
                <a:schemeClr val="accent1"/>
              </a:solidFill>
            </a:endParaRPr>
          </a:p>
          <a:p>
            <a:pPr marL="571500" indent="-571500">
              <a:buFontTx/>
              <a:buChar char="-"/>
            </a:pPr>
            <a:r>
              <a:rPr lang="en-US" sz="3600">
                <a:solidFill>
                  <a:srgbClr val="0070C0"/>
                </a:solidFill>
              </a:rPr>
              <a:t>talk about things </a:t>
            </a:r>
            <a:r>
              <a:rPr lang="en-US" sz="3600" smtClean="0">
                <a:solidFill>
                  <a:srgbClr val="0070C0"/>
                </a:solidFill>
              </a:rPr>
              <a:t>that we </a:t>
            </a:r>
            <a:r>
              <a:rPr lang="en-US" sz="3600">
                <a:solidFill>
                  <a:srgbClr val="0070C0"/>
                </a:solidFill>
              </a:rPr>
              <a:t>consider as facts (such as likes and dislikes), or </a:t>
            </a:r>
            <a:r>
              <a:rPr lang="en-US" sz="3600" smtClean="0">
                <a:solidFill>
                  <a:srgbClr val="0070C0"/>
                </a:solidFill>
              </a:rPr>
              <a:t>are true </a:t>
            </a:r>
            <a:r>
              <a:rPr lang="en-US" sz="3600">
                <a:solidFill>
                  <a:srgbClr val="0070C0"/>
                </a:solidFill>
              </a:rPr>
              <a:t>for a long </a:t>
            </a:r>
            <a:r>
              <a:rPr lang="en-US" sz="3600" smtClean="0">
                <a:solidFill>
                  <a:srgbClr val="0070C0"/>
                </a:solidFill>
              </a:rPr>
              <a:t>time</a:t>
            </a:r>
            <a:r>
              <a:rPr lang="vi-VN" sz="3600" smtClean="0">
                <a:solidFill>
                  <a:srgbClr val="0070C0"/>
                </a:solidFill>
              </a:rPr>
              <a:t>.</a:t>
            </a:r>
            <a:r>
              <a:rPr lang="en-US" sz="3600" smtClean="0">
                <a:solidFill>
                  <a:srgbClr val="0070C0"/>
                </a:solidFill>
              </a:rPr>
              <a:t> </a:t>
            </a:r>
            <a:r>
              <a:rPr lang="en-US" sz="3600"/>
              <a:t/>
            </a:r>
            <a:br>
              <a:rPr lang="en-US" sz="3600"/>
            </a:br>
            <a:endParaRPr lang="en-US" sz="3600">
              <a:solidFill>
                <a:schemeClr val="accent1"/>
              </a:solidFill>
            </a:endParaRPr>
          </a:p>
          <a:p>
            <a:endParaRPr lang="en-US" sz="3600" dirty="0">
              <a:solidFill>
                <a:srgbClr val="FF0000"/>
              </a:solidFill>
              <a:ea typeface="Times New Roman" panose="02020603050405020304" pitchFamily="18" charset="0"/>
            </a:endParaRPr>
          </a:p>
        </p:txBody>
      </p:sp>
    </p:spTree>
    <p:extLst>
      <p:ext uri="{BB962C8B-B14F-4D97-AF65-F5344CB8AC3E}">
        <p14:creationId xmlns:p14="http://schemas.microsoft.com/office/powerpoint/2010/main" val="1190886121"/>
      </p:ext>
    </p:extLst>
  </p:cSld>
  <p:clrMapOvr>
    <a:masterClrMapping/>
  </p:clrMapOvr>
  <p:transition spd="med">
    <p:split orient="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074552" y="1689904"/>
            <a:ext cx="45719" cy="369332"/>
          </a:xfrm>
          <a:prstGeom prst="rect">
            <a:avLst/>
          </a:prstGeom>
          <a:noFill/>
        </p:spPr>
        <p:txBody>
          <a:bodyPr wrap="square" rtlCol="0">
            <a:spAutoFit/>
          </a:bodyPr>
          <a:lstStyle/>
          <a:p>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5593" y="360216"/>
            <a:ext cx="9144000" cy="5976503"/>
          </a:xfrm>
          <a:prstGeom prst="rect">
            <a:avLst/>
          </a:prstGeom>
        </p:spPr>
      </p:pic>
      <p:sp>
        <p:nvSpPr>
          <p:cNvPr id="10" name="Oval 9"/>
          <p:cNvSpPr/>
          <p:nvPr/>
        </p:nvSpPr>
        <p:spPr>
          <a:xfrm>
            <a:off x="3769735" y="4262109"/>
            <a:ext cx="4515716" cy="1787236"/>
          </a:xfrm>
          <a:prstGeom prst="ellipse">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i="1">
                <a:solidFill>
                  <a:schemeClr val="accent1"/>
                </a:solidFill>
              </a:rPr>
              <a:t>Present Simple</a:t>
            </a:r>
            <a:endParaRPr lang="en-US" sz="3600" b="1" dirty="0"/>
          </a:p>
        </p:txBody>
      </p:sp>
    </p:spTree>
    <p:extLst>
      <p:ext uri="{BB962C8B-B14F-4D97-AF65-F5344CB8AC3E}">
        <p14:creationId xmlns:p14="http://schemas.microsoft.com/office/powerpoint/2010/main" val="2835131636"/>
      </p:ext>
    </p:extLst>
  </p:cSld>
  <p:clrMapOvr>
    <a:masterClrMapping/>
  </p:clrMapOvr>
  <p:transition spd="med">
    <p:split orient="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89" y="300213"/>
            <a:ext cx="9179809" cy="6119248"/>
          </a:xfrm>
          <a:prstGeom prst="rect">
            <a:avLst/>
          </a:prstGeom>
        </p:spPr>
      </p:pic>
      <p:sp>
        <p:nvSpPr>
          <p:cNvPr id="6" name="Rectangle 5">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 UP</a:t>
            </a:r>
          </a:p>
        </p:txBody>
      </p:sp>
    </p:spTree>
    <p:extLst>
      <p:ext uri="{BB962C8B-B14F-4D97-AF65-F5344CB8AC3E}">
        <p14:creationId xmlns:p14="http://schemas.microsoft.com/office/powerpoint/2010/main" val="1693012278"/>
      </p:ext>
    </p:extLst>
  </p:cSld>
  <p:clrMapOvr>
    <a:masterClrMapping/>
  </p:clrMapOvr>
  <p:transition spd="med">
    <p:split orient="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5017" y="816896"/>
            <a:ext cx="4174284" cy="923330"/>
          </a:xfrm>
          <a:prstGeom prst="rect">
            <a:avLst/>
          </a:prstGeom>
        </p:spPr>
        <p:txBody>
          <a:bodyPr wrap="none">
            <a:spAutoFit/>
          </a:bodyPr>
          <a:lstStyle/>
          <a:p>
            <a:r>
              <a:rPr lang="en-US" sz="5400" b="1" dirty="0" smtClean="0">
                <a:solidFill>
                  <a:srgbClr val="FF0000"/>
                </a:solidFill>
                <a:ea typeface="Times New Roman" panose="02020603050405020304" pitchFamily="18" charset="0"/>
              </a:rPr>
              <a:t>Work in pairs.</a:t>
            </a:r>
            <a:endParaRPr lang="en-US" sz="5400" b="1" dirty="0">
              <a:solidFill>
                <a:srgbClr val="FF0000"/>
              </a:solidFill>
            </a:endParaRPr>
          </a:p>
        </p:txBody>
      </p:sp>
      <p:pic>
        <p:nvPicPr>
          <p:cNvPr id="4" name="Picture 2" descr="Free Speech bubble 1195466 PNG with Transparent Backgrou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16726" y="306237"/>
            <a:ext cx="3535708" cy="165015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65017" y="1956391"/>
            <a:ext cx="10887740" cy="3518912"/>
          </a:xfrm>
          <a:prstGeom prst="rect">
            <a:avLst/>
          </a:prstGeom>
        </p:spPr>
        <p:txBody>
          <a:bodyPr wrap="square">
            <a:spAutoFit/>
          </a:bodyPr>
          <a:lstStyle/>
          <a:p>
            <a:pPr algn="just">
              <a:lnSpc>
                <a:spcPct val="150000"/>
              </a:lnSpc>
              <a:spcAft>
                <a:spcPts val="800"/>
              </a:spcAft>
            </a:pPr>
            <a:r>
              <a:rPr lang="en-US" sz="3600" b="1" dirty="0" smtClean="0">
                <a:solidFill>
                  <a:srgbClr val="0070C0"/>
                </a:solidFill>
                <a:latin typeface="+mj-lt"/>
                <a:ea typeface="Calibri" panose="020F0502020204030204" pitchFamily="34" charset="0"/>
                <a:cs typeface="Times New Roman" panose="02020603050405020304" pitchFamily="18" charset="0"/>
              </a:rPr>
              <a:t>Talk </a:t>
            </a:r>
            <a:r>
              <a:rPr lang="en-US" sz="3600" b="1" dirty="0">
                <a:solidFill>
                  <a:srgbClr val="0070C0"/>
                </a:solidFill>
                <a:latin typeface="+mj-lt"/>
                <a:ea typeface="Calibri" panose="020F0502020204030204" pitchFamily="34" charset="0"/>
                <a:cs typeface="Times New Roman" panose="02020603050405020304" pitchFamily="18" charset="0"/>
              </a:rPr>
              <a:t>about what </a:t>
            </a:r>
            <a:r>
              <a:rPr lang="en-US" sz="3600" b="1" dirty="0" smtClean="0">
                <a:solidFill>
                  <a:srgbClr val="0070C0"/>
                </a:solidFill>
                <a:latin typeface="+mj-lt"/>
                <a:ea typeface="Calibri" panose="020F0502020204030204" pitchFamily="34" charset="0"/>
                <a:cs typeface="Times New Roman" panose="02020603050405020304" pitchFamily="18" charset="0"/>
              </a:rPr>
              <a:t>you </a:t>
            </a:r>
            <a:r>
              <a:rPr lang="en-US" sz="3600" b="1" dirty="0">
                <a:solidFill>
                  <a:srgbClr val="0070C0"/>
                </a:solidFill>
                <a:latin typeface="+mj-lt"/>
                <a:ea typeface="Calibri" panose="020F0502020204030204" pitchFamily="34" charset="0"/>
                <a:cs typeface="Times New Roman" panose="02020603050405020304" pitchFamily="18" charset="0"/>
              </a:rPr>
              <a:t>do every day in </a:t>
            </a:r>
            <a:r>
              <a:rPr lang="en-US" sz="3600" b="1" dirty="0" smtClean="0">
                <a:solidFill>
                  <a:srgbClr val="0070C0"/>
                </a:solidFill>
                <a:latin typeface="+mj-lt"/>
                <a:ea typeface="Calibri" panose="020F0502020204030204" pitchFamily="34" charset="0"/>
                <a:cs typeface="Times New Roman" panose="02020603050405020304" pitchFamily="18" charset="0"/>
              </a:rPr>
              <a:t>the correct </a:t>
            </a:r>
            <a:r>
              <a:rPr lang="en-US" sz="3600" b="1" dirty="0">
                <a:solidFill>
                  <a:srgbClr val="0070C0"/>
                </a:solidFill>
                <a:latin typeface="+mj-lt"/>
                <a:ea typeface="Calibri" panose="020F0502020204030204" pitchFamily="34" charset="0"/>
                <a:cs typeface="Times New Roman" panose="02020603050405020304" pitchFamily="18" charset="0"/>
              </a:rPr>
              <a:t>order </a:t>
            </a:r>
            <a:endParaRPr lang="en-US" sz="3600" b="1" dirty="0" smtClean="0">
              <a:solidFill>
                <a:srgbClr val="0070C0"/>
              </a:solidFill>
              <a:latin typeface="+mj-lt"/>
              <a:ea typeface="Calibri" panose="020F0502020204030204" pitchFamily="34" charset="0"/>
              <a:cs typeface="Times New Roman" panose="02020603050405020304" pitchFamily="18" charset="0"/>
            </a:endParaRPr>
          </a:p>
          <a:p>
            <a:pPr algn="just">
              <a:lnSpc>
                <a:spcPct val="150000"/>
              </a:lnSpc>
              <a:spcAft>
                <a:spcPts val="800"/>
              </a:spcAft>
            </a:pPr>
            <a:r>
              <a:rPr lang="en-US" sz="3600" dirty="0" smtClean="0">
                <a:latin typeface="+mj-lt"/>
                <a:ea typeface="Calibri" panose="020F0502020204030204" pitchFamily="34" charset="0"/>
                <a:cs typeface="Times New Roman" panose="02020603050405020304" pitchFamily="18" charset="0"/>
              </a:rPr>
              <a:t>I </a:t>
            </a:r>
            <a:r>
              <a:rPr lang="en-US" sz="3600" dirty="0">
                <a:latin typeface="+mj-lt"/>
                <a:ea typeface="Calibri" panose="020F0502020204030204" pitchFamily="34" charset="0"/>
                <a:cs typeface="Times New Roman" panose="02020603050405020304" pitchFamily="18" charset="0"/>
              </a:rPr>
              <a:t>wake up at </a:t>
            </a:r>
            <a:r>
              <a:rPr lang="en-US" sz="3600" dirty="0" smtClean="0">
                <a:latin typeface="+mj-lt"/>
                <a:ea typeface="Calibri" panose="020F0502020204030204" pitchFamily="34" charset="0"/>
                <a:cs typeface="Times New Roman" panose="02020603050405020304" pitchFamily="18" charset="0"/>
              </a:rPr>
              <a:t>6:30 a.m./ </a:t>
            </a:r>
            <a:r>
              <a:rPr lang="en-US" sz="3600" dirty="0">
                <a:latin typeface="+mj-lt"/>
                <a:ea typeface="Calibri" panose="020F0502020204030204" pitchFamily="34" charset="0"/>
                <a:cs typeface="Times New Roman" panose="02020603050405020304" pitchFamily="18" charset="0"/>
              </a:rPr>
              <a:t>I have a shower/ I have breakfast/ I brush my teeth/ I put on my clothes/ I leave my house at </a:t>
            </a:r>
            <a:r>
              <a:rPr lang="en-US" sz="3600" dirty="0" smtClean="0">
                <a:latin typeface="+mj-lt"/>
                <a:ea typeface="Calibri" panose="020F0502020204030204" pitchFamily="34" charset="0"/>
                <a:cs typeface="Times New Roman" panose="02020603050405020304" pitchFamily="18" charset="0"/>
              </a:rPr>
              <a:t>7:30</a:t>
            </a:r>
            <a:r>
              <a:rPr lang="en-US" sz="3600" dirty="0">
                <a:latin typeface="+mj-lt"/>
                <a:ea typeface="Calibri" panose="020F0502020204030204" pitchFamily="34" charset="0"/>
                <a:cs typeface="Times New Roman" panose="02020603050405020304" pitchFamily="18" charset="0"/>
              </a:rPr>
              <a:t>/ I walk to the </a:t>
            </a:r>
            <a:r>
              <a:rPr lang="en-US" sz="3600" dirty="0" smtClean="0">
                <a:latin typeface="+mj-lt"/>
                <a:ea typeface="Calibri" panose="020F0502020204030204" pitchFamily="34" charset="0"/>
                <a:cs typeface="Times New Roman" panose="02020603050405020304" pitchFamily="18" charset="0"/>
              </a:rPr>
              <a:t>bus </a:t>
            </a:r>
            <a:r>
              <a:rPr lang="en-US" sz="3600" dirty="0">
                <a:latin typeface="+mj-lt"/>
                <a:ea typeface="Calibri" panose="020F0502020204030204" pitchFamily="34" charset="0"/>
                <a:cs typeface="Times New Roman" panose="02020603050405020304" pitchFamily="18" charset="0"/>
              </a:rPr>
              <a:t>stop </a:t>
            </a:r>
            <a:r>
              <a:rPr lang="en-US" sz="3600" dirty="0" smtClean="0">
                <a:latin typeface="+mj-lt"/>
                <a:ea typeface="Calibri" panose="020F0502020204030204" pitchFamily="34" charset="0"/>
                <a:cs typeface="Times New Roman" panose="02020603050405020304" pitchFamily="18" charset="0"/>
              </a:rPr>
              <a:t>etc., …</a:t>
            </a:r>
            <a:endParaRPr lang="en-US" sz="36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27478190"/>
      </p:ext>
    </p:extLst>
  </p:cSld>
  <p:clrMapOvr>
    <a:masterClrMapping/>
  </p:clrMapOvr>
  <p:transition spd="med">
    <p:split orient="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0283" y="346363"/>
            <a:ext cx="9144000" cy="6096000"/>
          </a:xfrm>
          <a:prstGeom prst="rect">
            <a:avLst/>
          </a:prstGeom>
        </p:spPr>
      </p:pic>
      <p:sp>
        <p:nvSpPr>
          <p:cNvPr id="3" name="Rectangle 2">
            <a:extLst>
              <a:ext uri="{FF2B5EF4-FFF2-40B4-BE49-F238E27FC236}">
                <a16:creationId xmlns:a16="http://schemas.microsoft.com/office/drawing/2014/main" id="{BA386DE9-345A-400C-B2BB-B32B155C2C38}"/>
              </a:ext>
            </a:extLst>
          </p:cNvPr>
          <p:cNvSpPr/>
          <p:nvPr/>
        </p:nvSpPr>
        <p:spPr>
          <a:xfrm>
            <a:off x="7249212" y="552140"/>
            <a:ext cx="4902447"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smtClean="0">
                <a:solidFill>
                  <a:schemeClr val="accent6">
                    <a:lumMod val="75000"/>
                  </a:schemeClr>
                </a:solidFill>
              </a:rPr>
              <a:t>PRESENTATION</a:t>
            </a:r>
            <a:endParaRPr lang="en-US" sz="5400" b="1" dirty="0">
              <a:solidFill>
                <a:schemeClr val="accent6">
                  <a:lumMod val="75000"/>
                </a:schemeClr>
              </a:solidFill>
            </a:endParaRPr>
          </a:p>
        </p:txBody>
      </p:sp>
    </p:spTree>
    <p:extLst>
      <p:ext uri="{BB962C8B-B14F-4D97-AF65-F5344CB8AC3E}">
        <p14:creationId xmlns:p14="http://schemas.microsoft.com/office/powerpoint/2010/main" val="15872962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193729" y="369358"/>
            <a:ext cx="5584302" cy="6024596"/>
          </a:xfrm>
          <a:prstGeom prst="rect">
            <a:avLst/>
          </a:prstGeom>
        </p:spPr>
      </p:pic>
      <p:cxnSp>
        <p:nvCxnSpPr>
          <p:cNvPr id="5" name="Straight Arrow Connector 4"/>
          <p:cNvCxnSpPr/>
          <p:nvPr/>
        </p:nvCxnSpPr>
        <p:spPr>
          <a:xfrm flipV="1">
            <a:off x="5465135" y="2060028"/>
            <a:ext cx="630865" cy="3415742"/>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6" name="Straight Connector 15"/>
          <p:cNvCxnSpPr/>
          <p:nvPr/>
        </p:nvCxnSpPr>
        <p:spPr>
          <a:xfrm>
            <a:off x="691116" y="5720316"/>
            <a:ext cx="18075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403498" y="5720316"/>
            <a:ext cx="35087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2551814" y="3200400"/>
            <a:ext cx="3544186" cy="2370432"/>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30" name="Rounded Rectangle 29"/>
          <p:cNvSpPr/>
          <p:nvPr/>
        </p:nvSpPr>
        <p:spPr>
          <a:xfrm>
            <a:off x="2985880" y="4395557"/>
            <a:ext cx="2126512" cy="44334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smtClean="0">
                <a:solidFill>
                  <a:srgbClr val="FF0000"/>
                </a:solidFill>
              </a:rPr>
              <a:t>Does … like …?</a:t>
            </a:r>
            <a:endParaRPr lang="en-US" sz="2400" b="1" dirty="0">
              <a:solidFill>
                <a:srgbClr val="FF0000"/>
              </a:solidFill>
            </a:endParaRPr>
          </a:p>
        </p:txBody>
      </p:sp>
      <p:cxnSp>
        <p:nvCxnSpPr>
          <p:cNvPr id="33" name="Straight Connector 32"/>
          <p:cNvCxnSpPr/>
          <p:nvPr/>
        </p:nvCxnSpPr>
        <p:spPr>
          <a:xfrm>
            <a:off x="4323907" y="6021572"/>
            <a:ext cx="35087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5984025" y="556054"/>
            <a:ext cx="6289674" cy="4708981"/>
          </a:xfrm>
          <a:prstGeom prst="rect">
            <a:avLst/>
          </a:prstGeom>
          <a:noFill/>
        </p:spPr>
        <p:txBody>
          <a:bodyPr wrap="square" rtlCol="0">
            <a:spAutoFit/>
          </a:bodyPr>
          <a:lstStyle/>
          <a:p>
            <a:r>
              <a:rPr lang="en-US" sz="3600" b="1" dirty="0">
                <a:solidFill>
                  <a:schemeClr val="accent6"/>
                </a:solidFill>
              </a:rPr>
              <a:t>Present</a:t>
            </a:r>
            <a:r>
              <a:rPr lang="en-US" sz="2800" b="1" dirty="0">
                <a:solidFill>
                  <a:schemeClr val="accent6"/>
                </a:solidFill>
              </a:rPr>
              <a:t> Simple for facts </a:t>
            </a:r>
            <a:br>
              <a:rPr lang="en-US" sz="2800" b="1" dirty="0">
                <a:solidFill>
                  <a:schemeClr val="accent6"/>
                </a:solidFill>
              </a:rPr>
            </a:br>
            <a:r>
              <a:rPr lang="en-US" sz="2800" dirty="0">
                <a:solidFill>
                  <a:srgbClr val="0070C0"/>
                </a:solidFill>
              </a:rPr>
              <a:t>We can use the Present Simple to talk about things </a:t>
            </a:r>
            <a:r>
              <a:rPr lang="en-US" sz="2800" dirty="0" smtClean="0">
                <a:solidFill>
                  <a:srgbClr val="0070C0"/>
                </a:solidFill>
              </a:rPr>
              <a:t>that</a:t>
            </a:r>
            <a:r>
              <a:rPr lang="vi-VN" sz="2800" dirty="0" smtClean="0">
                <a:solidFill>
                  <a:srgbClr val="0070C0"/>
                </a:solidFill>
              </a:rPr>
              <a:t> </a:t>
            </a:r>
            <a:r>
              <a:rPr lang="en-US" sz="2800" dirty="0" smtClean="0">
                <a:solidFill>
                  <a:srgbClr val="0070C0"/>
                </a:solidFill>
              </a:rPr>
              <a:t>we </a:t>
            </a:r>
            <a:r>
              <a:rPr lang="en-US" sz="2800" dirty="0">
                <a:solidFill>
                  <a:srgbClr val="0070C0"/>
                </a:solidFill>
              </a:rPr>
              <a:t>consider as facts (such as likes and dislikes), or </a:t>
            </a:r>
            <a:r>
              <a:rPr lang="en-US" sz="2800" dirty="0" smtClean="0">
                <a:solidFill>
                  <a:srgbClr val="0070C0"/>
                </a:solidFill>
              </a:rPr>
              <a:t>are</a:t>
            </a:r>
            <a:r>
              <a:rPr lang="vi-VN" sz="2800" dirty="0" smtClean="0">
                <a:solidFill>
                  <a:srgbClr val="0070C0"/>
                </a:solidFill>
              </a:rPr>
              <a:t> </a:t>
            </a:r>
            <a:r>
              <a:rPr lang="en-US" sz="2800" dirty="0" smtClean="0">
                <a:solidFill>
                  <a:srgbClr val="0070C0"/>
                </a:solidFill>
              </a:rPr>
              <a:t>true </a:t>
            </a:r>
            <a:r>
              <a:rPr lang="en-US" sz="2800" dirty="0">
                <a:solidFill>
                  <a:srgbClr val="0070C0"/>
                </a:solidFill>
              </a:rPr>
              <a:t>for a long time.</a:t>
            </a:r>
            <a:br>
              <a:rPr lang="en-US" sz="2800" dirty="0">
                <a:solidFill>
                  <a:srgbClr val="0070C0"/>
                </a:solidFill>
              </a:rPr>
            </a:br>
            <a:r>
              <a:rPr lang="en-US" sz="2800" dirty="0">
                <a:solidFill>
                  <a:srgbClr val="0070C0"/>
                </a:solidFill>
              </a:rPr>
              <a:t>We form the Present Simple with regular verbs like this:</a:t>
            </a:r>
            <a:br>
              <a:rPr lang="en-US" sz="2800" dirty="0">
                <a:solidFill>
                  <a:srgbClr val="0070C0"/>
                </a:solidFill>
              </a:rPr>
            </a:br>
            <a:r>
              <a:rPr lang="en-US" sz="2400" dirty="0">
                <a:solidFill>
                  <a:srgbClr val="0070C0"/>
                </a:solidFill>
              </a:rPr>
              <a:t>• Positive: </a:t>
            </a:r>
            <a:r>
              <a:rPr lang="en-US" sz="2400" dirty="0" smtClean="0">
                <a:solidFill>
                  <a:srgbClr val="0070C0"/>
                </a:solidFill>
              </a:rPr>
              <a:t>Subject </a:t>
            </a:r>
            <a:r>
              <a:rPr lang="en-US" sz="2400" dirty="0">
                <a:solidFill>
                  <a:srgbClr val="0070C0"/>
                </a:solidFill>
              </a:rPr>
              <a:t>+ </a:t>
            </a:r>
            <a:r>
              <a:rPr lang="en-US" sz="2400" dirty="0" smtClean="0">
                <a:solidFill>
                  <a:srgbClr val="0070C0"/>
                </a:solidFill>
              </a:rPr>
              <a:t>Verb </a:t>
            </a:r>
            <a:r>
              <a:rPr lang="en-US" sz="2400" dirty="0">
                <a:solidFill>
                  <a:srgbClr val="0070C0"/>
                </a:solidFill>
              </a:rPr>
              <a:t>(</a:t>
            </a:r>
            <a:r>
              <a:rPr lang="en-US" sz="2400" dirty="0">
                <a:solidFill>
                  <a:srgbClr val="FF0000"/>
                </a:solidFill>
              </a:rPr>
              <a:t>-s/-</a:t>
            </a:r>
            <a:r>
              <a:rPr lang="en-US" sz="2400" dirty="0" err="1">
                <a:solidFill>
                  <a:srgbClr val="FF0000"/>
                </a:solidFill>
              </a:rPr>
              <a:t>es</a:t>
            </a:r>
            <a:r>
              <a:rPr lang="en-US" sz="2400" dirty="0">
                <a:solidFill>
                  <a:srgbClr val="0070C0"/>
                </a:solidFill>
              </a:rPr>
              <a:t>) + (object)</a:t>
            </a:r>
            <a:br>
              <a:rPr lang="en-US" sz="2400" dirty="0">
                <a:solidFill>
                  <a:srgbClr val="0070C0"/>
                </a:solidFill>
              </a:rPr>
            </a:br>
            <a:r>
              <a:rPr lang="en-US" sz="2400" dirty="0">
                <a:solidFill>
                  <a:srgbClr val="0070C0"/>
                </a:solidFill>
              </a:rPr>
              <a:t>• Negative: </a:t>
            </a:r>
            <a:r>
              <a:rPr lang="en-US" sz="2400" dirty="0" smtClean="0">
                <a:solidFill>
                  <a:srgbClr val="0070C0"/>
                </a:solidFill>
              </a:rPr>
              <a:t>Subject </a:t>
            </a:r>
            <a:r>
              <a:rPr lang="en-US" sz="2400" dirty="0">
                <a:solidFill>
                  <a:srgbClr val="0070C0"/>
                </a:solidFill>
              </a:rPr>
              <a:t>+ </a:t>
            </a:r>
            <a:r>
              <a:rPr lang="en-US" sz="2400" dirty="0">
                <a:solidFill>
                  <a:srgbClr val="FF0000"/>
                </a:solidFill>
              </a:rPr>
              <a:t>don't/doesn't</a:t>
            </a:r>
            <a:r>
              <a:rPr lang="en-US" sz="2400" dirty="0">
                <a:solidFill>
                  <a:srgbClr val="0070C0"/>
                </a:solidFill>
              </a:rPr>
              <a:t> + </a:t>
            </a:r>
            <a:r>
              <a:rPr lang="en-US" sz="2400" dirty="0" smtClean="0">
                <a:solidFill>
                  <a:srgbClr val="0070C0"/>
                </a:solidFill>
              </a:rPr>
              <a:t>Verb </a:t>
            </a:r>
            <a:r>
              <a:rPr lang="en-US" sz="2400" dirty="0">
                <a:solidFill>
                  <a:srgbClr val="0070C0"/>
                </a:solidFill>
              </a:rPr>
              <a:t>+ (object)</a:t>
            </a:r>
            <a:br>
              <a:rPr lang="en-US" sz="2400" dirty="0">
                <a:solidFill>
                  <a:srgbClr val="0070C0"/>
                </a:solidFill>
              </a:rPr>
            </a:br>
            <a:r>
              <a:rPr lang="en-US" sz="2400" dirty="0">
                <a:solidFill>
                  <a:srgbClr val="0070C0"/>
                </a:solidFill>
              </a:rPr>
              <a:t>• Question: </a:t>
            </a:r>
            <a:r>
              <a:rPr lang="en-US" sz="2400" dirty="0">
                <a:solidFill>
                  <a:srgbClr val="FF0000"/>
                </a:solidFill>
              </a:rPr>
              <a:t>Do/Does</a:t>
            </a:r>
            <a:r>
              <a:rPr lang="en-US" sz="2400" dirty="0">
                <a:solidFill>
                  <a:srgbClr val="0070C0"/>
                </a:solidFill>
              </a:rPr>
              <a:t> + </a:t>
            </a:r>
            <a:r>
              <a:rPr lang="en-US" sz="2400" dirty="0" smtClean="0">
                <a:solidFill>
                  <a:srgbClr val="0070C0"/>
                </a:solidFill>
              </a:rPr>
              <a:t>Subject </a:t>
            </a:r>
            <a:r>
              <a:rPr lang="en-US" sz="2400" dirty="0">
                <a:solidFill>
                  <a:srgbClr val="0070C0"/>
                </a:solidFill>
              </a:rPr>
              <a:t>+ </a:t>
            </a:r>
            <a:r>
              <a:rPr lang="en-US" sz="2400" dirty="0" smtClean="0">
                <a:solidFill>
                  <a:srgbClr val="0070C0"/>
                </a:solidFill>
              </a:rPr>
              <a:t>Verb </a:t>
            </a:r>
            <a:r>
              <a:rPr lang="en-US" sz="2400" dirty="0">
                <a:solidFill>
                  <a:srgbClr val="0070C0"/>
                </a:solidFill>
              </a:rPr>
              <a:t>+ (object)? </a:t>
            </a:r>
          </a:p>
        </p:txBody>
      </p:sp>
      <p:pic>
        <p:nvPicPr>
          <p:cNvPr id="12" name="CD1-TRACK 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3729" y="913405"/>
            <a:ext cx="857305" cy="857305"/>
          </a:xfrm>
          <a:prstGeom prst="rect">
            <a:avLst/>
          </a:prstGeom>
        </p:spPr>
      </p:pic>
    </p:spTree>
    <p:extLst>
      <p:ext uri="{BB962C8B-B14F-4D97-AF65-F5344CB8AC3E}">
        <p14:creationId xmlns:p14="http://schemas.microsoft.com/office/powerpoint/2010/main" val="4054009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500" fill="hold"/>
                                        <p:tgtEl>
                                          <p:spTgt spid="30"/>
                                        </p:tgtEl>
                                        <p:attrNameLst>
                                          <p:attrName>ppt_x</p:attrName>
                                        </p:attrNameLst>
                                      </p:cBhvr>
                                      <p:tavLst>
                                        <p:tav tm="0">
                                          <p:val>
                                            <p:strVal val="#ppt_x"/>
                                          </p:val>
                                        </p:tav>
                                        <p:tav tm="100000">
                                          <p:val>
                                            <p:strVal val="#ppt_x"/>
                                          </p:val>
                                        </p:tav>
                                      </p:tavLst>
                                    </p:anim>
                                    <p:anim calcmode="lin" valueType="num">
                                      <p:cBhvr additive="base">
                                        <p:cTn id="1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29675" fill="hold"/>
                                        <p:tgtEl>
                                          <p:spTgt spid="12"/>
                                        </p:tgtEl>
                                      </p:cBhvr>
                                    </p:cmd>
                                  </p:childTnLst>
                                </p:cTn>
                              </p:par>
                            </p:childTnLst>
                          </p:cTn>
                        </p:par>
                      </p:childTnLst>
                    </p:cTn>
                  </p:par>
                </p:childTnLst>
              </p:cTn>
              <p:nextCondLst>
                <p:cond evt="onClick" delay="0">
                  <p:tgtEl>
                    <p:spTgt spid="12"/>
                  </p:tgtEl>
                </p:cond>
              </p:nextCondLst>
            </p:seq>
            <p:audio>
              <p:cMediaNode vol="80000">
                <p:cTn id="24" fill="hold" display="0">
                  <p:stCondLst>
                    <p:cond delay="indefinite"/>
                  </p:stCondLst>
                  <p:endCondLst>
                    <p:cond evt="onStopAudio" delay="0">
                      <p:tgtEl>
                        <p:sldTgt/>
                      </p:tgtEl>
                    </p:cond>
                  </p:endCondLst>
                </p:cTn>
                <p:tgtEl>
                  <p:spTgt spid="12"/>
                </p:tgtEl>
              </p:cMediaNode>
            </p:audio>
          </p:childTnLst>
        </p:cTn>
      </p:par>
    </p:tnLst>
    <p:bldLst>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728099" y="1681229"/>
            <a:ext cx="9115443" cy="4572006"/>
          </a:xfrm>
          <a:prstGeom prst="rect">
            <a:avLst/>
          </a:prstGeom>
        </p:spPr>
      </p:pic>
      <p:sp>
        <p:nvSpPr>
          <p:cNvPr id="5" name="Rectangle 4"/>
          <p:cNvSpPr/>
          <p:nvPr/>
        </p:nvSpPr>
        <p:spPr>
          <a:xfrm>
            <a:off x="428698" y="362089"/>
            <a:ext cx="11025962"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a:solidFill>
                  <a:srgbClr val="FF0000"/>
                </a:solidFill>
              </a:rPr>
              <a:t>Present Simple for facts </a:t>
            </a:r>
            <a:endParaRPr lang="en-US" sz="3600" b="1" i="1" smtClean="0">
              <a:solidFill>
                <a:srgbClr val="FF0000"/>
              </a:solidFill>
            </a:endParaRPr>
          </a:p>
        </p:txBody>
      </p:sp>
      <p:sp>
        <p:nvSpPr>
          <p:cNvPr id="2" name="TextBox 1"/>
          <p:cNvSpPr txBox="1"/>
          <p:nvPr/>
        </p:nvSpPr>
        <p:spPr>
          <a:xfrm>
            <a:off x="168166" y="1034898"/>
            <a:ext cx="2370748" cy="646331"/>
          </a:xfrm>
          <a:prstGeom prst="rect">
            <a:avLst/>
          </a:prstGeom>
          <a:noFill/>
        </p:spPr>
        <p:txBody>
          <a:bodyPr wrap="square" rtlCol="0">
            <a:spAutoFit/>
          </a:bodyPr>
          <a:lstStyle/>
          <a:p>
            <a:r>
              <a:rPr lang="en-US" sz="3600" b="1" smtClean="0">
                <a:solidFill>
                  <a:schemeClr val="accent6"/>
                </a:solidFill>
              </a:rPr>
              <a:t>EXAMPLES</a:t>
            </a:r>
            <a:endParaRPr lang="en-US" sz="3600" b="1">
              <a:solidFill>
                <a:schemeClr val="accent6"/>
              </a:solidFill>
            </a:endParaRPr>
          </a:p>
        </p:txBody>
      </p:sp>
    </p:spTree>
    <p:extLst>
      <p:ext uri="{BB962C8B-B14F-4D97-AF65-F5344CB8AC3E}">
        <p14:creationId xmlns:p14="http://schemas.microsoft.com/office/powerpoint/2010/main" val="27402101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5794</TotalTime>
  <Words>651</Words>
  <Application>Microsoft Office PowerPoint</Application>
  <PresentationFormat>Widescreen</PresentationFormat>
  <Paragraphs>108</Paragraphs>
  <Slides>26</Slides>
  <Notes>5</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Rieu Phan Van</cp:lastModifiedBy>
  <cp:revision>330</cp:revision>
  <dcterms:created xsi:type="dcterms:W3CDTF">2020-12-08T03:17:05Z</dcterms:created>
  <dcterms:modified xsi:type="dcterms:W3CDTF">2022-06-22T10:28:18Z</dcterms:modified>
</cp:coreProperties>
</file>