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81" r:id="rId4"/>
    <p:sldId id="556" r:id="rId5"/>
    <p:sldId id="282" r:id="rId6"/>
    <p:sldId id="567" r:id="rId7"/>
    <p:sldId id="259" r:id="rId8"/>
    <p:sldId id="568" r:id="rId9"/>
    <p:sldId id="569" r:id="rId10"/>
    <p:sldId id="570" r:id="rId11"/>
    <p:sldId id="258" r:id="rId12"/>
    <p:sldId id="288" r:id="rId13"/>
    <p:sldId id="571" r:id="rId14"/>
    <p:sldId id="572" r:id="rId15"/>
    <p:sldId id="573" r:id="rId16"/>
    <p:sldId id="574" r:id="rId17"/>
    <p:sldId id="575" r:id="rId18"/>
    <p:sldId id="577" r:id="rId19"/>
    <p:sldId id="576" r:id="rId20"/>
    <p:sldId id="374" r:id="rId21"/>
    <p:sldId id="555" r:id="rId22"/>
    <p:sldId id="580" r:id="rId23"/>
    <p:sldId id="557" r:id="rId24"/>
    <p:sldId id="415" r:id="rId25"/>
    <p:sldId id="578" r:id="rId26"/>
    <p:sldId id="579" r:id="rId27"/>
    <p:sldId id="260" r:id="rId28"/>
    <p:sldId id="263" r:id="rId29"/>
    <p:sldId id="558" r:id="rId30"/>
    <p:sldId id="559" r:id="rId31"/>
    <p:sldId id="560" r:id="rId32"/>
    <p:sldId id="561" r:id="rId33"/>
    <p:sldId id="562" r:id="rId34"/>
    <p:sldId id="563" r:id="rId35"/>
    <p:sldId id="564" r:id="rId36"/>
    <p:sldId id="565" r:id="rId37"/>
    <p:sldId id="566" r:id="rId38"/>
    <p:sldId id="268" r:id="rId39"/>
  </p:sldIdLst>
  <p:sldSz cx="18288000" cy="10287000"/>
  <p:notesSz cx="6858000" cy="9144000"/>
  <p:embeddedFontLst>
    <p:embeddedFont>
      <p:font typeface="#9Slide03 Arima Madurai Black" panose="00000A00000000000000" pitchFamily="2" charset="0"/>
      <p:bold r:id="rId40"/>
    </p:embeddedFont>
    <p:embeddedFont>
      <p:font typeface="#9Slide07 Cadena" panose="02000503000000020004" pitchFamily="2" charset="0"/>
      <p:bold r:id="rId41"/>
    </p:embeddedFont>
    <p:embeddedFont>
      <p:font typeface="#9Slide07 IcielBaliho Script" pitchFamily="2" charset="0"/>
      <p:regular r:id="rId42"/>
    </p:embeddedFont>
    <p:embeddedFont>
      <p:font typeface="Calibri" panose="020F0502020204030204" pitchFamily="34" charset="0"/>
      <p:regular r:id="rId43"/>
      <p:bold r:id="rId44"/>
      <p:italic r:id="rId45"/>
      <p:boldItalic r:id="rId46"/>
    </p:embeddedFont>
    <p:embeddedFont>
      <p:font typeface="Josefin Sans Regular"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45C"/>
    <a:srgbClr val="E2EDF1"/>
    <a:srgbClr val="6BD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p:cViewPr>
        <p:scale>
          <a:sx n="40" d="100"/>
          <a:sy n="40" d="100"/>
        </p:scale>
        <p:origin x="917"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9Slide03 Arima Madurai Black" panose="00000A00000000000000" pitchFamily="2" charset="0"/>
              </a:defRPr>
            </a:lvl1pPr>
          </a:lstStyle>
          <a:p>
            <a:fld id="{1D8BD707-D9CF-40AE-B4C6-C98DA3205C09}" type="datetimeFigureOut">
              <a:rPr lang="en-US" smtClean="0"/>
              <a:pPr/>
              <a:t>8/2/2022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9Slide03 Arima Madurai Black" panose="00000A00000000000000"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9Slide03 Arima Madurai Black" panose="00000A00000000000000"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9Slide03 Arima Madurai Black" panose="00000A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9Slide03 Arima Madurai Black" panose="00000A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9Slide03 Arima Madurai Black" panose="00000A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9Slide03 Arima Madurai Black" panose="00000A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sv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3.jpeg"/></Relationships>
</file>

<file path=ppt/slides/_rels/slide35.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10" Type="http://schemas.openxmlformats.org/officeDocument/2006/relationships/image" Target="../media/image45.jpeg"/><Relationship Id="rId4" Type="http://schemas.openxmlformats.org/officeDocument/2006/relationships/image" Target="../media/image8.png"/><Relationship Id="rId9"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12446">
            <a:off x="-2204441" y="2866721"/>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285675" y="2684036"/>
            <a:ext cx="15752310" cy="5735247"/>
            <a:chOff x="-71342" y="-1722617"/>
            <a:chExt cx="21003080" cy="7646995"/>
          </a:xfrm>
        </p:grpSpPr>
        <p:sp>
          <p:nvSpPr>
            <p:cNvPr id="11" name="TextBox 11"/>
            <p:cNvSpPr txBox="1"/>
            <p:nvPr/>
          </p:nvSpPr>
          <p:spPr>
            <a:xfrm>
              <a:off x="-71342" y="-1722617"/>
              <a:ext cx="20955533" cy="3836948"/>
            </a:xfrm>
            <a:prstGeom prst="rect">
              <a:avLst/>
            </a:prstGeom>
          </p:spPr>
          <p:txBody>
            <a:bodyPr lIns="0" tIns="0" rIns="0" bIns="0" rtlCol="0" anchor="t">
              <a:spAutoFit/>
            </a:bodyPr>
            <a:lstStyle/>
            <a:p>
              <a:pPr algn="ctr">
                <a:lnSpc>
                  <a:spcPts val="12000"/>
                </a:lnSpc>
              </a:pPr>
              <a:r>
                <a:rPr lang="en-US" sz="12000" spc="1200" dirty="0">
                  <a:solidFill>
                    <a:srgbClr val="6BD4CD"/>
                  </a:solidFill>
                  <a:latin typeface="#9Slide07 Cadena" panose="02000503000000020004" pitchFamily="2" charset="0"/>
                </a:rPr>
                <a:t>BÀI 21:</a:t>
              </a:r>
            </a:p>
            <a:p>
              <a:pPr algn="ctr">
                <a:lnSpc>
                  <a:spcPts val="12000"/>
                </a:lnSpc>
              </a:pPr>
              <a:r>
                <a:rPr lang="en-US" sz="6600" b="1" dirty="0">
                  <a:solidFill>
                    <a:schemeClr val="bg1"/>
                  </a:solidFill>
                  <a:latin typeface="#9Slide07 Cadena" panose="02000503000000020004" pitchFamily="2" charset="0"/>
                </a:rPr>
                <a:t>NAM CHÂM ĐIỆN</a:t>
              </a:r>
            </a:p>
          </p:txBody>
        </p:sp>
        <p:sp>
          <p:nvSpPr>
            <p:cNvPr id="12" name="TextBox 12"/>
            <p:cNvSpPr txBox="1"/>
            <p:nvPr/>
          </p:nvSpPr>
          <p:spPr>
            <a:xfrm>
              <a:off x="-23795" y="5183150"/>
              <a:ext cx="20955533" cy="741228"/>
            </a:xfrm>
            <a:prstGeom prst="rect">
              <a:avLst/>
            </a:prstGeom>
          </p:spPr>
          <p:txBody>
            <a:bodyPr lIns="0" tIns="0" rIns="0" bIns="0" rtlCol="0" anchor="t">
              <a:spAutoFit/>
            </a:bodyPr>
            <a:lstStyle/>
            <a:p>
              <a:pPr algn="ctr">
                <a:lnSpc>
                  <a:spcPts val="4479"/>
                </a:lnSpc>
              </a:pPr>
              <a:r>
                <a:rPr lang="en-US" sz="3199" spc="319" dirty="0">
                  <a:solidFill>
                    <a:srgbClr val="6BD4CD"/>
                  </a:solidFill>
                  <a:latin typeface="Josefin Sans Regular"/>
                </a:rPr>
                <a:t>GIÁO VIÊN: </a:t>
              </a: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1314450" y="1701364"/>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61627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216167"/>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Nam châm điện gồm một ống dây dẫn có dòng điện chạy qua và bên trong ống dây có lõi sắt</a:t>
            </a:r>
          </a:p>
        </p:txBody>
      </p:sp>
      <p:grpSp>
        <p:nvGrpSpPr>
          <p:cNvPr id="25" name="Group 3">
            <a:extLst>
              <a:ext uri="{FF2B5EF4-FFF2-40B4-BE49-F238E27FC236}">
                <a16:creationId xmlns:a16="http://schemas.microsoft.com/office/drawing/2014/main" id="{4FFAADC4-8A69-88BF-341A-B3A7EE677DA2}"/>
              </a:ext>
            </a:extLst>
          </p:cNvPr>
          <p:cNvGrpSpPr/>
          <p:nvPr/>
        </p:nvGrpSpPr>
        <p:grpSpPr>
          <a:xfrm>
            <a:off x="12947471" y="4590161"/>
            <a:ext cx="3407461" cy="3333552"/>
            <a:chOff x="3600" y="1286"/>
            <a:chExt cx="1536" cy="1422"/>
          </a:xfrm>
        </p:grpSpPr>
        <p:grpSp>
          <p:nvGrpSpPr>
            <p:cNvPr id="26" name="Group 4">
              <a:extLst>
                <a:ext uri="{FF2B5EF4-FFF2-40B4-BE49-F238E27FC236}">
                  <a16:creationId xmlns:a16="http://schemas.microsoft.com/office/drawing/2014/main" id="{ABF8B598-931D-CCC1-7E80-38002DBEF4B3}"/>
                </a:ext>
              </a:extLst>
            </p:cNvPr>
            <p:cNvGrpSpPr/>
            <p:nvPr/>
          </p:nvGrpSpPr>
          <p:grpSpPr>
            <a:xfrm>
              <a:off x="3600" y="1286"/>
              <a:ext cx="1085" cy="1422"/>
              <a:chOff x="3516" y="1008"/>
              <a:chExt cx="1559" cy="2208"/>
            </a:xfrm>
          </p:grpSpPr>
          <p:sp>
            <p:nvSpPr>
              <p:cNvPr id="34" name="Rectangle 5">
                <a:extLst>
                  <a:ext uri="{FF2B5EF4-FFF2-40B4-BE49-F238E27FC236}">
                    <a16:creationId xmlns:a16="http://schemas.microsoft.com/office/drawing/2014/main" id="{36D9B46F-C55B-ACCB-9A68-14FC4F2D1159}"/>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pic>
            <p:nvPicPr>
              <p:cNvPr id="35" name="Picture 6" descr="namchamdien">
                <a:extLst>
                  <a:ext uri="{FF2B5EF4-FFF2-40B4-BE49-F238E27FC236}">
                    <a16:creationId xmlns:a16="http://schemas.microsoft.com/office/drawing/2014/main" id="{781CD78B-767D-3C82-C282-F7F56E4F394F}"/>
                  </a:ext>
                </a:extLst>
              </p:cNvPr>
              <p:cNvPicPr>
                <a:picLocks noChangeAspect="1"/>
              </p:cNvPicPr>
              <p:nvPr/>
            </p:nvPicPr>
            <p:blipFill>
              <a:blip r:embed="rId9"/>
              <a:srcRect l="28586" t="24228" r="28584" b="23531"/>
              <a:stretch>
                <a:fillRect/>
              </a:stretch>
            </p:blipFill>
            <p:spPr>
              <a:xfrm>
                <a:off x="3516" y="1170"/>
                <a:ext cx="1559" cy="1872"/>
              </a:xfrm>
              <a:prstGeom prst="rect">
                <a:avLst/>
              </a:prstGeom>
              <a:noFill/>
              <a:ln w="9525">
                <a:noFill/>
              </a:ln>
            </p:spPr>
          </p:pic>
        </p:grpSp>
        <p:sp>
          <p:nvSpPr>
            <p:cNvPr id="27" name="Line 19">
              <a:extLst>
                <a:ext uri="{FF2B5EF4-FFF2-40B4-BE49-F238E27FC236}">
                  <a16:creationId xmlns:a16="http://schemas.microsoft.com/office/drawing/2014/main" id="{28F2C5E8-1D11-3196-9728-016CB9827B50}"/>
                </a:ext>
              </a:extLst>
            </p:cNvPr>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8" name="Line 20">
              <a:extLst>
                <a:ext uri="{FF2B5EF4-FFF2-40B4-BE49-F238E27FC236}">
                  <a16:creationId xmlns:a16="http://schemas.microsoft.com/office/drawing/2014/main" id="{D92AC163-DFE9-9EE0-2882-E6E698CF4939}"/>
                </a:ext>
              </a:extLst>
            </p:cNvPr>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9" name="Line 21">
              <a:extLst>
                <a:ext uri="{FF2B5EF4-FFF2-40B4-BE49-F238E27FC236}">
                  <a16:creationId xmlns:a16="http://schemas.microsoft.com/office/drawing/2014/main" id="{AC171BD0-F382-1C06-9CB9-05DB54A6A782}"/>
                </a:ext>
              </a:extLst>
            </p:cNvPr>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30" name="Line 22">
              <a:extLst>
                <a:ext uri="{FF2B5EF4-FFF2-40B4-BE49-F238E27FC236}">
                  <a16:creationId xmlns:a16="http://schemas.microsoft.com/office/drawing/2014/main" id="{778FBDF3-007A-6D86-9409-A6002BCB6835}"/>
                </a:ext>
              </a:extLst>
            </p:cNvPr>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31" name="AutoShape 23">
              <a:extLst>
                <a:ext uri="{FF2B5EF4-FFF2-40B4-BE49-F238E27FC236}">
                  <a16:creationId xmlns:a16="http://schemas.microsoft.com/office/drawing/2014/main" id="{456A6DBD-8044-6AD8-4F9C-27DABCB42883}"/>
                </a:ext>
              </a:extLst>
            </p:cNvPr>
            <p:cNvSpPr/>
            <p:nvPr/>
          </p:nvSpPr>
          <p:spPr>
            <a:xfrm>
              <a:off x="5002" y="2116"/>
              <a:ext cx="134" cy="124"/>
            </a:xfrm>
            <a:prstGeom prst="flowChartOr">
              <a:avLst/>
            </a:prstGeom>
            <a:solidFill>
              <a:schemeClr val="bg1"/>
            </a:solidFill>
            <a:ln w="38100" cap="flat" cmpd="sng">
              <a:solidFill>
                <a:srgbClr val="FF0066"/>
              </a:solidFill>
              <a:prstDash val="solid"/>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sp>
          <p:nvSpPr>
            <p:cNvPr id="32" name="Oval 24">
              <a:extLst>
                <a:ext uri="{FF2B5EF4-FFF2-40B4-BE49-F238E27FC236}">
                  <a16:creationId xmlns:a16="http://schemas.microsoft.com/office/drawing/2014/main" id="{BD7351A1-E328-59C6-7650-CFF8B96B1EF7}"/>
                </a:ext>
              </a:extLst>
            </p:cNvPr>
            <p:cNvSpPr/>
            <p:nvPr/>
          </p:nvSpPr>
          <p:spPr>
            <a:xfrm>
              <a:off x="5002" y="1344"/>
              <a:ext cx="134" cy="124"/>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lstStyle/>
            <a:p>
              <a:pPr algn="ctr"/>
              <a:r>
                <a:rPr lang="en-US" altLang="en-US" sz="2400" dirty="0">
                  <a:solidFill>
                    <a:schemeClr val="accent2"/>
                  </a:solidFill>
                  <a:latin typeface="#9Slide03 Arima Madurai Black" panose="00000A00000000000000" pitchFamily="2" charset="0"/>
                </a:rPr>
                <a:t>-</a:t>
              </a:r>
            </a:p>
          </p:txBody>
        </p:sp>
        <p:sp>
          <p:nvSpPr>
            <p:cNvPr id="33" name="Rectangle 35">
              <a:extLst>
                <a:ext uri="{FF2B5EF4-FFF2-40B4-BE49-F238E27FC236}">
                  <a16:creationId xmlns:a16="http://schemas.microsoft.com/office/drawing/2014/main" id="{307B7518-286A-2417-6670-109990EFEAE6}"/>
                </a:ext>
              </a:extLst>
            </p:cNvPr>
            <p:cNvSpPr/>
            <p:nvPr/>
          </p:nvSpPr>
          <p:spPr>
            <a:xfrm>
              <a:off x="3888" y="2470"/>
              <a:ext cx="480" cy="79"/>
            </a:xfrm>
            <a:prstGeom prst="rect">
              <a:avLst/>
            </a:prstGeom>
            <a:noFill/>
            <a:ln w="28575">
              <a:noFill/>
            </a:ln>
          </p:spPr>
          <p:txBody>
            <a:bodyPr>
              <a:spAutoFit/>
            </a:bodyPr>
            <a:lstStyle/>
            <a:p>
              <a:pPr algn="ctr"/>
              <a:r>
                <a:rPr lang="en-US" altLang="en-US" sz="1000" dirty="0">
                  <a:solidFill>
                    <a:schemeClr val="bg1"/>
                  </a:solidFill>
                  <a:latin typeface="#9Slide03 Arima Madurai Black" panose="00000A00000000000000" pitchFamily="2" charset="0"/>
                </a:rPr>
                <a:t>1A - 22</a:t>
              </a:r>
              <a:r>
                <a:rPr lang="en-US" altLang="en-US" sz="1000" dirty="0">
                  <a:solidFill>
                    <a:schemeClr val="bg1"/>
                  </a:solidFill>
                  <a:latin typeface="#9Slide03 Arima Madurai Black" panose="00000A00000000000000" pitchFamily="2" charset="0"/>
                  <a:sym typeface="Symbol" panose="05050102010706020507" pitchFamily="18" charset="2"/>
                </a:rPr>
                <a:t></a:t>
              </a:r>
            </a:p>
          </p:txBody>
        </p:sp>
      </p:gr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587059"/>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015565"/>
            <a:ext cx="9368874"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có dòng điện đi qua ống dây, lõi sắt trở thành nam châm và có khả năng hút các vật bằng sắt thép</a:t>
            </a:r>
          </a:p>
        </p:txBody>
      </p:sp>
    </p:spTree>
    <p:extLst>
      <p:ext uri="{BB962C8B-B14F-4D97-AF65-F5344CB8AC3E}">
        <p14:creationId xmlns:p14="http://schemas.microsoft.com/office/powerpoint/2010/main" val="50682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9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8)">
                                      <p:cBhvr>
                                        <p:cTn id="20" dur="750"/>
                                        <p:tgtEl>
                                          <p:spTgt spid="36"/>
                                        </p:tgtEl>
                                      </p:cBhvr>
                                    </p:animEffect>
                                  </p:childTnLst>
                                </p:cTn>
                              </p:par>
                            </p:childTnLst>
                          </p:cTn>
                        </p:par>
                        <p:par>
                          <p:cTn id="21" fill="hold">
                            <p:stCondLst>
                              <p:cond delay="75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1581150" y="3839881"/>
            <a:ext cx="15087600" cy="2861681"/>
          </a:xfrm>
          <a:prstGeom prst="rect">
            <a:avLst/>
          </a:prstGeom>
        </p:spPr>
        <p:txBody>
          <a:bodyPr wrap="square" lIns="0" tIns="0" rIns="0" bIns="0" rtlCol="0" anchor="t">
            <a:spAutoFit/>
          </a:bodyPr>
          <a:lstStyle/>
          <a:p>
            <a:pPr algn="ctr">
              <a:lnSpc>
                <a:spcPct val="150000"/>
              </a:lnSpc>
            </a:pPr>
            <a:r>
              <a:rPr lang="vi-VN" sz="6600" spc="462" dirty="0">
                <a:solidFill>
                  <a:srgbClr val="6BD4CD"/>
                </a:solidFill>
                <a:latin typeface="#9Slide07 Cadena" panose="02000503000000020004" pitchFamily="2" charset="0"/>
              </a:rPr>
              <a:t>2. ẢNH HƯỞNG CỦA DÒNG ĐIỆN ĐẾN TỪ TRƯỜNG CỦA NAM CHÂM ĐIỆN </a:t>
            </a:r>
            <a:endParaRPr lang="en-US" sz="6600" spc="462" dirty="0">
              <a:solidFill>
                <a:srgbClr val="6BD4CD"/>
              </a:solidFill>
              <a:latin typeface="#9Slide07 Cadena" panose="02000503000000020004" pitchFamily="2"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36" y="2547560"/>
            <a:ext cx="9227815" cy="7564357"/>
          </a:xfrm>
          <a:prstGeom prst="rect">
            <a:avLst/>
          </a:prstGeom>
        </p:spPr>
      </p:pic>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057400" y="1681277"/>
            <a:ext cx="141732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tăng độ lớn của dòng điện bằng cách ghép 2 viên pin nối tiếp</a:t>
            </a:r>
          </a:p>
        </p:txBody>
      </p:sp>
    </p:spTree>
    <p:extLst>
      <p:ext uri="{BB962C8B-B14F-4D97-AF65-F5344CB8AC3E}">
        <p14:creationId xmlns:p14="http://schemas.microsoft.com/office/powerpoint/2010/main" val="337191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0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69" y="3262595"/>
            <a:ext cx="7909487" cy="6483678"/>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ẢNH HƯỞNG CỦA DÒNG ĐIỆN</a:t>
            </a:r>
            <a:endParaRPr lang="en-US" altLang="en-US" sz="44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71800" y="1451361"/>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8" name="Picture 2">
            <a:extLst>
              <a:ext uri="{FF2B5EF4-FFF2-40B4-BE49-F238E27FC236}">
                <a16:creationId xmlns:a16="http://schemas.microsoft.com/office/drawing/2014/main" id="{E01CBEC9-CDBB-E539-E655-9C45E715A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327" y="5954453"/>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217" y="3064820"/>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9194747" y="3135231"/>
            <a:ext cx="8097315" cy="1938992"/>
          </a:xfrm>
          <a:prstGeom prst="rect">
            <a:avLst/>
          </a:prstGeom>
          <a:noFill/>
          <a:ln w="9525">
            <a:noFill/>
          </a:ln>
        </p:spPr>
        <p:txBody>
          <a:bodyPr wrap="square">
            <a:spAutoFit/>
          </a:bodyPr>
          <a:lstStyle/>
          <a:p>
            <a:pPr eaLnBrk="0" hangingPunct="0"/>
            <a:r>
              <a:rPr lang="vi-VN" sz="4000">
                <a:latin typeface="#9Slide07 IcielBaliho Script" pitchFamily="2" charset="0"/>
              </a:rPr>
              <a:t>Ta </a:t>
            </a:r>
            <a:r>
              <a:rPr lang="vi-VN" sz="4000" dirty="0">
                <a:latin typeface="#9Slide07 IcielBaliho Script" pitchFamily="2" charset="0"/>
              </a:rPr>
              <a:t>có thể kết luận gì về lực từ và từ trường của nam châm điện khi sử dụng hai viên pin thay vì một viên pin?</a:t>
            </a:r>
            <a:endParaRPr lang="en-US" sz="4000" dirty="0">
              <a:latin typeface="#9Slide07 IcielBaliho Script" pitchFamily="2" charset="0"/>
            </a:endParaRPr>
          </a:p>
        </p:txBody>
      </p:sp>
      <p:sp>
        <p:nvSpPr>
          <p:cNvPr id="23" name="Hộp Văn bản 20">
            <a:extLst>
              <a:ext uri="{FF2B5EF4-FFF2-40B4-BE49-F238E27FC236}">
                <a16:creationId xmlns:a16="http://schemas.microsoft.com/office/drawing/2014/main" id="{74424620-4B13-2DBF-0F8C-3DAA0222406F}"/>
              </a:ext>
            </a:extLst>
          </p:cNvPr>
          <p:cNvSpPr txBox="1"/>
          <p:nvPr/>
        </p:nvSpPr>
        <p:spPr>
          <a:xfrm>
            <a:off x="9250261" y="7005252"/>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sử dụng hai viên pin, từ trường của nam châm điện mạnh hơn.</a:t>
            </a:r>
            <a:endParaRPr lang="en-US" dirty="0"/>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spTree>
    <p:extLst>
      <p:ext uri="{BB962C8B-B14F-4D97-AF65-F5344CB8AC3E}">
        <p14:creationId xmlns:p14="http://schemas.microsoft.com/office/powerpoint/2010/main" val="55394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9949" y="1319251"/>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Một số cần cẩu dùng lực từ có thể nhấc được các vật nặng hàng chục tấn bằng sắt, thép lên cao. Có phải chúng hoạt động nhờ nam châm vĩnh cửu không?</a:t>
            </a:r>
            <a:endParaRPr kumimoji="0" lang="en-US" altLang="en-US"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88951BDB-CE8F-0950-21E2-4CC961CBD67C}"/>
              </a:ext>
            </a:extLst>
          </p:cNvPr>
          <p:cNvSpPr txBox="1"/>
          <p:nvPr/>
        </p:nvSpPr>
        <p:spPr>
          <a:xfrm>
            <a:off x="835017" y="3128721"/>
            <a:ext cx="8058615" cy="4916731"/>
          </a:xfrm>
          <a:prstGeom prst="rect">
            <a:avLst/>
          </a:prstGeom>
        </p:spPr>
        <p:txBody>
          <a:bodyPr wrap="square" lIns="0" tIns="0" rIns="0" bIns="0" rtlCol="0" anchor="t">
            <a:spAutoFit/>
          </a:bodyPr>
          <a:lstStyle>
            <a:defPPr>
              <a:defRPr lang="en-US"/>
            </a:defPPr>
            <a:lvl1pPr marR="0" lvl="0" indent="0" algn="ctr" fontAlgn="auto">
              <a:lnSpc>
                <a:spcPct val="150000"/>
              </a:lnSpc>
              <a:spcBef>
                <a:spcPts val="0"/>
              </a:spcBef>
              <a:spcAft>
                <a:spcPts val="0"/>
              </a:spcAft>
              <a:buClrTx/>
              <a:buSzTx/>
              <a:buFontTx/>
              <a:buNone/>
              <a:tabLst/>
              <a:defRPr kumimoji="0" sz="3600" b="1" i="0" u="none" strike="noStrike" cap="none" spc="0" normalizeH="0" baseline="0">
                <a:ln>
                  <a:noFill/>
                </a:ln>
                <a:solidFill>
                  <a:srgbClr val="04345C"/>
                </a:solidFill>
                <a:effectLst/>
                <a:uLnTx/>
                <a:uFillTx/>
                <a:latin typeface="#9Slide03 Arima Madurai Black" panose="00000A00000000000000" pitchFamily="2" charset="0"/>
              </a:defRPr>
            </a:lvl1pPr>
          </a:lstStyle>
          <a:p>
            <a:r>
              <a:rPr lang="vi-VN" dirty="0"/>
              <a:t>Chúng hoạt động nhờ nam châm điện. </a:t>
            </a:r>
          </a:p>
          <a:p>
            <a:r>
              <a:rPr lang="vi-VN" dirty="0"/>
              <a:t>Chiếc cần cẩu có thể tạo ra lực mạnh vì nó được cung cấp một dòng điện rất lớn → nam châm điện có lực từ rất mạnh đủ để nhấc các vật nặng hàng chục tấn bằng sắt, thép lên cao.</a:t>
            </a:r>
            <a:endParaRPr lang="en-US" altLang="en-US" dirty="0"/>
          </a:p>
        </p:txBody>
      </p:sp>
    </p:spTree>
    <p:extLst>
      <p:ext uri="{BB962C8B-B14F-4D97-AF65-F5344CB8AC3E}">
        <p14:creationId xmlns:p14="http://schemas.microsoft.com/office/powerpoint/2010/main" val="177226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6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ntr" presetSubtype="0" fill="hold" grpId="0" nodeType="withEffect">
                                  <p:stCondLst>
                                    <p:cond delay="0"/>
                                  </p:stCondLst>
                                  <p:iterate type="lt">
                                    <p:tmPct val="6000"/>
                                  </p:iterate>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D9827F-B42B-03DA-8922-63B48E94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356925"/>
            <a:ext cx="7696200" cy="7854702"/>
          </a:xfrm>
          <a:prstGeom prst="rect">
            <a:avLst/>
          </a:prstGeom>
        </p:spPr>
      </p:pic>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a:off x="13849719" y="7907918"/>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553451" y="1618261"/>
            <a:ext cx="139446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a:t>
            </a:r>
            <a:r>
              <a:rPr lang="vi-VN" sz="3600" b="1" dirty="0">
                <a:solidFill>
                  <a:srgbClr val="04345C"/>
                </a:solidFill>
                <a:latin typeface="#9Slide03 Arima Madurai Black" panose="00000A00000000000000" pitchFamily="2" charset="0"/>
              </a:rPr>
              <a:t>của chiều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đổi chiều dòng điện bằng cách đảo dây nối các cực của pin</a:t>
            </a:r>
          </a:p>
        </p:txBody>
      </p:sp>
      <p:pic>
        <p:nvPicPr>
          <p:cNvPr id="20" name="Picture 19">
            <a:extLst>
              <a:ext uri="{FF2B5EF4-FFF2-40B4-BE49-F238E27FC236}">
                <a16:creationId xmlns:a16="http://schemas.microsoft.com/office/drawing/2014/main" id="{AFDEB500-0918-E4AA-B854-32C347478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800" y="3922188"/>
            <a:ext cx="4450631" cy="3474470"/>
          </a:xfrm>
          <a:prstGeom prst="rect">
            <a:avLst/>
          </a:prstGeom>
        </p:spPr>
      </p:pic>
    </p:spTree>
    <p:extLst>
      <p:ext uri="{BB962C8B-B14F-4D97-AF65-F5344CB8AC3E}">
        <p14:creationId xmlns:p14="http://schemas.microsoft.com/office/powerpoint/2010/main" val="142359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50" y="2150682"/>
            <a:ext cx="7693043" cy="6005721"/>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2" y="2013942"/>
            <a:ext cx="6087576" cy="6212949"/>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6215" y="8184195"/>
            <a:ext cx="1489039" cy="1489039"/>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3486994" y="8316025"/>
            <a:ext cx="13200805"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Dùng kim nam châm để xác nhận chiều dòng điện đã thay đổi. </a:t>
            </a:r>
            <a:r>
              <a:rPr lang="en-US" sz="4400" dirty="0" err="1">
                <a:latin typeface="#9Slide07 IcielBaliho Script" pitchFamily="2" charset="0"/>
              </a:rPr>
              <a:t>Hãy</a:t>
            </a:r>
            <a:r>
              <a:rPr lang="en-US" sz="4400" dirty="0">
                <a:latin typeface="#9Slide07 IcielBaliho Script" pitchFamily="2" charset="0"/>
              </a:rPr>
              <a:t> </a:t>
            </a:r>
            <a:r>
              <a:rPr lang="en-US" sz="4400" dirty="0" err="1">
                <a:latin typeface="#9Slide07 IcielBaliho Script" pitchFamily="2" charset="0"/>
              </a:rPr>
              <a:t>mô</a:t>
            </a:r>
            <a:r>
              <a:rPr lang="en-US" sz="4400" dirty="0">
                <a:latin typeface="#9Slide07 IcielBaliho Script" pitchFamily="2" charset="0"/>
              </a:rPr>
              <a:t> </a:t>
            </a:r>
            <a:r>
              <a:rPr lang="en-US" sz="4400" dirty="0" err="1">
                <a:latin typeface="#9Slide07 IcielBaliho Script" pitchFamily="2" charset="0"/>
              </a:rPr>
              <a:t>tả</a:t>
            </a:r>
            <a:r>
              <a:rPr lang="en-US" sz="4400" dirty="0">
                <a:latin typeface="#9Slide07 IcielBaliho Script" pitchFamily="2" charset="0"/>
              </a:rPr>
              <a:t> </a:t>
            </a:r>
            <a:r>
              <a:rPr lang="en-US" sz="4400" dirty="0" err="1">
                <a:latin typeface="#9Slide07 IcielBaliho Script" pitchFamily="2" charset="0"/>
              </a:rPr>
              <a:t>chiều</a:t>
            </a:r>
            <a:r>
              <a:rPr lang="en-US" sz="4400" dirty="0">
                <a:latin typeface="#9Slide07 IcielBaliho Script" pitchFamily="2" charset="0"/>
              </a:rPr>
              <a:t> </a:t>
            </a:r>
            <a:r>
              <a:rPr lang="en-US" sz="4400" dirty="0" err="1">
                <a:latin typeface="#9Slide07 IcielBaliho Script" pitchFamily="2" charset="0"/>
              </a:rPr>
              <a:t>của</a:t>
            </a:r>
            <a:r>
              <a:rPr lang="en-US" sz="4400" dirty="0">
                <a:latin typeface="#9Slide07 IcielBaliho Script" pitchFamily="2" charset="0"/>
              </a:rPr>
              <a:t> </a:t>
            </a:r>
            <a:r>
              <a:rPr lang="en-US" sz="4400" dirty="0" err="1">
                <a:latin typeface="#9Slide07 IcielBaliho Script" pitchFamily="2" charset="0"/>
              </a:rPr>
              <a:t>dòng</a:t>
            </a:r>
            <a:r>
              <a:rPr lang="en-US" sz="4400" dirty="0">
                <a:latin typeface="#9Slide07 IcielBaliho Script" pitchFamily="2" charset="0"/>
              </a:rPr>
              <a:t> </a:t>
            </a:r>
            <a:r>
              <a:rPr lang="en-US" sz="4400" dirty="0" err="1">
                <a:latin typeface="#9Slide07 IcielBaliho Script" pitchFamily="2" charset="0"/>
              </a:rPr>
              <a:t>điện</a:t>
            </a:r>
            <a:endParaRPr lang="en-US" sz="4400" dirty="0">
              <a:latin typeface="#9Slide07 IcielBaliho Script" pitchFamily="2" charset="0"/>
            </a:endParaRPr>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spTree>
    <p:extLst>
      <p:ext uri="{BB962C8B-B14F-4D97-AF65-F5344CB8AC3E}">
        <p14:creationId xmlns:p14="http://schemas.microsoft.com/office/powerpoint/2010/main" val="3179012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759" y="2067863"/>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2" y="2013943"/>
            <a:ext cx="4732857" cy="4830330"/>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953405" y="7039115"/>
            <a:ext cx="14095218"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Dòng điện sẽ đi từ cực dương của nguổn điện qua nam châm điện rồi đến cực âm của nguổn. Do ta đã đổi ngược pin nên chiều dòng điện đi qua ống dây ngược với chiều dòng điện ở thí nghiệm đầu. </a:t>
            </a:r>
            <a:endParaRPr lang="en-US" dirty="0"/>
          </a:p>
        </p:txBody>
      </p:sp>
    </p:spTree>
    <p:extLst>
      <p:ext uri="{BB962C8B-B14F-4D97-AF65-F5344CB8AC3E}">
        <p14:creationId xmlns:p14="http://schemas.microsoft.com/office/powerpoint/2010/main" val="227241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0" y="2857500"/>
            <a:ext cx="4445037" cy="3470103"/>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058" y="1954164"/>
            <a:ext cx="6319176" cy="6449319"/>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3596" y="8232575"/>
            <a:ext cx="1489039" cy="1489039"/>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3352800" y="8275064"/>
            <a:ext cx="13200805"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Đặt một kim nam châm bên cạnh đầu đinh vít. Quan sát và nhận xét chiều của kim nam châm trước và sau khi đổi chiều dòng điện.</a:t>
            </a:r>
            <a:endParaRPr lang="en-US" sz="4400" dirty="0">
              <a:latin typeface="#9Slide07 IcielBaliho Script" pitchFamily="2" charset="0"/>
            </a:endParaRPr>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grpSp>
        <p:nvGrpSpPr>
          <p:cNvPr id="5" name="Group 4">
            <a:extLst>
              <a:ext uri="{FF2B5EF4-FFF2-40B4-BE49-F238E27FC236}">
                <a16:creationId xmlns:a16="http://schemas.microsoft.com/office/drawing/2014/main" id="{8D8102E6-1B32-A8CB-327C-00C68D944934}"/>
              </a:ext>
            </a:extLst>
          </p:cNvPr>
          <p:cNvGrpSpPr/>
          <p:nvPr/>
        </p:nvGrpSpPr>
        <p:grpSpPr>
          <a:xfrm>
            <a:off x="11518976" y="6183873"/>
            <a:ext cx="1492309" cy="1642758"/>
            <a:chOff x="12448089" y="4952996"/>
            <a:chExt cx="1771132" cy="1949691"/>
          </a:xfrm>
        </p:grpSpPr>
        <p:grpSp>
          <p:nvGrpSpPr>
            <p:cNvPr id="23" name="Group 11">
              <a:extLst>
                <a:ext uri="{FF2B5EF4-FFF2-40B4-BE49-F238E27FC236}">
                  <a16:creationId xmlns:a16="http://schemas.microsoft.com/office/drawing/2014/main" id="{5E06C388-FFDE-97B9-CBF7-FBF247B572E8}"/>
                </a:ext>
              </a:extLst>
            </p:cNvPr>
            <p:cNvGrpSpPr>
              <a:grpSpLocks/>
            </p:cNvGrpSpPr>
            <p:nvPr/>
          </p:nvGrpSpPr>
          <p:grpSpPr bwMode="auto">
            <a:xfrm>
              <a:off x="12738109" y="5410718"/>
              <a:ext cx="1191095" cy="1491969"/>
              <a:chOff x="3744" y="3023"/>
              <a:chExt cx="384" cy="481"/>
            </a:xfrm>
          </p:grpSpPr>
          <p:sp>
            <p:nvSpPr>
              <p:cNvPr id="34" name="AutoShape 12">
                <a:extLst>
                  <a:ext uri="{FF2B5EF4-FFF2-40B4-BE49-F238E27FC236}">
                    <a16:creationId xmlns:a16="http://schemas.microsoft.com/office/drawing/2014/main" id="{DBA45911-F709-CDAE-99DA-63ADBE77F306}"/>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13">
                <a:extLst>
                  <a:ext uri="{FF2B5EF4-FFF2-40B4-BE49-F238E27FC236}">
                    <a16:creationId xmlns:a16="http://schemas.microsoft.com/office/drawing/2014/main" id="{E59BFC9B-FC26-7BA7-1265-1C5CAB191D38}"/>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14">
              <a:extLst>
                <a:ext uri="{FF2B5EF4-FFF2-40B4-BE49-F238E27FC236}">
                  <a16:creationId xmlns:a16="http://schemas.microsoft.com/office/drawing/2014/main" id="{20A56FF1-2A5F-BB8B-4694-6AF1182311ED}"/>
                </a:ext>
              </a:extLst>
            </p:cNvPr>
            <p:cNvGrpSpPr>
              <a:grpSpLocks/>
            </p:cNvGrpSpPr>
            <p:nvPr/>
          </p:nvGrpSpPr>
          <p:grpSpPr bwMode="auto">
            <a:xfrm rot="17759264">
              <a:off x="13003313" y="4397772"/>
              <a:ext cx="660684" cy="1771132"/>
              <a:chOff x="3819" y="2659"/>
              <a:chExt cx="213" cy="571"/>
            </a:xfrm>
          </p:grpSpPr>
          <p:sp>
            <p:nvSpPr>
              <p:cNvPr id="37" name="AutoShape 15">
                <a:extLst>
                  <a:ext uri="{FF2B5EF4-FFF2-40B4-BE49-F238E27FC236}">
                    <a16:creationId xmlns:a16="http://schemas.microsoft.com/office/drawing/2014/main" id="{E0ACB8D1-E299-B098-D14B-D360948095FE}"/>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6">
                <a:extLst>
                  <a:ext uri="{FF2B5EF4-FFF2-40B4-BE49-F238E27FC236}">
                    <a16:creationId xmlns:a16="http://schemas.microsoft.com/office/drawing/2014/main" id="{D1296E78-57C8-FBCA-8DBD-27F845050419}"/>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94776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1834" y="3162300"/>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118" y="2090642"/>
            <a:ext cx="5369389" cy="5479971"/>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6040301" y="-3655312"/>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28637">
            <a:off x="-7030099" y="-3635287"/>
            <a:ext cx="6526625" cy="6763342"/>
          </a:xfrm>
          <a:prstGeom prst="rect">
            <a:avLst/>
          </a:prstGeom>
        </p:spPr>
      </p:pic>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776697" y="7603934"/>
            <a:ext cx="13154449"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Giả sử đặt kim nam châm cạnh cực Nam của nam châm điện.</a:t>
            </a:r>
          </a:p>
        </p:txBody>
      </p:sp>
      <p:grpSp>
        <p:nvGrpSpPr>
          <p:cNvPr id="35" name="Group 34">
            <a:extLst>
              <a:ext uri="{FF2B5EF4-FFF2-40B4-BE49-F238E27FC236}">
                <a16:creationId xmlns:a16="http://schemas.microsoft.com/office/drawing/2014/main" id="{ACB7A35C-CBC0-A241-10B2-63D69C731AA9}"/>
              </a:ext>
            </a:extLst>
          </p:cNvPr>
          <p:cNvGrpSpPr/>
          <p:nvPr/>
        </p:nvGrpSpPr>
        <p:grpSpPr>
          <a:xfrm>
            <a:off x="10872516" y="5688457"/>
            <a:ext cx="1151637" cy="1267741"/>
            <a:chOff x="12448089" y="4952996"/>
            <a:chExt cx="1771132" cy="1949691"/>
          </a:xfrm>
        </p:grpSpPr>
        <p:grpSp>
          <p:nvGrpSpPr>
            <p:cNvPr id="36" name="Group 11">
              <a:extLst>
                <a:ext uri="{FF2B5EF4-FFF2-40B4-BE49-F238E27FC236}">
                  <a16:creationId xmlns:a16="http://schemas.microsoft.com/office/drawing/2014/main" id="{536EF1DE-AF1A-BB71-3C79-66D0AF62D365}"/>
                </a:ext>
              </a:extLst>
            </p:cNvPr>
            <p:cNvGrpSpPr>
              <a:grpSpLocks/>
            </p:cNvGrpSpPr>
            <p:nvPr/>
          </p:nvGrpSpPr>
          <p:grpSpPr bwMode="auto">
            <a:xfrm>
              <a:off x="12738109" y="5410718"/>
              <a:ext cx="1191095" cy="1491969"/>
              <a:chOff x="3744" y="3023"/>
              <a:chExt cx="384" cy="481"/>
            </a:xfrm>
          </p:grpSpPr>
          <p:sp>
            <p:nvSpPr>
              <p:cNvPr id="40" name="AutoShape 12">
                <a:extLst>
                  <a:ext uri="{FF2B5EF4-FFF2-40B4-BE49-F238E27FC236}">
                    <a16:creationId xmlns:a16="http://schemas.microsoft.com/office/drawing/2014/main" id="{C95BF2DF-EFAA-70C3-8901-58FB49DEA134}"/>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3">
                <a:extLst>
                  <a:ext uri="{FF2B5EF4-FFF2-40B4-BE49-F238E27FC236}">
                    <a16:creationId xmlns:a16="http://schemas.microsoft.com/office/drawing/2014/main" id="{A8E50D13-EC81-E82A-887B-938089AB615F}"/>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14">
              <a:extLst>
                <a:ext uri="{FF2B5EF4-FFF2-40B4-BE49-F238E27FC236}">
                  <a16:creationId xmlns:a16="http://schemas.microsoft.com/office/drawing/2014/main" id="{A4FE1A8F-2089-F614-41D5-2439D75C7AE7}"/>
                </a:ext>
              </a:extLst>
            </p:cNvPr>
            <p:cNvGrpSpPr>
              <a:grpSpLocks/>
            </p:cNvGrpSpPr>
            <p:nvPr/>
          </p:nvGrpSpPr>
          <p:grpSpPr bwMode="auto">
            <a:xfrm rot="17759264">
              <a:off x="13003313" y="4397772"/>
              <a:ext cx="660684" cy="1771132"/>
              <a:chOff x="3819" y="2659"/>
              <a:chExt cx="213" cy="571"/>
            </a:xfrm>
          </p:grpSpPr>
          <p:sp>
            <p:nvSpPr>
              <p:cNvPr id="38" name="AutoShape 15">
                <a:extLst>
                  <a:ext uri="{FF2B5EF4-FFF2-40B4-BE49-F238E27FC236}">
                    <a16:creationId xmlns:a16="http://schemas.microsoft.com/office/drawing/2014/main" id="{8A973FE7-CA08-ED98-150C-CFEB4A33E8B1}"/>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6">
                <a:extLst>
                  <a:ext uri="{FF2B5EF4-FFF2-40B4-BE49-F238E27FC236}">
                    <a16:creationId xmlns:a16="http://schemas.microsoft.com/office/drawing/2014/main" id="{0D4E2093-9DC9-FA9C-95D9-60B243F5D6D2}"/>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 name="Hộp Văn bản 20">
            <a:extLst>
              <a:ext uri="{FF2B5EF4-FFF2-40B4-BE49-F238E27FC236}">
                <a16:creationId xmlns:a16="http://schemas.microsoft.com/office/drawing/2014/main" id="{D3E5C67B-D87D-E158-3686-3B60504004B5}"/>
              </a:ext>
            </a:extLst>
          </p:cNvPr>
          <p:cNvSpPr txBox="1"/>
          <p:nvPr/>
        </p:nvSpPr>
        <p:spPr>
          <a:xfrm>
            <a:off x="3489927" y="8345372"/>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Trước khi đổi chiều: chiều của kim nam châm là chiều Bắc - Nam.</a:t>
            </a:r>
          </a:p>
        </p:txBody>
      </p:sp>
      <p:sp>
        <p:nvSpPr>
          <p:cNvPr id="43" name="Hộp Văn bản 20">
            <a:extLst>
              <a:ext uri="{FF2B5EF4-FFF2-40B4-BE49-F238E27FC236}">
                <a16:creationId xmlns:a16="http://schemas.microsoft.com/office/drawing/2014/main" id="{AC032661-BF39-6ECD-8730-67C33CE730DF}"/>
              </a:ext>
            </a:extLst>
          </p:cNvPr>
          <p:cNvSpPr txBox="1"/>
          <p:nvPr/>
        </p:nvSpPr>
        <p:spPr>
          <a:xfrm>
            <a:off x="3486179" y="9083173"/>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Sau khi đổi chiều: chiều của kim nam châm là chiều Nam - Bắc.</a:t>
            </a:r>
          </a:p>
        </p:txBody>
      </p:sp>
    </p:spTree>
    <p:extLst>
      <p:ext uri="{BB962C8B-B14F-4D97-AF65-F5344CB8AC3E}">
        <p14:creationId xmlns:p14="http://schemas.microsoft.com/office/powerpoint/2010/main" val="5821349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2050"/>
                            </p:stCondLst>
                            <p:childTnLst>
                              <p:par>
                                <p:cTn id="15" presetID="22" presetClass="entr" presetSubtype="8" fill="hold" grpId="0" nodeType="afterEffect">
                                  <p:stCondLst>
                                    <p:cond delay="0"/>
                                  </p:stCondLst>
                                  <p:iterate type="lt">
                                    <p:tmPct val="5000"/>
                                  </p:iterate>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3775"/>
                            </p:stCondLst>
                            <p:childTnLst>
                              <p:par>
                                <p:cTn id="19" presetID="22" presetClass="entr" presetSubtype="8" fill="hold" grpId="0" nodeType="afterEffect">
                                  <p:stCondLst>
                                    <p:cond delay="0"/>
                                  </p:stCondLst>
                                  <p:iterate type="lt">
                                    <p:tmPct val="5000"/>
                                  </p:iterate>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9950" y="2867298"/>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algn="ctr">
              <a:lnSpc>
                <a:spcPct val="150000"/>
              </a:lnSpc>
            </a:pPr>
            <a:r>
              <a:rPr lang="vi-VN" sz="3600" b="1" dirty="0">
                <a:solidFill>
                  <a:srgbClr val="04345C"/>
                </a:solidFill>
                <a:latin typeface="#9Slide03 Arima Madurai Black" panose="00000A00000000000000" pitchFamily="2" charset="0"/>
              </a:rPr>
              <a:t>Một số cần cẩu dùng lực từ có thể nhấc được các vật nặng hàng chục tấn bằng sắt, thép lên cao. Có phải chúng hoạt động nhờ nam châm vĩnh cửu không?</a:t>
            </a:r>
            <a:endParaRPr lang="en-US" altLang="en-US" sz="3600" b="1" dirty="0">
              <a:solidFill>
                <a:srgbClr val="04345C"/>
              </a:solidFill>
              <a:latin typeface="#9Slide03 Arima Madurai Black" panose="00000A00000000000000" pitchFamily="2" charset="0"/>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6783C-E788-47B1-8F8D-F09CE3AB3683}"/>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20488" name="Hộp Văn bản 1"/>
          <p:cNvSpPr txBox="1"/>
          <p:nvPr/>
        </p:nvSpPr>
        <p:spPr>
          <a:xfrm>
            <a:off x="2408522" y="1147107"/>
            <a:ext cx="12007215" cy="707886"/>
          </a:xfrm>
          <a:prstGeom prst="rect">
            <a:avLst/>
          </a:prstGeom>
          <a:noFill/>
          <a:ln w="9525">
            <a:noFill/>
          </a:ln>
        </p:spPr>
        <p:txBody>
          <a:bodyPr wrap="square">
            <a:spAutoFit/>
          </a:bodyPr>
          <a:lstStyle/>
          <a:p>
            <a:pPr algn="just" eaLnBrk="0" hangingPunct="0"/>
            <a:r>
              <a:rPr lang="vi-VN" altLang="x-none" sz="4000" b="1" i="1" dirty="0">
                <a:latin typeface="#9Slide03 Arima Madurai Black" panose="00000A00000000000000" pitchFamily="2" charset="0"/>
              </a:rPr>
              <a:t>* Các biện pháp bảo vệ môi trường:</a:t>
            </a:r>
            <a:endParaRPr lang="en-US" altLang="zh-CN" sz="4000" b="1" i="1" dirty="0">
              <a:latin typeface="#9Slide03 Arima Madurai Black" panose="00000A00000000000000" pitchFamily="2" charset="0"/>
              <a:ea typeface="SimSun" panose="02010600030101010101" pitchFamily="2" charset="-122"/>
            </a:endParaRPr>
          </a:p>
        </p:txBody>
      </p:sp>
      <p:sp>
        <p:nvSpPr>
          <p:cNvPr id="3" name="Hộp Văn bản 2"/>
          <p:cNvSpPr txBox="1"/>
          <p:nvPr/>
        </p:nvSpPr>
        <p:spPr>
          <a:xfrm>
            <a:off x="2396490" y="7200901"/>
            <a:ext cx="13634085" cy="1938992"/>
          </a:xfrm>
          <a:prstGeom prst="rect">
            <a:avLst/>
          </a:prstGeom>
          <a:noFill/>
          <a:ln w="9525">
            <a:noFill/>
          </a:ln>
        </p:spPr>
        <p:txBody>
          <a:bodyPr wrap="square">
            <a:spAutoFit/>
          </a:bodyPr>
          <a:lstStyle/>
          <a:p>
            <a:pPr algn="just" eaLnBrk="0" hangingPunct="0"/>
            <a:r>
              <a:rPr lang="vi-VN" altLang="x-none" sz="4000" dirty="0">
                <a:solidFill>
                  <a:srgbClr val="FF0000"/>
                </a:solidFill>
                <a:latin typeface="#9Slide03 Arima Madurai Black" panose="00000A00000000000000" pitchFamily="2" charset="0"/>
              </a:rPr>
              <a:t>- </a:t>
            </a:r>
            <a:r>
              <a:rPr lang="pt-BR" altLang="x-none" sz="4000" dirty="0">
                <a:solidFill>
                  <a:srgbClr val="FF0000"/>
                </a:solidFill>
                <a:latin typeface="#9Slide03 Arima Madurai Black" panose="00000A00000000000000" pitchFamily="2" charset="0"/>
              </a:rPr>
              <a:t>Trong các nh</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máy cơ khí, luyện kim có nhiều các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việc sử dụng các nam châm điện để thu gom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m sạch môi trường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một giải pháp hiệu quả</a:t>
            </a:r>
            <a:r>
              <a:rPr lang="vi-VN" altLang="x-none" sz="4000" dirty="0">
                <a:solidFill>
                  <a:srgbClr val="FF0000"/>
                </a:solidFill>
                <a:latin typeface="#9Slide03 Arima Madurai Black" panose="00000A00000000000000" pitchFamily="2" charset="0"/>
              </a:rPr>
              <a:t>.</a:t>
            </a:r>
            <a:endParaRPr lang="vi-VN" altLang="x-none" sz="4000" dirty="0">
              <a:solidFill>
                <a:srgbClr val="FF0000"/>
              </a:solidFill>
              <a:latin typeface="#9Slide03 Arima Madurai Black" panose="00000A00000000000000" pitchFamily="2"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5562600" y="2040731"/>
            <a:ext cx="8129588" cy="4974432"/>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26FC9-36DB-429B-B887-A8C224240A2B}"/>
              </a:ext>
            </a:extLst>
          </p:cNvPr>
          <p:cNvSpPr/>
          <p:nvPr/>
        </p:nvSpPr>
        <p:spPr>
          <a:xfrm>
            <a:off x="457200" y="419100"/>
            <a:ext cx="17297400" cy="9549512"/>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19464" name="Hộp Văn bản 1"/>
          <p:cNvSpPr txBox="1">
            <a:spLocks noChangeArrowheads="1"/>
          </p:cNvSpPr>
          <p:nvPr/>
        </p:nvSpPr>
        <p:spPr bwMode="auto">
          <a:xfrm>
            <a:off x="1220391" y="638145"/>
            <a:ext cx="8555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dirty="0">
                <a:latin typeface="#9Slide03 Arima Madurai Black" panose="00000A00000000000000" pitchFamily="2" charset="0"/>
                <a:cs typeface="Times New Roman" panose="02020603050405020304" pitchFamily="18" charset="0"/>
              </a:rPr>
              <a:t>* Các biện pháp bảo vệ môi trường:</a:t>
            </a:r>
            <a:endParaRPr lang="en-US" altLang="en-US" sz="3600" b="1" dirty="0">
              <a:latin typeface="#9Slide03 Arima Madurai Black" panose="00000A00000000000000" pitchFamily="2" charset="0"/>
              <a:cs typeface="Times New Roman" panose="02020603050405020304" pitchFamily="18" charset="0"/>
            </a:endParaRPr>
          </a:p>
        </p:txBody>
      </p:sp>
      <p:sp>
        <p:nvSpPr>
          <p:cNvPr id="24" name="Hộp Văn bản 23"/>
          <p:cNvSpPr txBox="1">
            <a:spLocks noChangeArrowheads="1"/>
          </p:cNvSpPr>
          <p:nvPr/>
        </p:nvSpPr>
        <p:spPr bwMode="auto">
          <a:xfrm>
            <a:off x="1028700" y="6076062"/>
            <a:ext cx="162306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Loài chim bồ câu có một khả năng đặc biệt, đó là có thể xác định được phương hướng chính xác trong không gian.</a:t>
            </a:r>
            <a:endParaRPr lang="vi-VN" altLang="en-US" dirty="0">
              <a:latin typeface="#9Slide03 Arima Madurai Black" panose="00000A00000000000000" pitchFamily="2" charset="0"/>
              <a:cs typeface="Times New Roman" panose="02020603050405020304" pitchFamily="18" charset="0"/>
            </a:endParaRPr>
          </a:p>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Sở dĩ như vậy bởi vì trong não bộ của chim bồ câu có các hệ thống giống như la bàn, chúng được định hướng theo từ trường trái đất. Sự định hướng này có thể bị đảo lộn nếu trong môi trường có quá nhiều nguồn phát sóng điện từ. Vì vậy, bảo vệ môi trường tránh ảnh hưởng tiêu cực của sóng điện từ là góp phần bảo vệ thiên nhiên</a:t>
            </a:r>
            <a:r>
              <a:rPr lang="vi-VN" altLang="en-US" dirty="0">
                <a:latin typeface="#9Slide03 Arima Madurai Black" panose="00000A00000000000000" pitchFamily="2" charset="0"/>
                <a:cs typeface="Times New Roman" panose="02020603050405020304" pitchFamily="18" charset="0"/>
              </a:rPr>
              <a:t>.</a:t>
            </a:r>
            <a:endParaRPr lang="en-US" altLang="en-US" dirty="0">
              <a:latin typeface="#9Slide03 Arima Madurai Black" panose="00000A00000000000000" pitchFamily="2"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082" y="1485900"/>
            <a:ext cx="1127521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962025" y="2171184"/>
            <a:ext cx="16363950" cy="707886"/>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2</a:t>
            </a:r>
            <a:r>
              <a:rPr kumimoji="0" lang="en-US"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 </a:t>
            </a:r>
            <a:r>
              <a:rPr lang="vi-VN" sz="4000" b="1" dirty="0">
                <a:solidFill>
                  <a:srgbClr val="04345C"/>
                </a:solidFill>
                <a:latin typeface="#9Slide03 Arima Madurai Black" panose="00000A00000000000000" pitchFamily="2" charset="0"/>
              </a:rPr>
              <a:t>ẢNH HƯỞNG CỦA DÒNG ĐIỆN ĐẾN TỪ TRƯỜNG CỦA NAM CHÂM ĐIỆN </a:t>
            </a:r>
            <a:endParaRPr lang="en-US" altLang="en-US" sz="4000" b="1" dirty="0">
              <a:solidFill>
                <a:srgbClr val="04345C"/>
              </a:solidFill>
              <a:latin typeface="#9Slide03 Arima Madurai Black" panose="00000A00000000000000" pitchFamily="2" charset="0"/>
            </a:endParaRP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Vì</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sao</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khi</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ngắt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dòng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điện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đinh</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vít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không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còn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hút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kẹp</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giấy</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nữa</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a:t>
            </a:r>
            <a:endParaRPr kumimoji="0" lang="en-US" altLang="zh-CN" sz="4800" b="0" i="0" u="none" strike="noStrike" kern="1200" cap="none" spc="0" normalizeH="0" baseline="0" noProof="0" dirty="0">
              <a:ln>
                <a:noFill/>
              </a:ln>
              <a:solidFill>
                <a:prstClr val="black"/>
              </a:solidFill>
              <a:effectLst/>
              <a:uLnTx/>
              <a:uFillTx/>
              <a:latin typeface="#9Slide07 IcielBaliho Script" pitchFamily="2" charset="0"/>
              <a:ea typeface="宋体" panose="02010600030101010101" pitchFamily="2" charset="-122"/>
              <a:cs typeface="+mn-cs"/>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852501"/>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452398"/>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tăng (giảm) độ lớn dòng điện, thì độ lớn lực từ của nam châm điện cũng tăng (giảm)</a:t>
            </a:r>
          </a:p>
        </p:txBody>
      </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82329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534365"/>
            <a:ext cx="13229998"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lvl="0">
              <a:lnSpc>
                <a:spcPct val="150000"/>
              </a:lnSpc>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đổi chiều dòng điện thì từ </a:t>
            </a:r>
            <a:r>
              <a:rPr lang="vi-VN" dirty="0">
                <a:solidFill>
                  <a:prstClr val="black"/>
                </a:solidFill>
              </a:rPr>
              <a:t>trường của </a:t>
            </a: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nam châm điện cũng đổi chiều và độ lớn lực từ không đổi</a:t>
            </a:r>
          </a:p>
        </p:txBody>
      </p:sp>
    </p:spTree>
    <p:extLst>
      <p:ext uri="{BB962C8B-B14F-4D97-AF65-F5344CB8AC3E}">
        <p14:creationId xmlns:p14="http://schemas.microsoft.com/office/powerpoint/2010/main" val="96182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8)">
                                      <p:cBhvr>
                                        <p:cTn id="16" dur="750"/>
                                        <p:tgtEl>
                                          <p:spTgt spid="36"/>
                                        </p:tgtEl>
                                      </p:cBhvr>
                                    </p:animEffect>
                                  </p:childTnLst>
                                </p:cTn>
                              </p:par>
                            </p:childTnLst>
                          </p:cTn>
                        </p:par>
                        <p:par>
                          <p:cTn id="17" fill="hold">
                            <p:stCondLst>
                              <p:cond delay="75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800600" y="5143500"/>
            <a:ext cx="9435786" cy="937885"/>
          </a:xfrm>
          <a:prstGeom prst="rect">
            <a:avLst/>
          </a:prstGeom>
        </p:spPr>
        <p:txBody>
          <a:bodyPr wrap="square" lIns="0" tIns="0" rIns="0" bIns="0" rtlCol="0" anchor="t">
            <a:spAutoFit/>
          </a:bodyPr>
          <a:lstStyle/>
          <a:p>
            <a:pPr algn="ctr">
              <a:lnSpc>
                <a:spcPts val="5546"/>
              </a:lnSpc>
            </a:pPr>
            <a:r>
              <a:rPr lang="en-US" sz="13800" spc="462" dirty="0">
                <a:solidFill>
                  <a:srgbClr val="6BD4CD"/>
                </a:solidFill>
                <a:latin typeface="#9Slide07 Cadena" panose="02000503000000020004" pitchFamily="2" charset="0"/>
              </a:rPr>
              <a:t>VẬN DỤNG</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grpSp>
        <p:nvGrpSpPr>
          <p:cNvPr id="14" name="Group 13">
            <a:extLst>
              <a:ext uri="{FF2B5EF4-FFF2-40B4-BE49-F238E27FC236}">
                <a16:creationId xmlns:a16="http://schemas.microsoft.com/office/drawing/2014/main" id="{594B16B0-52D0-7375-25BB-AC9C87C902AC}"/>
              </a:ext>
            </a:extLst>
          </p:cNvPr>
          <p:cNvGrpSpPr/>
          <p:nvPr/>
        </p:nvGrpSpPr>
        <p:grpSpPr>
          <a:xfrm>
            <a:off x="6243181" y="10858500"/>
            <a:ext cx="6540646" cy="2971800"/>
            <a:chOff x="609600" y="2188741"/>
            <a:chExt cx="17068800" cy="7755359"/>
          </a:xfrm>
        </p:grpSpPr>
        <p:sp>
          <p:nvSpPr>
            <p:cNvPr id="17" name="Rectangle 16">
              <a:extLst>
                <a:ext uri="{FF2B5EF4-FFF2-40B4-BE49-F238E27FC236}">
                  <a16:creationId xmlns:a16="http://schemas.microsoft.com/office/drawing/2014/main" id="{15787758-9BC7-67A8-28E5-CEF6D35ACBCF}"/>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949787D-FC7D-CAB3-EE82-7B880012C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extLst>
      <p:ext uri="{BB962C8B-B14F-4D97-AF65-F5344CB8AC3E}">
        <p14:creationId xmlns:p14="http://schemas.microsoft.com/office/powerpoint/2010/main" val="14202593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1104900" y="376229"/>
            <a:ext cx="1607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3200" dirty="0">
                <a:latin typeface="#9Slide03 Arima Madurai Black" panose="00000A00000000000000" pitchFamily="2" charset="0"/>
                <a:cs typeface="Times New Roman" panose="02020603050405020304" pitchFamily="18" charset="0"/>
              </a:rPr>
              <a:t>Quan sát sơ đồ cấu tạo của một chuông điện đơn giản. Hãy giải thích vì sao khi nhấn và giữ công tắc thì nghe tiếng chuông reo liên tục cho đến khi thả ra (loại công tắc trong hình chỉ đóng mạch điện khi nhấn và giữ nút).</a:t>
            </a:r>
            <a:endParaRPr sz="3200" dirty="0">
              <a:latin typeface="#9Slide03 Arima Madurai Black" panose="00000A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609600" y="2188741"/>
            <a:ext cx="17068800" cy="7755359"/>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838200" y="4258856"/>
            <a:ext cx="1194619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Nhấn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giữ</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tắc</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trở</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thành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kín</a:t>
            </a:r>
            <a:r>
              <a:rPr lang="en-US" sz="3200" dirty="0">
                <a:latin typeface="#9Slide03 Arima Madurai Black" panose="00000A00000000000000" pitchFamily="2" charset="0"/>
                <a:cs typeface="Times New Roman" panose="02020603050405020304" pitchFamily="18" charset="0"/>
              </a:rPr>
              <a:t>.</a:t>
            </a:r>
          </a:p>
        </p:txBody>
      </p:sp>
      <p:grpSp>
        <p:nvGrpSpPr>
          <p:cNvPr id="2" name="Group 1">
            <a:extLst>
              <a:ext uri="{FF2B5EF4-FFF2-40B4-BE49-F238E27FC236}">
                <a16:creationId xmlns:a16="http://schemas.microsoft.com/office/drawing/2014/main" id="{E1466E6F-9165-EDB0-A48B-7B7A06038131}"/>
              </a:ext>
            </a:extLst>
          </p:cNvPr>
          <p:cNvGrpSpPr/>
          <p:nvPr/>
        </p:nvGrpSpPr>
        <p:grpSpPr>
          <a:xfrm>
            <a:off x="4851451" y="328386"/>
            <a:ext cx="8585097" cy="3900714"/>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
        <p:nvSpPr>
          <p:cNvPr id="6" name="Rectangle 10">
            <a:extLst>
              <a:ext uri="{FF2B5EF4-FFF2-40B4-BE49-F238E27FC236}">
                <a16:creationId xmlns:a16="http://schemas.microsoft.com/office/drawing/2014/main" id="{A2F5E178-B3F7-7725-054A-C8F89A793306}"/>
              </a:ext>
            </a:extLst>
          </p:cNvPr>
          <p:cNvSpPr/>
          <p:nvPr/>
        </p:nvSpPr>
        <p:spPr>
          <a:xfrm>
            <a:off x="838200" y="5074871"/>
            <a:ext cx="16916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có dòng điện đi qua dây dẫn, chúng sẽ tạo ra một từ trường trong lõi sắt, biến lõi sắt thành một nam châm điện có thể hút các vật bằng sắt, thép xung quanh. Khi đó, nó sẽ hút thanh sắt, kéo cho lá thép đàn hồi dao động.</a:t>
            </a:r>
          </a:p>
        </p:txBody>
      </p:sp>
      <p:sp>
        <p:nvSpPr>
          <p:cNvPr id="7" name="Rectangle 10">
            <a:extLst>
              <a:ext uri="{FF2B5EF4-FFF2-40B4-BE49-F238E27FC236}">
                <a16:creationId xmlns:a16="http://schemas.microsoft.com/office/drawing/2014/main" id="{D2EDBF20-A160-D571-35FA-BCB94D1D51C3}"/>
              </a:ext>
            </a:extLst>
          </p:cNvPr>
          <p:cNvSpPr/>
          <p:nvPr/>
        </p:nvSpPr>
        <p:spPr>
          <a:xfrm>
            <a:off x="838200" y="7072748"/>
            <a:ext cx="16916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nối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với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lá</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thép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đàn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hồi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cũng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vì</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thế</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bị</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hút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đập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phát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ra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tiếng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kêu</a:t>
            </a:r>
            <a:r>
              <a:rPr lang="en-US" sz="3200" dirty="0">
                <a:latin typeface="#9Slide03 Arima Madurai Black" panose="00000A00000000000000" pitchFamily="2" charset="0"/>
                <a:cs typeface="Times New Roman" panose="02020603050405020304" pitchFamily="18" charset="0"/>
              </a:rPr>
              <a:t>.</a:t>
            </a:r>
            <a:endParaRPr lang="vi-VN" sz="3200" dirty="0">
              <a:latin typeface="#9Slide03 Arima Madurai Black" panose="00000A00000000000000" pitchFamily="2" charset="0"/>
              <a:cs typeface="Times New Roman" panose="02020603050405020304" pitchFamily="18" charset="0"/>
            </a:endParaRPr>
          </a:p>
        </p:txBody>
      </p:sp>
      <p:sp>
        <p:nvSpPr>
          <p:cNvPr id="8" name="Rectangle 10">
            <a:extLst>
              <a:ext uri="{FF2B5EF4-FFF2-40B4-BE49-F238E27FC236}">
                <a16:creationId xmlns:a16="http://schemas.microsoft.com/office/drawing/2014/main" id="{E64411F6-B4EE-1187-BFA3-C84482B152A2}"/>
              </a:ext>
            </a:extLst>
          </p:cNvPr>
          <p:cNvSpPr/>
          <p:nvPr/>
        </p:nvSpPr>
        <p:spPr>
          <a:xfrm>
            <a:off x="838200" y="8479694"/>
            <a:ext cx="17449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thả công tắc ra, mạch điện trở thành mạch điện hở (không còn dòng điện trong mạch) nên lõi sắt sẽ mất từ tính, nhả thanh sắt ra, búa gõ chuông không thể gõ vào chuông được nữa.</a:t>
            </a:r>
          </a:p>
        </p:txBody>
      </p:sp>
      <p:sp>
        <p:nvSpPr>
          <p:cNvPr id="9" name="Rectangle 10">
            <a:extLst>
              <a:ext uri="{FF2B5EF4-FFF2-40B4-BE49-F238E27FC236}">
                <a16:creationId xmlns:a16="http://schemas.microsoft.com/office/drawing/2014/main" id="{FEAC3895-4B74-D9B3-2B6A-A0BA93A9E032}"/>
              </a:ext>
            </a:extLst>
          </p:cNvPr>
          <p:cNvSpPr/>
          <p:nvPr/>
        </p:nvSpPr>
        <p:spPr>
          <a:xfrm>
            <a:off x="6715124" y="-1474648"/>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350551527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6715125" y="342900"/>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19507200" y="3810000"/>
            <a:ext cx="5869811" cy="2667000"/>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pic>
        <p:nvPicPr>
          <p:cNvPr id="2" name="Cấu tạo và nguyên lý hoạt động của chuông điện">
            <a:hlinkClick r:id="" action="ppaction://media"/>
            <a:extLst>
              <a:ext uri="{FF2B5EF4-FFF2-40B4-BE49-F238E27FC236}">
                <a16:creationId xmlns:a16="http://schemas.microsoft.com/office/drawing/2014/main" id="{6E80A06C-0FFF-C726-A46C-12C14B1FAB8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7800" y="1320314"/>
            <a:ext cx="15697200" cy="8829676"/>
          </a:xfrm>
          <a:prstGeom prst="rect">
            <a:avLst/>
          </a:prstGeom>
        </p:spPr>
      </p:pic>
    </p:spTree>
    <p:extLst>
      <p:ext uri="{BB962C8B-B14F-4D97-AF65-F5344CB8AC3E}">
        <p14:creationId xmlns:p14="http://schemas.microsoft.com/office/powerpoint/2010/main" val="103763982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15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92641">
            <a:off x="2297632" y="-2506663"/>
            <a:ext cx="14137151" cy="1464989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6729" y="5468715"/>
            <a:ext cx="5328508" cy="552177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8884" y="8667750"/>
            <a:ext cx="2306858" cy="239052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12967898" y="-2126071"/>
            <a:ext cx="6088708" cy="63095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49029">
            <a:off x="16729013" y="2010975"/>
            <a:ext cx="1828804" cy="1895134"/>
          </a:xfrm>
          <a:prstGeom prst="rect">
            <a:avLst/>
          </a:prstGeom>
        </p:spPr>
      </p:pic>
      <p:grpSp>
        <p:nvGrpSpPr>
          <p:cNvPr id="7" name="Group 7"/>
          <p:cNvGrpSpPr/>
          <p:nvPr/>
        </p:nvGrpSpPr>
        <p:grpSpPr>
          <a:xfrm>
            <a:off x="16687800" y="10287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52400" y="8077200"/>
            <a:ext cx="1181100" cy="11811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2" name="TextBox 12"/>
          <p:cNvSpPr txBox="1"/>
          <p:nvPr/>
        </p:nvSpPr>
        <p:spPr>
          <a:xfrm>
            <a:off x="3693484" y="3135420"/>
            <a:ext cx="11182410" cy="3365730"/>
          </a:xfrm>
          <a:prstGeom prst="rect">
            <a:avLst/>
          </a:prstGeom>
        </p:spPr>
        <p:txBody>
          <a:bodyPr wrap="square" lIns="0" tIns="0" rIns="0" bIns="0" rtlCol="0" anchor="t">
            <a:spAutoFit/>
          </a:bodyPr>
          <a:lstStyle/>
          <a:p>
            <a:pPr algn="ctr">
              <a:lnSpc>
                <a:spcPct val="150000"/>
              </a:lnSpc>
            </a:pPr>
            <a:r>
              <a:rPr lang="vi-VN" sz="16600" spc="879">
                <a:solidFill>
                  <a:srgbClr val="6BD4CD"/>
                </a:solidFill>
                <a:latin typeface="#9Slide07 Cadena" panose="02000503000000020004" pitchFamily="2" charset="0"/>
              </a:rPr>
              <a:t>LUYỆN TẬP</a:t>
            </a:r>
            <a:endParaRPr lang="en-US" sz="16600" spc="879" dirty="0">
              <a:solidFill>
                <a:srgbClr val="6BD4CD"/>
              </a:solidFill>
              <a:latin typeface="#9Slide07 Cadena" panose="02000503000000020004"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33504" y="553315"/>
            <a:ext cx="14179525" cy="1107996"/>
          </a:xfrm>
          <a:prstGeom prst="rect">
            <a:avLst/>
          </a:prstGeom>
          <a:solidFill>
            <a:schemeClr val="bg1"/>
          </a:solidFill>
          <a:ln w="69850" cmpd="dbl">
            <a:solidFill>
              <a:srgbClr val="04345C"/>
            </a:solidFill>
          </a:ln>
        </p:spPr>
        <p:txBody>
          <a:bodyPr wrap="square" tIns="274320" bIns="274320" rtlCol="0">
            <a:spAutoFit/>
          </a:bodyPr>
          <a:lstStyle/>
          <a:p>
            <a:r>
              <a:rPr lang="en-US" sz="3600" b="1" dirty="0" err="1">
                <a:solidFill>
                  <a:srgbClr val="04345C"/>
                </a:solidFill>
                <a:latin typeface="#9Slide03 Arima Madurai Black" panose="00000A00000000000000" pitchFamily="2" charset="0"/>
              </a:rPr>
              <a:t>Câu</a:t>
            </a:r>
            <a:r>
              <a:rPr lang="en-US" sz="3600" b="1" dirty="0">
                <a:solidFill>
                  <a:srgbClr val="04345C"/>
                </a:solidFill>
                <a:latin typeface="#9Slide03 Arima Madurai Black" panose="00000A00000000000000" pitchFamily="2" charset="0"/>
              </a:rPr>
              <a:t> 1: Nam </a:t>
            </a:r>
            <a:r>
              <a:rPr lang="en-US" sz="3600" b="1" dirty="0" err="1">
                <a:solidFill>
                  <a:srgbClr val="04345C"/>
                </a:solidFill>
                <a:latin typeface="#9Slide03 Arima Madurai Black" panose="00000A00000000000000" pitchFamily="2" charset="0"/>
              </a:rPr>
              <a:t>châm</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điện</a:t>
            </a:r>
            <a:r>
              <a:rPr lang="en-US" sz="3600" b="1" dirty="0">
                <a:solidFill>
                  <a:srgbClr val="04345C"/>
                </a:solidFill>
                <a:latin typeface="#9Slide03 Arima Madurai Black" panose="00000A00000000000000" pitchFamily="2" charset="0"/>
              </a:rPr>
              <a:t> có </a:t>
            </a:r>
            <a:r>
              <a:rPr lang="en-US" sz="3600" b="1" dirty="0" err="1">
                <a:solidFill>
                  <a:srgbClr val="04345C"/>
                </a:solidFill>
                <a:latin typeface="#9Slide03 Arima Madurai Black" panose="00000A00000000000000" pitchFamily="2" charset="0"/>
              </a:rPr>
              <a:t>cấu</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tạo</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gồm</a:t>
            </a:r>
            <a:endParaRPr lang="vi-VN" sz="3600" b="1" dirty="0">
              <a:solidFill>
                <a:srgbClr val="04345C"/>
              </a:solidFill>
              <a:latin typeface="#9Slide03 Arima Madurai Black" panose="00000A00000000000000" pitchFamily="2" charset="0"/>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3432081" y="1740124"/>
            <a:ext cx="14180950" cy="713272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M</a:t>
            </a:r>
            <a:r>
              <a:rPr lang="en-US" b="0" dirty="0" err="1"/>
              <a:t>ột</a:t>
            </a:r>
            <a:r>
              <a:rPr lang="en-US" b="0" dirty="0"/>
              <a:t> </a:t>
            </a:r>
            <a:r>
              <a:rPr lang="en-US" b="0" dirty="0" err="1"/>
              <a:t>lõi</a:t>
            </a:r>
            <a:r>
              <a:rPr lang="en-US" b="0" dirty="0"/>
              <a:t> </a:t>
            </a:r>
            <a:r>
              <a:rPr lang="en-US" b="0" dirty="0" err="1"/>
              <a:t>kim</a:t>
            </a:r>
            <a:r>
              <a:rPr lang="en-US" b="0" dirty="0"/>
              <a:t> </a:t>
            </a:r>
            <a:r>
              <a:rPr lang="en-US" b="0" dirty="0" err="1"/>
              <a:t>loại</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B.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endParaRPr lang="vi-VN" b="0" dirty="0"/>
          </a:p>
          <a:p>
            <a:pPr>
              <a:lnSpc>
                <a:spcPct val="150000"/>
              </a:lnSpc>
            </a:pPr>
            <a:r>
              <a:rPr lang="vi-VN" dirty="0"/>
              <a:t>C. M</a:t>
            </a:r>
            <a:r>
              <a:rPr lang="en-US" b="0" dirty="0" err="1"/>
              <a:t>ột</a:t>
            </a:r>
            <a:r>
              <a:rPr lang="en-US" b="0" dirty="0"/>
              <a:t> </a:t>
            </a:r>
            <a:r>
              <a:rPr lang="en-US" b="0" dirty="0" err="1"/>
              <a:t>lõi</a:t>
            </a:r>
            <a:r>
              <a:rPr lang="en-US" b="0" dirty="0"/>
              <a:t> </a:t>
            </a:r>
            <a:r>
              <a:rPr lang="en-US" b="0" dirty="0" err="1"/>
              <a:t>vật</a:t>
            </a:r>
            <a:r>
              <a:rPr lang="en-US" b="0" dirty="0"/>
              <a:t> </a:t>
            </a:r>
            <a:r>
              <a:rPr lang="en-US" b="0" dirty="0" err="1"/>
              <a:t>liệu</a:t>
            </a:r>
            <a:r>
              <a:rPr lang="en-US" b="0" dirty="0"/>
              <a:t> </a:t>
            </a:r>
            <a:r>
              <a:rPr lang="en-US" b="0" dirty="0" err="1"/>
              <a:t>bất</a:t>
            </a:r>
            <a:r>
              <a:rPr lang="en-US" b="0" dirty="0"/>
              <a:t> </a:t>
            </a:r>
            <a:r>
              <a:rPr lang="en-US" b="0" dirty="0" err="1"/>
              <a:t>kì</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D.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a:t>
            </a:r>
            <a:r>
              <a:rPr lang="en-US" b="0" dirty="0" err="1"/>
              <a:t>không</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826604" y="8980186"/>
            <a:ext cx="3153557" cy="954107"/>
          </a:xfrm>
          <a:prstGeom prst="rect">
            <a:avLst/>
          </a:prstGeom>
          <a:solidFill>
            <a:schemeClr val="bg1"/>
          </a:solidFill>
        </p:spPr>
        <p:txBody>
          <a:bodyPr wrap="square" tIns="274320" bIns="0" rtlCol="0">
            <a:spAutoFit/>
          </a:bodyPr>
          <a:lstStyle/>
          <a:p>
            <a:pPr algn="ctr"/>
            <a:r>
              <a:rPr lang="vi-VN" sz="4400" dirty="0">
                <a:latin typeface="#9Slide03 Arima Madurai Black" panose="00000A00000000000000" pitchFamily="2"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8031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
        <p:nvSpPr>
          <p:cNvPr id="31" name="TextBox 30">
            <a:extLst>
              <a:ext uri="{FF2B5EF4-FFF2-40B4-BE49-F238E27FC236}">
                <a16:creationId xmlns:a16="http://schemas.microsoft.com/office/drawing/2014/main" id="{2D4CD66F-BDE1-3D64-168C-43EC49C0C832}"/>
              </a:ext>
            </a:extLst>
          </p:cNvPr>
          <p:cNvSpPr txBox="1"/>
          <p:nvPr/>
        </p:nvSpPr>
        <p:spPr>
          <a:xfrm>
            <a:off x="3281857" y="-2635053"/>
            <a:ext cx="140454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41819" y="1141129"/>
            <a:ext cx="7035059"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480538" y="4278380"/>
            <a:ext cx="14045462"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yếu</a:t>
            </a:r>
            <a:r>
              <a:rPr lang="en-US" b="0" dirty="0"/>
              <a:t> </a:t>
            </a:r>
            <a:r>
              <a:rPr lang="en-US" b="0" dirty="0" err="1"/>
              <a:t>đi</a:t>
            </a:r>
            <a:r>
              <a:rPr lang="en-US" b="0" dirty="0"/>
              <a:t>. </a:t>
            </a:r>
            <a:endParaRPr lang="vi-VN" b="0" dirty="0"/>
          </a:p>
          <a:p>
            <a:pPr>
              <a:lnSpc>
                <a:spcPct val="150000"/>
              </a:lnSpc>
            </a:pPr>
            <a:r>
              <a:rPr lang="vi-VN" dirty="0"/>
              <a:t>B. </a:t>
            </a:r>
            <a:r>
              <a:rPr lang="en-US" b="0" dirty="0" err="1"/>
              <a:t>lực</a:t>
            </a:r>
            <a:r>
              <a:rPr lang="en-US" b="0" dirty="0"/>
              <a:t> </a:t>
            </a:r>
            <a:r>
              <a:rPr lang="en-US" b="0" dirty="0" err="1"/>
              <a:t>hút</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r>
              <a:rPr lang="en-US" b="0" dirty="0" err="1"/>
              <a:t>vì</a:t>
            </a:r>
            <a:r>
              <a:rPr lang="en-US" b="0" dirty="0"/>
              <a:t> </a:t>
            </a:r>
            <a:r>
              <a:rPr lang="en-US" b="0" dirty="0" err="1"/>
              <a:t>dòng</a:t>
            </a:r>
            <a:r>
              <a:rPr lang="en-US" b="0" dirty="0"/>
              <a:t> </a:t>
            </a:r>
            <a:r>
              <a:rPr lang="en-US" b="0" dirty="0" err="1"/>
              <a:t>điện</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endParaRPr lang="vi-VN" b="0" dirty="0"/>
          </a:p>
          <a:p>
            <a:pPr>
              <a:lnSpc>
                <a:spcPct val="150000"/>
              </a:lnSpc>
            </a:pPr>
            <a:r>
              <a:rPr lang="vi-VN" dirty="0"/>
              <a:t>C. </a:t>
            </a:r>
            <a:r>
              <a:rPr lang="vi-VN" b="0" dirty="0"/>
              <a:t>từ trường trong lõi sắt sẽ yếu đi vì phải chia làm hai. </a:t>
            </a:r>
          </a:p>
          <a:p>
            <a:pPr>
              <a:lnSpc>
                <a:spcPct val="150000"/>
              </a:lnSpc>
            </a:pPr>
            <a:r>
              <a:rPr lang="vi-VN" dirty="0"/>
              <a:t>D.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mạnh</a:t>
            </a:r>
            <a:r>
              <a:rPr lang="en-US" b="0" dirty="0"/>
              <a:t> </a:t>
            </a:r>
            <a:r>
              <a:rPr lang="en-US" b="0" dirty="0" err="1"/>
              <a:t>lên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23405" y="8402097"/>
            <a:ext cx="4315955" cy="1200329"/>
          </a:xfrm>
          <a:prstGeom prst="rect">
            <a:avLst/>
          </a:prstGeom>
          <a:solidFill>
            <a:schemeClr val="bg1"/>
          </a:solidFill>
        </p:spPr>
        <p:txBody>
          <a:bodyPr wrap="square" tIns="274320" bIns="0" rtlCol="0">
            <a:spAutoFit/>
          </a:bodyPr>
          <a:lstStyle>
            <a:defPPr>
              <a:defRPr lang="en-US"/>
            </a:defPPr>
            <a:lvl1pPr algn="ctr">
              <a:defRPr sz="4400">
                <a:latin typeface="#9Slide03 Arima Madurai Black" panose="00000A00000000000000" pitchFamily="2" charset="0"/>
              </a:defRPr>
            </a:lvl1pPr>
          </a:lstStyle>
          <a:p>
            <a:r>
              <a:rPr lang="vi-VN" sz="6000"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7269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1" name="Picture 10">
            <a:extLst>
              <a:ext uri="{FF2B5EF4-FFF2-40B4-BE49-F238E27FC236}">
                <a16:creationId xmlns:a16="http://schemas.microsoft.com/office/drawing/2014/main" id="{7798931E-73C7-E1B0-44E5-F2B44A4951AE}"/>
              </a:ext>
            </a:extLst>
          </p:cNvPr>
          <p:cNvPicPr>
            <a:picLocks noChangeAspect="1"/>
          </p:cNvPicPr>
          <p:nvPr/>
        </p:nvPicPr>
        <p:blipFill>
          <a:blip r:embed="rId9"/>
          <a:stretch>
            <a:fillRect/>
          </a:stretch>
        </p:blipFill>
        <p:spPr>
          <a:xfrm>
            <a:off x="11011656" y="645265"/>
            <a:ext cx="6388589" cy="3244541"/>
          </a:xfrm>
          <a:prstGeom prst="rect">
            <a:avLst/>
          </a:prstGeom>
        </p:spPr>
      </p:pic>
    </p:spTree>
    <p:extLst>
      <p:ext uri="{BB962C8B-B14F-4D97-AF65-F5344CB8AC3E}">
        <p14:creationId xmlns:p14="http://schemas.microsoft.com/office/powerpoint/2010/main" val="144792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4163" y="571500"/>
            <a:ext cx="901314" cy="901314"/>
          </a:xfrm>
          <a:prstGeom prst="rect">
            <a:avLst/>
          </a:prstGeom>
        </p:spPr>
      </p:pic>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8313">
            <a:off x="17176236" y="6772434"/>
            <a:ext cx="1936109" cy="2006330"/>
          </a:xfrm>
          <a:prstGeom prst="rect">
            <a:avLst/>
          </a:prstGeom>
        </p:spPr>
      </p:pic>
      <p:pic>
        <p:nvPicPr>
          <p:cNvPr id="17" name="Picture 16" descr="Káº¿t quáº£ hÃ¬nh áº£nh cho NAM CHAM DIEN">
            <a:extLst>
              <a:ext uri="{FF2B5EF4-FFF2-40B4-BE49-F238E27FC236}">
                <a16:creationId xmlns:a16="http://schemas.microsoft.com/office/drawing/2014/main" id="{A16A4109-E43D-4593-B291-442E3079073C}"/>
              </a:ext>
            </a:extLst>
          </p:cNvPr>
          <p:cNvPicPr>
            <a:picLocks noChangeAspect="1"/>
          </p:cNvPicPr>
          <p:nvPr/>
        </p:nvPicPr>
        <p:blipFill rotWithShape="1">
          <a:blip r:embed="rId8"/>
          <a:srcRect l="17241" r="17241"/>
          <a:stretch/>
        </p:blipFill>
        <p:spPr>
          <a:xfrm>
            <a:off x="1977024" y="1295400"/>
            <a:ext cx="4114800" cy="4114800"/>
          </a:xfrm>
          <a:prstGeom prst="rect">
            <a:avLst/>
          </a:prstGeom>
          <a:noFill/>
          <a:ln w="9525">
            <a:noFill/>
          </a:ln>
        </p:spPr>
      </p:pic>
      <p:pic>
        <p:nvPicPr>
          <p:cNvPr id="18" name="Picture 17" descr="Káº¿t quáº£ hÃ¬nh áº£nh cho NAM CHAM DIEN">
            <a:extLst>
              <a:ext uri="{FF2B5EF4-FFF2-40B4-BE49-F238E27FC236}">
                <a16:creationId xmlns:a16="http://schemas.microsoft.com/office/drawing/2014/main" id="{00608F77-CE1A-44AD-8515-512FD17A44F1}"/>
              </a:ext>
            </a:extLst>
          </p:cNvPr>
          <p:cNvPicPr>
            <a:picLocks noChangeAspect="1"/>
          </p:cNvPicPr>
          <p:nvPr/>
        </p:nvPicPr>
        <p:blipFill rotWithShape="1">
          <a:blip r:embed="rId9"/>
          <a:srcRect l="14706" r="14706"/>
          <a:stretch/>
        </p:blipFill>
        <p:spPr>
          <a:xfrm>
            <a:off x="9172547" y="1287037"/>
            <a:ext cx="4114800" cy="4114800"/>
          </a:xfrm>
          <a:prstGeom prst="rect">
            <a:avLst/>
          </a:prstGeom>
          <a:noFill/>
          <a:ln w="9525">
            <a:noFill/>
          </a:ln>
        </p:spPr>
      </p:pic>
      <p:pic>
        <p:nvPicPr>
          <p:cNvPr id="19" name="Picture 18" descr="Káº¿t quáº£ hÃ¬nh áº£nh cho cáº§n cáº©u dÃ¹ng nam chÃ¢m Äiá»n">
            <a:extLst>
              <a:ext uri="{FF2B5EF4-FFF2-40B4-BE49-F238E27FC236}">
                <a16:creationId xmlns:a16="http://schemas.microsoft.com/office/drawing/2014/main" id="{9379A9B1-9D6A-4460-9426-95ED4600287D}"/>
              </a:ext>
            </a:extLst>
          </p:cNvPr>
          <p:cNvPicPr>
            <a:picLocks noChangeAspect="1"/>
          </p:cNvPicPr>
          <p:nvPr/>
        </p:nvPicPr>
        <p:blipFill rotWithShape="1">
          <a:blip r:embed="rId10"/>
          <a:srcRect l="1646" r="23159"/>
          <a:stretch/>
        </p:blipFill>
        <p:spPr>
          <a:xfrm>
            <a:off x="5586450" y="5709836"/>
            <a:ext cx="4114800" cy="4114800"/>
          </a:xfrm>
          <a:prstGeom prst="rect">
            <a:avLst/>
          </a:prstGeom>
          <a:noFill/>
          <a:ln w="9525">
            <a:noFill/>
          </a:ln>
        </p:spPr>
      </p:pic>
      <p:pic>
        <p:nvPicPr>
          <p:cNvPr id="20" name="Picture 19" descr="HÃ¬nh áº£nh cÃ³ liÃªn quan">
            <a:extLst>
              <a:ext uri="{FF2B5EF4-FFF2-40B4-BE49-F238E27FC236}">
                <a16:creationId xmlns:a16="http://schemas.microsoft.com/office/drawing/2014/main" id="{CA459AF2-B46E-4FF1-98D8-1B3FFB153847}"/>
              </a:ext>
            </a:extLst>
          </p:cNvPr>
          <p:cNvPicPr>
            <a:picLocks noChangeAspect="1"/>
          </p:cNvPicPr>
          <p:nvPr/>
        </p:nvPicPr>
        <p:blipFill rotWithShape="1">
          <a:blip r:embed="rId11"/>
          <a:srcRect l="14163" r="14163"/>
          <a:stretch/>
        </p:blipFill>
        <p:spPr>
          <a:xfrm>
            <a:off x="12540951" y="5709836"/>
            <a:ext cx="4114800" cy="4114800"/>
          </a:xfrm>
          <a:prstGeom prst="rect">
            <a:avLst/>
          </a:prstGeom>
          <a:noFill/>
          <a:ln w="9525">
            <a:noFill/>
          </a:ln>
        </p:spPr>
      </p:pic>
    </p:spTree>
    <p:extLst>
      <p:ext uri="{BB962C8B-B14F-4D97-AF65-F5344CB8AC3E}">
        <p14:creationId xmlns:p14="http://schemas.microsoft.com/office/powerpoint/2010/main" val="120811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87911" y="1253420"/>
            <a:ext cx="13549064"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3: </a:t>
            </a:r>
            <a:r>
              <a:rPr lang="vi-VN" b="0" dirty="0"/>
              <a:t>Nam châm điện có lợi thế hơn so với nam châm vĩnh cửu do nam châm điện</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587911" y="3593437"/>
            <a:ext cx="13549067"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không</a:t>
            </a:r>
            <a:r>
              <a:rPr lang="en-US" b="0" dirty="0"/>
              <a:t> </a:t>
            </a:r>
            <a:r>
              <a:rPr lang="en-US" b="0" dirty="0" err="1"/>
              <a:t>phân</a:t>
            </a:r>
            <a:r>
              <a:rPr lang="en-US" b="0" dirty="0"/>
              <a:t> chia </a:t>
            </a:r>
            <a:r>
              <a:rPr lang="en-US" b="0" dirty="0" err="1"/>
              <a:t>cực</a:t>
            </a:r>
            <a:r>
              <a:rPr lang="en-US" b="0" dirty="0"/>
              <a:t> </a:t>
            </a:r>
            <a:r>
              <a:rPr lang="en-US" b="0" dirty="0" err="1"/>
              <a:t>Bắc</a:t>
            </a:r>
            <a:r>
              <a:rPr lang="en-US" b="0" dirty="0"/>
              <a:t> </a:t>
            </a:r>
            <a:r>
              <a:rPr lang="en-US" b="0" dirty="0" err="1"/>
              <a:t>và</a:t>
            </a:r>
            <a:r>
              <a:rPr lang="en-US" b="0" dirty="0"/>
              <a:t> </a:t>
            </a:r>
            <a:r>
              <a:rPr lang="en-US" b="0" dirty="0" err="1"/>
              <a:t>cực</a:t>
            </a:r>
            <a:r>
              <a:rPr lang="en-US" b="0" dirty="0"/>
              <a:t> Nam.</a:t>
            </a:r>
            <a:endParaRPr lang="vi-VN" b="0" dirty="0"/>
          </a:p>
          <a:p>
            <a:pPr>
              <a:lnSpc>
                <a:spcPct val="150000"/>
              </a:lnSpc>
            </a:pPr>
            <a:r>
              <a:rPr lang="vi-VN" dirty="0"/>
              <a:t>B. </a:t>
            </a:r>
            <a:r>
              <a:rPr lang="en-US" b="0" dirty="0" err="1"/>
              <a:t>mất</a:t>
            </a:r>
            <a:r>
              <a:rPr lang="en-US" b="0" dirty="0"/>
              <a:t> </a:t>
            </a:r>
            <a:r>
              <a:rPr lang="en-US" b="0" dirty="0" err="1"/>
              <a:t>từ</a:t>
            </a:r>
            <a:r>
              <a:rPr lang="en-US" b="0" dirty="0"/>
              <a:t> </a:t>
            </a:r>
            <a:r>
              <a:rPr lang="en-US" b="0" dirty="0" err="1"/>
              <a:t>tính</a:t>
            </a:r>
            <a:r>
              <a:rPr lang="en-US" b="0" dirty="0"/>
              <a:t> </a:t>
            </a:r>
            <a:r>
              <a:rPr lang="en-US" b="0" dirty="0" err="1"/>
              <a:t>khi</a:t>
            </a:r>
            <a:r>
              <a:rPr lang="en-US" b="0" dirty="0"/>
              <a:t> </a:t>
            </a:r>
            <a:r>
              <a:rPr lang="en-US" b="0" dirty="0" err="1"/>
              <a:t>không</a:t>
            </a:r>
            <a:r>
              <a:rPr lang="en-US" b="0" dirty="0"/>
              <a:t> </a:t>
            </a:r>
            <a:r>
              <a:rPr lang="en-US" b="0" dirty="0" err="1"/>
              <a:t>còn</a:t>
            </a:r>
            <a:r>
              <a:rPr lang="en-US" b="0" dirty="0"/>
              <a:t>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C. </a:t>
            </a:r>
            <a:r>
              <a:rPr lang="en-US" b="0" dirty="0" err="1"/>
              <a:t>nóng</a:t>
            </a:r>
            <a:r>
              <a:rPr lang="en-US" b="0" dirty="0"/>
              <a:t> </a:t>
            </a:r>
            <a:r>
              <a:rPr lang="en-US" b="0" dirty="0" err="1"/>
              <a:t>lên</a:t>
            </a:r>
            <a:r>
              <a:rPr lang="en-US" b="0" dirty="0"/>
              <a:t> </a:t>
            </a:r>
            <a:r>
              <a:rPr lang="en-US" b="0" dirty="0" err="1"/>
              <a:t>khi</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D. </a:t>
            </a:r>
            <a:r>
              <a:rPr lang="vi-VN" b="0" dirty="0"/>
              <a:t>có kích cỡ nhỏ hơn nam châm vĩnh cửu.</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6431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74185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80217" y="1747552"/>
            <a:ext cx="14324576"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4: Nam châm điện nào dưới đây có lực từ mạnh nhất? (với ampe (A) là đơn vị đo cường độ dòng điện và n là số vòng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484527" y="7621433"/>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6430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a:extLst>
              <a:ext uri="{FF2B5EF4-FFF2-40B4-BE49-F238E27FC236}">
                <a16:creationId xmlns:a16="http://schemas.microsoft.com/office/drawing/2014/main" id="{59B5A851-C0E9-DD57-2450-837CB947C0ED}"/>
              </a:ext>
            </a:extLst>
          </p:cNvPr>
          <p:cNvPicPr>
            <a:picLocks noChangeAspect="1"/>
          </p:cNvPicPr>
          <p:nvPr/>
        </p:nvPicPr>
        <p:blipFill>
          <a:blip r:embed="rId9"/>
          <a:stretch>
            <a:fillRect/>
          </a:stretch>
        </p:blipFill>
        <p:spPr>
          <a:xfrm>
            <a:off x="3480217" y="4156972"/>
            <a:ext cx="14324578" cy="2745544"/>
          </a:xfrm>
          <a:prstGeom prst="rect">
            <a:avLst/>
          </a:prstGeom>
          <a:solidFill>
            <a:schemeClr val="bg1"/>
          </a:solidFill>
          <a:ln w="69850" cmpd="dbl">
            <a:solidFill>
              <a:srgbClr val="04345C"/>
            </a:solidFill>
          </a:ln>
        </p:spPr>
      </p:pic>
    </p:spTree>
    <p:extLst>
      <p:ext uri="{BB962C8B-B14F-4D97-AF65-F5344CB8AC3E}">
        <p14:creationId xmlns:p14="http://schemas.microsoft.com/office/powerpoint/2010/main" val="1359612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95269" y="1047571"/>
            <a:ext cx="137666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5: Hiện tượng gì xảy ra với một thanh thép khi ta đặt nó vào trong lòng một ống dây có dòng điện chạy qua?</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00958" y="7005444"/>
            <a:ext cx="1374404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en-US" b="0" dirty="0" err="1"/>
              <a:t>Một</a:t>
            </a:r>
            <a:r>
              <a:rPr lang="en-US" b="0" dirty="0"/>
              <a:t> </a:t>
            </a:r>
            <a:r>
              <a:rPr lang="en-US" b="0" dirty="0" err="1"/>
              <a:t>thanh</a:t>
            </a:r>
            <a:r>
              <a:rPr lang="en-US" b="0" dirty="0"/>
              <a:t> </a:t>
            </a:r>
            <a:r>
              <a:rPr lang="en-US" b="0" dirty="0" err="1"/>
              <a:t>thép</a:t>
            </a:r>
            <a:r>
              <a:rPr lang="en-US" b="0" dirty="0"/>
              <a:t> </a:t>
            </a:r>
            <a:r>
              <a:rPr lang="en-US" b="0" dirty="0" err="1"/>
              <a:t>khi</a:t>
            </a:r>
            <a:r>
              <a:rPr lang="en-US" b="0" dirty="0"/>
              <a:t> ta </a:t>
            </a:r>
            <a:r>
              <a:rPr lang="en-US" b="0" dirty="0" err="1"/>
              <a:t>đặt</a:t>
            </a:r>
            <a:r>
              <a:rPr lang="en-US" b="0" dirty="0"/>
              <a:t> </a:t>
            </a:r>
            <a:r>
              <a:rPr lang="en-US" b="0" dirty="0" err="1"/>
              <a:t>nó</a:t>
            </a:r>
            <a:r>
              <a:rPr lang="en-US" b="0" dirty="0"/>
              <a:t> </a:t>
            </a:r>
            <a:r>
              <a:rPr lang="en-US" b="0" dirty="0" err="1"/>
              <a:t>vào</a:t>
            </a:r>
            <a:r>
              <a:rPr lang="en-US" b="0" dirty="0"/>
              <a:t> </a:t>
            </a:r>
            <a:r>
              <a:rPr lang="en-US" b="0" dirty="0" err="1"/>
              <a:t>trong</a:t>
            </a:r>
            <a:r>
              <a:rPr lang="en-US" b="0" dirty="0"/>
              <a:t> </a:t>
            </a:r>
            <a:r>
              <a:rPr lang="en-US" b="0" dirty="0" err="1"/>
              <a:t>lòng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thì</a:t>
            </a:r>
            <a:r>
              <a:rPr lang="en-US" b="0" dirty="0"/>
              <a:t> </a:t>
            </a:r>
            <a:r>
              <a:rPr lang="en-US" b="0" dirty="0" err="1"/>
              <a:t>thanh</a:t>
            </a:r>
            <a:r>
              <a:rPr lang="en-US" b="0" dirty="0"/>
              <a:t> </a:t>
            </a:r>
            <a:r>
              <a:rPr lang="en-US" b="0" dirty="0" err="1"/>
              <a:t>thép</a:t>
            </a:r>
            <a:r>
              <a:rPr lang="en-US" b="0" dirty="0"/>
              <a:t> </a:t>
            </a:r>
            <a:r>
              <a:rPr lang="en-US" b="0" dirty="0" err="1"/>
              <a:t>sẽ</a:t>
            </a:r>
            <a:r>
              <a:rPr lang="en-US" b="0" dirty="0"/>
              <a:t> </a:t>
            </a:r>
            <a:r>
              <a:rPr lang="en-US" b="0" dirty="0" err="1"/>
              <a:t>trở</a:t>
            </a:r>
            <a:r>
              <a:rPr lang="en-US" b="0" dirty="0"/>
              <a:t> </a:t>
            </a:r>
            <a:r>
              <a:rPr lang="en-US" b="0" dirty="0" err="1"/>
              <a:t>thành</a:t>
            </a:r>
            <a:r>
              <a:rPr lang="en-US" b="0" dirty="0"/>
              <a:t> </a:t>
            </a:r>
            <a:r>
              <a:rPr lang="en-US" b="0" dirty="0" err="1"/>
              <a:t>một</a:t>
            </a:r>
            <a:r>
              <a:rPr lang="en-US" b="0" dirty="0"/>
              <a:t> </a:t>
            </a:r>
            <a:r>
              <a:rPr lang="en-US" b="0" dirty="0" err="1"/>
              <a:t>nam</a:t>
            </a:r>
            <a:r>
              <a:rPr lang="en-US" b="0" dirty="0"/>
              <a:t> </a:t>
            </a:r>
            <a:r>
              <a:rPr lang="en-US" b="0" dirty="0" err="1"/>
              <a:t>châm</a:t>
            </a:r>
            <a:r>
              <a:rPr lang="en-US" b="0" dirty="0"/>
              <a:t>.</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4728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026" name="Picture 2" descr="Bài 35: Các tác dụng của dòng điện xoay chiều - Đo cường độ và hiệu điện  thế xoay chiều - WE STUDY">
            <a:extLst>
              <a:ext uri="{FF2B5EF4-FFF2-40B4-BE49-F238E27FC236}">
                <a16:creationId xmlns:a16="http://schemas.microsoft.com/office/drawing/2014/main" id="{5628E3F6-BF2A-0F19-94D5-2E05D2B6D1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5124" y="3259657"/>
            <a:ext cx="5634271" cy="3130151"/>
          </a:xfrm>
          <a:prstGeom prst="rect">
            <a:avLst/>
          </a:prstGeom>
          <a:solidFill>
            <a:schemeClr val="bg1"/>
          </a:solidFill>
          <a:ln w="69850" cmpd="dbl">
            <a:solidFill>
              <a:srgbClr val="0434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1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651409" y="1034983"/>
            <a:ext cx="13882525"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6: Các nam châm điện được mô tả như hình sau: Hãy cho biết nam châm nào mạnh hơn?</a:t>
            </a:r>
          </a:p>
        </p:txBody>
      </p:sp>
      <p:sp>
        <p:nvSpPr>
          <p:cNvPr id="29" name="TextBox 28">
            <a:extLst>
              <a:ext uri="{FF2B5EF4-FFF2-40B4-BE49-F238E27FC236}">
                <a16:creationId xmlns:a16="http://schemas.microsoft.com/office/drawing/2014/main" id="{2E42E73F-5862-43DF-9CCA-016DB1495D0B}"/>
              </a:ext>
            </a:extLst>
          </p:cNvPr>
          <p:cNvSpPr txBox="1"/>
          <p:nvPr/>
        </p:nvSpPr>
        <p:spPr>
          <a:xfrm>
            <a:off x="5120052" y="5750455"/>
            <a:ext cx="10932016"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pl-PL" dirty="0"/>
              <a:t> Nam châm a	</a:t>
            </a:r>
            <a:r>
              <a:rPr lang="vi-VN" dirty="0"/>
              <a:t>			</a:t>
            </a:r>
            <a:r>
              <a:rPr lang="pl-PL" dirty="0"/>
              <a:t>B. Nam châm c	</a:t>
            </a:r>
            <a:endParaRPr lang="vi-VN" dirty="0"/>
          </a:p>
          <a:p>
            <a:pPr>
              <a:lnSpc>
                <a:spcPct val="150000"/>
              </a:lnSpc>
            </a:pPr>
            <a:r>
              <a:rPr lang="pl-PL" dirty="0"/>
              <a:t>C. Nam châm b	</a:t>
            </a:r>
            <a:r>
              <a:rPr lang="vi-VN" dirty="0"/>
              <a:t>			</a:t>
            </a:r>
            <a:r>
              <a:rPr lang="pl-PL" dirty="0"/>
              <a:t>D. Nam châm e</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428082" y="8289757"/>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8904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41DF577-65EC-4DAA-8054-253A12D4664F}"/>
              </a:ext>
            </a:extLst>
          </p:cNvPr>
          <p:cNvPicPr/>
          <p:nvPr/>
        </p:nvPicPr>
        <p:blipFill>
          <a:blip r:embed="rId9"/>
          <a:srcRect/>
          <a:stretch>
            <a:fillRect/>
          </a:stretch>
        </p:blipFill>
        <p:spPr bwMode="auto">
          <a:xfrm>
            <a:off x="3644798" y="2895133"/>
            <a:ext cx="13882525" cy="2437208"/>
          </a:xfrm>
          <a:prstGeom prst="rect">
            <a:avLst/>
          </a:prstGeom>
          <a:noFill/>
          <a:ln w="9525">
            <a:noFill/>
            <a:miter lim="800000"/>
            <a:headEnd/>
            <a:tailEnd/>
          </a:ln>
        </p:spPr>
      </p:pic>
    </p:spTree>
    <p:extLst>
      <p:ext uri="{BB962C8B-B14F-4D97-AF65-F5344CB8AC3E}">
        <p14:creationId xmlns:p14="http://schemas.microsoft.com/office/powerpoint/2010/main" val="222005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825084" y="925521"/>
            <a:ext cx="6122565" cy="5470728"/>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en-US" dirty="0" err="1"/>
              <a:t>Câu</a:t>
            </a:r>
            <a:r>
              <a:rPr lang="en-US" dirty="0"/>
              <a:t> 7: </a:t>
            </a:r>
            <a:r>
              <a:rPr lang="vi-VN" dirty="0"/>
              <a:t>Một cần cẩu điện có thể tạo lực từ lớn và nâng được các container nặng đến hàng chục tấn. Theo em, làm thế nào để tăng lực từ của cần cẩu điện này?</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95268" y="6923513"/>
            <a:ext cx="1366241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vi-VN" b="0" dirty="0"/>
              <a:t>Để tăng độ mạnh của lực hút, người ta tăng độ mạnh (cường độ) của dòng điện.</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078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2050" name="Picture 2" descr="Tìm Hiểu Nơi Bán Xe Nâng Container Rỗng – Xe Nâng Nhập Khẩu">
            <a:extLst>
              <a:ext uri="{FF2B5EF4-FFF2-40B4-BE49-F238E27FC236}">
                <a16:creationId xmlns:a16="http://schemas.microsoft.com/office/drawing/2014/main" id="{79730255-C84C-09D5-9D0C-D920FA4C50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4514" y="849154"/>
            <a:ext cx="6402425" cy="562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3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1556278"/>
            <a:ext cx="12406070" cy="1107996"/>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8: </a:t>
            </a:r>
            <a:r>
              <a:rPr lang="en-US" dirty="0" err="1"/>
              <a:t>Cách</a:t>
            </a:r>
            <a:r>
              <a:rPr lang="en-US" dirty="0"/>
              <a:t> nào </a:t>
            </a:r>
            <a:r>
              <a:rPr lang="en-US" dirty="0" err="1"/>
              <a:t>để</a:t>
            </a:r>
            <a:r>
              <a:rPr lang="en-US" dirty="0"/>
              <a:t> làm </a:t>
            </a:r>
            <a:r>
              <a:rPr lang="en-US" dirty="0" err="1"/>
              <a:t>tăng</a:t>
            </a:r>
            <a:r>
              <a:rPr lang="en-US" dirty="0"/>
              <a:t> </a:t>
            </a:r>
            <a:r>
              <a:rPr lang="en-US" dirty="0" err="1"/>
              <a:t>lực</a:t>
            </a:r>
            <a:r>
              <a:rPr lang="en-US" dirty="0"/>
              <a:t> </a:t>
            </a:r>
            <a:r>
              <a:rPr lang="en-US" dirty="0" err="1"/>
              <a:t>từ</a:t>
            </a:r>
            <a:r>
              <a:rPr lang="en-US" dirty="0"/>
              <a:t> </a:t>
            </a:r>
            <a:r>
              <a:rPr lang="en-US" dirty="0" err="1"/>
              <a:t>của</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81297" y="3217300"/>
            <a:ext cx="12406061" cy="463973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Dùng dây dẫn to cuốn ít vòng.	</a:t>
            </a:r>
          </a:p>
          <a:p>
            <a:pPr>
              <a:lnSpc>
                <a:spcPct val="150000"/>
              </a:lnSpc>
            </a:pPr>
            <a:r>
              <a:rPr lang="vi-VN" dirty="0"/>
              <a:t>B. Dùng dây dẫn nhỏ cuốn nhiều vòng.</a:t>
            </a:r>
          </a:p>
          <a:p>
            <a:pPr>
              <a:lnSpc>
                <a:spcPct val="150000"/>
              </a:lnSpc>
            </a:pPr>
            <a:r>
              <a:rPr lang="vi-VN" dirty="0"/>
              <a:t>C. Tăng số vòng dây dẫn và giảm hiệu điện thế đặt vào hai đầu ống dây.</a:t>
            </a:r>
          </a:p>
          <a:p>
            <a:pPr>
              <a:lnSpc>
                <a:spcPct val="150000"/>
              </a:lnSpc>
            </a:pPr>
            <a:r>
              <a:rPr lang="vi-VN" dirty="0"/>
              <a:t>D. Tăng đường kính và chiều dài của ống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382090"/>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2240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2966218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962401" y="1564783"/>
            <a:ext cx="13024849"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dirty="0"/>
              <a:t>Câu 9: </a:t>
            </a:r>
            <a:r>
              <a:rPr lang="en-US" dirty="0" err="1"/>
              <a:t>Hãy</a:t>
            </a:r>
            <a:r>
              <a:rPr lang="en-US" dirty="0"/>
              <a:t>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thiết</a:t>
            </a:r>
            <a:r>
              <a:rPr lang="en-US" dirty="0"/>
              <a:t> </a:t>
            </a:r>
            <a:r>
              <a:rPr lang="en-US" dirty="0" err="1"/>
              <a:t>bị</a:t>
            </a:r>
            <a:r>
              <a:rPr lang="en-US" dirty="0"/>
              <a:t> có </a:t>
            </a:r>
            <a:r>
              <a:rPr lang="en-US" dirty="0" err="1"/>
              <a:t>ứng</a:t>
            </a:r>
            <a:r>
              <a:rPr lang="en-US" dirty="0"/>
              <a:t> </a:t>
            </a:r>
            <a:r>
              <a:rPr lang="en-US" dirty="0" err="1"/>
              <a:t>dụng</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276600" y="3625307"/>
            <a:ext cx="14736811"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b="0" dirty="0"/>
              <a:t>Một số thiết bị có sử dụng nam châm điện là rơle, chuông điện, ......</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14025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074" name="Picture 2" descr="Chuông Điện 220v ( 2Inch, 3 Inch ) | Shopee Việt Nam">
            <a:extLst>
              <a:ext uri="{FF2B5EF4-FFF2-40B4-BE49-F238E27FC236}">
                <a16:creationId xmlns:a16="http://schemas.microsoft.com/office/drawing/2014/main" id="{D65C10D2-5425-27F5-EC36-B90FA4EBB89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405" b="17333"/>
          <a:stretch/>
        </p:blipFill>
        <p:spPr bwMode="auto">
          <a:xfrm>
            <a:off x="3947686" y="5500188"/>
            <a:ext cx="5303001" cy="3725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le là gì? Chọn Role sao cho phù hợp nhất? Ứng dụng của Role ra sao?">
            <a:extLst>
              <a:ext uri="{FF2B5EF4-FFF2-40B4-BE49-F238E27FC236}">
                <a16:creationId xmlns:a16="http://schemas.microsoft.com/office/drawing/2014/main" id="{2DB87E15-8A03-7DA6-AF7E-48218AE634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0315" y="5500187"/>
            <a:ext cx="5971111" cy="372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829060"/>
            <a:ext cx="6891501"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10: Nam </a:t>
            </a:r>
            <a:r>
              <a:rPr lang="en-US" dirty="0" err="1"/>
              <a:t>châm</a:t>
            </a:r>
            <a:r>
              <a:rPr lang="en-US" dirty="0"/>
              <a:t> </a:t>
            </a:r>
            <a:r>
              <a:rPr lang="en-US" dirty="0" err="1"/>
              <a:t>điện</a:t>
            </a:r>
            <a:r>
              <a:rPr lang="en-US" dirty="0"/>
              <a:t> </a:t>
            </a:r>
            <a:r>
              <a:rPr lang="en-US" dirty="0" err="1"/>
              <a:t>gồm</a:t>
            </a:r>
            <a:r>
              <a:rPr lang="en-US" dirty="0"/>
              <a:t> </a:t>
            </a:r>
            <a:r>
              <a:rPr lang="en-US" dirty="0" err="1"/>
              <a:t>một</a:t>
            </a:r>
            <a:r>
              <a:rPr lang="en-US" dirty="0"/>
              <a:t> </a:t>
            </a:r>
            <a:r>
              <a:rPr lang="en-US" dirty="0" err="1"/>
              <a:t>cuộn</a:t>
            </a:r>
            <a:r>
              <a:rPr lang="en-US" dirty="0"/>
              <a:t> </a:t>
            </a:r>
            <a:r>
              <a:rPr lang="en-US" dirty="0" err="1"/>
              <a:t>dây</a:t>
            </a:r>
            <a:r>
              <a:rPr lang="en-US" dirty="0"/>
              <a:t> </a:t>
            </a:r>
            <a:r>
              <a:rPr lang="en-US" dirty="0" err="1"/>
              <a:t>dẫn</a:t>
            </a:r>
            <a:r>
              <a:rPr lang="en-US" dirty="0"/>
              <a:t> </a:t>
            </a:r>
            <a:r>
              <a:rPr lang="en-US" dirty="0" err="1"/>
              <a:t>cuốn</a:t>
            </a:r>
            <a:r>
              <a:rPr lang="en-US" dirty="0"/>
              <a:t> </a:t>
            </a:r>
            <a:r>
              <a:rPr lang="en-US" dirty="0" err="1"/>
              <a:t>xung</a:t>
            </a:r>
            <a:r>
              <a:rPr lang="en-US" dirty="0"/>
              <a:t> </a:t>
            </a:r>
            <a:r>
              <a:rPr lang="en-US" dirty="0" err="1"/>
              <a:t>quanh</a:t>
            </a:r>
            <a:r>
              <a:rPr lang="en-US" dirty="0"/>
              <a:t> </a:t>
            </a:r>
            <a:r>
              <a:rPr lang="en-US" dirty="0" err="1"/>
              <a:t>lõi</a:t>
            </a:r>
            <a:r>
              <a:rPr lang="en-US" dirty="0"/>
              <a:t> </a:t>
            </a:r>
            <a:r>
              <a:rPr lang="en-US" dirty="0" err="1"/>
              <a:t>sắt</a:t>
            </a:r>
            <a:r>
              <a:rPr lang="en-US" dirty="0"/>
              <a:t> non có </a:t>
            </a:r>
            <a:r>
              <a:rPr lang="en-US" dirty="0" err="1"/>
              <a:t>dòng</a:t>
            </a:r>
            <a:r>
              <a:rPr lang="en-US" dirty="0"/>
              <a:t> </a:t>
            </a:r>
            <a:r>
              <a:rPr lang="en-US" dirty="0" err="1"/>
              <a:t>điện</a:t>
            </a:r>
            <a:r>
              <a:rPr lang="en-US" dirty="0"/>
              <a:t> </a:t>
            </a:r>
            <a:r>
              <a:rPr lang="en-US" dirty="0" err="1"/>
              <a:t>chạy</a:t>
            </a:r>
            <a:r>
              <a:rPr lang="en-US" dirty="0"/>
              <a:t> qua. </a:t>
            </a:r>
            <a:r>
              <a:rPr lang="en-US" dirty="0" err="1"/>
              <a:t>Nếu</a:t>
            </a:r>
            <a:r>
              <a:rPr lang="en-US" dirty="0"/>
              <a:t> </a:t>
            </a:r>
            <a:r>
              <a:rPr lang="en-US" dirty="0" err="1"/>
              <a:t>ngắt</a:t>
            </a:r>
            <a:r>
              <a:rPr lang="en-US" dirty="0"/>
              <a:t> </a:t>
            </a:r>
            <a:r>
              <a:rPr lang="en-US" dirty="0" err="1"/>
              <a:t>dòng</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42645" y="3896800"/>
            <a:ext cx="13627216" cy="454278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pPr>
              <a:lnSpc>
                <a:spcPct val="120000"/>
              </a:lnSpc>
            </a:pPr>
            <a:r>
              <a:rPr lang="vi-VN" dirty="0"/>
              <a:t>A. Lõi sắt non có từ tính tạo ra từ trường mạnh, có thể hút được sắt, thép</a:t>
            </a:r>
          </a:p>
          <a:p>
            <a:pPr>
              <a:lnSpc>
                <a:spcPct val="120000"/>
              </a:lnSpc>
            </a:pPr>
            <a:r>
              <a:rPr lang="vi-VN" dirty="0"/>
              <a:t>B. Lõi sắt non có từ tính tạo ra từ trường yếu, không thể hút được sắt, thép</a:t>
            </a:r>
          </a:p>
          <a:p>
            <a:pPr>
              <a:lnSpc>
                <a:spcPct val="120000"/>
              </a:lnSpc>
            </a:pPr>
            <a:r>
              <a:rPr lang="vi-VN" dirty="0"/>
              <a:t>C. Lõi sắt non không có từ tính, có thể hút được sắt, thép</a:t>
            </a:r>
          </a:p>
          <a:p>
            <a:pPr>
              <a:lnSpc>
                <a:spcPct val="120000"/>
              </a:lnSpc>
            </a:pPr>
            <a:r>
              <a:rPr lang="vi-VN" dirty="0"/>
              <a:t>D. Lõi sắt non không có từ tính, không thể hút được sắt, thép</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750468"/>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37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AF40049-A8C5-47AF-90C1-05EBE08505DA}"/>
              </a:ext>
            </a:extLst>
          </p:cNvPr>
          <p:cNvPicPr/>
          <p:nvPr/>
        </p:nvPicPr>
        <p:blipFill>
          <a:blip r:embed="rId9"/>
          <a:srcRect/>
          <a:stretch>
            <a:fillRect/>
          </a:stretch>
        </p:blipFill>
        <p:spPr bwMode="auto">
          <a:xfrm>
            <a:off x="12529173" y="851754"/>
            <a:ext cx="3805004" cy="2747295"/>
          </a:xfrm>
          <a:prstGeom prst="rect">
            <a:avLst/>
          </a:prstGeom>
          <a:noFill/>
          <a:ln w="9525">
            <a:noFill/>
            <a:miter lim="800000"/>
            <a:headEnd/>
            <a:tailEnd/>
          </a:ln>
        </p:spPr>
      </p:pic>
    </p:spTree>
    <p:extLst>
      <p:ext uri="{BB962C8B-B14F-4D97-AF65-F5344CB8AC3E}">
        <p14:creationId xmlns:p14="http://schemas.microsoft.com/office/powerpoint/2010/main" val="38997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37344">
            <a:off x="8416210" y="-3200493"/>
            <a:ext cx="11223440" cy="1163050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69280">
            <a:off x="12822143" y="5527205"/>
            <a:ext cx="7703445" cy="7982845"/>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9909">
            <a:off x="-1445661" y="-889124"/>
            <a:ext cx="5359726" cy="5554120"/>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381687">
            <a:off x="-1391985" y="2028311"/>
            <a:ext cx="11649703" cy="12072231"/>
          </a:xfrm>
          <a:prstGeom prst="rect">
            <a:avLst/>
          </a:prstGeom>
        </p:spPr>
      </p:pic>
      <p:grpSp>
        <p:nvGrpSpPr>
          <p:cNvPr id="6" name="Group 6"/>
          <p:cNvGrpSpPr/>
          <p:nvPr/>
        </p:nvGrpSpPr>
        <p:grpSpPr>
          <a:xfrm>
            <a:off x="-320056" y="8324850"/>
            <a:ext cx="1348756" cy="134875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6687800" y="4572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28">
            <a:off x="17306081" y="408561"/>
            <a:ext cx="2085489" cy="2161129"/>
          </a:xfrm>
          <a:prstGeom prst="rect">
            <a:avLst/>
          </a:prstGeom>
        </p:spPr>
      </p:pic>
      <p:sp>
        <p:nvSpPr>
          <p:cNvPr id="27" name="TextBox 12">
            <a:extLst>
              <a:ext uri="{FF2B5EF4-FFF2-40B4-BE49-F238E27FC236}">
                <a16:creationId xmlns:a16="http://schemas.microsoft.com/office/drawing/2014/main" id="{66DA86DA-98C6-44CE-8FA5-313C671297D5}"/>
              </a:ext>
            </a:extLst>
          </p:cNvPr>
          <p:cNvSpPr txBox="1"/>
          <p:nvPr/>
        </p:nvSpPr>
        <p:spPr>
          <a:xfrm>
            <a:off x="3781442" y="2384335"/>
            <a:ext cx="11182410" cy="5924186"/>
          </a:xfrm>
          <a:prstGeom prst="rect">
            <a:avLst/>
          </a:prstGeom>
        </p:spPr>
        <p:txBody>
          <a:bodyPr wrap="square" lIns="0" tIns="0" rIns="0" bIns="0" rtlCol="0" anchor="t">
            <a:spAutoFit/>
          </a:bodyPr>
          <a:lstStyle/>
          <a:p>
            <a:pPr algn="ctr">
              <a:lnSpc>
                <a:spcPct val="150000"/>
              </a:lnSpc>
            </a:pPr>
            <a:r>
              <a:rPr lang="en-US" sz="8799" spc="879" dirty="0">
                <a:solidFill>
                  <a:srgbClr val="6BD4CD"/>
                </a:solidFill>
                <a:latin typeface="#9Slide07 Cadena" panose="02000503000000020004" pitchFamily="2" charset="0"/>
              </a:rPr>
              <a:t>THANKS </a:t>
            </a:r>
          </a:p>
          <a:p>
            <a:pPr algn="ctr">
              <a:lnSpc>
                <a:spcPct val="150000"/>
              </a:lnSpc>
            </a:pPr>
            <a:r>
              <a:rPr lang="en-US" sz="8799" spc="879" dirty="0">
                <a:solidFill>
                  <a:srgbClr val="6BD4CD"/>
                </a:solidFill>
                <a:latin typeface="#9Slide07 Cadena" panose="02000503000000020004" pitchFamily="2" charset="0"/>
              </a:rPr>
              <a:t>FOR </a:t>
            </a:r>
          </a:p>
          <a:p>
            <a:pPr algn="ctr">
              <a:lnSpc>
                <a:spcPct val="150000"/>
              </a:lnSpc>
            </a:pPr>
            <a:r>
              <a:rPr lang="en-US" sz="8799" spc="879" dirty="0">
                <a:solidFill>
                  <a:srgbClr val="6BD4CD"/>
                </a:solidFill>
                <a:latin typeface="#9Slide07 Cadena" panose="02000503000000020004" pitchFamily="2" charset="0"/>
              </a:rPr>
              <a:t>WATCHING</a:t>
            </a:r>
          </a:p>
        </p:txBody>
      </p:sp>
      <p:pic>
        <p:nvPicPr>
          <p:cNvPr id="28" name="Picture 10">
            <a:extLst>
              <a:ext uri="{FF2B5EF4-FFF2-40B4-BE49-F238E27FC236}">
                <a16:creationId xmlns:a16="http://schemas.microsoft.com/office/drawing/2014/main" id="{8A21EA13-E8E0-4C82-BADE-EA5E16AB48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447295">
            <a:off x="8758170" y="4977175"/>
            <a:ext cx="983180" cy="9831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724400" y="5143500"/>
            <a:ext cx="9613616" cy="766044"/>
          </a:xfrm>
          <a:prstGeom prst="rect">
            <a:avLst/>
          </a:prstGeom>
        </p:spPr>
        <p:txBody>
          <a:bodyPr wrap="square" lIns="0" tIns="0" rIns="0" bIns="0" rtlCol="0" anchor="t">
            <a:spAutoFit/>
          </a:bodyPr>
          <a:lstStyle/>
          <a:p>
            <a:pPr>
              <a:lnSpc>
                <a:spcPts val="5546"/>
              </a:lnSpc>
            </a:pPr>
            <a:r>
              <a:rPr lang="vi-VN" sz="8000" spc="462" dirty="0">
                <a:solidFill>
                  <a:srgbClr val="6BD4CD"/>
                </a:solidFill>
                <a:latin typeface="#9Slide07 Cadena" panose="02000503000000020004" pitchFamily="2" charset="0"/>
              </a:rPr>
              <a:t>1</a:t>
            </a:r>
            <a:r>
              <a:rPr lang="en-US" sz="8000" spc="462" dirty="0">
                <a:solidFill>
                  <a:srgbClr val="6BD4CD"/>
                </a:solidFill>
                <a:latin typeface="#9Slide07 Cadena" panose="02000503000000020004" pitchFamily="2" charset="0"/>
              </a:rPr>
              <a:t>. NAM CHÂM ĐIỆN</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7832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087" y="2425646"/>
            <a:ext cx="9749821" cy="7611384"/>
          </a:xfrm>
          <a:prstGeom prst="rect">
            <a:avLst/>
          </a:prstGeom>
        </p:spPr>
      </p:pic>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7010400" y="1450402"/>
            <a:ext cx="3478859"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CHUẨN BỊ</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2670677" y="5483930"/>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4969042" y="5730829"/>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13318959" y="4907760"/>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0395224" y="5143500"/>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2493135" y="2668820"/>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3445787" y="8004170"/>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5771049" y="8542779"/>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14275684" y="7477755"/>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11939070" y="7770143"/>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5638800" y="3162300"/>
            <a:ext cx="2315117" cy="0"/>
          </a:xfrm>
          <a:prstGeom prst="line">
            <a:avLst/>
          </a:prstGeom>
          <a:ln w="28575" cap="flat" cmpd="sng">
            <a:solidFill>
              <a:srgbClr val="04345C"/>
            </a:solidFill>
            <a:prstDash val="dash"/>
            <a:headEnd type="none" w="med" len="med"/>
            <a:tailEnd type="none" w="med" len="med"/>
          </a:ln>
        </p:spPr>
      </p:cxnSp>
    </p:spTree>
    <p:extLst>
      <p:ext uri="{BB962C8B-B14F-4D97-AF65-F5344CB8AC3E}">
        <p14:creationId xmlns:p14="http://schemas.microsoft.com/office/powerpoint/2010/main" val="282194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10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1000"/>
                                        <p:tgtEl>
                                          <p:spTgt spid="63"/>
                                        </p:tgtEl>
                                      </p:cBhvr>
                                    </p:animEffect>
                                    <p:anim calcmode="lin" valueType="num">
                                      <p:cBhvr>
                                        <p:cTn id="70" dur="1000" fill="hold"/>
                                        <p:tgtEl>
                                          <p:spTgt spid="63"/>
                                        </p:tgtEl>
                                        <p:attrNameLst>
                                          <p:attrName>ppt_x</p:attrName>
                                        </p:attrNameLst>
                                      </p:cBhvr>
                                      <p:tavLst>
                                        <p:tav tm="0">
                                          <p:val>
                                            <p:strVal val="#ppt_x"/>
                                          </p:val>
                                        </p:tav>
                                        <p:tav tm="100000">
                                          <p:val>
                                            <p:strVal val="#ppt_x"/>
                                          </p:val>
                                        </p:tav>
                                      </p:tavLst>
                                    </p:anim>
                                    <p:anim calcmode="lin" valueType="num">
                                      <p:cBhvr>
                                        <p:cTn id="7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50" grpId="0"/>
      <p:bldP spid="53" grpId="0"/>
      <p:bldP spid="59" grpId="0"/>
      <p:bldP spid="62"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989" y="2615265"/>
            <a:ext cx="9306487" cy="7265287"/>
          </a:xfrm>
          <a:prstGeom prst="rect">
            <a:avLst/>
          </a:prstGeom>
        </p:spPr>
      </p:pic>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5963446" y="1754978"/>
            <a:ext cx="5975624"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TIẾN HÀNH THÍ NGHIỆM 1</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5695045" y="5831928"/>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3396680" y="6078827"/>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21897535" y="3510298"/>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8973800" y="3746038"/>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5872587" y="3016818"/>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4919935" y="8352168"/>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2594673" y="8890777"/>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22854260" y="6080293"/>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20517646" y="6372681"/>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2726922" y="3510298"/>
            <a:ext cx="2315117" cy="0"/>
          </a:xfrm>
          <a:prstGeom prst="line">
            <a:avLst/>
          </a:prstGeom>
          <a:ln w="28575" cap="flat" cmpd="sng">
            <a:solidFill>
              <a:srgbClr val="04345C"/>
            </a:solidFill>
            <a:prstDash val="dash"/>
            <a:headEnd type="none" w="med" len="med"/>
            <a:tailEnd type="none" w="med" len="med"/>
          </a:ln>
        </p:spPr>
      </p:cxnSp>
      <p:sp>
        <p:nvSpPr>
          <p:cNvPr id="24" name="Text Box 201">
            <a:extLst>
              <a:ext uri="{FF2B5EF4-FFF2-40B4-BE49-F238E27FC236}">
                <a16:creationId xmlns:a16="http://schemas.microsoft.com/office/drawing/2014/main" id="{9DA31555-4083-27B9-3673-F1A30A13D155}"/>
              </a:ext>
            </a:extLst>
          </p:cNvPr>
          <p:cNvSpPr txBox="1"/>
          <p:nvPr/>
        </p:nvSpPr>
        <p:spPr>
          <a:xfrm>
            <a:off x="682740" y="3144866"/>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26" name="Hộp Văn bản 20">
            <a:extLst>
              <a:ext uri="{FF2B5EF4-FFF2-40B4-BE49-F238E27FC236}">
                <a16:creationId xmlns:a16="http://schemas.microsoft.com/office/drawing/2014/main" id="{0894988C-6532-5D63-C487-7876DE150825}"/>
              </a:ext>
            </a:extLst>
          </p:cNvPr>
          <p:cNvSpPr txBox="1"/>
          <p:nvPr/>
        </p:nvSpPr>
        <p:spPr>
          <a:xfrm>
            <a:off x="2072069" y="3217910"/>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27" name="Text Box 201">
            <a:extLst>
              <a:ext uri="{FF2B5EF4-FFF2-40B4-BE49-F238E27FC236}">
                <a16:creationId xmlns:a16="http://schemas.microsoft.com/office/drawing/2014/main" id="{AFE139D7-98C2-D6BF-7F4D-9947D8111B5E}"/>
              </a:ext>
            </a:extLst>
          </p:cNvPr>
          <p:cNvSpPr txBox="1"/>
          <p:nvPr/>
        </p:nvSpPr>
        <p:spPr>
          <a:xfrm>
            <a:off x="682740" y="449494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28" name="Hộp Văn bản 20">
            <a:extLst>
              <a:ext uri="{FF2B5EF4-FFF2-40B4-BE49-F238E27FC236}">
                <a16:creationId xmlns:a16="http://schemas.microsoft.com/office/drawing/2014/main" id="{0C206DE4-374B-00FE-33F2-4B4F037B9ACD}"/>
              </a:ext>
            </a:extLst>
          </p:cNvPr>
          <p:cNvSpPr txBox="1"/>
          <p:nvPr/>
        </p:nvSpPr>
        <p:spPr>
          <a:xfrm>
            <a:off x="2289494" y="4567986"/>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29" name="Hộp Văn bản 20">
            <a:extLst>
              <a:ext uri="{FF2B5EF4-FFF2-40B4-BE49-F238E27FC236}">
                <a16:creationId xmlns:a16="http://schemas.microsoft.com/office/drawing/2014/main" id="{F9615408-D13E-EA42-794A-CBB2E4D16997}"/>
              </a:ext>
            </a:extLst>
          </p:cNvPr>
          <p:cNvSpPr txBox="1"/>
          <p:nvPr/>
        </p:nvSpPr>
        <p:spPr>
          <a:xfrm>
            <a:off x="2289492" y="5357046"/>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30" name="Text Box 201">
            <a:extLst>
              <a:ext uri="{FF2B5EF4-FFF2-40B4-BE49-F238E27FC236}">
                <a16:creationId xmlns:a16="http://schemas.microsoft.com/office/drawing/2014/main" id="{CDF78C19-60F5-18A2-4380-C844A7B0756E}"/>
              </a:ext>
            </a:extLst>
          </p:cNvPr>
          <p:cNvSpPr txBox="1"/>
          <p:nvPr/>
        </p:nvSpPr>
        <p:spPr>
          <a:xfrm>
            <a:off x="656677" y="6373981"/>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31" name="Hộp Văn bản 20">
            <a:extLst>
              <a:ext uri="{FF2B5EF4-FFF2-40B4-BE49-F238E27FC236}">
                <a16:creationId xmlns:a16="http://schemas.microsoft.com/office/drawing/2014/main" id="{14F823D3-A345-8889-BC4C-15273220B35C}"/>
              </a:ext>
            </a:extLst>
          </p:cNvPr>
          <p:cNvSpPr txBox="1"/>
          <p:nvPr/>
        </p:nvSpPr>
        <p:spPr>
          <a:xfrm>
            <a:off x="2263431" y="6447025"/>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32" name="Text Box 201">
            <a:extLst>
              <a:ext uri="{FF2B5EF4-FFF2-40B4-BE49-F238E27FC236}">
                <a16:creationId xmlns:a16="http://schemas.microsoft.com/office/drawing/2014/main" id="{AE1F5C11-7DCF-3BD0-FF52-D0660DA1F22C}"/>
              </a:ext>
            </a:extLst>
          </p:cNvPr>
          <p:cNvSpPr txBox="1"/>
          <p:nvPr/>
        </p:nvSpPr>
        <p:spPr>
          <a:xfrm>
            <a:off x="5464930" y="7390423"/>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33" name="Hộp Văn bản 20">
            <a:extLst>
              <a:ext uri="{FF2B5EF4-FFF2-40B4-BE49-F238E27FC236}">
                <a16:creationId xmlns:a16="http://schemas.microsoft.com/office/drawing/2014/main" id="{EE8E9C03-F73E-8E2A-2D5A-424C1BF57762}"/>
              </a:ext>
            </a:extLst>
          </p:cNvPr>
          <p:cNvSpPr txBox="1"/>
          <p:nvPr/>
        </p:nvSpPr>
        <p:spPr>
          <a:xfrm>
            <a:off x="1025691" y="8438136"/>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Tree>
    <p:extLst>
      <p:ext uri="{BB962C8B-B14F-4D97-AF65-F5344CB8AC3E}">
        <p14:creationId xmlns:p14="http://schemas.microsoft.com/office/powerpoint/2010/main" val="3541915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67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par>
                          <p:cTn id="30" fill="hold">
                            <p:stCondLst>
                              <p:cond delay="500"/>
                            </p:stCondLst>
                            <p:childTnLst>
                              <p:par>
                                <p:cTn id="31" presetID="22" presetClass="entr" presetSubtype="8" fill="hold" grpId="0" nodeType="afterEffect">
                                  <p:stCondLst>
                                    <p:cond delay="0"/>
                                  </p:stCondLst>
                                  <p:iterate type="lt">
                                    <p:tmPct val="5000"/>
                                  </p:iterate>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ox(in)">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lt">
                                    <p:tmPct val="5000"/>
                                  </p:iterate>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8" grpId="0"/>
      <p:bldP spid="29" grpId="0"/>
      <p:bldP spid="30" grpId="0" animBg="1"/>
      <p:bldP spid="31"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pic>
        <p:nvPicPr>
          <p:cNvPr id="43" name="Picture 42">
            <a:extLst>
              <a:ext uri="{FF2B5EF4-FFF2-40B4-BE49-F238E27FC236}">
                <a16:creationId xmlns:a16="http://schemas.microsoft.com/office/drawing/2014/main" id="{2A1AFCC7-5786-D84A-21C2-528B1F320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7821" y="5948425"/>
            <a:ext cx="5598127" cy="4370285"/>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5" name="Hộp Văn bản 20">
            <a:extLst>
              <a:ext uri="{FF2B5EF4-FFF2-40B4-BE49-F238E27FC236}">
                <a16:creationId xmlns:a16="http://schemas.microsoft.com/office/drawing/2014/main" id="{88756FEB-3E85-9BA5-1BBE-131B3C023423}"/>
              </a:ext>
            </a:extLst>
          </p:cNvPr>
          <p:cNvSpPr txBox="1"/>
          <p:nvPr/>
        </p:nvSpPr>
        <p:spPr>
          <a:xfrm>
            <a:off x="-10024700" y="3291175"/>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8" name="Hộp Văn bản 20">
            <a:extLst>
              <a:ext uri="{FF2B5EF4-FFF2-40B4-BE49-F238E27FC236}">
                <a16:creationId xmlns:a16="http://schemas.microsoft.com/office/drawing/2014/main" id="{AD253D7F-6AFE-30F5-7EFC-0230FBAA3D16}"/>
              </a:ext>
            </a:extLst>
          </p:cNvPr>
          <p:cNvSpPr txBox="1"/>
          <p:nvPr/>
        </p:nvSpPr>
        <p:spPr>
          <a:xfrm>
            <a:off x="-8811860" y="6491059"/>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0" name="Hộp Văn bản 20">
            <a:extLst>
              <a:ext uri="{FF2B5EF4-FFF2-40B4-BE49-F238E27FC236}">
                <a16:creationId xmlns:a16="http://schemas.microsoft.com/office/drawing/2014/main" id="{B3431834-1453-5B86-B3AF-87E5DBB174AC}"/>
              </a:ext>
            </a:extLst>
          </p:cNvPr>
          <p:cNvSpPr txBox="1"/>
          <p:nvPr/>
        </p:nvSpPr>
        <p:spPr>
          <a:xfrm>
            <a:off x="-4202649" y="8424107"/>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09600" y="915613"/>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736" y="5329455"/>
            <a:ext cx="2925784" cy="2925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385229"/>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666016" y="2878808"/>
            <a:ext cx="13097983"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Mô tả hiện tượng xảy ra giữa đinh vít và các kẹp giấy trong hai trường hợp có dòng điện và không có dòng điện đi qua cuộn dây.</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635986" y="6638473"/>
            <a:ext cx="9121625" cy="646331"/>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có dòng điện: đinh vít hút các kẹp giấy.</a:t>
            </a:r>
          </a:p>
        </p:txBody>
      </p:sp>
      <p:sp>
        <p:nvSpPr>
          <p:cNvPr id="85" name="Hộp Văn bản 20">
            <a:extLst>
              <a:ext uri="{FF2B5EF4-FFF2-40B4-BE49-F238E27FC236}">
                <a16:creationId xmlns:a16="http://schemas.microsoft.com/office/drawing/2014/main" id="{04A53302-2BFE-C21A-EA73-A4C8DE7E0CCF}"/>
              </a:ext>
            </a:extLst>
          </p:cNvPr>
          <p:cNvSpPr txBox="1"/>
          <p:nvPr/>
        </p:nvSpPr>
        <p:spPr>
          <a:xfrm>
            <a:off x="3657019" y="7601427"/>
            <a:ext cx="9009780" cy="1200329"/>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không có dòng điện: giữa đinh vít và kẹp giấy không xảy ra hiện tượng gì.</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850"/>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544182" y="3097801"/>
            <a:ext cx="13097983" cy="1446550"/>
          </a:xfrm>
          <a:prstGeom prst="rect">
            <a:avLst/>
          </a:prstGeom>
          <a:noFill/>
          <a:ln w="9525">
            <a:noFill/>
          </a:ln>
        </p:spPr>
        <p:txBody>
          <a:bodyPr wrap="square">
            <a:spAutoFit/>
          </a:bodyPr>
          <a:lstStyle/>
          <a:p>
            <a:pPr algn="ctr" eaLnBrk="0" hangingPunct="0"/>
            <a:r>
              <a:rPr lang="en-US" sz="4400" dirty="0" err="1">
                <a:latin typeface="#9Slide07 IcielBaliho Script" pitchFamily="2" charset="0"/>
              </a:rPr>
              <a:t>Nêu</a:t>
            </a:r>
            <a:r>
              <a:rPr lang="en-US" sz="4400" dirty="0">
                <a:latin typeface="#9Slide07 IcielBaliho Script" pitchFamily="2" charset="0"/>
              </a:rPr>
              <a:t> </a:t>
            </a:r>
            <a:r>
              <a:rPr lang="en-US" sz="4400" dirty="0" err="1">
                <a:latin typeface="#9Slide07 IcielBaliho Script" pitchFamily="2" charset="0"/>
              </a:rPr>
              <a:t>xem</a:t>
            </a:r>
            <a:r>
              <a:rPr lang="en-US" sz="4400" dirty="0">
                <a:latin typeface="#9Slide07 IcielBaliho Script" pitchFamily="2" charset="0"/>
              </a:rPr>
              <a:t> </a:t>
            </a:r>
            <a:r>
              <a:rPr lang="en-US" sz="4400" dirty="0" err="1">
                <a:latin typeface="#9Slide07 IcielBaliho Script" pitchFamily="2" charset="0"/>
              </a:rPr>
              <a:t>đinh</a:t>
            </a:r>
            <a:r>
              <a:rPr lang="en-US" sz="4400" dirty="0">
                <a:latin typeface="#9Slide07 IcielBaliho Script" pitchFamily="2" charset="0"/>
              </a:rPr>
              <a:t> </a:t>
            </a:r>
            <a:r>
              <a:rPr lang="en-US" sz="4400" dirty="0" err="1">
                <a:latin typeface="#9Slide07 IcielBaliho Script" pitchFamily="2" charset="0"/>
              </a:rPr>
              <a:t>vít</a:t>
            </a:r>
            <a:r>
              <a:rPr lang="en-US" sz="4400" dirty="0">
                <a:latin typeface="#9Slide07 IcielBaliho Script" pitchFamily="2" charset="0"/>
              </a:rPr>
              <a:t> </a:t>
            </a:r>
            <a:r>
              <a:rPr lang="en-US" sz="4400" dirty="0" err="1">
                <a:latin typeface="#9Slide07 IcielBaliho Script" pitchFamily="2" charset="0"/>
              </a:rPr>
              <a:t>trở</a:t>
            </a:r>
            <a:r>
              <a:rPr lang="en-US" sz="4400" dirty="0">
                <a:latin typeface="#9Slide07 IcielBaliho Script" pitchFamily="2" charset="0"/>
              </a:rPr>
              <a:t> </a:t>
            </a:r>
            <a:r>
              <a:rPr lang="en-US" sz="4400" dirty="0" err="1">
                <a:latin typeface="#9Slide07 IcielBaliho Script" pitchFamily="2" charset="0"/>
              </a:rPr>
              <a:t>thành</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khi</a:t>
            </a:r>
            <a:r>
              <a:rPr lang="en-US" sz="4400" dirty="0">
                <a:latin typeface="#9Slide07 IcielBaliho Script" pitchFamily="2" charset="0"/>
              </a:rPr>
              <a:t> có </a:t>
            </a:r>
            <a:r>
              <a:rPr lang="en-US" sz="4400" dirty="0" err="1">
                <a:latin typeface="#9Slide07 IcielBaliho Script" pitchFamily="2" charset="0"/>
              </a:rPr>
              <a:t>dòng</a:t>
            </a:r>
            <a:r>
              <a:rPr lang="en-US" sz="4400" dirty="0">
                <a:latin typeface="#9Slide07 IcielBaliho Script" pitchFamily="2" charset="0"/>
              </a:rPr>
              <a:t> </a:t>
            </a:r>
            <a:r>
              <a:rPr lang="en-US" sz="4400" dirty="0" err="1">
                <a:latin typeface="#9Slide07 IcielBaliho Script" pitchFamily="2" charset="0"/>
              </a:rPr>
              <a:t>điện</a:t>
            </a:r>
            <a:r>
              <a:rPr lang="en-US" sz="4400" dirty="0">
                <a:latin typeface="#9Slide07 IcielBaliho Script" pitchFamily="2" charset="0"/>
              </a:rPr>
              <a:t> </a:t>
            </a:r>
            <a:r>
              <a:rPr lang="en-US" sz="4400" dirty="0" err="1">
                <a:latin typeface="#9Slide07 IcielBaliho Script" pitchFamily="2" charset="0"/>
              </a:rPr>
              <a:t>đi</a:t>
            </a:r>
            <a:r>
              <a:rPr lang="en-US" sz="4400" dirty="0">
                <a:latin typeface="#9Slide07 IcielBaliho Script" pitchFamily="2" charset="0"/>
              </a:rPr>
              <a:t> qua </a:t>
            </a:r>
            <a:r>
              <a:rPr lang="en-US" sz="4400" dirty="0" err="1">
                <a:latin typeface="#9Slide07 IcielBaliho Script" pitchFamily="2" charset="0"/>
              </a:rPr>
              <a:t>cuộn</a:t>
            </a:r>
            <a:r>
              <a:rPr lang="en-US" sz="4400" dirty="0">
                <a:latin typeface="#9Slide07 IcielBaliho Script" pitchFamily="2" charset="0"/>
              </a:rPr>
              <a:t> </a:t>
            </a:r>
            <a:r>
              <a:rPr lang="en-US" sz="4400" dirty="0" err="1">
                <a:latin typeface="#9Slide07 IcielBaliho Script" pitchFamily="2" charset="0"/>
              </a:rPr>
              <a:t>dây</a:t>
            </a:r>
            <a:r>
              <a:rPr lang="en-US" sz="4400" dirty="0">
                <a:latin typeface="#9Slide07 IcielBaliho Script" pitchFamily="2" charset="0"/>
              </a:rPr>
              <a:t>, làm </a:t>
            </a:r>
            <a:r>
              <a:rPr lang="en-US" sz="4400" dirty="0" err="1">
                <a:latin typeface="#9Slide07 IcielBaliho Script" pitchFamily="2" charset="0"/>
              </a:rPr>
              <a:t>thế</a:t>
            </a:r>
            <a:r>
              <a:rPr lang="en-US" sz="4400" dirty="0">
                <a:latin typeface="#9Slide07 IcielBaliho Script" pitchFamily="2" charset="0"/>
              </a:rPr>
              <a:t> nào </a:t>
            </a:r>
            <a:r>
              <a:rPr lang="en-US" sz="4400" dirty="0" err="1">
                <a:latin typeface="#9Slide07 IcielBaliho Script" pitchFamily="2" charset="0"/>
              </a:rPr>
              <a:t>để</a:t>
            </a:r>
            <a:r>
              <a:rPr lang="en-US" sz="4400" dirty="0">
                <a:latin typeface="#9Slide07 IcielBaliho Script" pitchFamily="2" charset="0"/>
              </a:rPr>
              <a:t> </a:t>
            </a:r>
            <a:r>
              <a:rPr lang="en-US" sz="4400" dirty="0" err="1">
                <a:latin typeface="#9Slide07 IcielBaliho Script" pitchFamily="2" charset="0"/>
              </a:rPr>
              <a:t>xác</a:t>
            </a:r>
            <a:r>
              <a:rPr lang="en-US" sz="4400" dirty="0">
                <a:latin typeface="#9Slide07 IcielBaliho Script" pitchFamily="2" charset="0"/>
              </a:rPr>
              <a:t> </a:t>
            </a:r>
            <a:r>
              <a:rPr lang="en-US" sz="4400" dirty="0" err="1">
                <a:latin typeface="#9Slide07 IcielBaliho Script" pitchFamily="2" charset="0"/>
              </a:rPr>
              <a:t>định</a:t>
            </a:r>
            <a:r>
              <a:rPr lang="en-US" sz="4400" dirty="0">
                <a:latin typeface="#9Slide07 IcielBaliho Script" pitchFamily="2" charset="0"/>
              </a:rPr>
              <a:t> </a:t>
            </a:r>
            <a:r>
              <a:rPr lang="en-US" sz="4400" dirty="0" err="1">
                <a:latin typeface="#9Slide07 IcielBaliho Script" pitchFamily="2" charset="0"/>
              </a:rPr>
              <a:t>các</a:t>
            </a:r>
            <a:r>
              <a:rPr lang="en-US" sz="4400" dirty="0">
                <a:latin typeface="#9Slide07 IcielBaliho Script" pitchFamily="2" charset="0"/>
              </a:rPr>
              <a:t> </a:t>
            </a:r>
            <a:r>
              <a:rPr lang="en-US" sz="4400" dirty="0" err="1">
                <a:latin typeface="#9Slide07 IcielBaliho Script" pitchFamily="2" charset="0"/>
              </a:rPr>
              <a:t>cực</a:t>
            </a:r>
            <a:r>
              <a:rPr lang="en-US" sz="4400" dirty="0">
                <a:latin typeface="#9Slide07 IcielBaliho Script" pitchFamily="2" charset="0"/>
              </a:rPr>
              <a:t> </a:t>
            </a:r>
            <a:r>
              <a:rPr lang="en-US" sz="4400" dirty="0" err="1">
                <a:latin typeface="#9Slide07 IcielBaliho Script" pitchFamily="2" charset="0"/>
              </a:rPr>
              <a:t>của</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này</a:t>
            </a:r>
            <a:r>
              <a:rPr lang="en-US" sz="4400" dirty="0">
                <a:latin typeface="#9Slide07 IcielBaliho Script" pitchFamily="2" charset="0"/>
              </a:rPr>
              <a:t>?</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900628" y="5722576"/>
            <a:ext cx="12385090" cy="2862322"/>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Dùng một kim nam châm thử đã được xác định các cực. Đưa một cực của kim nam châm lại gần một đầu của chiếc đinh vít, nếu chúng hút nhau thì có thể xác định được cực đó của đinh vít khác cực với kim nam châm. Từ đó xác định được cực còn lại.</a:t>
            </a:r>
          </a:p>
        </p:txBody>
      </p:sp>
    </p:spTree>
    <p:extLst>
      <p:ext uri="{BB962C8B-B14F-4D97-AF65-F5344CB8AC3E}">
        <p14:creationId xmlns:p14="http://schemas.microsoft.com/office/powerpoint/2010/main" val="67879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276600" y="3519023"/>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886342" y="6262727"/>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spTree>
    <p:extLst>
      <p:ext uri="{BB962C8B-B14F-4D97-AF65-F5344CB8AC3E}">
        <p14:creationId xmlns:p14="http://schemas.microsoft.com/office/powerpoint/2010/main" val="644606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2541</Words>
  <PresentationFormat>Custom</PresentationFormat>
  <Paragraphs>263</Paragraphs>
  <Slides>38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#9Slide07 IcielBaliho Script</vt:lpstr>
      <vt:lpstr>Josefin Sans Regular</vt:lpstr>
      <vt:lpstr>Arial</vt:lpstr>
      <vt:lpstr>#9Slide03 Arima Madurai Black</vt:lpstr>
      <vt:lpstr>#9Slide07 Cadena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2022-08-02T16:39:01Z</dcterms:modified>
  <dc:identifier>DAEqLRB63Dk</dc:identifier>
</cp:coreProperties>
</file>