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43" r:id="rId2"/>
    <p:sldId id="292" r:id="rId3"/>
    <p:sldId id="275" r:id="rId4"/>
    <p:sldId id="293" r:id="rId5"/>
    <p:sldId id="295" r:id="rId6"/>
    <p:sldId id="332" r:id="rId7"/>
    <p:sldId id="342" r:id="rId8"/>
    <p:sldId id="324" r:id="rId9"/>
    <p:sldId id="333" r:id="rId10"/>
    <p:sldId id="334" r:id="rId11"/>
    <p:sldId id="335" r:id="rId12"/>
    <p:sldId id="336" r:id="rId13"/>
    <p:sldId id="337" r:id="rId14"/>
    <p:sldId id="338" r:id="rId15"/>
    <p:sldId id="339" r:id="rId16"/>
    <p:sldId id="297" r:id="rId17"/>
    <p:sldId id="340" r:id="rId18"/>
    <p:sldId id="341" r:id="rId19"/>
    <p:sldId id="3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7F7FF8"/>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4"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t>7/7/2021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8522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1979613"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sp>
        <p:nvSpPr>
          <p:cNvPr id="385" name="Google Shape;385;p22"/>
          <p:cNvSpPr txBox="1">
            <a:spLocks noChangeArrowheads="1"/>
          </p:cNvSpPr>
          <p:nvPr/>
        </p:nvSpPr>
        <p:spPr bwMode="auto">
          <a:xfrm rot="10800000" flipV="1">
            <a:off x="4451350" y="2925763"/>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5" y="5607050"/>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397452"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en-US" altLang="vi-VN" b="1" dirty="0" smtClean="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endParaRPr lang="en-US" altLang="vi-VN" b="1" dirty="0">
              <a:solidFill>
                <a:srgbClr val="FF0000"/>
              </a:solidFill>
              <a:latin typeface="Times New Roman" panose="02020603050405020304" pitchFamily="18" charset="0"/>
              <a:ea typeface="+mj-ea"/>
              <a:cs typeface="Times New Roman" panose="02020603050405020304" pitchFamily="18" charset="0"/>
            </a:endParaRPr>
          </a:p>
        </p:txBody>
      </p:sp>
      <p:pic>
        <p:nvPicPr>
          <p:cNvPr id="6" name="Audio 5">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19012146"/>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688340" y="789854"/>
            <a:ext cx="7388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smtClean="0">
                <a:solidFill>
                  <a:srgbClr val="64C5B4"/>
                </a:solidFill>
                <a:latin typeface="#9Slide05 Habano" panose="02040603050506020204" pitchFamily="18" charset="0"/>
              </a:rPr>
              <a:t>ọc</a:t>
            </a:r>
            <a:r>
              <a:rPr lang="en-US" sz="3200" b="1" dirty="0" smtClean="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đặc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1148081" y="2819401"/>
            <a:ext cx="6468744" cy="3352800"/>
          </a:xfrm>
          <a:prstGeom prst="rect">
            <a:avLst/>
          </a:prstGeom>
        </p:spPr>
      </p:pic>
    </p:spTree>
    <p:extLst>
      <p:ext uri="{BB962C8B-B14F-4D97-AF65-F5344CB8AC3E}">
        <p14:creationId xmlns:p14="http://schemas.microsoft.com/office/powerpoint/2010/main" val="4290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8354" y="435024"/>
            <a:ext cx="7110845" cy="1815882"/>
          </a:xfrm>
          <a:prstGeom prst="rect">
            <a:avLst/>
          </a:prstGeom>
        </p:spPr>
        <p:txBody>
          <a:bodyPr wrap="square">
            <a:spAutoFit/>
          </a:bodyPr>
          <a:lstStyle/>
          <a:p>
            <a:r>
              <a:rPr lang="vi-VN" dirty="0"/>
              <a:t> </a:t>
            </a:r>
            <a:r>
              <a:rPr lang="en-US" sz="2800" dirty="0" smtClean="0">
                <a:solidFill>
                  <a:srgbClr val="00B050"/>
                </a:solidFill>
                <a:latin typeface="Times New Roman" panose="02020603050405020304" pitchFamily="18" charset="0"/>
              </a:rPr>
              <a:t>N</a:t>
            </a:r>
            <a:r>
              <a:rPr lang="vi-VN" sz="2800" dirty="0" smtClean="0">
                <a:solidFill>
                  <a:srgbClr val="00B050"/>
                </a:solidFill>
                <a:latin typeface="Times New Roman" panose="02020603050405020304" pitchFamily="18" charset="0"/>
              </a:rPr>
              <a:t>goài </a:t>
            </a:r>
            <a:r>
              <a:rPr lang="vi-VN" sz="2800" dirty="0">
                <a:solidFill>
                  <a:srgbClr val="00B050"/>
                </a:solidFill>
                <a:latin typeface="Times New Roman" panose="02020603050405020304" pitchFamily="18" charset="0"/>
              </a:rPr>
              <a:t>các thông số kỹ thuật trên một số đồ dùng điện còn có thêm nhãn năng lượng để xác nhận hoặc </a:t>
            </a:r>
            <a:r>
              <a:rPr lang="en-US" sz="2800" dirty="0" smtClean="0">
                <a:solidFill>
                  <a:srgbClr val="00B050"/>
                </a:solidFill>
                <a:latin typeface="Times New Roman" panose="02020603050405020304" pitchFamily="18" charset="0"/>
              </a:rPr>
              <a:t>s</a:t>
            </a:r>
            <a:r>
              <a:rPr lang="vi-VN" sz="2800" dirty="0" smtClean="0">
                <a:solidFill>
                  <a:srgbClr val="00B050"/>
                </a:solidFill>
                <a:latin typeface="Times New Roman" panose="02020603050405020304" pitchFamily="18" charset="0"/>
              </a:rPr>
              <a:t>o </a:t>
            </a:r>
            <a:r>
              <a:rPr lang="vi-VN" sz="2800" dirty="0">
                <a:solidFill>
                  <a:srgbClr val="00B050"/>
                </a:solidFill>
                <a:latin typeface="Times New Roman" panose="02020603050405020304" pitchFamily="18" charset="0"/>
              </a:rPr>
              <a:t>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27526" y="2634160"/>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4160"/>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578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417325" y="949316"/>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B050"/>
                </a:solidFill>
              </a:rPr>
              <a:t>1.</a:t>
            </a:r>
            <a:r>
              <a:rPr lang="vi-VN" sz="2800" dirty="0" smtClean="0">
                <a:solidFill>
                  <a:srgbClr val="00B050"/>
                </a:solidFill>
              </a:rPr>
              <a:t> </a:t>
            </a:r>
            <a:r>
              <a:rPr lang="en-US" sz="2800" dirty="0" err="1" smtClean="0">
                <a:solidFill>
                  <a:srgbClr val="00B050"/>
                </a:solidFill>
              </a:rPr>
              <a:t>Lựa</a:t>
            </a:r>
            <a:r>
              <a:rPr lang="en-US" sz="2800" dirty="0" smtClean="0">
                <a:solidFill>
                  <a:srgbClr val="00B050"/>
                </a:solidFill>
              </a:rPr>
              <a:t> </a:t>
            </a:r>
            <a:r>
              <a:rPr lang="en-US" sz="2800" dirty="0" err="1" smtClean="0">
                <a:solidFill>
                  <a:srgbClr val="00B050"/>
                </a:solidFill>
              </a:rPr>
              <a:t>chọn</a:t>
            </a:r>
            <a:r>
              <a:rPr lang="en-US" sz="2800" dirty="0" smtClean="0">
                <a:solidFill>
                  <a:srgbClr val="00B050"/>
                </a:solidFill>
              </a:rPr>
              <a:t> </a:t>
            </a:r>
            <a:r>
              <a:rPr lang="en-US" sz="2800" dirty="0" err="1" smtClean="0">
                <a:solidFill>
                  <a:srgbClr val="00B050"/>
                </a:solidFill>
              </a:rPr>
              <a:t>đồ</a:t>
            </a:r>
            <a:r>
              <a:rPr lang="en-US" sz="2800" dirty="0" smtClean="0">
                <a:solidFill>
                  <a:srgbClr val="00B050"/>
                </a:solidFill>
              </a:rPr>
              <a:t> </a:t>
            </a:r>
            <a:r>
              <a:rPr lang="en-US" sz="2800" dirty="0" err="1" smtClean="0">
                <a:solidFill>
                  <a:srgbClr val="00B050"/>
                </a:solidFill>
              </a:rPr>
              <a:t>dùng</a:t>
            </a:r>
            <a:r>
              <a:rPr lang="en-US" sz="2800" dirty="0" smtClean="0">
                <a:solidFill>
                  <a:srgbClr val="00B050"/>
                </a:solidFill>
              </a:rPr>
              <a:t> </a:t>
            </a:r>
            <a:r>
              <a:rPr lang="en-US" sz="2800" dirty="0" err="1" smtClean="0">
                <a:solidFill>
                  <a:srgbClr val="00B050"/>
                </a:solidFill>
              </a:rPr>
              <a:t>điện</a:t>
            </a:r>
            <a:r>
              <a:rPr lang="en-US" sz="2800" dirty="0" smtClean="0">
                <a:solidFill>
                  <a:srgbClr val="00B050"/>
                </a:solidFill>
              </a:rPr>
              <a:t> </a:t>
            </a:r>
            <a:r>
              <a:rPr lang="en-US" sz="2800" dirty="0" err="1" smtClean="0">
                <a:solidFill>
                  <a:srgbClr val="00B050"/>
                </a:solidFill>
              </a:rPr>
              <a:t>trong</a:t>
            </a:r>
            <a:r>
              <a:rPr lang="en-US" sz="2800" dirty="0" smtClean="0">
                <a:solidFill>
                  <a:srgbClr val="00B050"/>
                </a:solidFill>
              </a:rPr>
              <a:t> </a:t>
            </a:r>
            <a:r>
              <a:rPr lang="en-US" sz="2800" dirty="0" err="1" smtClean="0">
                <a:solidFill>
                  <a:srgbClr val="00B050"/>
                </a:solidFill>
              </a:rPr>
              <a:t>gia</a:t>
            </a:r>
            <a:r>
              <a:rPr lang="en-US" sz="2800" dirty="0" smtClean="0">
                <a:solidFill>
                  <a:srgbClr val="00B050"/>
                </a:solidFill>
              </a:rPr>
              <a:t> </a:t>
            </a:r>
            <a:r>
              <a:rPr lang="en-US" sz="2800" dirty="0" err="1" smtClean="0">
                <a:solidFill>
                  <a:srgbClr val="00B050"/>
                </a:solidFill>
              </a:rPr>
              <a:t>đình</a:t>
            </a:r>
            <a:endParaRPr lang="en-US" altLang="vi-VN" sz="2800" dirty="0">
              <a:solidFill>
                <a:srgbClr val="00B050"/>
              </a:solidFill>
            </a:endParaRPr>
          </a:p>
        </p:txBody>
      </p:sp>
      <p:sp>
        <p:nvSpPr>
          <p:cNvPr id="3" name="Rectangle 2"/>
          <p:cNvSpPr/>
          <p:nvPr/>
        </p:nvSpPr>
        <p:spPr>
          <a:xfrm>
            <a:off x="838518" y="1430753"/>
            <a:ext cx="8062442" cy="2800767"/>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loại có thông số kỹ thuật và tính năng phù hợp có khả năng tiết kiệm </a:t>
            </a:r>
            <a:r>
              <a:rPr lang="vi-VN" sz="2800" dirty="0"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các thương hiệu và cửa hàng uy </a:t>
            </a:r>
            <a:r>
              <a:rPr lang="vi-VN" sz="2800" dirty="0" smtClean="0">
                <a:solidFill>
                  <a:srgbClr val="0070C0"/>
                </a:solidFill>
                <a:latin typeface="Times New Roman" panose="02020603050405020304" pitchFamily="18" charset="0"/>
                <a:cs typeface="Times New Roman" panose="02020603050405020304" pitchFamily="18" charset="0"/>
              </a:rPr>
              <a:t>tín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giá cả phù hợp với điều kiện tài chính của gia </a:t>
            </a:r>
            <a:r>
              <a:rPr lang="vi-VN" sz="2800" dirty="0"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thiện với môi trường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22" name="Picture 2" descr="Chia sẻ kinh nghiệm mua đồ điện gia đình chuẩn nhất 2019 | 12tra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70" y="3475038"/>
            <a:ext cx="768425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025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Sắp</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đình</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sao</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801934" y="2514109"/>
            <a:ext cx="8078328" cy="4525081"/>
          </a:xfrm>
          <a:prstGeom prst="rect">
            <a:avLst/>
          </a:prstGeom>
        </p:spPr>
      </p:pic>
    </p:spTree>
    <p:extLst>
      <p:ext uri="{BB962C8B-B14F-4D97-AF65-F5344CB8AC3E}">
        <p14:creationId xmlns:p14="http://schemas.microsoft.com/office/powerpoint/2010/main" val="30205581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422717"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solidFill>
                  <a:srgbClr val="8DC7B0"/>
                </a:solidFill>
                <a:latin typeface="Times New Roman" panose="02020603050405020304" pitchFamily="18" charset="0"/>
              </a:rPr>
              <a:t>1.</a:t>
            </a:r>
            <a:r>
              <a:rPr lang="vi-VN" sz="2800" dirty="0">
                <a:solidFill>
                  <a:srgbClr val="8DC7B0"/>
                </a:solidFill>
                <a:latin typeface="Times New Roman" panose="02020603050405020304" pitchFamily="18" charset="0"/>
              </a:rPr>
              <a:t> </a:t>
            </a:r>
            <a:r>
              <a:rPr lang="en-US" sz="2800" dirty="0">
                <a:solidFill>
                  <a:srgbClr val="8DC7B0"/>
                </a:solidFill>
                <a:latin typeface="Times New Roman" panose="02020603050405020304" pitchFamily="18" charset="0"/>
              </a:rPr>
              <a:t> </a:t>
            </a:r>
            <a:r>
              <a:rPr lang="en-US" sz="2800" dirty="0" smtClean="0">
                <a:solidFill>
                  <a:srgbClr val="8DC7B0"/>
                </a:solidFill>
                <a:latin typeface="Times New Roman" panose="02020603050405020304" pitchFamily="18" charset="0"/>
              </a:rPr>
              <a:t>An </a:t>
            </a:r>
            <a:r>
              <a:rPr lang="en-US" sz="2800" dirty="0" err="1">
                <a:solidFill>
                  <a:srgbClr val="8DC7B0"/>
                </a:solidFill>
                <a:latin typeface="Times New Roman" panose="02020603050405020304" pitchFamily="18" charset="0"/>
              </a:rPr>
              <a:t>toàn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khi</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sử</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dụng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đồ</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dùng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điện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trong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gia</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
        <p:nvSpPr>
          <p:cNvPr id="3" name="Rectangle 2"/>
          <p:cNvSpPr/>
          <p:nvPr/>
        </p:nvSpPr>
        <p:spPr>
          <a:xfrm>
            <a:off x="394446" y="1430753"/>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4744" y="2587512"/>
            <a:ext cx="3499407" cy="3249450"/>
          </a:xfrm>
          <a:prstGeom prst="rect">
            <a:avLst/>
          </a:prstGeom>
        </p:spPr>
      </p:pic>
      <p:pic>
        <p:nvPicPr>
          <p:cNvPr id="4" name="Picture 3"/>
          <p:cNvPicPr>
            <a:picLocks noChangeAspect="1"/>
          </p:cNvPicPr>
          <p:nvPr/>
        </p:nvPicPr>
        <p:blipFill>
          <a:blip r:embed="rId4"/>
          <a:stretch>
            <a:fillRect/>
          </a:stretch>
        </p:blipFill>
        <p:spPr>
          <a:xfrm>
            <a:off x="4785019" y="3703690"/>
            <a:ext cx="3633531" cy="3231160"/>
          </a:xfrm>
          <a:prstGeom prst="rect">
            <a:avLst/>
          </a:prstGeom>
        </p:spPr>
      </p:pic>
      <p:pic>
        <p:nvPicPr>
          <p:cNvPr id="6" name="Picture 5"/>
          <p:cNvPicPr>
            <a:picLocks noChangeAspect="1"/>
          </p:cNvPicPr>
          <p:nvPr/>
        </p:nvPicPr>
        <p:blipFill>
          <a:blip r:embed="rId5"/>
          <a:stretch>
            <a:fillRect/>
          </a:stretch>
        </p:blipFill>
        <p:spPr>
          <a:xfrm>
            <a:off x="5148504" y="1663587"/>
            <a:ext cx="3242337" cy="1847850"/>
          </a:xfrm>
          <a:prstGeom prst="rect">
            <a:avLst/>
          </a:prstGeom>
        </p:spPr>
      </p:pic>
      <p:sp>
        <p:nvSpPr>
          <p:cNvPr id="13" name="Rectangle 1"/>
          <p:cNvSpPr>
            <a:spLocks noChangeArrowheads="1"/>
          </p:cNvSpPr>
          <p:nvPr/>
        </p:nvSpPr>
        <p:spPr bwMode="auto">
          <a:xfrm>
            <a:off x="341313" y="0"/>
            <a:ext cx="822018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a:t>
            </a:r>
            <a:r>
              <a:rPr lang="en-US" altLang="vi-VN" sz="2400" b="1" u="sng" dirty="0">
                <a:solidFill>
                  <a:srgbClr val="339966"/>
                </a:solidFill>
                <a:latin typeface="Times New Roman" panose="02020603050405020304" pitchFamily="18" charset="0"/>
              </a:rPr>
              <a:t>.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590731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36464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09690" y="711200"/>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solidFill>
                  <a:srgbClr val="8DC7B0"/>
                </a:solidFill>
              </a:rPr>
              <a:t>1</a:t>
            </a:r>
            <a:r>
              <a:rPr lang="en-US" altLang="en-US" sz="2800" dirty="0" smtClean="0">
                <a:solidFill>
                  <a:srgbClr val="8DC7B0"/>
                </a:solidFill>
              </a:rPr>
              <a:t>.</a:t>
            </a:r>
            <a:r>
              <a:rPr lang="vi-VN" dirty="0"/>
              <a:t> </a:t>
            </a:r>
            <a:r>
              <a:rPr lang="en-US" sz="2800" dirty="0">
                <a:solidFill>
                  <a:srgbClr val="8DC7B0"/>
                </a:solidFill>
              </a:rPr>
              <a:t> </a:t>
            </a:r>
            <a:r>
              <a:rPr lang="en-US" sz="2800" dirty="0" smtClean="0">
                <a:solidFill>
                  <a:srgbClr val="8DC7B0"/>
                </a:solidFill>
              </a:rPr>
              <a:t>An </a:t>
            </a:r>
            <a:r>
              <a:rPr lang="en-US" sz="2800" dirty="0" err="1">
                <a:solidFill>
                  <a:srgbClr val="8DC7B0"/>
                </a:solidFill>
              </a:rPr>
              <a:t>toàn</a:t>
            </a:r>
            <a:r>
              <a:rPr lang="en-US" sz="2800" dirty="0">
                <a:solidFill>
                  <a:srgbClr val="8DC7B0"/>
                </a:solidFill>
              </a:rPr>
              <a:t> </a:t>
            </a:r>
            <a:r>
              <a:rPr lang="en-US" sz="2800" dirty="0" err="1">
                <a:solidFill>
                  <a:srgbClr val="8DC7B0"/>
                </a:solidFill>
              </a:rPr>
              <a:t>khi</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đồ</a:t>
            </a:r>
            <a:r>
              <a:rPr lang="en-US" sz="2800" dirty="0">
                <a:solidFill>
                  <a:srgbClr val="8DC7B0"/>
                </a:solidFill>
              </a:rPr>
              <a:t> </a:t>
            </a:r>
            <a:r>
              <a:rPr lang="en-US" sz="2800" dirty="0" err="1">
                <a:solidFill>
                  <a:srgbClr val="8DC7B0"/>
                </a:solidFill>
              </a:rPr>
              <a:t>dùng</a:t>
            </a:r>
            <a:r>
              <a:rPr lang="en-US" sz="2800" dirty="0">
                <a:solidFill>
                  <a:srgbClr val="8DC7B0"/>
                </a:solidFill>
              </a:rPr>
              <a:t> </a:t>
            </a:r>
            <a:r>
              <a:rPr lang="en-US" sz="2800" dirty="0" err="1">
                <a:solidFill>
                  <a:srgbClr val="8DC7B0"/>
                </a:solidFill>
              </a:rPr>
              <a:t>điện</a:t>
            </a:r>
            <a:r>
              <a:rPr lang="en-US" sz="2800" dirty="0">
                <a:solidFill>
                  <a:srgbClr val="8DC7B0"/>
                </a:solidFill>
              </a:rPr>
              <a:t> </a:t>
            </a:r>
            <a:r>
              <a:rPr lang="en-US" sz="2800" dirty="0" err="1">
                <a:solidFill>
                  <a:srgbClr val="8DC7B0"/>
                </a:solidFill>
              </a:rPr>
              <a:t>trong</a:t>
            </a:r>
            <a:r>
              <a:rPr lang="en-US" sz="2800" dirty="0">
                <a:solidFill>
                  <a:srgbClr val="8DC7B0"/>
                </a:solidFill>
              </a:rPr>
              <a:t> </a:t>
            </a:r>
            <a:r>
              <a:rPr lang="en-US" sz="2800" dirty="0" err="1">
                <a:solidFill>
                  <a:srgbClr val="8DC7B0"/>
                </a:solidFill>
              </a:rPr>
              <a:t>gia</a:t>
            </a:r>
            <a:r>
              <a:rPr lang="en-US" sz="2800" dirty="0">
                <a:solidFill>
                  <a:srgbClr val="8DC7B0"/>
                </a:solidFill>
              </a:rPr>
              <a:t> </a:t>
            </a:r>
            <a:r>
              <a:rPr lang="en-US" sz="2800" dirty="0" err="1">
                <a:solidFill>
                  <a:srgbClr val="8DC7B0"/>
                </a:solidFill>
              </a:rPr>
              <a:t>đình</a:t>
            </a:r>
            <a:endParaRPr lang="en-US" sz="2800" dirty="0">
              <a:solidFill>
                <a:srgbClr val="8DC7B0"/>
              </a:solidFill>
            </a:endParaRPr>
          </a:p>
        </p:txBody>
      </p:sp>
      <p:sp>
        <p:nvSpPr>
          <p:cNvPr id="3" name="Rectangle 2"/>
          <p:cNvSpPr/>
          <p:nvPr/>
        </p:nvSpPr>
        <p:spPr>
          <a:xfrm>
            <a:off x="838200" y="1610395"/>
            <a:ext cx="5943600"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07" y="2302712"/>
            <a:ext cx="3277058" cy="3791479"/>
          </a:xfrm>
          <a:prstGeom prst="rect">
            <a:avLst/>
          </a:prstGeom>
        </p:spPr>
      </p:pic>
      <p:pic>
        <p:nvPicPr>
          <p:cNvPr id="6" name="Picture 5"/>
          <p:cNvPicPr>
            <a:picLocks noChangeAspect="1"/>
          </p:cNvPicPr>
          <p:nvPr/>
        </p:nvPicPr>
        <p:blipFill>
          <a:blip r:embed="rId4"/>
          <a:stretch>
            <a:fillRect/>
          </a:stretch>
        </p:blipFill>
        <p:spPr>
          <a:xfrm>
            <a:off x="5266651" y="3017558"/>
            <a:ext cx="2343150" cy="1952625"/>
          </a:xfrm>
          <a:prstGeom prst="rect">
            <a:avLst/>
          </a:prstGeom>
        </p:spPr>
      </p:pic>
      <p:sp>
        <p:nvSpPr>
          <p:cNvPr id="7" name="Rectangle 6"/>
          <p:cNvSpPr/>
          <p:nvPr/>
        </p:nvSpPr>
        <p:spPr>
          <a:xfrm rot="2768599">
            <a:off x="4448462" y="4053653"/>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4474896" y="3929262"/>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1217020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tình</a:t>
            </a:r>
            <a:r>
              <a:rPr lang="en-US" sz="2800" b="1" dirty="0">
                <a:solidFill>
                  <a:srgbClr val="339966"/>
                </a:solidFill>
              </a:rPr>
              <a:t> </a:t>
            </a:r>
            <a:r>
              <a:rPr lang="en-US" sz="2800" b="1" dirty="0" err="1">
                <a:solidFill>
                  <a:srgbClr val="339966"/>
                </a:solidFill>
              </a:rPr>
              <a:t>huống</a:t>
            </a:r>
            <a:r>
              <a:rPr lang="en-US" sz="2800" b="1" dirty="0">
                <a:solidFill>
                  <a:srgbClr val="339966"/>
                </a:solidFill>
              </a:rPr>
              <a:t> </a:t>
            </a:r>
            <a:r>
              <a:rPr lang="en-US" sz="2800" b="1" dirty="0" err="1">
                <a:solidFill>
                  <a:srgbClr val="339966"/>
                </a:solidFill>
              </a:rPr>
              <a:t>mất</a:t>
            </a:r>
            <a:r>
              <a:rPr lang="en-US" sz="2800" b="1" dirty="0">
                <a:solidFill>
                  <a:srgbClr val="339966"/>
                </a:solidFill>
              </a:rPr>
              <a:t> an </a:t>
            </a:r>
            <a:r>
              <a:rPr lang="en-US" sz="2800" b="1" dirty="0" err="1">
                <a:solidFill>
                  <a:srgbClr val="339966"/>
                </a:solidFill>
              </a:rPr>
              <a:t>toàn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đồ</a:t>
            </a:r>
            <a:r>
              <a:rPr lang="en-US" sz="2800" b="1" dirty="0">
                <a:solidFill>
                  <a:srgbClr val="339966"/>
                </a:solidFill>
              </a:rPr>
              <a:t> </a:t>
            </a:r>
            <a:r>
              <a:rPr lang="en-US" sz="2800" b="1" dirty="0" err="1">
                <a:solidFill>
                  <a:srgbClr val="339966"/>
                </a:solidFill>
              </a:rPr>
              <a:t>dùng</a:t>
            </a:r>
            <a:r>
              <a:rPr lang="en-US" sz="2800" b="1" dirty="0">
                <a:solidFill>
                  <a:srgbClr val="339966"/>
                </a:solidFill>
              </a:rPr>
              <a:t> </a:t>
            </a:r>
            <a:r>
              <a:rPr lang="en-US" sz="2800" b="1" dirty="0" err="1">
                <a:solidFill>
                  <a:srgbClr val="339966"/>
                </a:solidFill>
              </a:rPr>
              <a:t>điện</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phòng</a:t>
            </a:r>
            <a:r>
              <a:rPr lang="en-US" sz="2800" b="1" dirty="0">
                <a:solidFill>
                  <a:srgbClr val="339966"/>
                </a:solidFill>
              </a:rPr>
              <a:t> </a:t>
            </a:r>
            <a:r>
              <a:rPr lang="en-US" sz="2800" b="1" dirty="0" err="1">
                <a:solidFill>
                  <a:srgbClr val="339966"/>
                </a:solidFill>
              </a:rPr>
              <a:t>tránh</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3200" dirty="0" smtClean="0">
                <a:solidFill>
                  <a:schemeClr val="bg1"/>
                </a:solidFill>
                <a:cs typeface="Times New Roman" panose="02020603050405020304" pitchFamily="18" charset="0"/>
              </a:rPr>
              <a:t>Nghề </a:t>
            </a:r>
            <a:r>
              <a:rPr lang="vi-VN" sz="3200" dirty="0">
                <a:solidFill>
                  <a:schemeClr val="bg1"/>
                </a:solidFill>
                <a:cs typeface="Times New Roman" panose="02020603050405020304" pitchFamily="18" charset="0"/>
              </a:rPr>
              <a:t>điện dân dụng rất phổ biến và gắn liền với các công việc như lắp </a:t>
            </a:r>
            <a:r>
              <a:rPr lang="vi-VN" sz="3200" dirty="0" smtClean="0">
                <a:solidFill>
                  <a:schemeClr val="bg1"/>
                </a:solidFill>
                <a:cs typeface="Times New Roman" panose="02020603050405020304" pitchFamily="18" charset="0"/>
              </a:rPr>
              <a:t>đặt</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 </a:t>
            </a:r>
            <a:r>
              <a:rPr lang="vi-VN" sz="3200" dirty="0">
                <a:solidFill>
                  <a:schemeClr val="bg1"/>
                </a:solidFill>
                <a:cs typeface="Times New Roman" panose="02020603050405020304" pitchFamily="18" charset="0"/>
              </a:rPr>
              <a:t>bảo </a:t>
            </a:r>
            <a:r>
              <a:rPr lang="vi-VN" sz="3200" dirty="0" smtClean="0">
                <a:solidFill>
                  <a:schemeClr val="bg1"/>
                </a:solidFill>
                <a:cs typeface="Times New Roman" panose="02020603050405020304" pitchFamily="18" charset="0"/>
              </a:rPr>
              <a:t>trì </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sửa </a:t>
            </a:r>
            <a:r>
              <a:rPr lang="vi-VN" sz="3200" dirty="0">
                <a:solidFill>
                  <a:schemeClr val="bg1"/>
                </a:solidFill>
                <a:cs typeface="Times New Roman" panose="02020603050405020304" pitchFamily="18" charset="0"/>
              </a:rPr>
              <a:t>chữa hệ thống điện và các đồ dùng điện trong gia đình</a:t>
            </a:r>
            <a:endParaRPr lang="en-US" altLang="en-US" sz="3200" dirty="0">
              <a:solidFill>
                <a:schemeClr val="bg1"/>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3" name="Picture 2"/>
          <p:cNvPicPr>
            <a:picLocks noChangeAspect="1"/>
          </p:cNvPicPr>
          <p:nvPr/>
        </p:nvPicPr>
        <p:blipFill>
          <a:blip r:embed="rId3"/>
          <a:stretch>
            <a:fillRect/>
          </a:stretch>
        </p:blipFill>
        <p:spPr>
          <a:xfrm>
            <a:off x="1022350" y="1630363"/>
            <a:ext cx="2543175" cy="4313237"/>
          </a:xfrm>
          <a:prstGeom prst="rect">
            <a:avLst/>
          </a:prstGeom>
        </p:spPr>
      </p:pic>
    </p:spTree>
    <p:extLst>
      <p:ext uri="{BB962C8B-B14F-4D97-AF65-F5344CB8AC3E}">
        <p14:creationId xmlns:p14="http://schemas.microsoft.com/office/powerpoint/2010/main" val="90421792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Kể</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có</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trong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gia</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Cho </a:t>
            </a:r>
            <a:r>
              <a:rPr lang="en-US" sz="2800" b="1" dirty="0" err="1" smtClean="0">
                <a:solidFill>
                  <a:srgbClr val="339966"/>
                </a:solidFill>
                <a:latin typeface="Times New Roman" panose="02020603050405020304" pitchFamily="18" charset="0"/>
              </a:rPr>
              <a:t>biết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kỹ</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thuật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ghi</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trên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những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đó</a:t>
            </a:r>
            <a:endParaRPr lang="en-US" sz="2800" b="1" dirty="0" smtClean="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969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Tìm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dựa</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015008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9050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290366" y="2881745"/>
            <a:ext cx="609600" cy="609600"/>
          </a:xfrm>
          <a:prstGeom prst="rect">
            <a:avLst/>
          </a:prstGeom>
        </p:spPr>
      </p:pic>
    </p:spTree>
    <p:extLst>
      <p:ext uri="{BB962C8B-B14F-4D97-AF65-F5344CB8AC3E}">
        <p14:creationId xmlns:p14="http://schemas.microsoft.com/office/powerpoint/2010/main" val="34470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2800" dirty="0" err="1" smtClean="0">
                <a:solidFill>
                  <a:srgbClr val="00B0F0"/>
                </a:solidFill>
              </a:rPr>
              <a:t>Kể</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tên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công</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endParaRPr lang="en-US" sz="2800" dirty="0">
              <a:solidFill>
                <a:srgbClr val="00B0F0"/>
              </a:solidFill>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B0F0"/>
                </a:solidFill>
              </a:rPr>
              <a:t>-</a:t>
            </a:r>
            <a:r>
              <a:rPr lang="en-US" sz="2800" dirty="0" err="1" smtClean="0">
                <a:solidFill>
                  <a:srgbClr val="00B0F0"/>
                </a:solidFill>
              </a:rPr>
              <a:t>Nêu</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các</a:t>
            </a:r>
            <a:r>
              <a:rPr lang="en-US" sz="2800" dirty="0">
                <a:solidFill>
                  <a:srgbClr val="00B0F0"/>
                </a:solidFill>
              </a:rPr>
              <a:t> </a:t>
            </a:r>
            <a:r>
              <a:rPr lang="en-US" sz="2800" dirty="0" err="1">
                <a:solidFill>
                  <a:srgbClr val="00B0F0"/>
                </a:solidFill>
              </a:rPr>
              <a:t>lựa</a:t>
            </a:r>
            <a:r>
              <a:rPr lang="en-US" sz="2800" dirty="0">
                <a:solidFill>
                  <a:srgbClr val="00B0F0"/>
                </a:solidFill>
              </a:rPr>
              <a:t> </a:t>
            </a:r>
            <a:r>
              <a:rPr lang="en-US" sz="2800" dirty="0" err="1">
                <a:solidFill>
                  <a:srgbClr val="00B0F0"/>
                </a:solidFill>
              </a:rPr>
              <a:t>chọn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lưu</a:t>
            </a:r>
            <a:r>
              <a:rPr lang="en-US" sz="2800" dirty="0">
                <a:solidFill>
                  <a:srgbClr val="00B0F0"/>
                </a:solidFill>
              </a:rPr>
              <a:t> ý </a:t>
            </a:r>
            <a:r>
              <a:rPr lang="en-US" sz="2800" dirty="0" err="1">
                <a:solidFill>
                  <a:srgbClr val="00B0F0"/>
                </a:solidFill>
              </a:rPr>
              <a:t>khi</a:t>
            </a:r>
            <a:r>
              <a:rPr lang="en-US" sz="2800" dirty="0">
                <a:solidFill>
                  <a:srgbClr val="00B0F0"/>
                </a:solidFill>
              </a:rPr>
              <a:t> </a:t>
            </a:r>
            <a:r>
              <a:rPr lang="en-US" sz="2800" dirty="0" err="1">
                <a:solidFill>
                  <a:srgbClr val="00B0F0"/>
                </a:solidFill>
              </a:rPr>
              <a:t>sử</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r>
              <a:rPr lang="en-US" sz="2800" dirty="0">
                <a:solidFill>
                  <a:srgbClr val="00B0F0"/>
                </a:solidFill>
              </a:rPr>
              <a:t> an </a:t>
            </a:r>
            <a:r>
              <a:rPr lang="en-US" sz="2800" dirty="0" err="1">
                <a:solidFill>
                  <a:srgbClr val="00B0F0"/>
                </a:solidFill>
              </a:rPr>
              <a:t>toàn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tiết</a:t>
            </a:r>
            <a:r>
              <a:rPr lang="en-US" sz="2800" dirty="0">
                <a:solidFill>
                  <a:srgbClr val="00B0F0"/>
                </a:solidFill>
              </a:rPr>
              <a:t> </a:t>
            </a:r>
            <a:r>
              <a:rPr lang="en-US" sz="2800" dirty="0" err="1">
                <a:solidFill>
                  <a:srgbClr val="00B0F0"/>
                </a:solidFill>
              </a:rPr>
              <a:t>kiệm</a:t>
            </a:r>
            <a:endParaRPr lang="en-US" sz="2800" dirty="0">
              <a:solidFill>
                <a:srgbClr val="00B0F0"/>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77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sử dụng  đồ dùng điện trong gia đình an toàn hiệu quả?</a:t>
            </a: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a:t>
            </a:r>
            <a:r>
              <a:rPr lang="en-US" sz="2800" b="1" u="sng" dirty="0" err="1">
                <a:solidFill>
                  <a:srgbClr val="339966"/>
                </a:solidFill>
              </a:rPr>
              <a:t>Đ</a:t>
            </a:r>
            <a:r>
              <a:rPr lang="en-US" sz="2800" b="1" u="sng" dirty="0" err="1" smtClean="0">
                <a:solidFill>
                  <a:srgbClr val="339966"/>
                </a:solidFill>
              </a:rPr>
              <a:t>ồ</a:t>
            </a:r>
            <a:r>
              <a:rPr lang="en-US" sz="2800" b="1" u="sng" dirty="0" smtClean="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3"/>
            <a:ext cx="6248082"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Đồ </a:t>
            </a:r>
            <a:r>
              <a:rPr lang="vi-VN" sz="2800" dirty="0">
                <a:solidFill>
                  <a:srgbClr val="0070C0"/>
                </a:solidFill>
                <a:latin typeface="Times New Roman" panose="02020603050405020304" pitchFamily="18" charset="0"/>
                <a:cs typeface="Times New Roman" panose="02020603050405020304" pitchFamily="18" charset="0"/>
              </a:rPr>
              <a:t>dùng điện trong gia đình là các sản phẩm công nghệ hoạt động bằng năng lượng điện  phục vụ sinh hoạt trong gia đình</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05" y="2698397"/>
            <a:ext cx="8078328" cy="5058481"/>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569660"/>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775159" y="2057400"/>
            <a:ext cx="8078328"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số kỹ thuật của đồ dùng điện bao gồm các đại lượng điện định mức chung và các đại lượng điện đặc trưng riêng cho các chức năng của đồ dùng điện được quy định bởi nhà sản xuất</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11751" y="1227814"/>
            <a:ext cx="3598227" cy="4563386"/>
          </a:xfrm>
          <a:prstGeom prst="rect">
            <a:avLst/>
          </a:prstGeom>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3"/>
          <a:stretch>
            <a:fillRect/>
          </a:stretch>
        </p:blipFill>
        <p:spPr>
          <a:xfrm>
            <a:off x="5259134" y="1527106"/>
            <a:ext cx="3598227" cy="3546334"/>
          </a:xfrm>
          <a:prstGeom prst="rect">
            <a:avLst/>
          </a:prstGeom>
        </p:spPr>
      </p:pic>
      <p:sp>
        <p:nvSpPr>
          <p:cNvPr id="12" name="Rectangle 11"/>
          <p:cNvSpPr/>
          <p:nvPr/>
        </p:nvSpPr>
        <p:spPr>
          <a:xfrm>
            <a:off x="687134" y="3539021"/>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a:t>
            </a:r>
            <a:r>
              <a:rPr lang="en-US" sz="2800" dirty="0" err="1" smtClean="0">
                <a:solidFill>
                  <a:srgbClr val="0070C0"/>
                </a:solidFill>
                <a:latin typeface="Times New Roman" panose="02020603050405020304" pitchFamily="18" charset="0"/>
                <a:cs typeface="Times New Roman" panose="02020603050405020304" pitchFamily="18" charset="0"/>
              </a:rPr>
              <a: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là V</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 y="1982645"/>
            <a:ext cx="4572000" cy="193899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là W</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281959"/>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a:t>
            </a:r>
            <a:r>
              <a:rPr lang="vi-VN" sz="2800" dirty="0" smtClean="0">
                <a:solidFill>
                  <a:srgbClr val="00B050"/>
                </a:solidFill>
                <a:latin typeface="Times New Roman" panose="02020603050405020304" pitchFamily="18" charset="0"/>
              </a:rPr>
              <a:t>230V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220</a:t>
            </a:r>
            <a:r>
              <a:rPr lang="en-US" sz="2800" dirty="0" smtClean="0">
                <a:solidFill>
                  <a:srgbClr val="00B050"/>
                </a:solidFill>
                <a:latin typeface="Times New Roman" panose="02020603050405020304" pitchFamily="18" charset="0"/>
              </a:rPr>
              <a:t>V,</a:t>
            </a:r>
            <a:r>
              <a:rPr lang="vi-VN" sz="2800" dirty="0" smtClean="0">
                <a:solidFill>
                  <a:srgbClr val="00B050"/>
                </a:solidFill>
                <a:latin typeface="Times New Roman" panose="02020603050405020304" pitchFamily="18" charset="0"/>
              </a:rPr>
              <a:t> 120V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110V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Ở</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Dung </a:t>
            </a:r>
            <a:r>
              <a:rPr lang="vi-VN" sz="3200" dirty="0">
                <a:solidFill>
                  <a:srgbClr val="0070C0"/>
                </a:solidFill>
                <a:latin typeface="Times New Roman" panose="02020603050405020304" pitchFamily="18" charset="0"/>
                <a:ea typeface="+mj-ea"/>
                <a:cs typeface="Times New Roman" panose="02020603050405020304" pitchFamily="18" charset="0"/>
              </a:rPr>
              <a:t>tích là sức chứa tối đa mà vẫn có thể chứa được một khối </a:t>
            </a:r>
            <a:r>
              <a:rPr lang="en-US" sz="3200" dirty="0" smtClean="0">
                <a:solidFill>
                  <a:srgbClr val="0070C0"/>
                </a:solidFill>
                <a:latin typeface="Times New Roman" panose="02020603050405020304" pitchFamily="18" charset="0"/>
                <a:ea typeface="+mj-ea"/>
                <a:cs typeface="Times New Roman" panose="02020603050405020304" pitchFamily="18" charset="0"/>
              </a:rPr>
              <a:t>c</a:t>
            </a:r>
            <a:r>
              <a:rPr lang="vi-VN" sz="3200" dirty="0" smtClean="0">
                <a:solidFill>
                  <a:srgbClr val="0070C0"/>
                </a:solidFill>
                <a:latin typeface="Times New Roman" panose="02020603050405020304" pitchFamily="18" charset="0"/>
                <a:ea typeface="+mj-ea"/>
                <a:cs typeface="Times New Roman" panose="02020603050405020304" pitchFamily="18" charset="0"/>
              </a:rPr>
              <a:t>hất </a:t>
            </a:r>
            <a:r>
              <a:rPr lang="vi-VN" sz="3200" dirty="0">
                <a:solidFill>
                  <a:srgbClr val="0070C0"/>
                </a:solidFill>
                <a:latin typeface="Times New Roman" panose="02020603050405020304" pitchFamily="18" charset="0"/>
                <a:ea typeface="+mj-ea"/>
                <a:cs typeface="Times New Roman" panose="02020603050405020304" pitchFamily="18" charset="0"/>
              </a:rPr>
              <a:t>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1" y="3519217"/>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99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660</TotalTime>
  <Words>430</Words>
  <PresentationFormat>On-screen Show (4:3)</PresentationFormat>
  <Paragraphs>47</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2013-08-28T08:21:51Z</dcterms:created>
  <dcterms:modified xsi:type="dcterms:W3CDTF">2021-07-07T03:10:32Z</dcterms:modified>
</cp:coreProperties>
</file>