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501" r:id="rId2"/>
    <p:sldId id="500" r:id="rId3"/>
    <p:sldId id="502" r:id="rId4"/>
    <p:sldId id="278" r:id="rId5"/>
    <p:sldId id="504" r:id="rId6"/>
    <p:sldId id="503" r:id="rId7"/>
    <p:sldId id="505" r:id="rId8"/>
    <p:sldId id="506" r:id="rId9"/>
    <p:sldId id="507" r:id="rId10"/>
    <p:sldId id="508" r:id="rId11"/>
    <p:sldId id="509" r:id="rId12"/>
    <p:sldId id="510" r:id="rId13"/>
    <p:sldId id="511" r:id="rId14"/>
    <p:sldId id="513" r:id="rId15"/>
    <p:sldId id="512" r:id="rId16"/>
    <p:sldId id="514" r:id="rId17"/>
    <p:sldId id="515" r:id="rId18"/>
    <p:sldId id="516" r:id="rId19"/>
    <p:sldId id="517" r:id="rId20"/>
    <p:sldId id="518" r:id="rId21"/>
    <p:sldId id="261" r:id="rId22"/>
    <p:sldId id="27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9FFE5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41" autoAdjust="0"/>
    <p:restoredTop sz="94660"/>
  </p:normalViewPr>
  <p:slideViewPr>
    <p:cSldViewPr snapToGrid="0">
      <p:cViewPr varScale="1">
        <p:scale>
          <a:sx n="94" d="100"/>
          <a:sy n="94" d="100"/>
        </p:scale>
        <p:origin x="571" y="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5B52D-C38B-41F9-9A29-BE9384B2B4EC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069FE6-FFDC-4C29-A34D-6B948EB9B5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7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069FE6-FFDC-4C29-A34D-6B948EB9B5C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723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393926-539F-6AEA-E17F-9E357E03D0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C752F9-61EB-0425-ECE1-4DDD0A29BE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DB3B1-DFFB-C01B-4FC3-11EDEF8BC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74209-5017-6A58-920B-BEFE76E83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03CAB3-5A72-E5F5-2C4D-9DC34EADA3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202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7B1B-06CE-C746-8EF5-F4D1B7F9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64FD45-24DC-3CF1-4673-6752AAC48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773B8-201D-E9DE-EA21-257D02B5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CBB33E-90A4-9C9C-4610-B4ABFB34C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D5651-F992-8899-2855-3671FDEB2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1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A7C845-4E1D-77F1-806C-5A42BE50E7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9DA9A6-B311-C753-13A7-BB3ACAB9E2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DC48C-7DF8-C2DE-0539-0F56F2E6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FF080-44FB-F55F-86DC-75798B5FB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BEE0B-DF41-EAC2-122E-55566A70D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825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F72A4-122F-FA1B-55E5-723270548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F64FF-B7E4-4445-EBDF-841A36C99D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DCA12-3EF6-86E1-B7B9-CEA93BDB2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CD58-9651-38FD-8CA6-D4A1C15AB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91A1D-416E-AE3C-A584-E5E62CBE9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0955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420C34-121E-47C9-7188-6789A40CC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2D56D4-1C4A-D1FB-96D8-508EB6DE33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43C3A0-90C3-B3D0-4087-4DBE8606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9BE9E9-6CC0-1FB8-99D9-4D2472ADF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FF44BA-2F5C-F98F-B4E0-F182552C7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341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288F8-0D07-9886-6882-8E1E8D3FCC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3466D-DE6F-29C6-2A83-C7549AE9D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11FA76-896C-A34E-CE0F-60C29BEF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0FDFCC-B658-9B32-96BC-8CEFD85EE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8DE42-E47B-3BA2-77C9-9698701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65DCB1-0823-23E5-A20F-10D9D9DD7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545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BD1CC-2288-9799-1AFA-8FE786AB0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5DC9F7-8F6A-F0AD-7F0C-B99E1448A8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ADB924-EF24-F80E-148B-1073345D93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3471C0-0ABD-6187-EB3D-D8CBA7D8E7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AC0E9C-DF27-C757-90BD-3A6AEFC7D5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2528360-52D0-5C44-E582-8C6FB1CCA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0B8ED-CFAE-A591-5E38-549CAD11E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DC6BA-320A-F2E3-E828-10B980A08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6044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D0B00-2513-4B19-C57D-DA550E7CC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7BC4D5-F373-D298-449C-8F7D71395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72E7DE-E0A3-7B09-0B47-42E944878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FA21437-BF75-FF03-7C8D-EE4274A95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952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BA3D52-3089-76B7-3239-C74A7299B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AD8384-29F4-8FFC-C074-653FABFB2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3B83DE-1449-0E72-EFE9-CA902B8C3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564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36999-9EB7-E1E8-9239-BE940C8B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942B6-1F8F-0783-CEBA-E6C2FBD66F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481E7-D45A-7297-AE21-4737E642A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060AE8-64E4-FD68-E9BB-743ACCAD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C894D2-9130-0481-3885-1057916A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BFEB7B-7A79-171B-036A-546E1B1D2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46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12B29-2E7A-45A4-15A5-7A81F8815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4357A88-4751-8CC6-76EE-4C61DC7839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FAACE2-9D16-F897-2338-AD8C2C3CA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9A453-2730-9B1F-531E-4CB73F7B9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BFF01B-87E2-9D6C-6F16-B67F6FFC7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A66A3-1A85-A342-6235-704E3C1A2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954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D0B944-9877-91BF-CF98-2E179EA14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68BD0-570E-E720-8619-DD41C8467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7FDA0E-9905-080F-06BD-6F1C602F88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A6C02-357A-49CA-BC65-31260BA965BB}" type="datetimeFigureOut">
              <a:rPr lang="en-US" smtClean="0"/>
              <a:t>11/18/2024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4CB61-E2F6-F388-6824-1C39380C06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873FF1-C788-B72E-DC1E-92045DE26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685E7-FE9D-4572-A67F-518E780469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242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4.wdp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5.wdp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6.wdp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7.wdp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3.png"/><Relationship Id="rId4" Type="http://schemas.microsoft.com/office/2007/relationships/hdphoto" Target="../media/hdphoto8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0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779728" y="595865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10058781" y="955597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146148" y="822522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6" name="Freeform 106"/>
          <p:cNvSpPr/>
          <p:nvPr/>
        </p:nvSpPr>
        <p:spPr>
          <a:xfrm>
            <a:off x="5629292" y="77119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10030446" y="1699605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397768" y="1559850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1420445" y="2445769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21" name="TextBox 97"/>
          <p:cNvSpPr txBox="1"/>
          <p:nvPr/>
        </p:nvSpPr>
        <p:spPr>
          <a:xfrm>
            <a:off x="1889823" y="1231916"/>
            <a:ext cx="7620678" cy="41419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ÔN TẬP CH</a:t>
            </a:r>
            <a:r>
              <a:rPr lang="vi-VN" sz="8800" b="1" dirty="0">
                <a:solidFill>
                  <a:srgbClr val="3333FF"/>
                </a:solidFill>
                <a:latin typeface="More Sugar"/>
              </a:rPr>
              <a:t>Ư</a:t>
            </a:r>
            <a:r>
              <a:rPr lang="en-US" sz="8800" b="1" dirty="0">
                <a:solidFill>
                  <a:srgbClr val="3333FF"/>
                </a:solidFill>
                <a:latin typeface="More Sugar"/>
              </a:rPr>
              <a:t>ƠNG I </a:t>
            </a:r>
          </a:p>
          <a:p>
            <a:pPr algn="ctr">
              <a:lnSpc>
                <a:spcPts val="10901"/>
              </a:lnSpc>
              <a:spcBef>
                <a:spcPct val="0"/>
              </a:spcBef>
            </a:pPr>
            <a:r>
              <a:rPr lang="en-US" sz="8800" b="1" dirty="0">
                <a:solidFill>
                  <a:srgbClr val="3333FF"/>
                </a:solidFill>
                <a:latin typeface="More Sugar"/>
              </a:rPr>
              <a:t>(TIẾT 3)</a:t>
            </a:r>
          </a:p>
        </p:txBody>
      </p:sp>
      <p:sp>
        <p:nvSpPr>
          <p:cNvPr id="116" name="Freeform 4">
            <a:extLst>
              <a:ext uri="{FF2B5EF4-FFF2-40B4-BE49-F238E27FC236}">
                <a16:creationId xmlns:a16="http://schemas.microsoft.com/office/drawing/2014/main" id="{3F8E1153-ECCB-C195-0414-A5AFD7FD2380}"/>
              </a:ext>
            </a:extLst>
          </p:cNvPr>
          <p:cNvSpPr/>
          <p:nvPr/>
        </p:nvSpPr>
        <p:spPr>
          <a:xfrm>
            <a:off x="1425605" y="4548329"/>
            <a:ext cx="1386500" cy="1410109"/>
          </a:xfrm>
          <a:custGeom>
            <a:avLst/>
            <a:gdLst/>
            <a:ahLst/>
            <a:cxnLst/>
            <a:rect l="l" t="t" r="r" b="b"/>
            <a:pathLst>
              <a:path w="3451288" h="4114800">
                <a:moveTo>
                  <a:pt x="0" y="0"/>
                </a:moveTo>
                <a:lnTo>
                  <a:pt x="3451288" y="0"/>
                </a:lnTo>
                <a:lnTo>
                  <a:pt x="345128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562164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a) Ta </a:t>
                </a:r>
                <a:r>
                  <a:rPr lang="en-US" sz="2400" dirty="0" err="1"/>
                  <a:t>đặt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tên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các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điểm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vẽ</a:t>
                </a:r>
                <a:r>
                  <a:rPr lang="en-US" sz="2400" dirty="0"/>
                  <a:t> </a:t>
                </a:r>
                <a:r>
                  <a:rPr lang="en-US" sz="2400" dirty="0" err="1"/>
                  <a:t>dưới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đây</a:t>
                </a:r>
                <a:r>
                  <a:rPr lang="en-US" sz="24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/>
                  <a:t>Ta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/>
                      <m:t>A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/>
                          <m:t>O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//</m:t>
                    </m:r>
                  </m:oMath>
                </a14:m>
                <a:r>
                  <a:rPr lang="en-US" sz="2400" dirty="0"/>
                  <a:t> AO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𝑆𝑂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Lại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A C // SO </a:t>
                </a:r>
                <a:r>
                  <a:rPr lang="en-US" sz="2400" dirty="0" err="1"/>
                  <a:t>nên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𝑆𝐴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err="1"/>
                  <a:t>Từ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𝑂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𝑆𝑂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𝑂𝐶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𝑂𝐴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 err="1"/>
                  <a:t>Mà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=12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cm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𝑂𝐴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cm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𝑂𝐶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𝑆𝑂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=12−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r>
                  <a:rPr lang="en-US" sz="2400" dirty="0"/>
                  <a:t>Do </a:t>
                </a:r>
                <a:r>
                  <a:rPr lang="en-US" sz="2400" dirty="0" err="1"/>
                  <a:t>đó</a:t>
                </a:r>
                <a:r>
                  <a:rPr lang="en-US" sz="2400" dirty="0"/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𝑟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400" dirty="0"/>
                  <a:t>. </a:t>
                </a:r>
                <a:r>
                  <a:rPr lang="en-US" sz="2400" dirty="0" err="1"/>
                  <a:t>Suy</a:t>
                </a:r>
                <a:r>
                  <a:rPr lang="en-US" sz="2400" dirty="0"/>
                  <a:t> ra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36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541CB7D-8136-4068-87EA-E77DDA006FBF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71652" y="815512"/>
            <a:ext cx="4913947" cy="4315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145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85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Thể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i="1"/>
                      <m:t> </m:t>
                    </m:r>
                    <m:r>
                      <m:rPr>
                        <m:nor/>
                      </m:rPr>
                      <a:rPr lang="en-US"/>
                      <m:t>h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⋅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12−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h</m:t>
                                    </m:r>
                                  </m:e>
                                </m:d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i="1"/>
                          <m:t> </m:t>
                        </m:r>
                        <m:r>
                          <m:rPr>
                            <m:nor/>
                          </m:rPr>
                          <a:rPr lang="en-US"/>
                          <m:t>c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lang="en-US"/>
                              <m:t>m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Vậy</a:t>
                </a:r>
                <a:r>
                  <a:rPr lang="en-US" dirty="0"/>
                  <a:t> </a:t>
                </a:r>
                <a:r>
                  <a:rPr lang="en-US" dirty="0" err="1"/>
                  <a:t>thế</a:t>
                </a:r>
                <a:r>
                  <a:rPr lang="en-US" dirty="0"/>
                  <a:t> </a:t>
                </a:r>
                <a:r>
                  <a:rPr lang="en-US" dirty="0" err="1"/>
                  <a:t>tích</a:t>
                </a:r>
                <a:r>
                  <a:rPr lang="en-US" dirty="0"/>
                  <a:t> </a:t>
                </a:r>
                <a:r>
                  <a:rPr lang="en-US" dirty="0" err="1"/>
                  <a:t>khối</a:t>
                </a:r>
                <a:r>
                  <a:rPr lang="en-US" dirty="0"/>
                  <a:t> </a:t>
                </a:r>
                <a:r>
                  <a:rPr lang="en-US" dirty="0" err="1"/>
                  <a:t>trụ</a:t>
                </a:r>
                <a:r>
                  <a:rPr lang="en-US" dirty="0"/>
                  <a:t> </a:t>
                </a:r>
                <a:r>
                  <a:rPr lang="en-US" dirty="0" err="1"/>
                  <a:t>theo</a:t>
                </a:r>
                <a:r>
                  <a:rPr lang="en-US" dirty="0"/>
                  <a:t> h </a:t>
                </a:r>
                <a:r>
                  <a:rPr lang="en-US" dirty="0" err="1"/>
                  <a:t>là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c) </a:t>
                </a:r>
                <a:r>
                  <a:rPr lang="en-US" dirty="0" err="1"/>
                  <a:t>Rõ</a:t>
                </a:r>
                <a:r>
                  <a:rPr lang="en-US" dirty="0"/>
                  <a:t> </a:t>
                </a:r>
                <a:r>
                  <a:rPr lang="en-US" dirty="0" err="1"/>
                  <a:t>ràng</a:t>
                </a:r>
                <a:r>
                  <a:rPr lang="en-US" dirty="0"/>
                  <a:t> h </a:t>
                </a:r>
                <a:r>
                  <a:rPr lang="en-US" dirty="0" err="1"/>
                  <a:t>phải</a:t>
                </a:r>
                <a:r>
                  <a:rPr lang="en-US" dirty="0"/>
                  <a:t> </a:t>
                </a:r>
                <a:r>
                  <a:rPr lang="en-US" dirty="0" err="1"/>
                  <a:t>thỏa</a:t>
                </a:r>
                <a:r>
                  <a:rPr lang="en-US" dirty="0"/>
                  <a:t> </a:t>
                </a:r>
                <a:r>
                  <a:rPr lang="en-US" dirty="0" err="1"/>
                  <a:t>mãn</a:t>
                </a:r>
                <a:r>
                  <a:rPr lang="en-US" dirty="0"/>
                  <a:t> </a:t>
                </a:r>
                <a:r>
                  <a:rPr lang="en-US" dirty="0" err="1"/>
                  <a:t>điều</a:t>
                </a:r>
                <a:r>
                  <a:rPr lang="en-US" dirty="0"/>
                  <a:t> </a:t>
                </a:r>
                <a:r>
                  <a:rPr lang="en-US" dirty="0" err="1"/>
                  <a:t>kiện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0&lt;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&lt;12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(12−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𝜋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12−3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(0;12),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khi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56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30605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5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Căn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cứ</a:t>
                </a:r>
                <a:r>
                  <a:rPr lang="en-US" sz="2800" dirty="0"/>
                  <a:t> </a:t>
                </a:r>
                <a:r>
                  <a:rPr lang="en-US" sz="2800" dirty="0" err="1"/>
                  <a:t>vào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bảng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biến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thiên</a:t>
                </a:r>
                <a:r>
                  <a:rPr lang="en-US" sz="2800" dirty="0"/>
                  <a:t>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V(h) </a:t>
                </a:r>
                <a:r>
                  <a:rPr lang="en-US" sz="2800" dirty="0" err="1"/>
                  <a:t>đạt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giá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400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h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=4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r>
                      <m:rPr>
                        <m:nor/>
                      </m:rPr>
                      <a:rPr lang="en-US" sz="2800"/>
                      <m:t>cm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thế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tích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lớn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nhất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Bài 14 trang 38 Toán 12 Tập 1 Chân trời sáng tạo | Giải Toán 12">
            <a:extLst>
              <a:ext uri="{FF2B5EF4-FFF2-40B4-BE49-F238E27FC236}">
                <a16:creationId xmlns:a16="http://schemas.microsoft.com/office/drawing/2014/main" id="{BF4B2262-5BA1-4F13-940E-A9B1ABEEB710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313" y="1409627"/>
            <a:ext cx="5143533" cy="20193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9052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hàng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mỗi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tuần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để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chế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x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ăn</a:t>
                </a:r>
                <a:r>
                  <a:rPr lang="en-US" sz="2600" dirty="0"/>
                  <a:t> (x </a:t>
                </a:r>
                <a:r>
                  <a:rPr lang="en-US" sz="2600" dirty="0" err="1"/>
                  <a:t>lấy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trong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khoảng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30 </a:t>
                </a:r>
                <a:r>
                  <a:rPr lang="en-US" sz="2600" dirty="0" err="1"/>
                  <a:t>đến</a:t>
                </a:r>
                <a:r>
                  <a:rPr lang="en-US" sz="2600" dirty="0"/>
                  <a:t> 120)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chi </a:t>
                </a:r>
                <a:r>
                  <a:rPr lang="en-US" sz="2600" dirty="0" err="1"/>
                  <a:t>phí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(</a:t>
                </a:r>
                <a:r>
                  <a:rPr lang="en-US" sz="2600" dirty="0" err="1"/>
                  <a:t>đơn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vị</a:t>
                </a:r>
                <a:r>
                  <a:rPr lang="en-US" sz="2600" dirty="0"/>
                  <a:t>: </a:t>
                </a:r>
                <a:r>
                  <a:rPr lang="en-US" sz="2600" dirty="0" err="1"/>
                  <a:t>nghìn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đồng</a:t>
                </a:r>
                <a:r>
                  <a:rPr lang="en-US" sz="2600" dirty="0"/>
                  <a:t>)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được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bởi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công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thức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‾"/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acc>
                      <m:r>
                        <a:rPr lang="en-US" sz="260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6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600">
                          <a:latin typeface="Cambria Math" panose="02040503050406030204" pitchFamily="18" charset="0"/>
                        </a:rPr>
                        <m:t>230+</m:t>
                      </m:r>
                      <m:f>
                        <m:fPr>
                          <m:ctrlPr>
                            <a:rPr lang="en-US" sz="2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>
                              <a:latin typeface="Cambria Math" panose="02040503050406030204" pitchFamily="18" charset="0"/>
                            </a:rPr>
                            <m:t>7200</m:t>
                          </m:r>
                        </m:num>
                        <m:den>
                          <m:r>
                            <a:rPr lang="en-US" sz="26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</m:oMath>
                  </m:oMathPara>
                </a14:m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a) </a:t>
                </a:r>
                <a:r>
                  <a:rPr lang="en-US" sz="2600" dirty="0" err="1"/>
                  <a:t>Kháo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sát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vẽ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đồ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‾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[30; 120].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kết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quả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, </a:t>
                </a:r>
                <a:r>
                  <a:rPr lang="en-US" sz="2600" dirty="0" err="1"/>
                  <a:t>tìm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sao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cho</a:t>
                </a:r>
                <a:r>
                  <a:rPr lang="en-US" sz="2600" dirty="0"/>
                  <a:t> chi </a:t>
                </a:r>
                <a:r>
                  <a:rPr lang="en-US" sz="2600" dirty="0" err="1"/>
                  <a:t>phí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51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7083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latin typeface="Cambria Math" panose="02040503050406030204" pitchFamily="18" charset="0"/>
                      </a:rPr>
                      <m:t>230+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7200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với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>
                        <a:latin typeface="Cambria Math" panose="02040503050406030204" pitchFamily="18" charset="0"/>
                      </a:rPr>
                      <m:t>∈[30;120]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1. </a:t>
                </a: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=[30;120]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2. </a:t>
                </a: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‾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)=2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>
                            <a:latin typeface="Cambria Math" panose="02040503050406030204" pitchFamily="18" charset="0"/>
                          </a:rPr>
                          <m:t>7200</m:t>
                        </m:r>
                      </m:num>
                      <m:den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(30;120)</m:t>
                    </m:r>
                  </m:oMath>
                </a14:m>
                <a:r>
                  <a:rPr lang="en-US" dirty="0"/>
                  <a:t>,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‾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(30;60),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‾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(60;120),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‾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)&gt;0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khoáng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258" t="-18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73613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điếm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cực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tiếu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x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và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‾"/>
                            <m:ctrlPr>
                              <a:rPr lang="en-US" sz="26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600" i="1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</m:acc>
                      </m:e>
                      <m:sub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𝐶𝑇</m:t>
                        </m:r>
                      </m:sub>
                    </m:sSub>
                    <m:r>
                      <a:rPr lang="en-US" sz="2600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sz="2600" dirty="0" err="1"/>
                  <a:t>Bảng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biến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thiên</a:t>
                </a:r>
                <a:r>
                  <a:rPr lang="en-US" sz="2600" dirty="0"/>
                  <a:t>:</a:t>
                </a:r>
              </a:p>
              <a:p>
                <a:pPr>
                  <a:lnSpc>
                    <a:spcPct val="160000"/>
                  </a:lnSpc>
                </a:pPr>
                <a:endParaRPr lang="en-US" sz="2600" dirty="0"/>
              </a:p>
              <a:p>
                <a:pPr>
                  <a:lnSpc>
                    <a:spcPct val="160000"/>
                  </a:lnSpc>
                </a:pPr>
                <a:endParaRPr lang="en-US" sz="2600" dirty="0"/>
              </a:p>
              <a:p>
                <a:pPr>
                  <a:lnSpc>
                    <a:spcPct val="160000"/>
                  </a:lnSpc>
                </a:pPr>
                <a:r>
                  <a:rPr lang="vi-VN" sz="2600" dirty="0"/>
                  <a:t>3. Đồ thị:</a:t>
                </a:r>
              </a:p>
              <a:p>
                <a:pPr>
                  <a:lnSpc>
                    <a:spcPct val="160000"/>
                  </a:lnSpc>
                </a:pPr>
                <a:r>
                  <a:rPr lang="vi-VN" sz="2600" dirty="0"/>
                  <a:t>Đồ thị hàm số không cắt các trục tọa độ.</a:t>
                </a:r>
              </a:p>
              <a:p>
                <a:pPr>
                  <a:lnSpc>
                    <a:spcPct val="160000"/>
                  </a:lnSpc>
                </a:pPr>
                <a:r>
                  <a:rPr lang="vi-VN" sz="2600" dirty="0"/>
                  <a:t>Điểm cực tiểu của đồ thị hàm số là (60; 10).</a:t>
                </a:r>
              </a:p>
              <a:p>
                <a:pPr>
                  <a:lnSpc>
                    <a:spcPct val="160000"/>
                  </a:lnSpc>
                </a:pPr>
                <a:r>
                  <a:rPr lang="vi-VN" sz="2600" dirty="0"/>
                  <a:t>Đồ thị hàm số đi qua các điểm (30; 70), (40; 30), (80; 20), (90; 30) và (120; 70).</a:t>
                </a:r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362" t="-243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AA79FE5-8C4B-496B-A6B7-D64DB63954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30313" y="1991678"/>
            <a:ext cx="4918450" cy="213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39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>
                  <a:lnSpc>
                    <a:spcPct val="150000"/>
                  </a:lnSpc>
                </a:pPr>
                <a:r>
                  <a:rPr lang="vi-VN" sz="2600" dirty="0"/>
                  <a:t>Đồ thị của hàm số đã cho được 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vi-VN" sz="2600" dirty="0"/>
                  <a:t>biểu diễn như hình dưới đây.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b) </a:t>
                </a:r>
                <a:r>
                  <a:rPr lang="en-US" sz="2600" dirty="0" err="1"/>
                  <a:t>Từ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câu</a:t>
                </a:r>
                <a:r>
                  <a:rPr lang="en-US" sz="2600" dirty="0"/>
                  <a:t> a), ta </a:t>
                </a:r>
                <a:r>
                  <a:rPr lang="en-US" sz="2600" dirty="0" err="1"/>
                  <a:t>thấy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trên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đoạn</a:t>
                </a:r>
                <a:endParaRPr lang="en-US" sz="2600" dirty="0"/>
              </a:p>
              <a:p>
                <a:pPr>
                  <a:lnSpc>
                    <a:spcPct val="150000"/>
                  </a:lnSpc>
                </a:pP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</a:rPr>
                      <m:t>[30;120]</m:t>
                    </m:r>
                  </m:oMath>
                </a14:m>
                <a:r>
                  <a:rPr lang="en-US" sz="2600" dirty="0"/>
                  <a:t>, </a:t>
                </a:r>
                <a:r>
                  <a:rPr lang="en-US" sz="2600" dirty="0" err="1"/>
                  <a:t>giá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trị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nhó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hàm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60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acc>
                    <m:r>
                      <a:rPr lang="en-US" sz="260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600" dirty="0"/>
                  <a:t> </a:t>
                </a:r>
                <a:r>
                  <a:rPr lang="en-US" sz="2600" dirty="0" err="1"/>
                  <a:t>bằng</a:t>
                </a:r>
                <a:r>
                  <a:rPr lang="en-US" sz="2600" dirty="0"/>
                  <a:t> 10 </a:t>
                </a:r>
                <a:r>
                  <a:rPr lang="en-US" sz="2600" dirty="0" err="1"/>
                  <a:t>tại</a:t>
                </a:r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60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en-US" sz="26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Vậy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số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phằn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60 </a:t>
                </a:r>
                <a:r>
                  <a:rPr lang="en-US" sz="2600" dirty="0" err="1"/>
                  <a:t>thì</a:t>
                </a:r>
                <a:r>
                  <a:rPr lang="en-US" sz="2600" dirty="0"/>
                  <a:t> chi </a:t>
                </a:r>
                <a:r>
                  <a:rPr lang="en-US" sz="2600" dirty="0" err="1"/>
                  <a:t>phí</a:t>
                </a:r>
                <a:r>
                  <a:rPr lang="en-US" sz="26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600" dirty="0" err="1"/>
                  <a:t>trung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bình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của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một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phần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ăn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là</a:t>
                </a:r>
                <a:r>
                  <a:rPr lang="en-US" sz="2600" dirty="0"/>
                  <a:t> </a:t>
                </a:r>
                <a:r>
                  <a:rPr lang="en-US" sz="2600" dirty="0" err="1"/>
                  <a:t>thấp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nhất</a:t>
                </a:r>
                <a:r>
                  <a:rPr lang="en-US" sz="26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sz="2400" dirty="0"/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517" t="-18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862564FA-6DF6-464B-8340-8DC6B4D506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70806" y="1153123"/>
            <a:ext cx="6319520" cy="4500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3599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37869"/>
            <a:ext cx="11785600" cy="599153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R(Ω)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đoạn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dẫn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trụ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vật</a:t>
            </a:r>
            <a:r>
              <a:rPr lang="en-US" sz="2400" dirty="0"/>
              <a:t> </a:t>
            </a:r>
            <a:r>
              <a:rPr lang="en-US" sz="2400" dirty="0" err="1"/>
              <a:t>liệu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ρ (</a:t>
            </a:r>
            <a:r>
              <a:rPr lang="en-US" sz="2400" dirty="0" err="1"/>
              <a:t>Ωm</a:t>
            </a:r>
            <a:r>
              <a:rPr lang="en-US" sz="2400" dirty="0"/>
              <a:t>), </a:t>
            </a:r>
            <a:r>
              <a:rPr lang="en-US" sz="2400" dirty="0" err="1"/>
              <a:t>chiều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ℓ (m)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S (m2)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công</a:t>
            </a:r>
            <a:r>
              <a:rPr lang="en-US" sz="2400" dirty="0"/>
              <a:t> </a:t>
            </a:r>
            <a:r>
              <a:rPr lang="en-US" sz="2400" dirty="0" err="1"/>
              <a:t>thức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sử</a:t>
            </a:r>
            <a:r>
              <a:rPr lang="en-US" sz="2400" dirty="0"/>
              <a:t> </a:t>
            </a:r>
            <a:r>
              <a:rPr lang="en-US" sz="2400" dirty="0" err="1"/>
              <a:t>người</a:t>
            </a:r>
            <a:r>
              <a:rPr lang="en-US" sz="2400" dirty="0"/>
              <a:t> ta </a:t>
            </a:r>
            <a:r>
              <a:rPr lang="en-US" sz="2400" dirty="0" err="1"/>
              <a:t>khảo</a:t>
            </a:r>
            <a:r>
              <a:rPr lang="en-US" sz="2400" dirty="0"/>
              <a:t>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sự</a:t>
            </a:r>
            <a:r>
              <a:rPr lang="en-US" sz="2400" dirty="0"/>
              <a:t> </a:t>
            </a:r>
            <a:r>
              <a:rPr lang="en-US" sz="2400" dirty="0" err="1"/>
              <a:t>biến</a:t>
            </a:r>
            <a:r>
              <a:rPr lang="en-US" sz="2400" dirty="0"/>
              <a:t> </a:t>
            </a:r>
            <a:r>
              <a:rPr lang="en-US" sz="2400" dirty="0" err="1"/>
              <a:t>thiên</a:t>
            </a:r>
            <a:r>
              <a:rPr lang="en-US" sz="2400" dirty="0"/>
              <a:t> </a:t>
            </a:r>
            <a:r>
              <a:rPr lang="en-US" sz="2400" dirty="0" err="1"/>
              <a:t>của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R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tiết</a:t>
            </a:r>
            <a:r>
              <a:rPr lang="en-US" sz="2400" dirty="0"/>
              <a:t> </a:t>
            </a:r>
            <a:r>
              <a:rPr lang="en-US" sz="2400" dirty="0" err="1"/>
              <a:t>diện</a:t>
            </a:r>
            <a:r>
              <a:rPr lang="en-US" sz="2400" dirty="0"/>
              <a:t> S (ở </a:t>
            </a:r>
            <a:r>
              <a:rPr lang="en-US" sz="2400" dirty="0" err="1"/>
              <a:t>nhiệt</a:t>
            </a:r>
            <a:r>
              <a:rPr lang="en-US" sz="2400" dirty="0"/>
              <a:t> </a:t>
            </a:r>
            <a:r>
              <a:rPr lang="en-US" sz="2400" dirty="0" err="1"/>
              <a:t>độ</a:t>
            </a:r>
            <a:r>
              <a:rPr lang="en-US" sz="2400" dirty="0"/>
              <a:t> 20 °C)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của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sợi</a:t>
            </a:r>
            <a:r>
              <a:rPr lang="en-US" sz="2400" dirty="0"/>
              <a:t> </a:t>
            </a:r>
            <a:r>
              <a:rPr lang="en-US" sz="2400" dirty="0" err="1"/>
              <a:t>dây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dài</a:t>
            </a:r>
            <a:r>
              <a:rPr lang="en-US" sz="2400" dirty="0"/>
              <a:t> 10 m </a:t>
            </a:r>
            <a:r>
              <a:rPr lang="en-US" sz="2400" dirty="0" err="1"/>
              <a:t>làm</a:t>
            </a:r>
            <a:r>
              <a:rPr lang="en-US" sz="2400" dirty="0"/>
              <a:t> </a:t>
            </a:r>
            <a:r>
              <a:rPr lang="en-US" sz="2400" dirty="0" err="1"/>
              <a:t>từ</a:t>
            </a:r>
            <a:r>
              <a:rPr lang="en-US" sz="2400" dirty="0"/>
              <a:t> </a:t>
            </a:r>
            <a:r>
              <a:rPr lang="en-US" sz="2400" dirty="0" err="1"/>
              <a:t>kim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loại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điện</a:t>
            </a:r>
            <a:r>
              <a:rPr lang="en-US" sz="2400" dirty="0"/>
              <a:t> </a:t>
            </a:r>
            <a:r>
              <a:rPr lang="en-US" sz="2400" dirty="0" err="1"/>
              <a:t>trở</a:t>
            </a:r>
            <a:r>
              <a:rPr lang="en-US" sz="2400" dirty="0"/>
              <a:t> </a:t>
            </a:r>
            <a:r>
              <a:rPr lang="en-US" sz="2400" dirty="0" err="1"/>
              <a:t>suất</a:t>
            </a:r>
            <a:r>
              <a:rPr lang="en-US" sz="2400" dirty="0"/>
              <a:t> ρ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thu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đồ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hàm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như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6.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7631CA-9CC0-4D34-B24D-5EE52F15B52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2266" y="1351624"/>
            <a:ext cx="2733333" cy="254285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F8BE31-66F9-4901-A9F7-03CC044B3025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49444" y="3633635"/>
            <a:ext cx="3535720" cy="27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1235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E9DE598-A436-8797-9A69-CA33F6630833}"/>
              </a:ext>
            </a:extLst>
          </p:cNvPr>
          <p:cNvSpPr txBox="1">
            <a:spLocks/>
          </p:cNvSpPr>
          <p:nvPr/>
        </p:nvSpPr>
        <p:spPr>
          <a:xfrm>
            <a:off x="203200" y="637869"/>
            <a:ext cx="11785600" cy="599153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/>
              <a:t>a)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gì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sự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thiên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R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S?</a:t>
            </a:r>
          </a:p>
          <a:p>
            <a:pPr>
              <a:lnSpc>
                <a:spcPct val="150000"/>
              </a:lnSpc>
            </a:pPr>
            <a:r>
              <a:rPr lang="en-US" dirty="0"/>
              <a:t>b)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ý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nghĩa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toạ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điểm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hàm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thẳng</a:t>
            </a:r>
            <a:r>
              <a:rPr lang="en-US" dirty="0"/>
              <a:t> R = 0,001.</a:t>
            </a:r>
          </a:p>
          <a:p>
            <a:pPr>
              <a:lnSpc>
                <a:spcPct val="150000"/>
              </a:lnSpc>
            </a:pPr>
            <a:r>
              <a:rPr lang="en-US" dirty="0"/>
              <a:t>c)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suất</a:t>
            </a:r>
            <a:r>
              <a:rPr lang="en-US" dirty="0"/>
              <a:t> ρ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điện</a:t>
            </a:r>
            <a:r>
              <a:rPr lang="en-US" dirty="0"/>
              <a:t>.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dây</a:t>
            </a:r>
            <a:r>
              <a:rPr lang="en-US" dirty="0"/>
              <a:t> </a:t>
            </a:r>
            <a:r>
              <a:rPr lang="en-US" dirty="0" err="1"/>
              <a:t>điện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</a:pP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kim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ở </a:t>
            </a:r>
            <a:r>
              <a:rPr lang="en-US" dirty="0" err="1"/>
              <a:t>bảng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:</a:t>
            </a:r>
          </a:p>
          <a:p>
            <a:pPr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60000"/>
              </a:lnSpc>
            </a:pP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802F7F-9D8B-4EB7-931F-5378A3AF6F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32224" y="2067952"/>
            <a:ext cx="6410448" cy="326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4534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92500"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a) Quan </a:t>
                </a:r>
                <a:r>
                  <a:rPr lang="en-US" sz="3000" dirty="0" err="1"/>
                  <a:t>sát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ở </a:t>
                </a:r>
                <a:r>
                  <a:rPr lang="en-US" sz="3000" dirty="0" err="1"/>
                  <a:t>Hình</a:t>
                </a:r>
                <a:r>
                  <a:rPr lang="en-US" sz="3000" dirty="0"/>
                  <a:t> 6, ta </a:t>
                </a:r>
                <a:r>
                  <a:rPr lang="en-US" sz="3000" dirty="0" err="1"/>
                  <a:t>thấy</a:t>
                </a:r>
                <a:r>
                  <a:rPr lang="en-US" sz="30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đoạn</a:t>
                </a:r>
                <a:r>
                  <a:rPr lang="en-US" sz="3000" dirty="0"/>
                  <a:t> (0; + ∞),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xuống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từ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trái</a:t>
                </a:r>
                <a:r>
                  <a:rPr lang="en-US" sz="3000" dirty="0"/>
                  <a:t> qua </a:t>
                </a:r>
                <a:r>
                  <a:rPr lang="en-US" sz="3000" dirty="0" err="1"/>
                  <a:t>phải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 R(S) </a:t>
                </a:r>
                <a:r>
                  <a:rPr lang="en-US" sz="3000" dirty="0" err="1"/>
                  <a:t>nghịch</a:t>
                </a:r>
                <a:r>
                  <a:rPr lang="en-US" sz="3000" dirty="0"/>
                  <a:t> </a:t>
                </a:r>
                <a:r>
                  <a:rPr lang="en-US" sz="3000" dirty="0" err="1"/>
                  <a:t>biến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khoảng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đó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/>
                      <m:t>li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/>
                          <m:t>m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thắng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/>
                  <a:t> hay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/>
                      <m:t>Ox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tiệm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cận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ngang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/>
                  <a:t>Ta </a:t>
                </a:r>
                <a:r>
                  <a:rPr lang="en-US" sz="3000" dirty="0" err="1"/>
                  <a:t>có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000"/>
                      <m:t>li</m:t>
                    </m:r>
                    <m:sSub>
                      <m:sSub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3000"/>
                          <m:t>m</m:t>
                        </m:r>
                      </m:e>
                      <m:sub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3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0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3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30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nên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đường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thắng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3000" dirty="0"/>
                  <a:t> hay </a:t>
                </a:r>
                <a:r>
                  <a:rPr lang="en-US" sz="3000" dirty="0" err="1"/>
                  <a:t>trục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𝑂𝑦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là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tiệm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cận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đứng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của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đồ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thị</a:t>
                </a:r>
                <a:r>
                  <a:rPr lang="en-US" sz="3000" dirty="0"/>
                  <a:t> </a:t>
                </a:r>
                <a:r>
                  <a:rPr lang="en-US" sz="3000" dirty="0" err="1"/>
                  <a:t>hàm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số</a:t>
                </a:r>
                <a:r>
                  <a:rPr lang="en-US" sz="30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000" dirty="0" err="1"/>
                  <a:t>Vậy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tiết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diện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càng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tăng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thì</a:t>
                </a:r>
                <a:r>
                  <a:rPr lang="en-US" sz="3000" dirty="0"/>
                  <a:t> </a:t>
                </a:r>
                <a:r>
                  <a:rPr lang="en-US" sz="3000" dirty="0" err="1"/>
                  <a:t>điện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trở</a:t>
                </a:r>
                <a:r>
                  <a:rPr lang="en-US" sz="3000" dirty="0"/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sz="3000" dirty="0"/>
                  <a:t> </a:t>
                </a:r>
                <a:r>
                  <a:rPr lang="en-US" sz="3000" dirty="0" err="1"/>
                  <a:t>càng</a:t>
                </a:r>
                <a:r>
                  <a:rPr lang="en-US" sz="3000" dirty="0"/>
                  <a:t> </a:t>
                </a:r>
                <a:r>
                  <a:rPr lang="en-US" sz="3000" dirty="0" err="1"/>
                  <a:t>giảm</a:t>
                </a:r>
                <a:r>
                  <a:rPr lang="en-US" sz="3000" dirty="0"/>
                  <a:t> </a:t>
                </a:r>
                <a:r>
                  <a:rPr lang="en-US" sz="3000" dirty="0" err="1"/>
                  <a:t>dần</a:t>
                </a:r>
                <a:r>
                  <a:rPr lang="en-US" sz="3000" dirty="0"/>
                  <a:t> </a:t>
                </a:r>
                <a:r>
                  <a:rPr lang="en-US" sz="3000" dirty="0" err="1"/>
                  <a:t>về</a:t>
                </a:r>
                <a:r>
                  <a:rPr lang="en-US" sz="3000" dirty="0"/>
                  <a:t> 0.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620" t="-2437" b="-102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2103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4195" y="24762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76532" b="-76532"/>
            </a:stretch>
          </a:blipFill>
        </p:spPr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9D2DA08-C2FF-39F9-67D1-5A5275397E93}"/>
              </a:ext>
            </a:extLst>
          </p:cNvPr>
          <p:cNvGrpSpPr/>
          <p:nvPr/>
        </p:nvGrpSpPr>
        <p:grpSpPr>
          <a:xfrm>
            <a:off x="518784" y="480603"/>
            <a:ext cx="3547840" cy="5947482"/>
            <a:chOff x="875643" y="467518"/>
            <a:chExt cx="5416550" cy="5947482"/>
          </a:xfrm>
        </p:grpSpPr>
        <p:grpSp>
          <p:nvGrpSpPr>
            <p:cNvPr id="15" name="Group 15"/>
            <p:cNvGrpSpPr/>
            <p:nvPr/>
          </p:nvGrpSpPr>
          <p:grpSpPr>
            <a:xfrm>
              <a:off x="1067753" y="685801"/>
              <a:ext cx="5224440" cy="5729199"/>
              <a:chOff x="0" y="0"/>
              <a:chExt cx="12390759" cy="13587893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31750" y="31750"/>
                <a:ext cx="12327259" cy="13524393"/>
              </a:xfrm>
              <a:custGeom>
                <a:avLst/>
                <a:gdLst/>
                <a:ahLst/>
                <a:cxnLst/>
                <a:rect l="l" t="t" r="r" b="b"/>
                <a:pathLst>
                  <a:path w="12327259" h="13524393">
                    <a:moveTo>
                      <a:pt x="12234549" y="13524393"/>
                    </a:moveTo>
                    <a:lnTo>
                      <a:pt x="92710" y="13524393"/>
                    </a:lnTo>
                    <a:cubicBezTo>
                      <a:pt x="41910" y="13524393"/>
                      <a:pt x="0" y="13482482"/>
                      <a:pt x="0" y="1343168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33279" y="0"/>
                    </a:lnTo>
                    <a:cubicBezTo>
                      <a:pt x="12284079" y="0"/>
                      <a:pt x="12325989" y="41910"/>
                      <a:pt x="12325989" y="92710"/>
                    </a:cubicBezTo>
                    <a:lnTo>
                      <a:pt x="12325989" y="13430413"/>
                    </a:lnTo>
                    <a:cubicBezTo>
                      <a:pt x="12327259" y="13482482"/>
                      <a:pt x="12285349" y="13524393"/>
                      <a:pt x="12234549" y="13524393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  <p:sp>
            <p:nvSpPr>
              <p:cNvPr id="17" name="Freeform 17"/>
              <p:cNvSpPr/>
              <p:nvPr/>
            </p:nvSpPr>
            <p:spPr>
              <a:xfrm>
                <a:off x="0" y="0"/>
                <a:ext cx="12390759" cy="13587893"/>
              </a:xfrm>
              <a:custGeom>
                <a:avLst/>
                <a:gdLst/>
                <a:ahLst/>
                <a:cxnLst/>
                <a:rect l="l" t="t" r="r" b="b"/>
                <a:pathLst>
                  <a:path w="12390759" h="13587893">
                    <a:moveTo>
                      <a:pt x="12266299" y="59690"/>
                    </a:moveTo>
                    <a:cubicBezTo>
                      <a:pt x="12301859" y="59690"/>
                      <a:pt x="12331069" y="88900"/>
                      <a:pt x="12331069" y="124460"/>
                    </a:cubicBezTo>
                    <a:lnTo>
                      <a:pt x="12331069" y="13463432"/>
                    </a:lnTo>
                    <a:cubicBezTo>
                      <a:pt x="12331069" y="13498993"/>
                      <a:pt x="12301859" y="13528204"/>
                      <a:pt x="12266299" y="13528204"/>
                    </a:cubicBezTo>
                    <a:lnTo>
                      <a:pt x="124460" y="13528204"/>
                    </a:lnTo>
                    <a:cubicBezTo>
                      <a:pt x="88900" y="13528204"/>
                      <a:pt x="59690" y="13498993"/>
                      <a:pt x="59690" y="1346343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266299" y="59690"/>
                    </a:lnTo>
                    <a:moveTo>
                      <a:pt x="1226629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463432"/>
                    </a:lnTo>
                    <a:cubicBezTo>
                      <a:pt x="0" y="13532013"/>
                      <a:pt x="55880" y="13587893"/>
                      <a:pt x="124460" y="13587893"/>
                    </a:cubicBezTo>
                    <a:lnTo>
                      <a:pt x="12266299" y="13587893"/>
                    </a:lnTo>
                    <a:cubicBezTo>
                      <a:pt x="12334879" y="13587893"/>
                      <a:pt x="12390759" y="13532013"/>
                      <a:pt x="12390759" y="13463432"/>
                    </a:cubicBezTo>
                    <a:lnTo>
                      <a:pt x="12390759" y="124460"/>
                    </a:lnTo>
                    <a:cubicBezTo>
                      <a:pt x="12390759" y="55880"/>
                      <a:pt x="12334879" y="0"/>
                      <a:pt x="12266299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18" name="Group 18"/>
            <p:cNvGrpSpPr/>
            <p:nvPr/>
          </p:nvGrpSpPr>
          <p:grpSpPr>
            <a:xfrm>
              <a:off x="875643" y="467518"/>
              <a:ext cx="5248839" cy="5763153"/>
              <a:chOff x="0" y="0"/>
              <a:chExt cx="12448626" cy="13668419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31750" y="31750"/>
                <a:ext cx="12385126" cy="13604920"/>
              </a:xfrm>
              <a:custGeom>
                <a:avLst/>
                <a:gdLst/>
                <a:ahLst/>
                <a:cxnLst/>
                <a:rect l="l" t="t" r="r" b="b"/>
                <a:pathLst>
                  <a:path w="12385126" h="13604920">
                    <a:moveTo>
                      <a:pt x="12292416" y="13604920"/>
                    </a:moveTo>
                    <a:lnTo>
                      <a:pt x="92710" y="13604920"/>
                    </a:lnTo>
                    <a:cubicBezTo>
                      <a:pt x="41910" y="13604920"/>
                      <a:pt x="0" y="13563009"/>
                      <a:pt x="0" y="13512209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12291146" y="0"/>
                    </a:lnTo>
                    <a:cubicBezTo>
                      <a:pt x="12341946" y="0"/>
                      <a:pt x="12383857" y="41910"/>
                      <a:pt x="12383857" y="92710"/>
                    </a:cubicBezTo>
                    <a:lnTo>
                      <a:pt x="12383857" y="13510940"/>
                    </a:lnTo>
                    <a:cubicBezTo>
                      <a:pt x="12385126" y="13563009"/>
                      <a:pt x="12343216" y="13604920"/>
                      <a:pt x="12292416" y="13604920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20" name="Freeform 20"/>
              <p:cNvSpPr/>
              <p:nvPr/>
            </p:nvSpPr>
            <p:spPr>
              <a:xfrm>
                <a:off x="0" y="0"/>
                <a:ext cx="12448626" cy="13668420"/>
              </a:xfrm>
              <a:custGeom>
                <a:avLst/>
                <a:gdLst/>
                <a:ahLst/>
                <a:cxnLst/>
                <a:rect l="l" t="t" r="r" b="b"/>
                <a:pathLst>
                  <a:path w="12448626" h="13668420">
                    <a:moveTo>
                      <a:pt x="12324166" y="59690"/>
                    </a:moveTo>
                    <a:cubicBezTo>
                      <a:pt x="12359726" y="59690"/>
                      <a:pt x="12388936" y="88900"/>
                      <a:pt x="12388936" y="124460"/>
                    </a:cubicBezTo>
                    <a:lnTo>
                      <a:pt x="12388936" y="13543959"/>
                    </a:lnTo>
                    <a:cubicBezTo>
                      <a:pt x="12388936" y="13579520"/>
                      <a:pt x="12359726" y="13608729"/>
                      <a:pt x="12324166" y="13608729"/>
                    </a:cubicBezTo>
                    <a:lnTo>
                      <a:pt x="124460" y="13608729"/>
                    </a:lnTo>
                    <a:cubicBezTo>
                      <a:pt x="88900" y="13608729"/>
                      <a:pt x="59690" y="13579520"/>
                      <a:pt x="59690" y="13543959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12324166" y="59690"/>
                    </a:lnTo>
                    <a:moveTo>
                      <a:pt x="12324166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13543959"/>
                    </a:lnTo>
                    <a:cubicBezTo>
                      <a:pt x="0" y="13612540"/>
                      <a:pt x="55880" y="13668420"/>
                      <a:pt x="124460" y="13668420"/>
                    </a:cubicBezTo>
                    <a:lnTo>
                      <a:pt x="12324166" y="13668420"/>
                    </a:lnTo>
                    <a:cubicBezTo>
                      <a:pt x="12392746" y="13668420"/>
                      <a:pt x="12448626" y="13612540"/>
                      <a:pt x="12448626" y="13543959"/>
                    </a:cubicBezTo>
                    <a:lnTo>
                      <a:pt x="12448626" y="124460"/>
                    </a:lnTo>
                    <a:cubicBezTo>
                      <a:pt x="12448626" y="55880"/>
                      <a:pt x="12392746" y="0"/>
                      <a:pt x="12324166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46" name="TextBox 97">
              <a:extLst>
                <a:ext uri="{FF2B5EF4-FFF2-40B4-BE49-F238E27FC236}">
                  <a16:creationId xmlns:a16="http://schemas.microsoft.com/office/drawing/2014/main" id="{425A3A4A-B2F2-513E-2FBD-839D1EC71985}"/>
                </a:ext>
              </a:extLst>
            </p:cNvPr>
            <p:cNvSpPr txBox="1"/>
            <p:nvPr/>
          </p:nvSpPr>
          <p:spPr>
            <a:xfrm>
              <a:off x="1298935" y="600858"/>
              <a:ext cx="3787212" cy="553978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0901"/>
                </a:lnSpc>
                <a:spcBef>
                  <a:spcPct val="0"/>
                </a:spcBef>
              </a:pPr>
              <a:r>
                <a:rPr lang="en-US" sz="7200" b="1">
                  <a:solidFill>
                    <a:srgbClr val="002060"/>
                  </a:solidFill>
                  <a:latin typeface="More Sugar"/>
                </a:rPr>
                <a:t>NỘI DUNG TIẾT HỌC</a:t>
              </a:r>
            </a:p>
          </p:txBody>
        </p:sp>
      </p:grpSp>
      <p:sp>
        <p:nvSpPr>
          <p:cNvPr id="54" name="Freeform 43">
            <a:extLst>
              <a:ext uri="{FF2B5EF4-FFF2-40B4-BE49-F238E27FC236}">
                <a16:creationId xmlns:a16="http://schemas.microsoft.com/office/drawing/2014/main" id="{5EE321B1-72D8-67B7-8061-06724AC467FB}"/>
              </a:ext>
            </a:extLst>
          </p:cNvPr>
          <p:cNvSpPr/>
          <p:nvPr/>
        </p:nvSpPr>
        <p:spPr>
          <a:xfrm rot="1091550">
            <a:off x="11526851" y="-191909"/>
            <a:ext cx="536025" cy="1371799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DE5C221-F9AE-445F-97A9-16E8B7BA1BB7}"/>
              </a:ext>
            </a:extLst>
          </p:cNvPr>
          <p:cNvGrpSpPr/>
          <p:nvPr/>
        </p:nvGrpSpPr>
        <p:grpSpPr>
          <a:xfrm>
            <a:off x="4725435" y="1229281"/>
            <a:ext cx="7245582" cy="2424796"/>
            <a:chOff x="7293458" y="777937"/>
            <a:chExt cx="4212742" cy="2424796"/>
          </a:xfrm>
        </p:grpSpPr>
        <p:grpSp>
          <p:nvGrpSpPr>
            <p:cNvPr id="33" name="Group 3">
              <a:extLst>
                <a:ext uri="{FF2B5EF4-FFF2-40B4-BE49-F238E27FC236}">
                  <a16:creationId xmlns:a16="http://schemas.microsoft.com/office/drawing/2014/main" id="{4C92A5E8-BB68-4E0E-9AD8-0FF2C7E40398}"/>
                </a:ext>
              </a:extLst>
            </p:cNvPr>
            <p:cNvGrpSpPr/>
            <p:nvPr/>
          </p:nvGrpSpPr>
          <p:grpSpPr>
            <a:xfrm>
              <a:off x="7464934" y="975621"/>
              <a:ext cx="4041266" cy="2227112"/>
              <a:chOff x="0" y="0"/>
              <a:chExt cx="10052054" cy="5539613"/>
            </a:xfrm>
          </p:grpSpPr>
          <p:sp>
            <p:nvSpPr>
              <p:cNvPr id="56" name="Freeform 4">
                <a:extLst>
                  <a:ext uri="{FF2B5EF4-FFF2-40B4-BE49-F238E27FC236}">
                    <a16:creationId xmlns:a16="http://schemas.microsoft.com/office/drawing/2014/main" id="{B75D6185-258F-49A8-9628-E3EB15635815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476113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476113">
                    <a:moveTo>
                      <a:pt x="9895844" y="5476113"/>
                    </a:moveTo>
                    <a:lnTo>
                      <a:pt x="92710" y="5476113"/>
                    </a:lnTo>
                    <a:cubicBezTo>
                      <a:pt x="41910" y="5476113"/>
                      <a:pt x="0" y="5434203"/>
                      <a:pt x="0" y="5383403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382133"/>
                    </a:lnTo>
                    <a:cubicBezTo>
                      <a:pt x="9988555" y="5434203"/>
                      <a:pt x="9946644" y="5476113"/>
                      <a:pt x="9895844" y="5476113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  <p:sp>
            <p:nvSpPr>
              <p:cNvPr id="57" name="Freeform 5">
                <a:extLst>
                  <a:ext uri="{FF2B5EF4-FFF2-40B4-BE49-F238E27FC236}">
                    <a16:creationId xmlns:a16="http://schemas.microsoft.com/office/drawing/2014/main" id="{E1B0BDEF-C19F-49D3-81B3-77B6F4397BDB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539613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539613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415153"/>
                    </a:lnTo>
                    <a:cubicBezTo>
                      <a:pt x="9992364" y="5450713"/>
                      <a:pt x="9963155" y="5479923"/>
                      <a:pt x="9927594" y="5479923"/>
                    </a:cubicBezTo>
                    <a:lnTo>
                      <a:pt x="124460" y="5479923"/>
                    </a:lnTo>
                    <a:cubicBezTo>
                      <a:pt x="88900" y="5479923"/>
                      <a:pt x="59690" y="5450713"/>
                      <a:pt x="59690" y="5415153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415153"/>
                    </a:lnTo>
                    <a:cubicBezTo>
                      <a:pt x="0" y="5483733"/>
                      <a:pt x="55880" y="5539613"/>
                      <a:pt x="124460" y="5539613"/>
                    </a:cubicBezTo>
                    <a:lnTo>
                      <a:pt x="9927595" y="5539613"/>
                    </a:lnTo>
                    <a:cubicBezTo>
                      <a:pt x="9996174" y="5539613"/>
                      <a:pt x="10052055" y="5483733"/>
                      <a:pt x="10052055" y="5415153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grpSp>
          <p:nvGrpSpPr>
            <p:cNvPr id="34" name="Group 9">
              <a:extLst>
                <a:ext uri="{FF2B5EF4-FFF2-40B4-BE49-F238E27FC236}">
                  <a16:creationId xmlns:a16="http://schemas.microsoft.com/office/drawing/2014/main" id="{BD4497F7-2A37-4329-8939-31D35CBC8001}"/>
                </a:ext>
              </a:extLst>
            </p:cNvPr>
            <p:cNvGrpSpPr/>
            <p:nvPr/>
          </p:nvGrpSpPr>
          <p:grpSpPr>
            <a:xfrm>
              <a:off x="7293458" y="777937"/>
              <a:ext cx="4041266" cy="2264983"/>
              <a:chOff x="0" y="0"/>
              <a:chExt cx="10052054" cy="5633812"/>
            </a:xfrm>
          </p:grpSpPr>
          <p:sp>
            <p:nvSpPr>
              <p:cNvPr id="53" name="Freeform 10">
                <a:extLst>
                  <a:ext uri="{FF2B5EF4-FFF2-40B4-BE49-F238E27FC236}">
                    <a16:creationId xmlns:a16="http://schemas.microsoft.com/office/drawing/2014/main" id="{78AA74E1-5CA0-4898-96FB-4B84921B6C38}"/>
                  </a:ext>
                </a:extLst>
              </p:cNvPr>
              <p:cNvSpPr/>
              <p:nvPr/>
            </p:nvSpPr>
            <p:spPr>
              <a:xfrm>
                <a:off x="31750" y="31750"/>
                <a:ext cx="9988555" cy="5570312"/>
              </a:xfrm>
              <a:custGeom>
                <a:avLst/>
                <a:gdLst/>
                <a:ahLst/>
                <a:cxnLst/>
                <a:rect l="l" t="t" r="r" b="b"/>
                <a:pathLst>
                  <a:path w="9988555" h="5570312">
                    <a:moveTo>
                      <a:pt x="9895844" y="5570312"/>
                    </a:moveTo>
                    <a:lnTo>
                      <a:pt x="92710" y="5570312"/>
                    </a:lnTo>
                    <a:cubicBezTo>
                      <a:pt x="41910" y="5570312"/>
                      <a:pt x="0" y="5528402"/>
                      <a:pt x="0" y="5477602"/>
                    </a:cubicBezTo>
                    <a:lnTo>
                      <a:pt x="0" y="92710"/>
                    </a:lnTo>
                    <a:cubicBezTo>
                      <a:pt x="0" y="41910"/>
                      <a:pt x="41910" y="0"/>
                      <a:pt x="92710" y="0"/>
                    </a:cubicBezTo>
                    <a:lnTo>
                      <a:pt x="9894574" y="0"/>
                    </a:lnTo>
                    <a:cubicBezTo>
                      <a:pt x="9945374" y="0"/>
                      <a:pt x="9987284" y="41910"/>
                      <a:pt x="9987284" y="92710"/>
                    </a:cubicBezTo>
                    <a:lnTo>
                      <a:pt x="9987284" y="5476332"/>
                    </a:lnTo>
                    <a:cubicBezTo>
                      <a:pt x="9988555" y="5528402"/>
                      <a:pt x="9946644" y="5570312"/>
                      <a:pt x="9895844" y="5570312"/>
                    </a:cubicBezTo>
                    <a:close/>
                  </a:path>
                </a:pathLst>
              </a:custGeom>
              <a:solidFill>
                <a:srgbClr val="FDF9F2"/>
              </a:solidFill>
            </p:spPr>
          </p:sp>
          <p:sp>
            <p:nvSpPr>
              <p:cNvPr id="55" name="Freeform 11">
                <a:extLst>
                  <a:ext uri="{FF2B5EF4-FFF2-40B4-BE49-F238E27FC236}">
                    <a16:creationId xmlns:a16="http://schemas.microsoft.com/office/drawing/2014/main" id="{27F399BA-8D6C-4A5A-BD50-2E7A9D74B3B0}"/>
                  </a:ext>
                </a:extLst>
              </p:cNvPr>
              <p:cNvSpPr/>
              <p:nvPr/>
            </p:nvSpPr>
            <p:spPr>
              <a:xfrm>
                <a:off x="0" y="0"/>
                <a:ext cx="10052055" cy="5633812"/>
              </a:xfrm>
              <a:custGeom>
                <a:avLst/>
                <a:gdLst/>
                <a:ahLst/>
                <a:cxnLst/>
                <a:rect l="l" t="t" r="r" b="b"/>
                <a:pathLst>
                  <a:path w="10052055" h="5633812">
                    <a:moveTo>
                      <a:pt x="9927594" y="59690"/>
                    </a:moveTo>
                    <a:cubicBezTo>
                      <a:pt x="9963155" y="59690"/>
                      <a:pt x="9992364" y="88900"/>
                      <a:pt x="9992364" y="124460"/>
                    </a:cubicBezTo>
                    <a:lnTo>
                      <a:pt x="9992364" y="5509352"/>
                    </a:lnTo>
                    <a:cubicBezTo>
                      <a:pt x="9992364" y="5544912"/>
                      <a:pt x="9963155" y="5574122"/>
                      <a:pt x="9927594" y="5574122"/>
                    </a:cubicBezTo>
                    <a:lnTo>
                      <a:pt x="124460" y="5574122"/>
                    </a:lnTo>
                    <a:cubicBezTo>
                      <a:pt x="88900" y="5574122"/>
                      <a:pt x="59690" y="5544912"/>
                      <a:pt x="59690" y="5509352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9927595" y="59690"/>
                    </a:lnTo>
                    <a:moveTo>
                      <a:pt x="9927595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5509352"/>
                    </a:lnTo>
                    <a:cubicBezTo>
                      <a:pt x="0" y="5577932"/>
                      <a:pt x="55880" y="5633812"/>
                      <a:pt x="124460" y="5633812"/>
                    </a:cubicBezTo>
                    <a:lnTo>
                      <a:pt x="9927595" y="5633812"/>
                    </a:lnTo>
                    <a:cubicBezTo>
                      <a:pt x="9996174" y="5633812"/>
                      <a:pt x="10052055" y="5577932"/>
                      <a:pt x="10052055" y="5509352"/>
                    </a:cubicBezTo>
                    <a:lnTo>
                      <a:pt x="10052055" y="124460"/>
                    </a:lnTo>
                    <a:cubicBezTo>
                      <a:pt x="10052055" y="55880"/>
                      <a:pt x="9996174" y="0"/>
                      <a:pt x="9927595" y="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</p:grpSp>
        <p:sp>
          <p:nvSpPr>
            <p:cNvPr id="38" name="AutoShape 21">
              <a:extLst>
                <a:ext uri="{FF2B5EF4-FFF2-40B4-BE49-F238E27FC236}">
                  <a16:creationId xmlns:a16="http://schemas.microsoft.com/office/drawing/2014/main" id="{62749BC6-0F5A-47E8-910A-E67305E0CBA2}"/>
                </a:ext>
              </a:extLst>
            </p:cNvPr>
            <p:cNvSpPr/>
            <p:nvPr/>
          </p:nvSpPr>
          <p:spPr>
            <a:xfrm>
              <a:off x="7293458" y="1391853"/>
              <a:ext cx="4041266" cy="0"/>
            </a:xfrm>
            <a:prstGeom prst="line">
              <a:avLst/>
            </a:prstGeom>
            <a:ln w="38100" cap="rnd">
              <a:solidFill>
                <a:srgbClr val="100F0D"/>
              </a:solidFill>
              <a:prstDash val="solid"/>
              <a:headEnd type="none" w="sm" len="sm"/>
              <a:tailEnd type="none" w="sm" len="sm"/>
            </a:ln>
          </p:spPr>
        </p:sp>
        <p:grpSp>
          <p:nvGrpSpPr>
            <p:cNvPr id="39" name="Group 23">
              <a:extLst>
                <a:ext uri="{FF2B5EF4-FFF2-40B4-BE49-F238E27FC236}">
                  <a16:creationId xmlns:a16="http://schemas.microsoft.com/office/drawing/2014/main" id="{5C22D0D3-2849-4A6A-8FC3-14185DE230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983445" y="1020736"/>
              <a:ext cx="158916" cy="158916"/>
              <a:chOff x="0" y="0"/>
              <a:chExt cx="495300" cy="495300"/>
            </a:xfrm>
          </p:grpSpPr>
          <p:sp>
            <p:nvSpPr>
              <p:cNvPr id="50" name="Freeform 24">
                <a:extLst>
                  <a:ext uri="{FF2B5EF4-FFF2-40B4-BE49-F238E27FC236}">
                    <a16:creationId xmlns:a16="http://schemas.microsoft.com/office/drawing/2014/main" id="{25ADEA92-83CC-4FA0-A9B7-F45DAB52259E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51" name="Freeform 25">
                <a:extLst>
                  <a:ext uri="{FF2B5EF4-FFF2-40B4-BE49-F238E27FC236}">
                    <a16:creationId xmlns:a16="http://schemas.microsoft.com/office/drawing/2014/main" id="{43CA7D5A-E17D-400C-BCC2-B6B2E285E0F9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B8A6C0"/>
              </a:solidFill>
            </p:spPr>
          </p:sp>
        </p:grpSp>
        <p:grpSp>
          <p:nvGrpSpPr>
            <p:cNvPr id="40" name="Group 29">
              <a:extLst>
                <a:ext uri="{FF2B5EF4-FFF2-40B4-BE49-F238E27FC236}">
                  <a16:creationId xmlns:a16="http://schemas.microsoft.com/office/drawing/2014/main" id="{80D46413-FBD3-424D-94C1-A4CA3C80B159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724189" y="1020736"/>
              <a:ext cx="158916" cy="158916"/>
              <a:chOff x="0" y="0"/>
              <a:chExt cx="495300" cy="495300"/>
            </a:xfrm>
          </p:grpSpPr>
          <p:sp>
            <p:nvSpPr>
              <p:cNvPr id="45" name="Freeform 30">
                <a:extLst>
                  <a:ext uri="{FF2B5EF4-FFF2-40B4-BE49-F238E27FC236}">
                    <a16:creationId xmlns:a16="http://schemas.microsoft.com/office/drawing/2014/main" id="{A18955B7-6C83-4464-BBDE-5637D208FB74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7" name="Freeform 31">
                <a:extLst>
                  <a:ext uri="{FF2B5EF4-FFF2-40B4-BE49-F238E27FC236}">
                    <a16:creationId xmlns:a16="http://schemas.microsoft.com/office/drawing/2014/main" id="{6469794E-899C-40D4-9F8B-FB2CB2EBEBFC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E9D7F"/>
              </a:solidFill>
            </p:spPr>
          </p:sp>
        </p:grpSp>
        <p:grpSp>
          <p:nvGrpSpPr>
            <p:cNvPr id="42" name="Group 35">
              <a:extLst>
                <a:ext uri="{FF2B5EF4-FFF2-40B4-BE49-F238E27FC236}">
                  <a16:creationId xmlns:a16="http://schemas.microsoft.com/office/drawing/2014/main" id="{310092FD-4D30-4359-98C3-0A9C9B42CD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7464934" y="1020736"/>
              <a:ext cx="158916" cy="158916"/>
              <a:chOff x="0" y="0"/>
              <a:chExt cx="495300" cy="495300"/>
            </a:xfrm>
          </p:grpSpPr>
          <p:sp>
            <p:nvSpPr>
              <p:cNvPr id="43" name="Freeform 36">
                <a:extLst>
                  <a:ext uri="{FF2B5EF4-FFF2-40B4-BE49-F238E27FC236}">
                    <a16:creationId xmlns:a16="http://schemas.microsoft.com/office/drawing/2014/main" id="{EB6DB73D-E8D1-45FA-9596-D2EF57D5FB21}"/>
                  </a:ext>
                </a:extLst>
              </p:cNvPr>
              <p:cNvSpPr/>
              <p:nvPr/>
            </p:nvSpPr>
            <p:spPr>
              <a:xfrm>
                <a:off x="0" y="0"/>
                <a:ext cx="495300" cy="495300"/>
              </a:xfrm>
              <a:custGeom>
                <a:avLst/>
                <a:gdLst/>
                <a:ahLst/>
                <a:cxnLst/>
                <a:rect l="l" t="t" r="r" b="b"/>
                <a:pathLst>
                  <a:path w="495300" h="495300">
                    <a:moveTo>
                      <a:pt x="247650" y="0"/>
                    </a:moveTo>
                    <a:cubicBezTo>
                      <a:pt x="110490" y="0"/>
                      <a:pt x="0" y="110490"/>
                      <a:pt x="0" y="247650"/>
                    </a:cubicBezTo>
                    <a:cubicBezTo>
                      <a:pt x="0" y="384810"/>
                      <a:pt x="110490" y="495300"/>
                      <a:pt x="247650" y="495300"/>
                    </a:cubicBezTo>
                    <a:cubicBezTo>
                      <a:pt x="383540" y="495300"/>
                      <a:pt x="495300" y="384810"/>
                      <a:pt x="495300" y="247650"/>
                    </a:cubicBezTo>
                    <a:cubicBezTo>
                      <a:pt x="495300" y="110490"/>
                      <a:pt x="383540" y="0"/>
                      <a:pt x="247650" y="0"/>
                    </a:cubicBezTo>
                    <a:close/>
                    <a:moveTo>
                      <a:pt x="247650" y="457200"/>
                    </a:moveTo>
                    <a:cubicBezTo>
                      <a:pt x="132080" y="457200"/>
                      <a:pt x="38100" y="363220"/>
                      <a:pt x="38100" y="247650"/>
                    </a:cubicBezTo>
                    <a:cubicBezTo>
                      <a:pt x="38100" y="132080"/>
                      <a:pt x="132080" y="38100"/>
                      <a:pt x="247650" y="38100"/>
                    </a:cubicBezTo>
                    <a:cubicBezTo>
                      <a:pt x="363220" y="38100"/>
                      <a:pt x="457200" y="132080"/>
                      <a:pt x="457200" y="247650"/>
                    </a:cubicBezTo>
                    <a:cubicBezTo>
                      <a:pt x="457200" y="363220"/>
                      <a:pt x="363220" y="457200"/>
                      <a:pt x="247650" y="457200"/>
                    </a:cubicBezTo>
                    <a:close/>
                  </a:path>
                </a:pathLst>
              </a:custGeom>
              <a:solidFill>
                <a:srgbClr val="100F0D"/>
              </a:solidFill>
            </p:spPr>
          </p:sp>
          <p:sp>
            <p:nvSpPr>
              <p:cNvPr id="44" name="Freeform 37">
                <a:extLst>
                  <a:ext uri="{FF2B5EF4-FFF2-40B4-BE49-F238E27FC236}">
                    <a16:creationId xmlns:a16="http://schemas.microsoft.com/office/drawing/2014/main" id="{8D64E854-F5A5-4DDD-B8F9-5201E963EA16}"/>
                  </a:ext>
                </a:extLst>
              </p:cNvPr>
              <p:cNvSpPr/>
              <p:nvPr/>
            </p:nvSpPr>
            <p:spPr>
              <a:xfrm>
                <a:off x="38100" y="38100"/>
                <a:ext cx="419100" cy="419100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419100">
                    <a:moveTo>
                      <a:pt x="209550" y="0"/>
                    </a:moveTo>
                    <a:cubicBezTo>
                      <a:pt x="93980" y="0"/>
                      <a:pt x="0" y="93980"/>
                      <a:pt x="0" y="209550"/>
                    </a:cubicBezTo>
                    <a:cubicBezTo>
                      <a:pt x="0" y="325120"/>
                      <a:pt x="93980" y="419100"/>
                      <a:pt x="209550" y="419100"/>
                    </a:cubicBezTo>
                    <a:cubicBezTo>
                      <a:pt x="325120" y="419100"/>
                      <a:pt x="419100" y="325120"/>
                      <a:pt x="419100" y="209550"/>
                    </a:cubicBezTo>
                    <a:cubicBezTo>
                      <a:pt x="419100" y="93980"/>
                      <a:pt x="325120" y="0"/>
                      <a:pt x="209550" y="0"/>
                    </a:cubicBezTo>
                    <a:close/>
                  </a:path>
                </a:pathLst>
              </a:custGeom>
              <a:solidFill>
                <a:srgbClr val="EBADB1"/>
              </a:solidFill>
            </p:spPr>
          </p:sp>
        </p:grpSp>
      </p:grpSp>
      <p:sp>
        <p:nvSpPr>
          <p:cNvPr id="58" name="Folded Corner 39">
            <a:extLst>
              <a:ext uri="{FF2B5EF4-FFF2-40B4-BE49-F238E27FC236}">
                <a16:creationId xmlns:a16="http://schemas.microsoft.com/office/drawing/2014/main" id="{FDA0AF2C-2446-4FEF-BE84-231546ABC46A}"/>
              </a:ext>
            </a:extLst>
          </p:cNvPr>
          <p:cNvSpPr/>
          <p:nvPr/>
        </p:nvSpPr>
        <p:spPr>
          <a:xfrm>
            <a:off x="4725436" y="1212398"/>
            <a:ext cx="758348" cy="64110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333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2C344726-703A-4EA3-B2A6-813E53BFFC07}"/>
              </a:ext>
            </a:extLst>
          </p:cNvPr>
          <p:cNvSpPr txBox="1">
            <a:spLocks/>
          </p:cNvSpPr>
          <p:nvPr/>
        </p:nvSpPr>
        <p:spPr>
          <a:xfrm>
            <a:off x="4934541" y="1976220"/>
            <a:ext cx="6584544" cy="1301552"/>
          </a:xfrm>
          <a:prstGeom prst="rect">
            <a:avLst/>
          </a:prstGeom>
          <a:solidFill>
            <a:srgbClr val="FFFFF7"/>
          </a:solidFill>
          <a:ln>
            <a:solidFill>
              <a:srgbClr val="FFC000"/>
            </a:solidFill>
            <a:prstDash val="sysDot"/>
          </a:ln>
        </p:spPr>
        <p:txBody>
          <a:bodyPr vert="horz" lIns="132076" tIns="66038" rIns="132076" bIns="66038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50000"/>
              </a:lnSpc>
            </a:pPr>
            <a:r>
              <a:rPr lang="en-US" sz="2400" b="1" dirty="0"/>
              <a:t> LÀM BÀI TẬP SGK (PHẦN 2)</a:t>
            </a:r>
            <a:endParaRPr lang="en-US" sz="2800" dirty="0"/>
          </a:p>
        </p:txBody>
      </p:sp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87A4F304-11C4-4083-AE7B-9236E667C101}"/>
              </a:ext>
            </a:extLst>
          </p:cNvPr>
          <p:cNvSpPr txBox="1">
            <a:spLocks/>
          </p:cNvSpPr>
          <p:nvPr/>
        </p:nvSpPr>
        <p:spPr>
          <a:xfrm>
            <a:off x="5483784" y="1342611"/>
            <a:ext cx="6114156" cy="462994"/>
          </a:xfrm>
          <a:prstGeom prst="rect">
            <a:avLst/>
          </a:prstGeom>
          <a:solidFill>
            <a:srgbClr val="FFFFF7"/>
          </a:solidFill>
          <a:ln>
            <a:noFill/>
            <a:prstDash val="sysDot"/>
          </a:ln>
        </p:spPr>
        <p:txBody>
          <a:bodyPr vert="horz" lIns="132076" tIns="66038" rIns="132076" bIns="66038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kern="1200">
                <a:solidFill>
                  <a:srgbClr val="000066"/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3800" kern="1200">
                <a:solidFill>
                  <a:schemeClr val="bg1">
                    <a:lumMod val="95000"/>
                  </a:schemeClr>
                </a:solidFill>
                <a:latin typeface="Chu Van An" panose="02020603050405020304" pitchFamily="18" charset="0"/>
                <a:ea typeface="+mn-ea"/>
                <a:cs typeface="Chu Van An" panose="02020603050405020304" pitchFamily="18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6525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6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Từ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6, ta </a:t>
                </a:r>
                <a:r>
                  <a:rPr lang="en-US" sz="2800" dirty="0" err="1"/>
                  <a:t>thấy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cắt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thẳng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=0,001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điểm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0,000169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,01</m:t>
                        </m:r>
                      </m:e>
                    </m:d>
                  </m:oMath>
                </a14:m>
                <a:r>
                  <a:rPr lang="en-US" sz="2800" dirty="0"/>
                  <a:t>, </a:t>
                </a:r>
                <a:r>
                  <a:rPr lang="en-US" sz="2800" dirty="0" err="1"/>
                  <a:t>tức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tiết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diện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=0,000169</m:t>
                    </m:r>
                    <m:r>
                      <m:rPr>
                        <m:nor/>
                      </m:rPr>
                      <a:rPr lang="en-US" sz="2800" i="1"/>
                      <m:t> 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/>
                          <m:t>m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trở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=0,001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𝛺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c)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=0,000169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thì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=0,001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theo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bài</a:t>
                </a:r>
                <a:r>
                  <a:rPr lang="en-US" sz="2800" dirty="0"/>
                  <a:t> ra 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𝓁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Do </a:t>
                </a:r>
                <a:r>
                  <a:rPr lang="en-US" sz="2800" dirty="0" err="1"/>
                  <a:t>đó</a:t>
                </a:r>
                <a:r>
                  <a:rPr lang="en-US" sz="2800" dirty="0"/>
                  <a:t>,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0,001=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⋅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10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0,000169</m:t>
                        </m:r>
                      </m:den>
                    </m:f>
                  </m:oMath>
                </a14:m>
                <a:r>
                  <a:rPr lang="en-US" sz="2800" dirty="0"/>
                  <a:t>. </a:t>
                </a:r>
                <a:r>
                  <a:rPr lang="en-US" sz="2800" dirty="0" err="1"/>
                  <a:t>Suy</a:t>
                </a:r>
                <a:r>
                  <a:rPr lang="en-US" sz="2800" dirty="0"/>
                  <a:t> ra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=1,69⋅1</m:t>
                    </m:r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−8</m:t>
                        </m:r>
                      </m:sup>
                    </m:sSup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dây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điện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bằng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kim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loại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đồng</a:t>
                </a:r>
                <a:r>
                  <a:rPr lang="en-US" sz="2800" dirty="0"/>
                  <a:t>.</a:t>
                </a:r>
              </a:p>
              <a:p>
                <a:r>
                  <a:rPr lang="en-US" dirty="0"/>
                  <a:t> </a:t>
                </a:r>
              </a:p>
              <a:p>
                <a:pPr>
                  <a:lnSpc>
                    <a:spcPct val="150000"/>
                  </a:lnSpc>
                </a:pPr>
                <a:endParaRPr lang="en-US" sz="2400" dirty="0"/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620" t="-1827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4967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575852" y="2318794"/>
            <a:ext cx="2444559" cy="631977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604230" y="3222068"/>
            <a:ext cx="2444559" cy="631977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9587094" y="1400211"/>
            <a:ext cx="2444559" cy="631977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17742" y="158554"/>
            <a:ext cx="11532083" cy="6540893"/>
            <a:chOff x="0" y="-38100"/>
            <a:chExt cx="4521135" cy="256434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526247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>
              <a:solidFill>
                <a:srgbClr val="000000"/>
              </a:solidFill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  <a:spcBef>
                  <a:spcPct val="0"/>
                </a:spcBef>
              </a:pPr>
              <a:endParaRPr sz="1200"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326283" y="351768"/>
            <a:ext cx="11802157" cy="7868104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2" name="TextBox 32"/>
          <p:cNvSpPr txBox="1"/>
          <p:nvPr/>
        </p:nvSpPr>
        <p:spPr>
          <a:xfrm>
            <a:off x="2489200" y="950450"/>
            <a:ext cx="6768604" cy="654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vi-VN" sz="4400" b="1" spc="98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4400" b="1" spc="98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Folded Corner 42"/>
          <p:cNvSpPr/>
          <p:nvPr/>
        </p:nvSpPr>
        <p:spPr>
          <a:xfrm>
            <a:off x="508002" y="2045676"/>
            <a:ext cx="976925" cy="976925"/>
          </a:xfrm>
          <a:prstGeom prst="foldedCorner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Folded Corner 43"/>
          <p:cNvSpPr/>
          <p:nvPr/>
        </p:nvSpPr>
        <p:spPr>
          <a:xfrm>
            <a:off x="508000" y="3428581"/>
            <a:ext cx="976925" cy="976925"/>
          </a:xfrm>
          <a:prstGeom prst="foldedCorner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Folded Corner 44"/>
          <p:cNvSpPr/>
          <p:nvPr/>
        </p:nvSpPr>
        <p:spPr>
          <a:xfrm>
            <a:off x="508000" y="4856282"/>
            <a:ext cx="976925" cy="976925"/>
          </a:xfrm>
          <a:prstGeom prst="foldedCorner">
            <a:avLst/>
          </a:pr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200000"/>
              </a:lnSpc>
            </a:pPr>
            <a:r>
              <a:rPr lang="vi-VN"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</a:t>
            </a:r>
            <a:endParaRPr lang="en-US" sz="3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13254" y="2191365"/>
            <a:ext cx="6968847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Ôn lại các kiến thức đã học trong bài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13253" y="3562965"/>
            <a:ext cx="7860416" cy="669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cs typeface="Arial" panose="020B0604020202020204" pitchFamily="34" charset="0"/>
              </a:rPr>
              <a:t>Hoàn thành các bài tập trong </a:t>
            </a:r>
            <a:r>
              <a:rPr lang="en-US" sz="2800" dirty="0" err="1">
                <a:cs typeface="Arial" panose="020B0604020202020204" pitchFamily="34" charset="0"/>
              </a:rPr>
              <a:t>tiết</a:t>
            </a:r>
            <a:r>
              <a:rPr lang="en-US" sz="2800" dirty="0">
                <a:cs typeface="Arial" panose="020B0604020202020204" pitchFamily="34" charset="0"/>
              </a:rPr>
              <a:t> 3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90807" y="4658997"/>
            <a:ext cx="9129223" cy="1315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Chuẩn bị bài sau –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2 - </a:t>
            </a:r>
            <a:r>
              <a:rPr lang="vi-VN" sz="2800" b="1" dirty="0">
                <a:cs typeface="Arial" panose="020B0604020202020204" pitchFamily="34" charset="0"/>
              </a:rPr>
              <a:t>Bài </a:t>
            </a:r>
            <a:r>
              <a:rPr lang="en-US" sz="2800" b="1" dirty="0">
                <a:cs typeface="Arial" panose="020B0604020202020204" pitchFamily="34" charset="0"/>
              </a:rPr>
              <a:t>1</a:t>
            </a:r>
            <a:r>
              <a:rPr lang="vi-VN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vi-VN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Vectơ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và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các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phép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toán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trong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không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r>
              <a:rPr lang="en-US" sz="2800" b="1" dirty="0" err="1">
                <a:cs typeface="Arial" panose="020B0604020202020204" pitchFamily="34" charset="0"/>
              </a:rPr>
              <a:t>gian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0D027AC-B393-BDE7-8D12-5DFA005C35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578" y="4538864"/>
            <a:ext cx="1884667" cy="2177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43" grpId="0" animBg="1"/>
      <p:bldP spid="44" grpId="0" animBg="1"/>
      <p:bldP spid="45" grpId="0" animBg="1"/>
      <p:bldP spid="46" grpId="0"/>
      <p:bldP spid="47" grpId="0"/>
      <p:bldP spid="4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5229567" y="-176287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1"/>
                </a:lnTo>
                <a:lnTo>
                  <a:pt x="0" y="110815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r="-90379" b="-3737"/>
            </a:stretch>
          </a:blipFill>
        </p:spPr>
      </p:sp>
      <p:sp>
        <p:nvSpPr>
          <p:cNvPr id="3" name="Freeform 3"/>
          <p:cNvSpPr/>
          <p:nvPr/>
        </p:nvSpPr>
        <p:spPr>
          <a:xfrm rot="-10800000">
            <a:off x="-133432" y="-264854"/>
            <a:ext cx="6962433" cy="7387707"/>
          </a:xfrm>
          <a:custGeom>
            <a:avLst/>
            <a:gdLst/>
            <a:ahLst/>
            <a:cxnLst/>
            <a:rect l="l" t="t" r="r" b="b"/>
            <a:pathLst>
              <a:path w="10443650" h="11081561">
                <a:moveTo>
                  <a:pt x="0" y="0"/>
                </a:moveTo>
                <a:lnTo>
                  <a:pt x="10443650" y="0"/>
                </a:lnTo>
                <a:lnTo>
                  <a:pt x="10443650" y="11081562"/>
                </a:lnTo>
                <a:lnTo>
                  <a:pt x="0" y="1108156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-90379" t="-3737"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0171299" y="887781"/>
            <a:ext cx="1457913" cy="794390"/>
            <a:chOff x="0" y="0"/>
            <a:chExt cx="2915827" cy="1588780"/>
          </a:xfrm>
        </p:grpSpPr>
        <p:grpSp>
          <p:nvGrpSpPr>
            <p:cNvPr id="5" name="Group 5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7" name="TextBox 7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8" name="Group 8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1" name="Group 11"/>
          <p:cNvGrpSpPr/>
          <p:nvPr/>
        </p:nvGrpSpPr>
        <p:grpSpPr>
          <a:xfrm>
            <a:off x="10171299" y="1745391"/>
            <a:ext cx="1457913" cy="794390"/>
            <a:chOff x="0" y="0"/>
            <a:chExt cx="2915827" cy="158878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14" name="TextBox 14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15" name="Group 15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18" name="Group 18"/>
          <p:cNvGrpSpPr/>
          <p:nvPr/>
        </p:nvGrpSpPr>
        <p:grpSpPr>
          <a:xfrm>
            <a:off x="10171299" y="2603281"/>
            <a:ext cx="1457913" cy="794390"/>
            <a:chOff x="0" y="0"/>
            <a:chExt cx="2915827" cy="1588780"/>
          </a:xfrm>
        </p:grpSpPr>
        <p:grpSp>
          <p:nvGrpSpPr>
            <p:cNvPr id="19" name="Group 19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0" name="Freeform 20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21" name="TextBox 21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2" name="Group 22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24" name="TextBox 24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25" name="Group 25"/>
          <p:cNvGrpSpPr/>
          <p:nvPr/>
        </p:nvGrpSpPr>
        <p:grpSpPr>
          <a:xfrm>
            <a:off x="10171299" y="3460610"/>
            <a:ext cx="1457913" cy="794390"/>
            <a:chOff x="0" y="0"/>
            <a:chExt cx="2915827" cy="1588780"/>
          </a:xfrm>
        </p:grpSpPr>
        <p:grpSp>
          <p:nvGrpSpPr>
            <p:cNvPr id="26" name="Group 26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27" name="Freeform 27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6262"/>
              </a:solidFill>
            </p:spPr>
          </p:sp>
          <p:sp>
            <p:nvSpPr>
              <p:cNvPr id="28" name="TextBox 28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29" name="Group 29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0" name="Freeform 30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62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1" name="TextBox 31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2" name="Group 32"/>
          <p:cNvGrpSpPr/>
          <p:nvPr/>
        </p:nvGrpSpPr>
        <p:grpSpPr>
          <a:xfrm>
            <a:off x="10171299" y="4318220"/>
            <a:ext cx="1457913" cy="794390"/>
            <a:chOff x="0" y="0"/>
            <a:chExt cx="2915827" cy="1588780"/>
          </a:xfrm>
        </p:grpSpPr>
        <p:grpSp>
          <p:nvGrpSpPr>
            <p:cNvPr id="33" name="Group 33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E78462"/>
              </a:solidFill>
            </p:spPr>
          </p:sp>
          <p:sp>
            <p:nvSpPr>
              <p:cNvPr id="35" name="TextBox 35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36" name="Group 36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37" name="Freeform 37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E78462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38" name="TextBox 38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grpSp>
        <p:nvGrpSpPr>
          <p:cNvPr id="39" name="Group 39"/>
          <p:cNvGrpSpPr/>
          <p:nvPr/>
        </p:nvGrpSpPr>
        <p:grpSpPr>
          <a:xfrm>
            <a:off x="10171299" y="5175829"/>
            <a:ext cx="1457913" cy="794390"/>
            <a:chOff x="0" y="0"/>
            <a:chExt cx="2915827" cy="1588780"/>
          </a:xfrm>
        </p:grpSpPr>
        <p:grpSp>
          <p:nvGrpSpPr>
            <p:cNvPr id="40" name="Group 40"/>
            <p:cNvGrpSpPr/>
            <p:nvPr/>
          </p:nvGrpSpPr>
          <p:grpSpPr>
            <a:xfrm>
              <a:off x="0" y="0"/>
              <a:ext cx="2915827" cy="1588780"/>
              <a:chOff x="0" y="0"/>
              <a:chExt cx="595553" cy="324506"/>
            </a:xfrm>
          </p:grpSpPr>
          <p:sp>
            <p:nvSpPr>
              <p:cNvPr id="41" name="Freeform 41"/>
              <p:cNvSpPr/>
              <p:nvPr/>
            </p:nvSpPr>
            <p:spPr>
              <a:xfrm>
                <a:off x="0" y="0"/>
                <a:ext cx="595553" cy="324506"/>
              </a:xfrm>
              <a:custGeom>
                <a:avLst/>
                <a:gdLst/>
                <a:ahLst/>
                <a:cxnLst/>
                <a:rect l="l" t="t" r="r" b="b"/>
                <a:pathLst>
                  <a:path w="595553" h="324506">
                    <a:moveTo>
                      <a:pt x="88505" y="0"/>
                    </a:moveTo>
                    <a:lnTo>
                      <a:pt x="507048" y="0"/>
                    </a:lnTo>
                    <a:cubicBezTo>
                      <a:pt x="555928" y="0"/>
                      <a:pt x="595553" y="39625"/>
                      <a:pt x="595553" y="88505"/>
                    </a:cubicBezTo>
                    <a:lnTo>
                      <a:pt x="595553" y="236001"/>
                    </a:lnTo>
                    <a:cubicBezTo>
                      <a:pt x="595553" y="284881"/>
                      <a:pt x="555928" y="324506"/>
                      <a:pt x="507048" y="324506"/>
                    </a:cubicBezTo>
                    <a:lnTo>
                      <a:pt x="88505" y="324506"/>
                    </a:lnTo>
                    <a:cubicBezTo>
                      <a:pt x="39625" y="324506"/>
                      <a:pt x="0" y="284881"/>
                      <a:pt x="0" y="236001"/>
                    </a:cubicBezTo>
                    <a:lnTo>
                      <a:pt x="0" y="88505"/>
                    </a:lnTo>
                    <a:cubicBezTo>
                      <a:pt x="0" y="39625"/>
                      <a:pt x="39625" y="0"/>
                      <a:pt x="88505" y="0"/>
                    </a:cubicBezTo>
                    <a:close/>
                  </a:path>
                </a:pathLst>
              </a:custGeom>
              <a:solidFill>
                <a:srgbClr val="FFCF91"/>
              </a:solidFill>
            </p:spPr>
          </p:sp>
          <p:sp>
            <p:nvSpPr>
              <p:cNvPr id="42" name="TextBox 42"/>
              <p:cNvSpPr txBox="1"/>
              <p:nvPr/>
            </p:nvSpPr>
            <p:spPr>
              <a:xfrm>
                <a:off x="0" y="-47625"/>
                <a:ext cx="595553" cy="372131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  <p:grpSp>
          <p:nvGrpSpPr>
            <p:cNvPr id="43" name="Group 43"/>
            <p:cNvGrpSpPr/>
            <p:nvPr/>
          </p:nvGrpSpPr>
          <p:grpSpPr>
            <a:xfrm>
              <a:off x="135707" y="117213"/>
              <a:ext cx="2664410" cy="1354354"/>
              <a:chOff x="0" y="0"/>
              <a:chExt cx="544201" cy="276625"/>
            </a:xfrm>
          </p:grpSpPr>
          <p:sp>
            <p:nvSpPr>
              <p:cNvPr id="44" name="Freeform 44"/>
              <p:cNvSpPr/>
              <p:nvPr/>
            </p:nvSpPr>
            <p:spPr>
              <a:xfrm>
                <a:off x="0" y="0"/>
                <a:ext cx="544201" cy="276625"/>
              </a:xfrm>
              <a:custGeom>
                <a:avLst/>
                <a:gdLst/>
                <a:ahLst/>
                <a:cxnLst/>
                <a:rect l="l" t="t" r="r" b="b"/>
                <a:pathLst>
                  <a:path w="544201" h="276625">
                    <a:moveTo>
                      <a:pt x="77485" y="0"/>
                    </a:moveTo>
                    <a:lnTo>
                      <a:pt x="466716" y="0"/>
                    </a:lnTo>
                    <a:cubicBezTo>
                      <a:pt x="509510" y="0"/>
                      <a:pt x="544201" y="34691"/>
                      <a:pt x="544201" y="77485"/>
                    </a:cubicBezTo>
                    <a:lnTo>
                      <a:pt x="544201" y="199140"/>
                    </a:lnTo>
                    <a:cubicBezTo>
                      <a:pt x="544201" y="241933"/>
                      <a:pt x="509510" y="276625"/>
                      <a:pt x="466716" y="276625"/>
                    </a:cubicBezTo>
                    <a:lnTo>
                      <a:pt x="77485" y="276625"/>
                    </a:lnTo>
                    <a:cubicBezTo>
                      <a:pt x="34691" y="276625"/>
                      <a:pt x="0" y="241933"/>
                      <a:pt x="0" y="199140"/>
                    </a:cubicBezTo>
                    <a:lnTo>
                      <a:pt x="0" y="77485"/>
                    </a:lnTo>
                    <a:cubicBezTo>
                      <a:pt x="0" y="34691"/>
                      <a:pt x="34691" y="0"/>
                      <a:pt x="77485" y="0"/>
                    </a:cubicBezTo>
                    <a:close/>
                  </a:path>
                </a:pathLst>
              </a:custGeom>
              <a:solidFill>
                <a:srgbClr val="FFCF91"/>
              </a:solidFill>
              <a:ln w="28575" cap="sq">
                <a:solidFill>
                  <a:srgbClr val="FCF4E8"/>
                </a:solidFill>
                <a:prstDash val="lgDash"/>
                <a:miter/>
              </a:ln>
            </p:spPr>
          </p:sp>
          <p:sp>
            <p:nvSpPr>
              <p:cNvPr id="45" name="TextBox 45"/>
              <p:cNvSpPr txBox="1"/>
              <p:nvPr/>
            </p:nvSpPr>
            <p:spPr>
              <a:xfrm>
                <a:off x="0" y="-47625"/>
                <a:ext cx="544201" cy="324250"/>
              </a:xfrm>
              <a:prstGeom prst="rect">
                <a:avLst/>
              </a:prstGeom>
            </p:spPr>
            <p:txBody>
              <a:bodyPr lIns="34657" tIns="34657" rIns="34657" bIns="34657" rtlCol="0" anchor="ctr"/>
              <a:lstStyle/>
              <a:p>
                <a:pPr algn="ctr">
                  <a:lnSpc>
                    <a:spcPts val="1773"/>
                  </a:lnSpc>
                </a:pPr>
                <a:endParaRPr sz="1200"/>
              </a:p>
            </p:txBody>
          </p:sp>
        </p:grpSp>
      </p:grpSp>
      <p:sp>
        <p:nvSpPr>
          <p:cNvPr id="46" name="Freeform 46"/>
          <p:cNvSpPr/>
          <p:nvPr/>
        </p:nvSpPr>
        <p:spPr>
          <a:xfrm rot="5400000">
            <a:off x="8741296" y="3008640"/>
            <a:ext cx="5082439" cy="840720"/>
          </a:xfrm>
          <a:custGeom>
            <a:avLst/>
            <a:gdLst/>
            <a:ahLst/>
            <a:cxnLst/>
            <a:rect l="l" t="t" r="r" b="b"/>
            <a:pathLst>
              <a:path w="7623658" h="1261080">
                <a:moveTo>
                  <a:pt x="0" y="0"/>
                </a:moveTo>
                <a:lnTo>
                  <a:pt x="7623658" y="0"/>
                </a:lnTo>
                <a:lnTo>
                  <a:pt x="7623658" y="1261080"/>
                </a:lnTo>
                <a:lnTo>
                  <a:pt x="0" y="12610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47" name="Group 47"/>
          <p:cNvGrpSpPr/>
          <p:nvPr/>
        </p:nvGrpSpPr>
        <p:grpSpPr>
          <a:xfrm>
            <a:off x="369164" y="980661"/>
            <a:ext cx="889347" cy="4756218"/>
            <a:chOff x="-143726" y="-1"/>
            <a:chExt cx="1778694" cy="9512436"/>
          </a:xfrm>
        </p:grpSpPr>
        <p:sp>
          <p:nvSpPr>
            <p:cNvPr id="48" name="TextBox 48"/>
            <p:cNvSpPr txBox="1"/>
            <p:nvPr/>
          </p:nvSpPr>
          <p:spPr>
            <a:xfrm rot="16200000">
              <a:off x="508044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49" name="TextBox 49"/>
            <p:cNvSpPr txBox="1"/>
            <p:nvPr/>
          </p:nvSpPr>
          <p:spPr>
            <a:xfrm rot="16200000">
              <a:off x="508046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 rot="16200000">
              <a:off x="5080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 rot="16200000">
              <a:off x="5080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2" name="TextBox 52"/>
            <p:cNvSpPr txBox="1"/>
            <p:nvPr/>
          </p:nvSpPr>
          <p:spPr>
            <a:xfrm rot="16200000">
              <a:off x="5080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 rot="16200000">
              <a:off x="5080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4" name="TextBox 54"/>
            <p:cNvSpPr txBox="1"/>
            <p:nvPr/>
          </p:nvSpPr>
          <p:spPr>
            <a:xfrm rot="16200000">
              <a:off x="5080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 rot="16200000">
              <a:off x="5080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 rot="16200000">
              <a:off x="5080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57" name="Freeform 57"/>
          <p:cNvSpPr/>
          <p:nvPr/>
        </p:nvSpPr>
        <p:spPr>
          <a:xfrm>
            <a:off x="685801" y="6231555"/>
            <a:ext cx="10409207" cy="500943"/>
          </a:xfrm>
          <a:custGeom>
            <a:avLst/>
            <a:gdLst/>
            <a:ahLst/>
            <a:cxnLst/>
            <a:rect l="l" t="t" r="r" b="b"/>
            <a:pathLst>
              <a:path w="15613811" h="751415">
                <a:moveTo>
                  <a:pt x="0" y="0"/>
                </a:moveTo>
                <a:lnTo>
                  <a:pt x="15613811" y="0"/>
                </a:lnTo>
                <a:lnTo>
                  <a:pt x="15613811" y="751415"/>
                </a:lnTo>
                <a:lnTo>
                  <a:pt x="0" y="7514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685801" y="495494"/>
            <a:ext cx="10409207" cy="5867013"/>
            <a:chOff x="0" y="0"/>
            <a:chExt cx="4112279" cy="2317832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112280" cy="2317832"/>
            </a:xfrm>
            <a:custGeom>
              <a:avLst/>
              <a:gdLst/>
              <a:ahLst/>
              <a:cxnLst/>
              <a:rect l="l" t="t" r="r" b="b"/>
              <a:pathLst>
                <a:path w="4112280" h="2317832">
                  <a:moveTo>
                    <a:pt x="9917" y="0"/>
                  </a:moveTo>
                  <a:lnTo>
                    <a:pt x="4102363" y="0"/>
                  </a:lnTo>
                  <a:cubicBezTo>
                    <a:pt x="4107840" y="0"/>
                    <a:pt x="4112280" y="4440"/>
                    <a:pt x="4112280" y="9917"/>
                  </a:cubicBezTo>
                  <a:lnTo>
                    <a:pt x="4112280" y="2307916"/>
                  </a:lnTo>
                  <a:cubicBezTo>
                    <a:pt x="4112280" y="2310546"/>
                    <a:pt x="4111235" y="2313068"/>
                    <a:pt x="4109375" y="2314928"/>
                  </a:cubicBezTo>
                  <a:cubicBezTo>
                    <a:pt x="4107515" y="2316788"/>
                    <a:pt x="4104993" y="2317832"/>
                    <a:pt x="4102363" y="2317832"/>
                  </a:cubicBezTo>
                  <a:lnTo>
                    <a:pt x="9917" y="2317832"/>
                  </a:lnTo>
                  <a:cubicBezTo>
                    <a:pt x="4440" y="2317832"/>
                    <a:pt x="0" y="2313393"/>
                    <a:pt x="0" y="2307916"/>
                  </a:cubicBezTo>
                  <a:lnTo>
                    <a:pt x="0" y="9917"/>
                  </a:lnTo>
                  <a:cubicBezTo>
                    <a:pt x="0" y="4440"/>
                    <a:pt x="4440" y="0"/>
                    <a:pt x="9917" y="0"/>
                  </a:cubicBezTo>
                  <a:close/>
                </a:path>
              </a:pathLst>
            </a:custGeom>
            <a:solidFill>
              <a:srgbClr val="FCF4E8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-28575"/>
              <a:ext cx="4112279" cy="2346407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891396" y="685800"/>
            <a:ext cx="9970759" cy="5486400"/>
            <a:chOff x="0" y="0"/>
            <a:chExt cx="3939065" cy="2167467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3939065" cy="2167467"/>
            </a:xfrm>
            <a:custGeom>
              <a:avLst/>
              <a:gdLst/>
              <a:ahLst/>
              <a:cxnLst/>
              <a:rect l="l" t="t" r="r" b="b"/>
              <a:pathLst>
                <a:path w="3939065" h="2167467">
                  <a:moveTo>
                    <a:pt x="10353" y="0"/>
                  </a:moveTo>
                  <a:lnTo>
                    <a:pt x="3928713" y="0"/>
                  </a:lnTo>
                  <a:cubicBezTo>
                    <a:pt x="3931458" y="0"/>
                    <a:pt x="3934092" y="1091"/>
                    <a:pt x="3936033" y="3032"/>
                  </a:cubicBezTo>
                  <a:cubicBezTo>
                    <a:pt x="3937975" y="4974"/>
                    <a:pt x="3939065" y="7607"/>
                    <a:pt x="3939065" y="10353"/>
                  </a:cubicBezTo>
                  <a:lnTo>
                    <a:pt x="3939065" y="2157114"/>
                  </a:lnTo>
                  <a:cubicBezTo>
                    <a:pt x="3939065" y="2159860"/>
                    <a:pt x="3937975" y="2162493"/>
                    <a:pt x="3936033" y="2164435"/>
                  </a:cubicBezTo>
                  <a:cubicBezTo>
                    <a:pt x="3934092" y="2166376"/>
                    <a:pt x="3931458" y="2167467"/>
                    <a:pt x="3928713" y="2167467"/>
                  </a:cubicBezTo>
                  <a:lnTo>
                    <a:pt x="10353" y="2167467"/>
                  </a:lnTo>
                  <a:cubicBezTo>
                    <a:pt x="7607" y="2167467"/>
                    <a:pt x="4974" y="2166376"/>
                    <a:pt x="3032" y="2164435"/>
                  </a:cubicBezTo>
                  <a:cubicBezTo>
                    <a:pt x="1091" y="2162493"/>
                    <a:pt x="0" y="2159860"/>
                    <a:pt x="0" y="2157114"/>
                  </a:cubicBezTo>
                  <a:lnTo>
                    <a:pt x="0" y="10353"/>
                  </a:lnTo>
                  <a:cubicBezTo>
                    <a:pt x="0" y="7607"/>
                    <a:pt x="1091" y="4974"/>
                    <a:pt x="3032" y="3032"/>
                  </a:cubicBezTo>
                  <a:cubicBezTo>
                    <a:pt x="4974" y="1091"/>
                    <a:pt x="7607" y="0"/>
                    <a:pt x="10353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9FC2B6"/>
              </a:solidFill>
              <a:prstDash val="lgDash"/>
              <a:miter/>
            </a:ln>
          </p:spPr>
        </p:sp>
        <p:sp>
          <p:nvSpPr>
            <p:cNvPr id="63" name="TextBox 63"/>
            <p:cNvSpPr txBox="1"/>
            <p:nvPr/>
          </p:nvSpPr>
          <p:spPr>
            <a:xfrm>
              <a:off x="0" y="-28575"/>
              <a:ext cx="3939065" cy="2196042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4" name="Group 64"/>
          <p:cNvGrpSpPr/>
          <p:nvPr/>
        </p:nvGrpSpPr>
        <p:grpSpPr>
          <a:xfrm>
            <a:off x="1026860" y="1081834"/>
            <a:ext cx="175410" cy="175410"/>
            <a:chOff x="0" y="0"/>
            <a:chExt cx="812800" cy="812800"/>
          </a:xfrm>
        </p:grpSpPr>
        <p:sp>
          <p:nvSpPr>
            <p:cNvPr id="65" name="Freeform 6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6" name="TextBox 6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67" name="Group 67"/>
          <p:cNvGrpSpPr/>
          <p:nvPr/>
        </p:nvGrpSpPr>
        <p:grpSpPr>
          <a:xfrm>
            <a:off x="1026860" y="1646915"/>
            <a:ext cx="175410" cy="175410"/>
            <a:chOff x="0" y="0"/>
            <a:chExt cx="812800" cy="812800"/>
          </a:xfrm>
        </p:grpSpPr>
        <p:sp>
          <p:nvSpPr>
            <p:cNvPr id="68" name="Freeform 6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69" name="TextBox 6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0" name="Group 70"/>
          <p:cNvGrpSpPr/>
          <p:nvPr/>
        </p:nvGrpSpPr>
        <p:grpSpPr>
          <a:xfrm>
            <a:off x="1026860" y="2211996"/>
            <a:ext cx="175410" cy="175410"/>
            <a:chOff x="0" y="0"/>
            <a:chExt cx="812800" cy="812800"/>
          </a:xfrm>
        </p:grpSpPr>
        <p:sp>
          <p:nvSpPr>
            <p:cNvPr id="71" name="Freeform 7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2" name="TextBox 72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3" name="Group 73"/>
          <p:cNvGrpSpPr/>
          <p:nvPr/>
        </p:nvGrpSpPr>
        <p:grpSpPr>
          <a:xfrm>
            <a:off x="1026860" y="2777076"/>
            <a:ext cx="175410" cy="175410"/>
            <a:chOff x="0" y="0"/>
            <a:chExt cx="812800" cy="812800"/>
          </a:xfrm>
        </p:grpSpPr>
        <p:sp>
          <p:nvSpPr>
            <p:cNvPr id="74" name="Freeform 7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5" name="TextBox 7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6" name="Group 76"/>
          <p:cNvGrpSpPr/>
          <p:nvPr/>
        </p:nvGrpSpPr>
        <p:grpSpPr>
          <a:xfrm>
            <a:off x="1026860" y="3342157"/>
            <a:ext cx="175410" cy="175410"/>
            <a:chOff x="0" y="0"/>
            <a:chExt cx="812800" cy="812800"/>
          </a:xfrm>
        </p:grpSpPr>
        <p:sp>
          <p:nvSpPr>
            <p:cNvPr id="77" name="Freeform 7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78" name="TextBox 78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79" name="Group 79"/>
          <p:cNvGrpSpPr/>
          <p:nvPr/>
        </p:nvGrpSpPr>
        <p:grpSpPr>
          <a:xfrm>
            <a:off x="1026860" y="3907238"/>
            <a:ext cx="175410" cy="175410"/>
            <a:chOff x="0" y="0"/>
            <a:chExt cx="812800" cy="812800"/>
          </a:xfrm>
        </p:grpSpPr>
        <p:sp>
          <p:nvSpPr>
            <p:cNvPr id="80" name="Freeform 8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1" name="TextBox 81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2" name="Group 82"/>
          <p:cNvGrpSpPr/>
          <p:nvPr/>
        </p:nvGrpSpPr>
        <p:grpSpPr>
          <a:xfrm>
            <a:off x="1026860" y="4472318"/>
            <a:ext cx="175410" cy="175410"/>
            <a:chOff x="0" y="0"/>
            <a:chExt cx="812800" cy="812800"/>
          </a:xfrm>
        </p:grpSpPr>
        <p:sp>
          <p:nvSpPr>
            <p:cNvPr id="83" name="Freeform 8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4" name="TextBox 8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5" name="Group 85"/>
          <p:cNvGrpSpPr/>
          <p:nvPr/>
        </p:nvGrpSpPr>
        <p:grpSpPr>
          <a:xfrm>
            <a:off x="1026860" y="5037398"/>
            <a:ext cx="175410" cy="175410"/>
            <a:chOff x="0" y="0"/>
            <a:chExt cx="812800" cy="812800"/>
          </a:xfrm>
        </p:grpSpPr>
        <p:sp>
          <p:nvSpPr>
            <p:cNvPr id="86" name="Freeform 8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87" name="TextBox 87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grpSp>
        <p:nvGrpSpPr>
          <p:cNvPr id="88" name="Group 88"/>
          <p:cNvGrpSpPr/>
          <p:nvPr/>
        </p:nvGrpSpPr>
        <p:grpSpPr>
          <a:xfrm>
            <a:off x="1026860" y="5602479"/>
            <a:ext cx="175410" cy="175410"/>
            <a:chOff x="0" y="0"/>
            <a:chExt cx="812800" cy="812800"/>
          </a:xfrm>
        </p:grpSpPr>
        <p:sp>
          <p:nvSpPr>
            <p:cNvPr id="89" name="Freeform 8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9FC2B6"/>
            </a:solidFill>
          </p:spPr>
        </p:sp>
        <p:sp>
          <p:nvSpPr>
            <p:cNvPr id="90" name="TextBox 90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40295" tIns="40295" rIns="40295" bIns="40295" rtlCol="0" anchor="ctr"/>
            <a:lstStyle/>
            <a:p>
              <a:pPr algn="ctr">
                <a:lnSpc>
                  <a:spcPts val="1773"/>
                </a:lnSpc>
              </a:pPr>
              <a:endParaRPr sz="1200"/>
            </a:p>
          </p:txBody>
        </p:sp>
      </p:grpSp>
      <p:sp>
        <p:nvSpPr>
          <p:cNvPr id="91" name="Freeform 91"/>
          <p:cNvSpPr/>
          <p:nvPr/>
        </p:nvSpPr>
        <p:spPr>
          <a:xfrm>
            <a:off x="9087217" y="1466948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4" y="0"/>
                </a:lnTo>
                <a:lnTo>
                  <a:pt x="1111914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92" name="Freeform 92"/>
          <p:cNvSpPr/>
          <p:nvPr/>
        </p:nvSpPr>
        <p:spPr>
          <a:xfrm>
            <a:off x="1933490" y="179196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9193425" y="4715415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grpSp>
        <p:nvGrpSpPr>
          <p:cNvPr id="94" name="Group 94"/>
          <p:cNvGrpSpPr/>
          <p:nvPr/>
        </p:nvGrpSpPr>
        <p:grpSpPr>
          <a:xfrm>
            <a:off x="400914" y="1126758"/>
            <a:ext cx="889347" cy="4756218"/>
            <a:chOff x="8674" y="-1"/>
            <a:chExt cx="1778694" cy="9512436"/>
          </a:xfrm>
        </p:grpSpPr>
        <p:sp>
          <p:nvSpPr>
            <p:cNvPr id="95" name="TextBox 95"/>
            <p:cNvSpPr txBox="1"/>
            <p:nvPr/>
          </p:nvSpPr>
          <p:spPr>
            <a:xfrm rot="5400000">
              <a:off x="660444" y="-6517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6" name="TextBox 96"/>
            <p:cNvSpPr txBox="1"/>
            <p:nvPr/>
          </p:nvSpPr>
          <p:spPr>
            <a:xfrm rot="5400000">
              <a:off x="660446" y="47788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7" name="TextBox 97"/>
            <p:cNvSpPr txBox="1"/>
            <p:nvPr/>
          </p:nvSpPr>
          <p:spPr>
            <a:xfrm rot="5400000">
              <a:off x="660446" y="1607549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8" name="TextBox 98"/>
            <p:cNvSpPr txBox="1"/>
            <p:nvPr/>
          </p:nvSpPr>
          <p:spPr>
            <a:xfrm rot="5400000">
              <a:off x="660446" y="273721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99" name="TextBox 99"/>
            <p:cNvSpPr txBox="1"/>
            <p:nvPr/>
          </p:nvSpPr>
          <p:spPr>
            <a:xfrm rot="5400000">
              <a:off x="660446" y="386687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0" name="TextBox 100"/>
            <p:cNvSpPr txBox="1"/>
            <p:nvPr/>
          </p:nvSpPr>
          <p:spPr>
            <a:xfrm rot="5400000">
              <a:off x="660446" y="4996531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1" name="TextBox 101"/>
            <p:cNvSpPr txBox="1"/>
            <p:nvPr/>
          </p:nvSpPr>
          <p:spPr>
            <a:xfrm rot="5400000">
              <a:off x="660446" y="612619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2" name="TextBox 102"/>
            <p:cNvSpPr txBox="1"/>
            <p:nvPr/>
          </p:nvSpPr>
          <p:spPr>
            <a:xfrm rot="5400000">
              <a:off x="660446" y="725585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  <p:sp>
          <p:nvSpPr>
            <p:cNvPr id="103" name="TextBox 103"/>
            <p:cNvSpPr txBox="1"/>
            <p:nvPr/>
          </p:nvSpPr>
          <p:spPr>
            <a:xfrm rot="5400000">
              <a:off x="660446" y="8385513"/>
              <a:ext cx="475152" cy="17786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590"/>
                </a:lnSpc>
              </a:pPr>
              <a:r>
                <a:rPr lang="en-US" sz="5422">
                  <a:solidFill>
                    <a:srgbClr val="503D36"/>
                  </a:solidFill>
                  <a:latin typeface="Sniglet"/>
                </a:rPr>
                <a:t>)</a:t>
              </a:r>
            </a:p>
          </p:txBody>
        </p:sp>
      </p:grpSp>
      <p:sp>
        <p:nvSpPr>
          <p:cNvPr id="104" name="TextBox 104"/>
          <p:cNvSpPr txBox="1"/>
          <p:nvPr/>
        </p:nvSpPr>
        <p:spPr>
          <a:xfrm>
            <a:off x="2489973" y="2365863"/>
            <a:ext cx="7030757" cy="1667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010"/>
              </a:lnSpc>
              <a:spcBef>
                <a:spcPct val="0"/>
              </a:spcBef>
            </a:pPr>
            <a:r>
              <a:rPr lang="en-US" sz="10842">
                <a:solidFill>
                  <a:srgbClr val="402E27"/>
                </a:solidFill>
                <a:latin typeface="More Sugar"/>
              </a:rPr>
              <a:t>Thank You</a:t>
            </a:r>
          </a:p>
        </p:txBody>
      </p:sp>
      <p:sp>
        <p:nvSpPr>
          <p:cNvPr id="105" name="TextBox 105"/>
          <p:cNvSpPr txBox="1"/>
          <p:nvPr/>
        </p:nvSpPr>
        <p:spPr>
          <a:xfrm>
            <a:off x="2462313" y="2360423"/>
            <a:ext cx="7017129" cy="1566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985"/>
              </a:lnSpc>
              <a:spcBef>
                <a:spcPct val="0"/>
              </a:spcBef>
            </a:pPr>
            <a:r>
              <a:rPr lang="en-US" sz="10821">
                <a:solidFill>
                  <a:srgbClr val="AD813E"/>
                </a:solidFill>
                <a:latin typeface="More Sugar"/>
              </a:rPr>
              <a:t>Thank You</a:t>
            </a:r>
          </a:p>
        </p:txBody>
      </p:sp>
      <p:sp>
        <p:nvSpPr>
          <p:cNvPr id="106" name="Freeform 106"/>
          <p:cNvSpPr/>
          <p:nvPr/>
        </p:nvSpPr>
        <p:spPr>
          <a:xfrm>
            <a:off x="6449122" y="1433323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8"/>
                </a:lnTo>
                <a:lnTo>
                  <a:pt x="0" y="3203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07" name="Freeform 107"/>
          <p:cNvSpPr/>
          <p:nvPr/>
        </p:nvSpPr>
        <p:spPr>
          <a:xfrm>
            <a:off x="4028358" y="5388887"/>
            <a:ext cx="977874" cy="213592"/>
          </a:xfrm>
          <a:custGeom>
            <a:avLst/>
            <a:gdLst/>
            <a:ahLst/>
            <a:cxnLst/>
            <a:rect l="l" t="t" r="r" b="b"/>
            <a:pathLst>
              <a:path w="1466811" h="320388">
                <a:moveTo>
                  <a:pt x="0" y="0"/>
                </a:moveTo>
                <a:lnTo>
                  <a:pt x="1466811" y="0"/>
                </a:lnTo>
                <a:lnTo>
                  <a:pt x="1466811" y="320387"/>
                </a:lnTo>
                <a:lnTo>
                  <a:pt x="0" y="32038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t="-112263"/>
            </a:stretch>
          </a:blipFill>
        </p:spPr>
      </p:sp>
      <p:sp>
        <p:nvSpPr>
          <p:cNvPr id="112" name="Freeform 112"/>
          <p:cNvSpPr/>
          <p:nvPr/>
        </p:nvSpPr>
        <p:spPr>
          <a:xfrm rot="813216">
            <a:off x="9457855" y="1710901"/>
            <a:ext cx="741276" cy="756945"/>
          </a:xfrm>
          <a:custGeom>
            <a:avLst/>
            <a:gdLst/>
            <a:ahLst/>
            <a:cxnLst/>
            <a:rect l="l" t="t" r="r" b="b"/>
            <a:pathLst>
              <a:path w="1111914" h="1135417">
                <a:moveTo>
                  <a:pt x="0" y="0"/>
                </a:moveTo>
                <a:lnTo>
                  <a:pt x="1111913" y="0"/>
                </a:lnTo>
                <a:lnTo>
                  <a:pt x="1111913" y="1135417"/>
                </a:lnTo>
                <a:lnTo>
                  <a:pt x="0" y="11354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3" name="Freeform 113"/>
          <p:cNvSpPr/>
          <p:nvPr/>
        </p:nvSpPr>
        <p:spPr>
          <a:xfrm rot="-1135901">
            <a:off x="1967555" y="4170344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4" name="Freeform 114"/>
          <p:cNvSpPr/>
          <p:nvPr/>
        </p:nvSpPr>
        <p:spPr>
          <a:xfrm rot="813216">
            <a:off x="2447730" y="4381022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1" name="Freeform 113">
            <a:extLst>
              <a:ext uri="{FF2B5EF4-FFF2-40B4-BE49-F238E27FC236}">
                <a16:creationId xmlns:a16="http://schemas.microsoft.com/office/drawing/2014/main" id="{DE2BF878-BAEB-43F4-85E5-895A6F6C50EC}"/>
              </a:ext>
            </a:extLst>
          </p:cNvPr>
          <p:cNvSpPr/>
          <p:nvPr/>
        </p:nvSpPr>
        <p:spPr>
          <a:xfrm rot="-1135901">
            <a:off x="4328699" y="1205926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0F4AE705-4D80-46F2-8711-864FAC92F603}"/>
              </a:ext>
            </a:extLst>
          </p:cNvPr>
          <p:cNvSpPr/>
          <p:nvPr/>
        </p:nvSpPr>
        <p:spPr>
          <a:xfrm rot="813216">
            <a:off x="4808874" y="1416604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16" name="Freeform 113">
            <a:extLst>
              <a:ext uri="{FF2B5EF4-FFF2-40B4-BE49-F238E27FC236}">
                <a16:creationId xmlns:a16="http://schemas.microsoft.com/office/drawing/2014/main" id="{36A7AB35-40ED-46A5-9AFE-F2621DB00852}"/>
              </a:ext>
            </a:extLst>
          </p:cNvPr>
          <p:cNvSpPr/>
          <p:nvPr/>
        </p:nvSpPr>
        <p:spPr>
          <a:xfrm rot="-1135901">
            <a:off x="7157257" y="4815703"/>
            <a:ext cx="824179" cy="841601"/>
          </a:xfrm>
          <a:custGeom>
            <a:avLst/>
            <a:gdLst/>
            <a:ahLst/>
            <a:cxnLst/>
            <a:rect l="l" t="t" r="r" b="b"/>
            <a:pathLst>
              <a:path w="1236269" h="1262401">
                <a:moveTo>
                  <a:pt x="0" y="0"/>
                </a:moveTo>
                <a:lnTo>
                  <a:pt x="1236269" y="0"/>
                </a:lnTo>
                <a:lnTo>
                  <a:pt x="1236269" y="1262401"/>
                </a:lnTo>
                <a:lnTo>
                  <a:pt x="0" y="12624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77073" b="-92675"/>
            </a:stretch>
          </a:blipFill>
        </p:spPr>
      </p:sp>
      <p:sp>
        <p:nvSpPr>
          <p:cNvPr id="117" name="Freeform 114">
            <a:extLst>
              <a:ext uri="{FF2B5EF4-FFF2-40B4-BE49-F238E27FC236}">
                <a16:creationId xmlns:a16="http://schemas.microsoft.com/office/drawing/2014/main" id="{AAFC04F6-C982-415D-B4C0-0EFCB142D946}"/>
              </a:ext>
            </a:extLst>
          </p:cNvPr>
          <p:cNvSpPr/>
          <p:nvPr/>
        </p:nvSpPr>
        <p:spPr>
          <a:xfrm rot="813216">
            <a:off x="7637432" y="5026381"/>
            <a:ext cx="643961" cy="657573"/>
          </a:xfrm>
          <a:custGeom>
            <a:avLst/>
            <a:gdLst/>
            <a:ahLst/>
            <a:cxnLst/>
            <a:rect l="l" t="t" r="r" b="b"/>
            <a:pathLst>
              <a:path w="965941" h="986359">
                <a:moveTo>
                  <a:pt x="0" y="0"/>
                </a:moveTo>
                <a:lnTo>
                  <a:pt x="965941" y="0"/>
                </a:lnTo>
                <a:lnTo>
                  <a:pt x="965941" y="986359"/>
                </a:lnTo>
                <a:lnTo>
                  <a:pt x="0" y="98635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81621" t="-33490" b="-64134"/>
            </a:stretch>
          </a:blipFill>
        </p:spPr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A322313E-71A7-2AE0-6CFA-1F7C11BEE599}"/>
              </a:ext>
            </a:extLst>
          </p:cNvPr>
          <p:cNvSpPr txBox="1"/>
          <p:nvPr/>
        </p:nvSpPr>
        <p:spPr>
          <a:xfrm>
            <a:off x="2988285" y="3426778"/>
            <a:ext cx="616431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/>
          </a:p>
          <a:p>
            <a:r>
              <a:rPr lang="en-US"/>
              <a:t>Tài liệu được chia sẻ bởi Website VnTeach.Com</a:t>
            </a:r>
          </a:p>
          <a:p>
            <a:r>
              <a:rPr lang="en-US"/>
              <a:t>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9069429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625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60000"/>
                  </a:lnSpc>
                </a:pPr>
                <a:r>
                  <a:rPr lang="en-US" dirty="0"/>
                  <a:t>Cho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Khảo</a:t>
                </a:r>
                <a:r>
                  <a:rPr lang="en-US" dirty="0"/>
                  <a:t> </a:t>
                </a:r>
                <a:r>
                  <a:rPr lang="en-US" dirty="0" err="1"/>
                  <a:t>sát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vẽ</a:t>
                </a:r>
                <a:r>
                  <a:rPr lang="en-US" dirty="0"/>
                  <a:t> </a:t>
                </a:r>
                <a:r>
                  <a:rPr lang="en-US" dirty="0" err="1"/>
                  <a:t>đồ</a:t>
                </a:r>
                <a:r>
                  <a:rPr lang="en-US" dirty="0"/>
                  <a:t> </a:t>
                </a:r>
                <a:r>
                  <a:rPr lang="en-US" dirty="0" err="1"/>
                  <a:t>thị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b) </a:t>
                </a:r>
                <a:r>
                  <a:rPr lang="en-US" dirty="0" err="1"/>
                  <a:t>Tìm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lớn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giá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 </a:t>
                </a:r>
                <a:r>
                  <a:rPr lang="en-US" dirty="0" err="1"/>
                  <a:t>nhỏ</a:t>
                </a:r>
                <a:r>
                  <a:rPr lang="en-US" dirty="0"/>
                  <a:t> </a:t>
                </a:r>
                <a:r>
                  <a:rPr lang="en-US" dirty="0" err="1"/>
                  <a:t>nhất</a:t>
                </a:r>
                <a:r>
                  <a:rPr lang="en-US" dirty="0"/>
                  <a:t> </a:t>
                </a:r>
                <a:r>
                  <a:rPr lang="en-US" dirty="0" err="1"/>
                  <a:t>của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đã</a:t>
                </a:r>
                <a:r>
                  <a:rPr lang="en-US" dirty="0"/>
                  <a:t> </a:t>
                </a:r>
                <a:r>
                  <a:rPr lang="en-US" dirty="0" err="1"/>
                  <a:t>cho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đoạn</a:t>
                </a:r>
                <a:r>
                  <a:rPr lang="en-US" dirty="0"/>
                  <a:t> [2; 4].</a:t>
                </a:r>
              </a:p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/>
                  <a:t>a) </a:t>
                </a:r>
                <a:r>
                  <a:rPr lang="en-US" dirty="0" err="1"/>
                  <a:t>Xét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Tập</a:t>
                </a:r>
                <a:r>
                  <a:rPr lang="en-US" dirty="0"/>
                  <a:t> </a:t>
                </a:r>
                <a:r>
                  <a:rPr lang="en-US" dirty="0" err="1"/>
                  <a:t>xác</a:t>
                </a:r>
                <a:r>
                  <a:rPr lang="en-US" dirty="0"/>
                  <a:t> </a:t>
                </a:r>
                <a:r>
                  <a:rPr lang="en-US" dirty="0" err="1"/>
                  <a:t>định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Sự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Chiều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thiên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Đạo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−3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dirty="0"/>
                  <a:t>. Ta </a:t>
                </a:r>
                <a:r>
                  <a:rPr lang="en-US" dirty="0" err="1"/>
                  <a:t>có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hoặc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1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2762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fontScale="7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endParaRPr lang="en-US" dirty="0"/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−∞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e>
                        </m:func>
                        <m:r>
                          <a:rPr lang="en-US" i="1">
                            <a:latin typeface="Cambria Math" panose="02040503050406030204" pitchFamily="18" charset="0"/>
                          </a:rPr>
                          <m:t>∞</m:t>
                        </m:r>
                      </m:e>
                    </m:d>
                  </m:oMath>
                </a14:m>
                <a:r>
                  <a:rPr lang="en-US" dirty="0"/>
                  <a:t>, y'&gt; 0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đồng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  <m:func>
                          <m:func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func>
                      </m:e>
                    </m:d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nên</a:t>
                </a:r>
                <a:r>
                  <a:rPr lang="en-US" dirty="0"/>
                  <a:t> </a:t>
                </a: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nghịch</a:t>
                </a:r>
                <a:r>
                  <a:rPr lang="en-US" dirty="0"/>
                  <a:t> </a:t>
                </a:r>
                <a:r>
                  <a:rPr lang="en-US" dirty="0" err="1"/>
                  <a:t>biến</a:t>
                </a:r>
                <a:r>
                  <a:rPr lang="en-US" dirty="0"/>
                  <a:t> </a:t>
                </a:r>
                <a:r>
                  <a:rPr lang="en-US" dirty="0" err="1"/>
                  <a:t>trên</a:t>
                </a:r>
                <a:r>
                  <a:rPr lang="en-US" dirty="0"/>
                  <a:t> </a:t>
                </a:r>
                <a:r>
                  <a:rPr lang="en-US" dirty="0" err="1"/>
                  <a:t>mỗi</a:t>
                </a:r>
                <a:r>
                  <a:rPr lang="en-US" dirty="0"/>
                  <a:t> </a:t>
                </a:r>
                <a:r>
                  <a:rPr lang="en-US" dirty="0" err="1"/>
                  <a:t>khoảng</a:t>
                </a:r>
                <a:r>
                  <a:rPr lang="en-US" dirty="0"/>
                  <a:t> </a:t>
                </a:r>
                <a:r>
                  <a:rPr lang="en-US" dirty="0" err="1"/>
                  <a:t>đó</a:t>
                </a:r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trị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tiếu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/>
                          <m:t>CT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Hàm</a:t>
                </a:r>
                <a:r>
                  <a:rPr lang="en-US" dirty="0"/>
                  <a:t> </a:t>
                </a:r>
                <a:r>
                  <a:rPr lang="en-US" dirty="0" err="1"/>
                  <a:t>số</a:t>
                </a:r>
                <a:r>
                  <a:rPr lang="en-US" dirty="0"/>
                  <a:t> </a:t>
                </a:r>
                <a:r>
                  <a:rPr lang="en-US" dirty="0" err="1"/>
                  <a:t>đạt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đại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m:rPr>
                            <m:nor/>
                          </m:rPr>
                          <a:rPr lang="en-US"/>
                          <m:t>CD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/>
                  <a:t>.</a:t>
                </a:r>
              </a:p>
              <a:p>
                <a:pPr>
                  <a:lnSpc>
                    <a:spcPct val="160000"/>
                  </a:lnSpc>
                </a:pPr>
                <a:r>
                  <a:rPr lang="en-US" dirty="0" err="1"/>
                  <a:t>Các</a:t>
                </a:r>
                <a:r>
                  <a:rPr lang="en-US" dirty="0"/>
                  <a:t> </a:t>
                </a:r>
                <a:r>
                  <a:rPr lang="en-US" dirty="0" err="1"/>
                  <a:t>giới</a:t>
                </a:r>
                <a:r>
                  <a:rPr lang="en-US" dirty="0"/>
                  <a:t> </a:t>
                </a:r>
                <a:r>
                  <a:rPr lang="en-US" dirty="0" err="1"/>
                  <a:t>hạn</a:t>
                </a:r>
                <a:r>
                  <a:rPr lang="en-US" dirty="0"/>
                  <a:t> </a:t>
                </a:r>
                <a:r>
                  <a:rPr lang="en-US" dirty="0" err="1"/>
                  <a:t>tại</a:t>
                </a:r>
                <a:r>
                  <a:rPr lang="en-US" dirty="0"/>
                  <a:t> </a:t>
                </a:r>
                <a:r>
                  <a:rPr lang="en-US" dirty="0" err="1"/>
                  <a:t>vô</a:t>
                </a:r>
                <a:r>
                  <a:rPr lang="en-US" dirty="0"/>
                  <a:t> </a:t>
                </a:r>
                <a:r>
                  <a:rPr lang="en-US" dirty="0" err="1"/>
                  <a:t>cực</a:t>
                </a:r>
                <a:r>
                  <a:rPr lang="en-US" dirty="0"/>
                  <a:t> </a:t>
                </a:r>
                <a:r>
                  <a:rPr lang="en-US" dirty="0" err="1"/>
                  <a:t>và</a:t>
                </a:r>
                <a:r>
                  <a:rPr lang="en-US" dirty="0"/>
                  <a:t> </a:t>
                </a:r>
                <a:r>
                  <a:rPr lang="en-US" dirty="0" err="1"/>
                  <a:t>tiệm</a:t>
                </a:r>
                <a:r>
                  <a:rPr lang="en-US" dirty="0"/>
                  <a:t> </a:t>
                </a:r>
                <a:r>
                  <a:rPr lang="en-US" dirty="0" err="1"/>
                  <a:t>cận</a:t>
                </a:r>
                <a:r>
                  <a:rPr lang="en-US" dirty="0"/>
                  <a:t>:</a:t>
                </a:r>
              </a:p>
              <a:p>
                <a:pPr>
                  <a:lnSpc>
                    <a:spcPct val="16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/>
                        <m:t>li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m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li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m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→−∞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=−∞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;</m:t>
                          </m:r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𝑙</m:t>
                          </m:r>
                        </m:e>
                      </m:func>
                      <m:r>
                        <m:rPr>
                          <m:nor/>
                        </m:rPr>
                        <a:rPr lang="en-US"/>
                        <m:t>i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m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/>
                        <m:t>li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/>
                            <m:t>m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→+∞</m:t>
                          </m:r>
                        </m:sub>
                      </m:sSub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+4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=+∞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425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800" b="1" dirty="0"/>
                  <a:t>Lời </a:t>
                </a:r>
                <a:r>
                  <a:rPr lang="en-US" sz="2800" b="1" dirty="0" err="1"/>
                  <a:t>giải</a:t>
                </a:r>
                <a:r>
                  <a:rPr lang="en-US" sz="2800" b="1" dirty="0"/>
                  <a:t> </a:t>
                </a:r>
                <a:endParaRPr lang="en-US" sz="2800" dirty="0"/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/>
                      <m:t>li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và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/>
                      <m:t>li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d>
                      <m:d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5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5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+4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−1</m:t>
                            </m:r>
                          </m:den>
                        </m:f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/>
                      <m:t>li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→+∞</m:t>
                        </m:r>
                      </m:sub>
                    </m:sSub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Suy</a:t>
                </a:r>
                <a:r>
                  <a:rPr lang="en-US" sz="2500" dirty="0"/>
                  <a:t> ra </a:t>
                </a:r>
                <a:r>
                  <a:rPr lang="en-US" sz="2500" dirty="0" err="1"/>
                  <a:t>đường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thắng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tiệm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cận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xiên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đồ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thị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hàm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số</a:t>
                </a:r>
                <a:r>
                  <a:rPr lang="en-US" sz="25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/>
                  <a:t>Ta </a:t>
                </a:r>
                <a:r>
                  <a:rPr lang="en-US" sz="2500" dirty="0" err="1"/>
                  <a:t>có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500"/>
                      <m:t>li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/>
                      <m:t>li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=−∞</m:t>
                    </m:r>
                    <m:func>
                      <m:func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func>
                    <m:r>
                      <m:rPr>
                        <m:nor/>
                      </m:rPr>
                      <a:rPr lang="en-US" sz="2500"/>
                      <m:t>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sz="25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500"/>
                      <m:t>li</m:t>
                    </m:r>
                    <m:sSub>
                      <m:sSub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500"/>
                          <m:t>m</m:t>
                        </m:r>
                      </m:e>
                      <m:sub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→</m:t>
                        </m:r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</m:sub>
                    </m:sSub>
                    <m:f>
                      <m:fPr>
                        <m:ctrlPr>
                          <a:rPr lang="en-US" sz="25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5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5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5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500" i="1">
                        <a:latin typeface="Cambria Math" panose="02040503050406030204" pitchFamily="18" charset="0"/>
                      </a:rPr>
                      <m:t>=+∞</m:t>
                    </m:r>
                  </m:oMath>
                </a14:m>
                <a:r>
                  <a:rPr lang="en-US" sz="2500" dirty="0"/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500" dirty="0" err="1"/>
                  <a:t>Suy</a:t>
                </a:r>
                <a:r>
                  <a:rPr lang="en-US" sz="2500" dirty="0"/>
                  <a:t> ra </a:t>
                </a:r>
                <a:r>
                  <a:rPr lang="en-US" sz="2500" dirty="0" err="1"/>
                  <a:t>đường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thắng</a:t>
                </a:r>
                <a:r>
                  <a:rPr lang="en-US" sz="2500" dirty="0"/>
                  <a:t> </a:t>
                </a:r>
                <a14:m>
                  <m:oMath xmlns:m="http://schemas.openxmlformats.org/officeDocument/2006/math">
                    <m:r>
                      <a:rPr lang="en-US" sz="25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5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500" dirty="0"/>
                  <a:t> </a:t>
                </a:r>
                <a:r>
                  <a:rPr lang="en-US" sz="2500" dirty="0" err="1"/>
                  <a:t>là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tiệm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cận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đứng</a:t>
                </a:r>
                <a:r>
                  <a:rPr lang="en-US" sz="2500" dirty="0"/>
                  <a:t> </a:t>
                </a:r>
                <a:r>
                  <a:rPr lang="en-US" sz="2500" dirty="0" err="1"/>
                  <a:t>của</a:t>
                </a:r>
                <a:r>
                  <a:rPr lang="en-US" sz="2500" dirty="0"/>
                  <a:t> </a:t>
                </a:r>
                <a:r>
                  <a:rPr lang="en-US" sz="2500" dirty="0" err="1"/>
                  <a:t>đồ</a:t>
                </a:r>
                <a:r>
                  <a:rPr lang="en-US" sz="2500" dirty="0"/>
                  <a:t> </a:t>
                </a:r>
                <a:r>
                  <a:rPr lang="en-US" sz="2500" dirty="0" err="1"/>
                  <a:t>thị</a:t>
                </a:r>
                <a:r>
                  <a:rPr lang="en-US" sz="2500" dirty="0"/>
                  <a:t> </a:t>
                </a:r>
                <a:r>
                  <a:rPr lang="en-US" sz="2500" dirty="0" err="1"/>
                  <a:t>hàm</a:t>
                </a:r>
                <a:r>
                  <a:rPr lang="en-US" sz="2500" dirty="0"/>
                  <a:t> </a:t>
                </a:r>
                <a:r>
                  <a:rPr lang="en-US" sz="2500" dirty="0" err="1"/>
                  <a:t>số</a:t>
                </a:r>
                <a:r>
                  <a:rPr lang="en-US" sz="25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41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8815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Bảng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biến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thiên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endParaRPr lang="en-US" sz="2200" dirty="0"/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: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=0⇔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=0⇔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=−2+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hoặc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=−2−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Vậy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trục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𝑂𝑥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điếm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−2−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và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điểm</a:t>
                </a:r>
                <a:r>
                  <a:rPr lang="en-US" sz="2200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−2+</m:t>
                        </m:r>
                        <m:rad>
                          <m:radPr>
                            <m:degHide m:val="on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  <m:func>
                          <m:func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2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Đồ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thị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hàm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giao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trục</a:t>
                </a:r>
                <a:r>
                  <a:rPr lang="en-US" sz="2200" dirty="0"/>
                  <a:t> Oy </a:t>
                </a:r>
                <a:r>
                  <a:rPr lang="en-US" sz="2200" dirty="0" err="1"/>
                  <a:t>tại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điếm</a:t>
                </a:r>
                <a:r>
                  <a:rPr lang="en-US" sz="2200" dirty="0"/>
                  <a:t> (0; 1).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258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686E63E8-D080-43D6-A792-87C4559427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1102" y="1368771"/>
            <a:ext cx="7469795" cy="245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82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đã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cho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được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biểu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diển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như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hình</a:t>
                </a:r>
                <a:r>
                  <a:rPr lang="en-US" sz="2800" dirty="0"/>
                  <a:t> </a:t>
                </a:r>
                <a:r>
                  <a:rPr lang="en-US" sz="2800" dirty="0" err="1"/>
                  <a:t>dưới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đây</a:t>
                </a:r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Tâm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điếm</a:t>
                </a:r>
                <a:r>
                  <a:rPr lang="en-US" sz="2800" dirty="0"/>
                  <a:t> I(1; 6).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trục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đối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xứng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đồ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thị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:r>
                  <a:rPr lang="en-US" sz="2800" dirty="0" err="1"/>
                  <a:t>là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phân</a:t>
                </a:r>
                <a:r>
                  <a:rPr lang="en-US" sz="2800" dirty="0"/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giác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của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các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góc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tạo</a:t>
                </a:r>
                <a:r>
                  <a:rPr lang="en-US" sz="2800" dirty="0"/>
                  <a:t> </a:t>
                </a:r>
                <a:r>
                  <a:rPr lang="en-US" sz="2800" dirty="0" err="1"/>
                  <a:t>bởi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hai</a:t>
                </a:r>
                <a:r>
                  <a:rPr lang="en-US" sz="2800" dirty="0"/>
                  <a:t> </a:t>
                </a:r>
                <a:r>
                  <a:rPr lang="en-US" sz="2800" dirty="0" err="1"/>
                  <a:t>đường</a:t>
                </a:r>
                <a:r>
                  <a:rPr lang="en-US" sz="2800" dirty="0"/>
                  <a:t> </a:t>
                </a:r>
                <a:r>
                  <a:rPr lang="en-US" sz="2800" dirty="0" err="1"/>
                  <a:t>tiệm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cận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+5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Bài 13 trang 38 Toán 12 Tập 1 Chân trời sáng tạo | Giải Toán 12">
            <a:extLst>
              <a:ext uri="{FF2B5EF4-FFF2-40B4-BE49-F238E27FC236}">
                <a16:creationId xmlns:a16="http://schemas.microsoft.com/office/drawing/2014/main" id="{C1A0477A-C9D9-4F96-BD94-F1DB555765F6}"/>
              </a:ext>
            </a:extLst>
          </p:cNvPr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182" y="815512"/>
            <a:ext cx="6552417" cy="49718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2249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60000"/>
                  </a:lnSpc>
                </a:pPr>
                <a:r>
                  <a:rPr lang="en-US" sz="2400" b="1" dirty="0"/>
                  <a:t>Lời </a:t>
                </a:r>
                <a:r>
                  <a:rPr lang="en-US" sz="2400" b="1" dirty="0" err="1"/>
                  <a:t>giải</a:t>
                </a:r>
                <a:r>
                  <a:rPr lang="en-US" sz="2400" b="1" dirty="0"/>
                  <a:t> </a:t>
                </a:r>
                <a:endParaRPr lang="en-US" sz="2400" dirty="0"/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b) </a:t>
                </a:r>
                <a:r>
                  <a:rPr lang="en-US" sz="2800" dirty="0" err="1"/>
                  <a:t>Xét</a:t>
                </a:r>
                <a:r>
                  <a:rPr lang="en-US" sz="2800" dirty="0"/>
                  <a:t> </a:t>
                </a:r>
                <a:r>
                  <a:rPr lang="en-US" sz="2800" dirty="0" err="1"/>
                  <a:t>hàm</a:t>
                </a:r>
                <a:r>
                  <a:rPr lang="en-US" sz="2800" dirty="0"/>
                  <a:t> </a:t>
                </a:r>
                <a:r>
                  <a:rPr lang="en-US" sz="2800" dirty="0" err="1"/>
                  <a:t>số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+4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với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  <m:func>
                          <m:func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;</m:t>
                            </m:r>
                          </m:fName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Trên</a:t>
                </a:r>
                <a:r>
                  <a:rPr lang="en-US" sz="2800" dirty="0"/>
                  <a:t> </a:t>
                </a:r>
                <a:r>
                  <a:rPr lang="en-US" sz="2800" dirty="0" err="1"/>
                  <a:t>khoảng</a:t>
                </a:r>
                <a:r>
                  <a:rPr lang="en-US" sz="2800" dirty="0"/>
                  <a:t> (2;4),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khi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/>
                  <a:t>Ta </a:t>
                </a:r>
                <a:r>
                  <a:rPr lang="en-US" sz="2800" dirty="0" err="1"/>
                  <a:t>có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=11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=10</m:t>
                    </m:r>
                    <m:func>
                      <m:func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;</m:t>
                        </m:r>
                      </m:fName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func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800" dirty="0" err="1"/>
                  <a:t>Vậy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ma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x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=11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và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/>
                      <m:t>mi</m:t>
                    </m:r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sz="2800"/>
                          <m:t>n</m:t>
                        </m:r>
                      </m:e>
                      <m:sub>
                        <m:d>
                          <m:dPr>
                            <m:begChr m:val="["/>
                            <m:endChr m:val="]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func>
                              <m:func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</m:fNam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func>
                          </m:e>
                        </m:d>
                      </m:sub>
                    </m:sSub>
                    <m:r>
                      <a:rPr lang="en-US" sz="28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=10</m:t>
                    </m:r>
                  </m:oMath>
                </a14:m>
                <a:r>
                  <a:rPr lang="en-US" sz="2800" dirty="0"/>
                  <a:t> </a:t>
                </a:r>
                <a:r>
                  <a:rPr lang="en-US" sz="2800" dirty="0" err="1"/>
                  <a:t>tại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620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268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>
            <a:off x="203200" y="177800"/>
            <a:ext cx="11785600" cy="6451601"/>
          </a:xfrm>
          <a:custGeom>
            <a:avLst/>
            <a:gdLst/>
            <a:ahLst/>
            <a:cxnLst/>
            <a:rect l="l" t="t" r="r" b="b"/>
            <a:pathLst>
              <a:path w="4521135" h="2620190">
                <a:moveTo>
                  <a:pt x="0" y="0"/>
                </a:moveTo>
                <a:lnTo>
                  <a:pt x="4521135" y="0"/>
                </a:lnTo>
                <a:lnTo>
                  <a:pt x="4521135" y="2620190"/>
                </a:lnTo>
                <a:lnTo>
                  <a:pt x="0" y="2620190"/>
                </a:lnTo>
                <a:close/>
              </a:path>
            </a:pathLst>
          </a:custGeom>
          <a:solidFill>
            <a:srgbClr val="FFFFFF"/>
          </a:solidFill>
          <a:ln w="28575">
            <a:solidFill>
              <a:srgbClr val="000000"/>
            </a:solidFill>
          </a:ln>
        </p:spPr>
        <p:txBody>
          <a:bodyPr/>
          <a:lstStyle/>
          <a:p>
            <a:endParaRPr lang="en-US" sz="1200"/>
          </a:p>
        </p:txBody>
      </p:sp>
      <p:sp>
        <p:nvSpPr>
          <p:cNvPr id="2" name="Rounded Rectangle 1"/>
          <p:cNvSpPr/>
          <p:nvPr/>
        </p:nvSpPr>
        <p:spPr>
          <a:xfrm>
            <a:off x="203200" y="194002"/>
            <a:ext cx="2727113" cy="44386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33" b="1" dirty="0">
                <a:solidFill>
                  <a:srgbClr val="FFFF00"/>
                </a:solidFill>
                <a:latin typeface="Yu Gothic UI Semibold" panose="020B0700000000000000" pitchFamily="34" charset="-128"/>
                <a:ea typeface="Yu Gothic UI Semibold" panose="020B0700000000000000" pitchFamily="34" charset="-128"/>
                <a:cs typeface="Arial" panose="020B0604020202020204" pitchFamily="34" charset="0"/>
              </a:rPr>
              <a:t>⬩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33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5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903899">
            <a:off x="11288501" y="-268498"/>
            <a:ext cx="994196" cy="99419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solidFill>
                <a:srgbClr val="FFFFF7"/>
              </a:solidFill>
              <a:ln>
                <a:solidFill>
                  <a:srgbClr val="FFC000"/>
                </a:solidFill>
                <a:prstDash val="sysDot"/>
              </a:ln>
            </p:spPr>
            <p:txBody>
              <a:bodyPr vert="horz" lIns="132076" tIns="66038" rIns="132076" bIns="66038" rtlCol="0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3200" kern="1200">
                    <a:solidFill>
                      <a:srgbClr val="000066"/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3800" kern="1200">
                    <a:solidFill>
                      <a:schemeClr val="bg1">
                        <a:lumMod val="95000"/>
                      </a:schemeClr>
                    </a:solidFill>
                    <a:latin typeface="Chu Van An" panose="02020603050405020304" pitchFamily="18" charset="0"/>
                    <a:ea typeface="+mn-ea"/>
                    <a:cs typeface="Chu Van An" panose="02020603050405020304" pitchFamily="18" charset="0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10000"/>
                  </a:lnSpc>
                </a:pPr>
                <a:r>
                  <a:rPr lang="en-US" sz="2400" dirty="0"/>
                  <a:t>Cho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nội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tiếp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trong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nón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12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cm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 err="1"/>
                  <a:t>bẳng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400" i="1"/>
                      <m:t> </m:t>
                    </m:r>
                    <m:r>
                      <m:rPr>
                        <m:nor/>
                      </m:rPr>
                      <a:rPr lang="en-US" sz="2400"/>
                      <m:t>cm</m:t>
                    </m:r>
                  </m:oMath>
                </a14:m>
                <a:r>
                  <a:rPr lang="en-US" sz="2400" dirty="0"/>
                  <a:t> (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4a). </a:t>
                </a:r>
                <a:r>
                  <a:rPr lang="en-US" sz="2400" dirty="0" err="1"/>
                  <a:t>Người</a:t>
                </a:r>
                <a:r>
                  <a:rPr lang="en-US" sz="2400" dirty="0"/>
                  <a:t> ta </a:t>
                </a:r>
                <a:r>
                  <a:rPr lang="en-US" sz="2400" dirty="0" err="1"/>
                  <a:t>cắt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 err="1"/>
                  <a:t>nón</a:t>
                </a:r>
                <a:r>
                  <a:rPr lang="en-US" sz="2400" dirty="0"/>
                  <a:t>,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này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mặt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phắng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chứa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đường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 err="1"/>
                  <a:t>thẳng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đỉnh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và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tâm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tròn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thì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được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một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phẳng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như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4b.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a)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rằng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công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bán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kính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đáy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hình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chiều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cao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dirty="0" err="1"/>
                  <a:t>của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là</a:t>
                </a:r>
                <a:r>
                  <a:rPr lang="en-US" sz="2400" dirty="0"/>
                  <a:t>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5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12−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d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b) </a:t>
                </a:r>
                <a:r>
                  <a:rPr lang="en-US" sz="2400" dirty="0" err="1"/>
                  <a:t>Chứng</a:t>
                </a:r>
                <a:r>
                  <a:rPr lang="en-US" sz="2400" dirty="0"/>
                  <a:t> </a:t>
                </a:r>
                <a:r>
                  <a:rPr lang="en-US" sz="2400" dirty="0" err="1"/>
                  <a:t>minh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thức</a:t>
                </a:r>
                <a:r>
                  <a:rPr lang="en-US" sz="2400" dirty="0"/>
                  <a:t> </a:t>
                </a:r>
                <a:r>
                  <a:rPr lang="en-US" sz="2400" dirty="0" err="1"/>
                  <a:t>sau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biếu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thị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thế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theo</a:t>
                </a:r>
                <a:r>
                  <a:rPr lang="en-US" sz="2400" dirty="0"/>
                  <a:t> h: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(12−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h</m:t>
                        </m:r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144</m:t>
                        </m:r>
                      </m:den>
                    </m:f>
                  </m:oMath>
                </a14:m>
                <a:r>
                  <a:rPr lang="en-US" sz="2400" dirty="0"/>
                  <a:t>.</a:t>
                </a:r>
              </a:p>
              <a:p>
                <a:pPr>
                  <a:lnSpc>
                    <a:spcPct val="110000"/>
                  </a:lnSpc>
                </a:pPr>
                <a:r>
                  <a:rPr lang="en-US" sz="2400" dirty="0"/>
                  <a:t>c) </a:t>
                </a:r>
                <a:r>
                  <a:rPr lang="en-US" sz="2400" dirty="0" err="1"/>
                  <a:t>Tìm</a:t>
                </a:r>
                <a:r>
                  <a:rPr lang="en-US" sz="2400" dirty="0"/>
                  <a:t> h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khối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trụ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có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lớn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nhất</a:t>
                </a:r>
                <a:r>
                  <a:rPr lang="en-US" sz="2400" dirty="0"/>
                  <a:t>.</a:t>
                </a:r>
              </a:p>
              <a:p>
                <a:pPr>
                  <a:lnSpc>
                    <a:spcPct val="160000"/>
                  </a:lnSpc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CE9DE598-A436-8797-9A69-CA33F66308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200" y="637869"/>
                <a:ext cx="11785600" cy="5991532"/>
              </a:xfrm>
              <a:prstGeom prst="rect">
                <a:avLst/>
              </a:prstGeom>
              <a:blipFill>
                <a:blip r:embed="rId3"/>
                <a:stretch>
                  <a:fillRect l="-362" t="-203"/>
                </a:stretch>
              </a:blipFill>
              <a:ln>
                <a:solidFill>
                  <a:srgbClr val="FFC000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E43DF99D-B862-452D-B568-4EC5F099CDA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14170" y="674837"/>
            <a:ext cx="4571429" cy="30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7441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>
        <p:tmplLst>
          <p:tmpl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</TotalTime>
  <Words>1779</Words>
  <Application>Microsoft Office PowerPoint</Application>
  <PresentationFormat>Widescreen</PresentationFormat>
  <Paragraphs>204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Yu Gothic UI Semibold</vt:lpstr>
      <vt:lpstr>Arial</vt:lpstr>
      <vt:lpstr>Calibri</vt:lpstr>
      <vt:lpstr>Calibri Light</vt:lpstr>
      <vt:lpstr>Cambria Math</vt:lpstr>
      <vt:lpstr>Chu Van An</vt:lpstr>
      <vt:lpstr>More Sugar</vt:lpstr>
      <vt:lpstr>Sniglet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2024-06-15T07:10:17Z</dcterms:created>
  <dcterms:modified xsi:type="dcterms:W3CDTF">2024-11-18T01:43:08Z</dcterms:modified>
</cp:coreProperties>
</file>