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71" r:id="rId4"/>
    <p:sldId id="272" r:id="rId5"/>
    <p:sldId id="256" r:id="rId6"/>
    <p:sldId id="274" r:id="rId7"/>
    <p:sldId id="273" r:id="rId8"/>
    <p:sldId id="257" r:id="rId9"/>
    <p:sldId id="265" r:id="rId10"/>
    <p:sldId id="261" r:id="rId11"/>
    <p:sldId id="267" r:id="rId12"/>
    <p:sldId id="263" r:id="rId13"/>
    <p:sldId id="266" r:id="rId14"/>
    <p:sldId id="262" r:id="rId15"/>
    <p:sldId id="269" r:id="rId16"/>
    <p:sldId id="425" r:id="rId17"/>
  </p:sldIdLst>
  <p:sldSz cx="12192000" cy="6858000"/>
  <p:notesSz cx="6858000" cy="9144000"/>
  <p:embeddedFontLst>
    <p:embeddedFont>
      <p:font typeface="#9Slide07 Altus" pitchFamily="2" charset="0"/>
      <p:regular r:id="rId19"/>
    </p:embeddedFont>
    <p:embeddedFont>
      <p:font typeface="A2.Jovis-WorkSansRegular-San" panose="020B0604020202020204" charset="0"/>
      <p:regular r:id="rId20"/>
    </p:embeddedFont>
    <p:embeddedFont>
      <p:font typeface="A3.Jovis-BebasNeueBold-San" panose="020B0604020202020204" charset="0"/>
      <p:bold r:id="rId21"/>
    </p:embeddedFont>
    <p:embeddedFont>
      <p:font typeface="Averta Std ExtraBold" panose="00000900000000000000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golian Baiti" panose="03000500000000000000" pitchFamily="66" charset="0"/>
      <p:regular r:id="rId30"/>
    </p:embeddedFont>
    <p:embeddedFont>
      <p:font typeface="Paytone One" panose="020B0604020202020204" charset="0"/>
      <p:regular r:id="rId31"/>
    </p:embeddedFont>
    <p:embeddedFont>
      <p:font typeface="Quicksan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036"/>
    <a:srgbClr val="262261"/>
    <a:srgbClr val="FFFAEF"/>
    <a:srgbClr val="FAA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582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461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280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096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04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656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6386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235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602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3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294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423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3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4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5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6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svg"/><Relationship Id="rId12" Type="http://schemas.openxmlformats.org/officeDocument/2006/relationships/image" Target="../media/image43.sv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slide" Target="slide10.xml"/><Relationship Id="rId20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audio" Target="../media/audio1.wav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slide" Target="slide14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1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19.png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6.svg"/><Relationship Id="rId7" Type="http://schemas.openxmlformats.org/officeDocument/2006/relationships/image" Target="../media/image5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0.svg"/><Relationship Id="rId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1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" Target="slide4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1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" Target="slide4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812771" y="4508216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4423086">
            <a:off x="-9487" y="-2923357"/>
            <a:ext cx="3223664" cy="4743142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-1126012" y="2558127"/>
            <a:ext cx="14528800" cy="3623135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8587"/>
              </a:lnSpc>
            </a:pP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ĐIỆN THẾ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91939" y="3212601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37264" y="-3130236"/>
            <a:ext cx="3223664" cy="4743142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9"/>
          <p:cNvSpPr txBox="1"/>
          <p:nvPr/>
        </p:nvSpPr>
        <p:spPr>
          <a:xfrm>
            <a:off x="-1253788" y="-1945730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VẬT LÍ 11</a:t>
            </a:r>
          </a:p>
        </p:txBody>
      </p:sp>
    </p:spTree>
    <p:extLst>
      <p:ext uri="{BB962C8B-B14F-4D97-AF65-F5344CB8AC3E}">
        <p14:creationId xmlns:p14="http://schemas.microsoft.com/office/powerpoint/2010/main" val="381449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4240" y="1088864"/>
            <a:ext cx="9818862" cy="3151103"/>
          </a:xfrm>
          <a:prstGeom prst="roundRect">
            <a:avLst>
              <a:gd name="adj" fmla="val 1517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58128" y="4384944"/>
            <a:ext cx="3062676" cy="880471"/>
            <a:chOff x="4037538" y="4547895"/>
            <a:chExt cx="306267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3092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3944" y="4731936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4554044" y="1537221"/>
            <a:ext cx="633015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Cường độ điện trường tại một điểm M có độ lớn bằng ____ của hiệu điện thế giữa hai điểm M và N trên một đoạn nhỏ đường sức chia cho độ dài đại số của đoạn đường sức đó.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102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7245191" y="551539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7401777" y="555985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383689" y="551539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550229" y="557890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53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6104696" y="551539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4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6256805" y="5563248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ơ</a:t>
            </a:r>
          </a:p>
        </p:txBody>
      </p:sp>
      <p:sp>
        <p:nvSpPr>
          <p:cNvPr id="96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964126" y="551539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127375" y="556326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ư</a:t>
            </a:r>
          </a:p>
        </p:txBody>
      </p:sp>
      <p:sp>
        <p:nvSpPr>
          <p:cNvPr id="9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3823631" y="551539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3977129" y="555985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pic>
        <p:nvPicPr>
          <p:cNvPr id="112" name="Picture 6" descr="Hệ thức liên hệ giữa Hiệu điện thế và Cường độ Điện trường, định nghĩa điện  thế, hiệu điện thế - Vật lí 11 bài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59" y="1873203"/>
            <a:ext cx="3072313" cy="18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2683061" y="551539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4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2836559" y="555985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7" grpId="0"/>
      <p:bldP spid="107" grpId="1"/>
      <p:bldP spid="54" grpId="0"/>
      <p:bldP spid="54" grpId="1"/>
      <p:bldP spid="97" grpId="0"/>
      <p:bldP spid="97" grpId="1"/>
      <p:bldP spid="99" grpId="0"/>
      <p:bldP spid="99" grpId="1"/>
      <p:bldP spid="114" grpId="0"/>
      <p:bldP spid="1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8625" y="1426468"/>
            <a:ext cx="9824959" cy="2385961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36539" y="4284650"/>
            <a:ext cx="3009852" cy="880471"/>
            <a:chOff x="4037538" y="4547895"/>
            <a:chExt cx="300985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78104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7188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143205" y="1985518"/>
            <a:ext cx="967580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Trong thực tiễn cuộc sống và kĩ thuật, người ta thường chọn mốc điện thế là gì?</a:t>
            </a: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3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513464" y="5471639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701508" y="553486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762481" y="5471639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909542" y="555391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ấ</a:t>
            </a:r>
          </a:p>
        </p:txBody>
      </p:sp>
      <p:sp>
        <p:nvSpPr>
          <p:cNvPr id="10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899477" y="5471639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046246" y="555074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634816" y="5471639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757563" y="555144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385576" y="5471639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548220" y="554756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ặ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243186" y="5471639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393705" y="551413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99" grpId="0"/>
      <p:bldP spid="99" grpId="1"/>
      <p:bldP spid="101" grpId="0"/>
      <p:bldP spid="101" grpId="1"/>
      <p:bldP spid="107" grpId="0"/>
      <p:bldP spid="107" grpId="1"/>
      <p:bldP spid="97" grpId="0"/>
      <p:bldP spid="97" grpId="1"/>
      <p:bldP spid="105" grpId="0"/>
      <p:bldP spid="1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30959" y="1058699"/>
            <a:ext cx="9810864" cy="3130293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23266" y="4435327"/>
            <a:ext cx="3021110" cy="880471"/>
            <a:chOff x="4037538" y="4547895"/>
            <a:chExt cx="3021110" cy="880471"/>
          </a:xfrm>
        </p:grpSpPr>
        <p:sp>
          <p:nvSpPr>
            <p:cNvPr id="100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102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103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105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7" name="TextBox 106"/>
          <p:cNvSpPr txBox="1"/>
          <p:nvPr/>
        </p:nvSpPr>
        <p:spPr>
          <a:xfrm>
            <a:off x="2042430" y="3298086"/>
            <a:ext cx="7737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Hiệu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thế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hay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còn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  <a:p>
            <a:pPr algn="ctr"/>
            <a:b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vi-VN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114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7211485" y="557886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8382224" y="557886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6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6049402" y="557886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7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6215849" y="563198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18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7378436" y="5642035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á</a:t>
            </a:r>
          </a:p>
        </p:txBody>
      </p:sp>
      <p:sp>
        <p:nvSpPr>
          <p:cNvPr id="119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8542352" y="5626106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69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4881504" y="557886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0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3719421" y="557886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1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3852994" y="564789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72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5038174" y="5637475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ệ</a:t>
            </a:r>
          </a:p>
        </p:txBody>
      </p:sp>
      <p:pic>
        <p:nvPicPr>
          <p:cNvPr id="8194" name="Picture 2" descr="Trắc nghiệm Điện thế - Hiệu điện thế có đáp án năm 20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71" y="1181294"/>
            <a:ext cx="3788906" cy="20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2557338" y="558195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4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2695210" y="565411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117" grpId="0"/>
      <p:bldP spid="117" grpId="1"/>
      <p:bldP spid="118" grpId="0"/>
      <p:bldP spid="118" grpId="1"/>
      <p:bldP spid="119" grpId="0"/>
      <p:bldP spid="119" grpId="1"/>
      <p:bldP spid="71" grpId="0"/>
      <p:bldP spid="71" grpId="1"/>
      <p:bldP spid="72" grpId="0"/>
      <p:bldP spid="72" grpId="1"/>
      <p:bldP spid="74" grpId="0"/>
      <p:bldP spid="7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09118" y="1226638"/>
            <a:ext cx="9969107" cy="2582508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54559" y="4117686"/>
            <a:ext cx="3021110" cy="880471"/>
            <a:chOff x="4037538" y="4547895"/>
            <a:chExt cx="3021110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1985" y="1373371"/>
            <a:ext cx="56433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Điện thế tại một điểm trong điện trường đặc trưng cho điện trường tại điểm đó về ____</a:t>
            </a:r>
          </a:p>
          <a:p>
            <a:pPr algn="ctr"/>
            <a:br>
              <a:rPr lang="vi-VN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44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96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4144292" y="548047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4317120" y="552771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ế</a:t>
            </a:r>
          </a:p>
        </p:txBody>
      </p:sp>
      <p:sp>
        <p:nvSpPr>
          <p:cNvPr id="90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6455626" y="548047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7613665" y="548047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5293543" y="548047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5471002" y="5540025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4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6616135" y="555311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ă</a:t>
            </a:r>
          </a:p>
        </p:txBody>
      </p:sp>
      <p:sp>
        <p:nvSpPr>
          <p:cNvPr id="95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7773793" y="552771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8753214" y="548047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8913342" y="552771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98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1801017" y="548047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2959056" y="548047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1961526" y="556581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04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3119184" y="555311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pic>
        <p:nvPicPr>
          <p:cNvPr id="5124" name="Picture 4" descr="Chương 1 Điện trường tĩnh trong chân khô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2" y="1652242"/>
            <a:ext cx="3515669" cy="15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93" grpId="0"/>
      <p:bldP spid="93" grpId="1"/>
      <p:bldP spid="94" grpId="0"/>
      <p:bldP spid="94" grpId="1"/>
      <p:bldP spid="95" grpId="0"/>
      <p:bldP spid="95" grpId="1"/>
      <p:bldP spid="106" grpId="0"/>
      <p:bldP spid="106" grpId="1"/>
      <p:bldP spid="103" grpId="0"/>
      <p:bldP spid="103" grpId="1"/>
      <p:bldP spid="104" grpId="0"/>
      <p:bldP spid="10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8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9817" y="999959"/>
            <a:ext cx="10036983" cy="3076741"/>
          </a:xfrm>
          <a:prstGeom prst="roundRect">
            <a:avLst>
              <a:gd name="adj" fmla="val 15391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505630" y="4326231"/>
            <a:ext cx="3108936" cy="880471"/>
            <a:chOff x="4037538" y="4547895"/>
            <a:chExt cx="310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28476" y="4547895"/>
              <a:ext cx="3017998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071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5154965" y="1873143"/>
            <a:ext cx="584855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Thiết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bị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nào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dùng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để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biến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đổi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hiệu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thế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064031" y="558358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220325" y="564218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á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916099" y="558358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074842" y="562703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770441" y="557783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923560" y="5615658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ế</a:t>
            </a:r>
          </a:p>
        </p:txBody>
      </p:sp>
      <p:sp>
        <p:nvSpPr>
          <p:cNvPr id="11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208345" y="558358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383689" y="560464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648013" y="557783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801372" y="562830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500081" y="557783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639774" y="564985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pic>
        <p:nvPicPr>
          <p:cNvPr id="6150" name="Picture 6" descr="Máy biến áp là gì? Cấu tạo và nguyên lý hoạt động của máy biến áp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02" y="1454996"/>
            <a:ext cx="4536583" cy="25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89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05" grpId="0"/>
      <p:bldP spid="105" grpId="1"/>
      <p:bldP spid="107" grpId="0"/>
      <p:bldP spid="107" grpId="1"/>
      <p:bldP spid="113" grpId="0"/>
      <p:bldP spid="113" grpId="1"/>
      <p:bldP spid="97" grpId="0"/>
      <p:bldP spid="97" grpId="1"/>
      <p:bldP spid="100" grpId="0"/>
      <p:bldP spid="1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2000250" y="54102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12192000" cy="53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+3đ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1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7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1001510" y="8304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43" y="943070"/>
            <a:ext cx="254834" cy="295514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10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182" y="989935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1001510" y="156579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43" y="1678383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3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182" y="1725250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3672" y="4519159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605" y="4631752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344" y="4678619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1003197" y="377533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130" y="3887929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869" y="3934796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994205" y="30162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38" y="3128870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877" y="3175737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994205" y="228268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38" y="2395278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7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877" y="2442145"/>
            <a:ext cx="310145" cy="201781"/>
          </a:xfrm>
          <a:prstGeom prst="rect">
            <a:avLst/>
          </a:prstGeom>
        </p:spPr>
      </p:pic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6111" y="527250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044" y="5385100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8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5783" y="5431967"/>
            <a:ext cx="310145" cy="201781"/>
          </a:xfrm>
          <a:prstGeom prst="rect">
            <a:avLst/>
          </a:prstGeom>
        </p:spPr>
      </p:pic>
      <p:sp>
        <p:nvSpPr>
          <p:cNvPr id="169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83411" y="6020723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344" y="6133316"/>
            <a:ext cx="254834" cy="295514"/>
          </a:xfrm>
          <a:prstGeom prst="rect">
            <a:avLst/>
          </a:prstGeom>
        </p:spPr>
      </p:pic>
      <p:pic>
        <p:nvPicPr>
          <p:cNvPr id="171" name="!!MatThu1a">
            <a:hlinkClick r:id="rId19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083" y="6180183"/>
            <a:ext cx="310145" cy="2017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76483" y="850341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976974" y="1564217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5976974" y="2283586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5976483" y="2992819"/>
            <a:ext cx="627915" cy="630938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5976974" y="3709276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976972" y="4410607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5976973" y="5137877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5976975" y="5860796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4738" y="87421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4738" y="158374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4738" y="229328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4738" y="301615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37733" y="374979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47064" y="444082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45407" y="517433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2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6589" y="587675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227283" y="8503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5227774" y="156421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5227283" y="2992819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5227774" y="370927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5227773" y="51378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/>
          <p:cNvSpPr/>
          <p:nvPr/>
        </p:nvSpPr>
        <p:spPr>
          <a:xfrm>
            <a:off x="5227775" y="586079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5538" y="87421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8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5538" y="158374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9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5538" y="302568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9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95252" y="373610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0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5538" y="517433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1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97864" y="58786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4469926" y="8503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>
            <a:off x="5227283" y="441060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4478575" y="586079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48181" y="87421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6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97864" y="443510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7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48664" y="58786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77" name="Rounded Rectangle 276"/>
          <p:cNvSpPr/>
          <p:nvPr/>
        </p:nvSpPr>
        <p:spPr>
          <a:xfrm>
            <a:off x="6729755" y="441060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0336" y="4440820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3724196" y="585889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94285" y="587675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5229114" y="228371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2"/>
          <p:cNvSpPr/>
          <p:nvPr/>
        </p:nvSpPr>
        <p:spPr>
          <a:xfrm>
            <a:off x="8221025" y="51378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6878" y="229340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98790" y="515567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7478955" y="8503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ounded Rectangle 345"/>
          <p:cNvSpPr/>
          <p:nvPr/>
        </p:nvSpPr>
        <p:spPr>
          <a:xfrm>
            <a:off x="7474883" y="2992819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ounded Rectangle 348"/>
          <p:cNvSpPr/>
          <p:nvPr/>
        </p:nvSpPr>
        <p:spPr>
          <a:xfrm>
            <a:off x="7479445" y="51378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ounded Rectangle 349"/>
          <p:cNvSpPr/>
          <p:nvPr/>
        </p:nvSpPr>
        <p:spPr>
          <a:xfrm>
            <a:off x="7479447" y="586079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57210" y="87421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3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53138" y="302568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49590" y="516329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49536" y="58786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6729755" y="8503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/>
          <p:cNvSpPr/>
          <p:nvPr/>
        </p:nvSpPr>
        <p:spPr>
          <a:xfrm>
            <a:off x="6730246" y="156421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6725683" y="2992819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ounded Rectangle 364"/>
          <p:cNvSpPr/>
          <p:nvPr/>
        </p:nvSpPr>
        <p:spPr>
          <a:xfrm>
            <a:off x="6730245" y="51378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ounded Rectangle 365"/>
          <p:cNvSpPr/>
          <p:nvPr/>
        </p:nvSpPr>
        <p:spPr>
          <a:xfrm>
            <a:off x="6730247" y="586079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8010" y="87421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6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8010" y="158374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37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3938" y="302568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37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89348" y="516671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0336" y="58786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7471772" y="370927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49536" y="3748440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6722572" y="370927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81674" y="374543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8224083" y="2992819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302338" y="301615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8224083" y="156421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302338" y="15880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74883" y="156421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53138" y="15880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4469926" y="228345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48181" y="230732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v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4472539" y="51378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31642" y="517433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4474122" y="370483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51887" y="37319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3724922" y="370483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805758" y="371833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221026" y="440927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98790" y="442044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479446" y="440927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57210" y="442677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4469926" y="156421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48181" y="15880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3720726" y="156421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98981" y="15880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8973283" y="2992819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051538" y="301615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8973283" y="440566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051047" y="441683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8979376" y="513921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057141" y="515701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pic>
        <p:nvPicPr>
          <p:cNvPr id="3" name="cute_cat_-1300383922537935083">
            <a:hlinkClick r:id="" action="ppaction://media"/>
            <a:extLst>
              <a:ext uri="{FF2B5EF4-FFF2-40B4-BE49-F238E27FC236}">
                <a16:creationId xmlns:a16="http://schemas.microsoft.com/office/drawing/2014/main" id="{D16EE4AE-A6A7-4E2B-ED07-1716D5398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828839" y="2253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2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 tmFilter="0, 0; .2, .5; .8, .5; 1, 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" dur="250" autoRev="1" fill="hold"/>
                                        <p:tgtEl>
                                          <p:spTgt spid="2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 tmFilter="0, 0; .2, .5; .8, .5; 1, 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250" autoRev="1" fill="hold"/>
                                        <p:tgtEl>
                                          <p:spTgt spid="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 tmFilter="0, 0; .2, .5; .8, .5; 1, 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250" autoRev="1" fill="hold"/>
                                        <p:tgtEl>
                                          <p:spTgt spid="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5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9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8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6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4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 tmFilter="0, 0; .2, .5; .8, .5; 1, 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2" dur="250" autoRev="1" fill="hold"/>
                                        <p:tgtEl>
                                          <p:spTgt spid="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 tmFilter="0, 0; .2, .5; .8, .5; 1, 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0" dur="250" autoRev="1" fill="hold"/>
                                        <p:tgtEl>
                                          <p:spTgt spid="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5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2" grpId="0"/>
      <p:bldP spid="232" grpId="1"/>
      <p:bldP spid="241" grpId="0"/>
      <p:bldP spid="241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184" grpId="0" animBg="1"/>
      <p:bldP spid="184" grpId="1" animBg="1"/>
      <p:bldP spid="185" grpId="0" animBg="1"/>
      <p:bldP spid="185" grpId="1" animBg="1"/>
      <p:bldP spid="196" grpId="0" animBg="1"/>
      <p:bldP spid="196" grpId="1" animBg="1"/>
      <p:bldP spid="197" grpId="0" animBg="1"/>
      <p:bldP spid="197" grpId="1" animBg="1"/>
      <p:bldP spid="209" grpId="0" animBg="1"/>
      <p:bldP spid="209" grpId="1" animBg="1"/>
      <p:bldP spid="211" grpId="0" animBg="1"/>
      <p:bldP spid="211" grpId="1" animBg="1"/>
      <p:bldP spid="234" grpId="0" animBg="1"/>
      <p:bldP spid="234" grpId="1" animBg="1"/>
      <p:bldP spid="260" grpId="0" animBg="1"/>
      <p:bldP spid="260" grpId="1" animBg="1"/>
      <p:bldP spid="271" grpId="0" animBg="1"/>
      <p:bldP spid="271" grpId="1" animBg="1"/>
      <p:bldP spid="289" grpId="0" animBg="1"/>
      <p:bldP spid="289" grpId="1" animBg="1"/>
      <p:bldP spid="325" grpId="0" animBg="1"/>
      <p:bldP spid="325" grpId="1" animBg="1"/>
      <p:bldP spid="337" grpId="0" animBg="1"/>
      <p:bldP spid="337" grpId="1" animBg="1"/>
      <p:bldP spid="341" grpId="0" animBg="1"/>
      <p:bldP spid="341" grpId="1" animBg="1"/>
      <p:bldP spid="351" grpId="0" animBg="1"/>
      <p:bldP spid="351" grpId="1" animBg="1"/>
      <p:bldP spid="354" grpId="0" animBg="1"/>
      <p:bldP spid="354" grpId="1" animBg="1"/>
      <p:bldP spid="357" grpId="0" animBg="1"/>
      <p:bldP spid="357" grpId="1" animBg="1"/>
      <p:bldP spid="358" grpId="0" animBg="1"/>
      <p:bldP spid="358" grpId="1" animBg="1"/>
      <p:bldP spid="367" grpId="0" animBg="1"/>
      <p:bldP spid="367" grpId="1" animBg="1"/>
      <p:bldP spid="368" grpId="0" animBg="1"/>
      <p:bldP spid="368" grpId="1" animBg="1"/>
      <p:bldP spid="370" grpId="0" animBg="1"/>
      <p:bldP spid="370" grpId="1" animBg="1"/>
      <p:bldP spid="373" grpId="0" animBg="1"/>
      <p:bldP spid="373" grpId="1" animBg="1"/>
      <p:bldP spid="374" grpId="0" animBg="1"/>
      <p:bldP spid="374" grpId="1" animBg="1"/>
      <p:bldP spid="403" grpId="0" animBg="1"/>
      <p:bldP spid="403" grpId="1" animBg="1"/>
      <p:bldP spid="419" grpId="0" animBg="1"/>
      <p:bldP spid="419" grpId="1" animBg="1"/>
      <p:bldP spid="153" grpId="0" animBg="1"/>
      <p:bldP spid="153" grpId="1" animBg="1"/>
      <p:bldP spid="172" grpId="0" animBg="1"/>
      <p:bldP spid="172" grpId="1" animBg="1"/>
      <p:bldP spid="174" grpId="0" animBg="1"/>
      <p:bldP spid="174" grpId="1" animBg="1"/>
      <p:bldP spid="189" grpId="0" animBg="1"/>
      <p:bldP spid="189" grpId="1" animBg="1"/>
      <p:bldP spid="201" grpId="0" animBg="1"/>
      <p:bldP spid="201" grpId="1" animBg="1"/>
      <p:bldP spid="210" grpId="0" animBg="1"/>
      <p:bldP spid="210" grpId="1" animBg="1"/>
      <p:bldP spid="214" grpId="0" animBg="1"/>
      <p:bldP spid="214" grpId="1" animBg="1"/>
      <p:bldP spid="216" grpId="0" animBg="1"/>
      <p:bldP spid="216" grpId="1" animBg="1"/>
      <p:bldP spid="218" grpId="0" animBg="1"/>
      <p:bldP spid="218" grpId="1" animBg="1"/>
      <p:bldP spid="222" grpId="0" animBg="1"/>
      <p:bldP spid="222" grpId="1" animBg="1"/>
      <p:bldP spid="226" grpId="0" animBg="1"/>
      <p:bldP spid="226" grpId="1" animBg="1"/>
      <p:bldP spid="229" grpId="0" animBg="1"/>
      <p:bldP spid="229" grpId="1" animBg="1"/>
      <p:bldP spid="231" grpId="0" animBg="1"/>
      <p:bldP spid="231" grpId="1" animBg="1"/>
      <p:bldP spid="235" grpId="0" animBg="1"/>
      <p:bldP spid="2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-1730" y="3598919"/>
            <a:ext cx="1846966" cy="3316515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236" y="3012763"/>
            <a:ext cx="1034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Tĩnh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 điện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.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pic>
        <p:nvPicPr>
          <p:cNvPr id="9218" name="Picture 2" descr="Công của dòng điện là gì | Công thức tính công dòng điện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 t="21126" r="757" b="40918"/>
          <a:stretch/>
        </p:blipFill>
        <p:spPr bwMode="auto">
          <a:xfrm>
            <a:off x="3082105" y="685800"/>
            <a:ext cx="5791932" cy="23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15754" y="1125992"/>
            <a:ext cx="10557096" cy="3012764"/>
          </a:xfrm>
          <a:prstGeom prst="roundRect">
            <a:avLst>
              <a:gd name="adj" fmla="val 1692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98890" y="4412326"/>
            <a:ext cx="3320522" cy="880471"/>
            <a:chOff x="4037538" y="4547895"/>
            <a:chExt cx="332052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3188430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622739" y="4738816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7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7322342" y="5626324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7539502" y="5659071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658" y="1488924"/>
            <a:ext cx="5068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Theo quy định của mạng lưới điện Việt Nam, các lưới điện có điện áp &lt;1kV gọi là __</a:t>
            </a: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8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6293796" y="5626324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510956" y="5678121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83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4236275" y="5629499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4453435" y="5662246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ạ</a:t>
            </a:r>
          </a:p>
        </p:txBody>
      </p:sp>
      <p:sp>
        <p:nvSpPr>
          <p:cNvPr id="8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5258032" y="5629499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5468756" y="5671770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62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3209507" y="5629499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3413967" y="5678121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pic>
        <p:nvPicPr>
          <p:cNvPr id="1028" name="Picture 4" descr="Tổng hợp hơn 54 về mô hình lưới điện việt nam mới nhất - thdonghoadia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12" y="1753777"/>
            <a:ext cx="5179452" cy="19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2" grpId="0"/>
      <p:bldP spid="82" grpId="1"/>
      <p:bldP spid="84" grpId="0"/>
      <p:bldP spid="84" grpId="1"/>
      <p:bldP spid="86" grpId="0"/>
      <p:bldP spid="86" grpId="1"/>
      <p:bldP spid="65" grpId="0"/>
      <p:bldP spid="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0335" y="1116357"/>
            <a:ext cx="9784935" cy="2828183"/>
          </a:xfrm>
          <a:prstGeom prst="roundRect">
            <a:avLst>
              <a:gd name="adj" fmla="val 1558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91463" y="4185027"/>
            <a:ext cx="3108399" cy="880471"/>
            <a:chOff x="4037538" y="4547895"/>
            <a:chExt cx="310839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7665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5971" y="4748459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266603" y="1586100"/>
            <a:ext cx="5496147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Khi dịch chuyển một điện tích dương q ngược chiều điện trường từ điểm N tới điểm M, công ta bỏ ra có độ lớn bằng nhưng ____ với công của lực điện trường.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6553379" y="549846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6726327" y="554870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10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7693243" y="549580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7856593" y="554841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ấ</a:t>
            </a:r>
          </a:p>
        </p:txBody>
      </p:sp>
      <p:sp>
        <p:nvSpPr>
          <p:cNvPr id="9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8833107" y="549580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8996785" y="5541919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9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4269941" y="550799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4413861" y="554371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á</a:t>
            </a:r>
          </a:p>
        </p:txBody>
      </p:sp>
      <p:sp>
        <p:nvSpPr>
          <p:cNvPr id="9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5409805" y="550533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5578144" y="556247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pic>
        <p:nvPicPr>
          <p:cNvPr id="2052" name="Picture 4" descr="An electron enters the region of a uniform electric field of E = 200 N / C  j as illustrated in the below figure with the velocity V0 = 3.00x10 ^ 6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19" y="1422877"/>
            <a:ext cx="3815298" cy="22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1991260" y="550799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2135180" y="554371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1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3131124" y="550533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3299463" y="556247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2" grpId="0"/>
      <p:bldP spid="102" grpId="1"/>
      <p:bldP spid="100" grpId="0"/>
      <p:bldP spid="100" grpId="1"/>
      <p:bldP spid="92" grpId="0"/>
      <p:bldP spid="92" grpId="1"/>
      <p:bldP spid="94" grpId="0"/>
      <p:bldP spid="94" grpId="1"/>
      <p:bldP spid="112" grpId="0"/>
      <p:bldP spid="112" grpId="1"/>
      <p:bldP spid="114" grpId="0"/>
      <p:bldP spid="1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548516" y="1478819"/>
            <a:ext cx="9090312" cy="2183122"/>
          </a:xfrm>
          <a:prstGeom prst="roundRect">
            <a:avLst>
              <a:gd name="adj" fmla="val 16100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43805" y="4118643"/>
            <a:ext cx="3151019" cy="880471"/>
            <a:chOff x="4037538" y="4547895"/>
            <a:chExt cx="315101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06161" y="4547895"/>
              <a:ext cx="3082396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4437" y="4741615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2362550" y="2280915"/>
            <a:ext cx="74622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Đơn vị của điện thế là gì?</a:t>
            </a:r>
            <a:endParaRPr lang="en-US" sz="48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4129200" y="547154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4296151" y="550391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v</a:t>
            </a:r>
          </a:p>
        </p:txBody>
      </p:sp>
      <p:sp>
        <p:nvSpPr>
          <p:cNvPr id="55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5324279" y="547154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5481007" y="553402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ô</a:t>
            </a:r>
          </a:p>
        </p:txBody>
      </p:sp>
      <p:sp>
        <p:nvSpPr>
          <p:cNvPr id="57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6519261" y="547154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6686212" y="5519512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56" grpId="0"/>
      <p:bldP spid="56" grpId="1"/>
      <p:bldP spid="58" grpId="0"/>
      <p:bldP spid="58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1164</TotalTime>
  <Words>423</Words>
  <PresentationFormat>Màn hình rộng</PresentationFormat>
  <Paragraphs>142</Paragraphs>
  <Slides>15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8" baseType="lpstr">
      <vt:lpstr>Times New Roman</vt:lpstr>
      <vt:lpstr>#9Slide07 Altus</vt:lpstr>
      <vt:lpstr>A2.Jovis-WorkSansRegular-San</vt:lpstr>
      <vt:lpstr>Calibri</vt:lpstr>
      <vt:lpstr>A3.Jovis-BebasNeueBold-San</vt:lpstr>
      <vt:lpstr>Mongolian Baiti</vt:lpstr>
      <vt:lpstr>Paytone One</vt:lpstr>
      <vt:lpstr>Calibri Light</vt:lpstr>
      <vt:lpstr>Arial</vt:lpstr>
      <vt:lpstr>Quicksand Bold</vt:lpstr>
      <vt:lpstr>Averta Std ExtraBold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2022-04-10T22:53:45Z</dcterms:created>
  <dcterms:modified xsi:type="dcterms:W3CDTF">2023-09-16T12:54:48Z</dcterms:modified>
</cp:coreProperties>
</file>