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67" r:id="rId6"/>
    <p:sldId id="268" r:id="rId7"/>
    <p:sldId id="318" r:id="rId8"/>
    <p:sldId id="319" r:id="rId9"/>
    <p:sldId id="320" r:id="rId10"/>
    <p:sldId id="321" r:id="rId11"/>
    <p:sldId id="322" r:id="rId12"/>
    <p:sldId id="323" r:id="rId13"/>
    <p:sldId id="324" r:id="rId14"/>
    <p:sldId id="325" r:id="rId15"/>
    <p:sldId id="340" r:id="rId16"/>
    <p:sldId id="327" r:id="rId17"/>
    <p:sldId id="343" r:id="rId18"/>
    <p:sldId id="344" r:id="rId19"/>
    <p:sldId id="345" r:id="rId20"/>
    <p:sldId id="346" r:id="rId21"/>
    <p:sldId id="347" r:id="rId22"/>
    <p:sldId id="328" r:id="rId23"/>
    <p:sldId id="329" r:id="rId24"/>
    <p:sldId id="330" r:id="rId25"/>
    <p:sldId id="342" r:id="rId26"/>
    <p:sldId id="331" r:id="rId27"/>
    <p:sldId id="332" r:id="rId28"/>
    <p:sldId id="333" r:id="rId29"/>
    <p:sldId id="334" r:id="rId30"/>
    <p:sldId id="349" r:id="rId31"/>
    <p:sldId id="354" r:id="rId32"/>
    <p:sldId id="355" r:id="rId33"/>
    <p:sldId id="356" r:id="rId34"/>
    <p:sldId id="335" r:id="rId35"/>
    <p:sldId id="353" r:id="rId36"/>
    <p:sldId id="351" r:id="rId37"/>
    <p:sldId id="352" r:id="rId38"/>
    <p:sldId id="336" r:id="rId39"/>
    <p:sldId id="337" r:id="rId4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6" autoAdjust="0"/>
    <p:restoredTop sz="94660"/>
  </p:normalViewPr>
  <p:slideViewPr>
    <p:cSldViewPr snapToGrid="0">
      <p:cViewPr varScale="1">
        <p:scale>
          <a:sx n="74" d="100"/>
          <a:sy n="74" d="100"/>
        </p:scale>
        <p:origin x="780" y="90"/>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w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image" Target="../media/image4.wmf"/><Relationship Id="rId5" Type="http://schemas.openxmlformats.org/officeDocument/2006/relationships/image" Target="../media/image11.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image" Target="../media/image4.w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7D323-274F-4C9E-8CA3-7352AA3D2F8A}" type="datetimeFigureOut">
              <a:rPr lang="en-US" smtClean="0"/>
              <a:t>10/24/2020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48E9D-CA37-4433-B101-C47C3683544A}" type="slidenum">
              <a:rPr lang="en-US" smtClean="0"/>
              <a:t>‹#›</a:t>
            </a:fld>
            <a:endParaRPr lang="en-US" dirty="0"/>
          </a:p>
        </p:txBody>
      </p:sp>
    </p:spTree>
    <p:extLst>
      <p:ext uri="{BB962C8B-B14F-4D97-AF65-F5344CB8AC3E}">
        <p14:creationId xmlns:p14="http://schemas.microsoft.com/office/powerpoint/2010/main" val="33133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15</a:t>
            </a:fld>
            <a:endParaRPr lang="vi-VN"/>
          </a:p>
        </p:txBody>
      </p:sp>
    </p:spTree>
    <p:extLst>
      <p:ext uri="{BB962C8B-B14F-4D97-AF65-F5344CB8AC3E}">
        <p14:creationId xmlns:p14="http://schemas.microsoft.com/office/powerpoint/2010/main" val="53757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16</a:t>
            </a:fld>
            <a:endParaRPr lang="vi-VN"/>
          </a:p>
        </p:txBody>
      </p:sp>
    </p:spTree>
    <p:extLst>
      <p:ext uri="{BB962C8B-B14F-4D97-AF65-F5344CB8AC3E}">
        <p14:creationId xmlns:p14="http://schemas.microsoft.com/office/powerpoint/2010/main" val="72568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17</a:t>
            </a:fld>
            <a:endParaRPr lang="vi-VN"/>
          </a:p>
        </p:txBody>
      </p:sp>
    </p:spTree>
    <p:extLst>
      <p:ext uri="{BB962C8B-B14F-4D97-AF65-F5344CB8AC3E}">
        <p14:creationId xmlns:p14="http://schemas.microsoft.com/office/powerpoint/2010/main" val="106352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18</a:t>
            </a:fld>
            <a:endParaRPr lang="vi-VN"/>
          </a:p>
        </p:txBody>
      </p:sp>
    </p:spTree>
    <p:extLst>
      <p:ext uri="{BB962C8B-B14F-4D97-AF65-F5344CB8AC3E}">
        <p14:creationId xmlns:p14="http://schemas.microsoft.com/office/powerpoint/2010/main" val="247602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324B789-FE9F-484E-B47B-D98EE2CABB8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2A960672-87E9-43EE-A9F9-91F8822226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05568824-0583-4EBE-AE08-DEA981852AF3}"/>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FD240BF3-CEA6-4CE8-87EB-DBEC85D3CE0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BB5D114D-BD0A-4895-9274-77FE495790C7}"/>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3089028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5941509-FAE5-4364-90F1-F3E1365B1F4B}"/>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53AC2311-13A6-4F3E-9ADE-3001A45D84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D2DF667-04CD-4075-BC31-D42C93F1E2AC}"/>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A02E49DD-AA30-4C0D-B5E0-BAF10BA2C85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AF103B4B-AA23-49E5-8613-83563004F927}"/>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87399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98C044FB-7BFC-44F0-94B3-D19702ACFB11}"/>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260888BB-640B-43C5-BC88-90C438E501C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2520BDC5-E272-46C0-B8C1-1BEB1FA2FD04}"/>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66ADF6DA-8217-4C64-8264-BD9C54165F4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DD5DC6BF-936F-4777-A6A2-7263B62DCE04}"/>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8934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6C80A02-35E4-4A69-8858-0F5F921301F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4734EC38-E632-419A-994F-ADA930FBDC9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62529AC-F52F-45BF-A9D1-608DBF4886F2}"/>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7FC8FB20-F96A-4F56-B8F5-C3093354243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AF1AA4E7-F294-4ED3-8212-DCDF0BE86D40}"/>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9537534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69C1042-0882-45D5-B6D1-10B2BB80686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A0EAA49B-3B65-48A8-985B-B8C34F81E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D81B5814-7BE1-4E75-9142-4009C86E3796}"/>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C1A20E85-2013-4186-A38E-30F1C7DE84E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8FD0249F-F062-423D-B888-5CCCE6A7179D}"/>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774025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4783F29-14FF-4917-8ED4-001DF4F289FD}"/>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1D78DF1-ADEC-45A0-8EE9-73595C2513F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F64EA3E5-CBB4-4FA9-9E6D-2542198FDB9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C9447CD-C7F7-47B3-A8F3-663A80E99921}"/>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6" name="Chỗ dành sẵn cho Chân trang 5">
            <a:extLst>
              <a:ext uri="{FF2B5EF4-FFF2-40B4-BE49-F238E27FC236}">
                <a16:creationId xmlns="" xmlns:a16="http://schemas.microsoft.com/office/drawing/2014/main" id="{3A879C6B-ADE9-4036-AB65-59B155CC260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 xmlns:a16="http://schemas.microsoft.com/office/drawing/2014/main" id="{C7E5DF9C-CEEC-419A-864B-FF0715E63746}"/>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86647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C2F5B6-6057-42E0-89AE-025591DD00C4}"/>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0E2569B3-85FA-413D-92C6-5CBF26F66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5E393718-E8A5-463A-893E-56F995635B3A}"/>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DA4F1C57-1FCF-43F3-ABA9-7A9C59763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C7BD3F76-9FCA-420B-8CA5-BB182547523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54D3BAD3-8B51-4D26-8329-A27929682225}"/>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8" name="Chỗ dành sẵn cho Chân trang 7">
            <a:extLst>
              <a:ext uri="{FF2B5EF4-FFF2-40B4-BE49-F238E27FC236}">
                <a16:creationId xmlns="" xmlns:a16="http://schemas.microsoft.com/office/drawing/2014/main" id="{9ECE68FD-8224-4A94-AA5F-113579ACA510}"/>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 xmlns:a16="http://schemas.microsoft.com/office/drawing/2014/main" id="{13D4CF37-CF69-46FD-AFEE-0DB4EEBF9792}"/>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23176357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2C617B7-31EB-4078-A703-F662C444D694}"/>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EA55C217-ECB9-448B-AB37-CDDAE9251EC1}"/>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4" name="Chỗ dành sẵn cho Chân trang 3">
            <a:extLst>
              <a:ext uri="{FF2B5EF4-FFF2-40B4-BE49-F238E27FC236}">
                <a16:creationId xmlns="" xmlns:a16="http://schemas.microsoft.com/office/drawing/2014/main" id="{5C99B3F1-CCA4-4BCC-B3FB-190746FAB924}"/>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 xmlns:a16="http://schemas.microsoft.com/office/drawing/2014/main" id="{2D0F03C2-5B99-41A3-A6C0-353E74A0FA92}"/>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66406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19C9AEE-AC71-4DD0-A9DA-5E7565D9FBF9}"/>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3" name="Chỗ dành sẵn cho Chân trang 2">
            <a:extLst>
              <a:ext uri="{FF2B5EF4-FFF2-40B4-BE49-F238E27FC236}">
                <a16:creationId xmlns="" xmlns:a16="http://schemas.microsoft.com/office/drawing/2014/main" id="{DAD9F1D1-312A-4190-9D1E-FD0D4184A7F4}"/>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 xmlns:a16="http://schemas.microsoft.com/office/drawing/2014/main" id="{AF9E9712-2BAA-4851-B9B0-DC79A4E8D79B}"/>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97948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333143-978E-4CD9-831F-71C74188EEB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C9FFC5B5-C8FC-4504-B0C9-2051A0F93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C73005EC-C6F9-4FB7-8CF6-DFC5B1194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CA183F6-1A65-4BD7-8AD0-ED30AB2EC774}"/>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6" name="Chỗ dành sẵn cho Chân trang 5">
            <a:extLst>
              <a:ext uri="{FF2B5EF4-FFF2-40B4-BE49-F238E27FC236}">
                <a16:creationId xmlns="" xmlns:a16="http://schemas.microsoft.com/office/drawing/2014/main" id="{61B2A0F8-CF45-4DB4-A6CF-C97646471262}"/>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 xmlns:a16="http://schemas.microsoft.com/office/drawing/2014/main" id="{0213B347-19DF-4082-AFAF-2F0EC2FAC3A9}"/>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287782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1B7E0DA-9C29-47F5-9727-30698447C55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0BA5E437-A817-4FD7-9622-6F81B0993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96634A08-C514-4044-B3EE-E3E380D68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5A7C56-59F9-4EB9-A0E7-F96A99697372}"/>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6" name="Chỗ dành sẵn cho Chân trang 5">
            <a:extLst>
              <a:ext uri="{FF2B5EF4-FFF2-40B4-BE49-F238E27FC236}">
                <a16:creationId xmlns="" xmlns:a16="http://schemas.microsoft.com/office/drawing/2014/main" id="{79ABAFC5-C82A-49E6-AF12-C91CF3ACC1C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 xmlns:a16="http://schemas.microsoft.com/office/drawing/2014/main" id="{AAD91F93-877D-4EED-97D4-C5DA875B73BF}"/>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53097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85012AA8-D9AE-4663-B894-8BFD93D03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50EE5CB6-981B-46B3-A194-4FC942C49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E21719E8-02FB-48FD-93A4-933773A78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AA1F6761-2614-4D07-BE68-0584A5116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 xmlns:a16="http://schemas.microsoft.com/office/drawing/2014/main" id="{B7929A9D-C28A-415F-94AE-813BD227E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C50BE-C8E3-4555-8A80-FC39E4A04EC1}" type="slidenum">
              <a:rPr lang="vi-VN" smtClean="0"/>
              <a:t>‹#›</a:t>
            </a:fld>
            <a:endParaRPr lang="vi-VN"/>
          </a:p>
        </p:txBody>
      </p:sp>
    </p:spTree>
    <p:extLst>
      <p:ext uri="{BB962C8B-B14F-4D97-AF65-F5344CB8AC3E}">
        <p14:creationId xmlns:p14="http://schemas.microsoft.com/office/powerpoint/2010/main" val="101830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image" Target="../media/image4.wmf"/><Relationship Id="rId12"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emf"/><Relationship Id="rId5" Type="http://schemas.openxmlformats.org/officeDocument/2006/relationships/image" Target="../media/image7.png"/><Relationship Id="rId15" Type="http://schemas.openxmlformats.org/officeDocument/2006/relationships/image" Target="../media/image8.emf"/><Relationship Id="rId10" Type="http://schemas.openxmlformats.org/officeDocument/2006/relationships/oleObject" Target="../embeddings/oleObject3.bin"/><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4.wmf"/><Relationship Id="rId12"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1.bin"/><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image" Target="../media/image15.png"/><Relationship Id="rId17" Type="http://schemas.openxmlformats.org/officeDocument/2006/relationships/image" Target="../media/image8.emf"/><Relationship Id="rId2" Type="http://schemas.openxmlformats.org/officeDocument/2006/relationships/slideLayout" Target="../slideLayouts/slideLayout1.xml"/><Relationship Id="rId16" Type="http://schemas.openxmlformats.org/officeDocument/2006/relationships/image" Target="../media/image11.emf"/><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9.emf"/><Relationship Id="rId5" Type="http://schemas.openxmlformats.org/officeDocument/2006/relationships/image" Target="../media/image14.png"/><Relationship Id="rId15" Type="http://schemas.openxmlformats.org/officeDocument/2006/relationships/oleObject" Target="../embeddings/oleObject12.bin"/><Relationship Id="rId10" Type="http://schemas.openxmlformats.org/officeDocument/2006/relationships/oleObject" Target="../embeddings/oleObject10.bin"/><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10.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6.bin"/><Relationship Id="rId18" Type="http://schemas.openxmlformats.org/officeDocument/2006/relationships/image" Target="../media/image13.emf"/><Relationship Id="rId3" Type="http://schemas.openxmlformats.org/officeDocument/2006/relationships/notesSlide" Target="../notesSlides/notesSlide4.xml"/><Relationship Id="rId7" Type="http://schemas.openxmlformats.org/officeDocument/2006/relationships/image" Target="../media/image4.wmf"/><Relationship Id="rId12" Type="http://schemas.openxmlformats.org/officeDocument/2006/relationships/image" Target="../media/image21.png"/><Relationship Id="rId17" Type="http://schemas.openxmlformats.org/officeDocument/2006/relationships/oleObject" Target="../embeddings/oleObject18.bin"/><Relationship Id="rId2" Type="http://schemas.openxmlformats.org/officeDocument/2006/relationships/slideLayout" Target="../slideLayouts/slideLayout1.xml"/><Relationship Id="rId16" Type="http://schemas.openxmlformats.org/officeDocument/2006/relationships/image" Target="../media/image12.emf"/><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9.emf"/><Relationship Id="rId5" Type="http://schemas.openxmlformats.org/officeDocument/2006/relationships/image" Target="../media/image20.png"/><Relationship Id="rId15" Type="http://schemas.openxmlformats.org/officeDocument/2006/relationships/oleObject" Target="../embeddings/oleObject17.bin"/><Relationship Id="rId10" Type="http://schemas.openxmlformats.org/officeDocument/2006/relationships/oleObject" Target="../embeddings/oleObject15.bin"/><Relationship Id="rId19" Type="http://schemas.openxmlformats.org/officeDocument/2006/relationships/image" Target="../media/image14.emf"/><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175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 xmlns:a16="http://schemas.microsoft.com/office/drawing/2014/main" id="{283960A7-560D-4A56-9686-AD11A03E3A27}"/>
              </a:ext>
            </a:extLst>
          </p:cNvPr>
          <p:cNvSpPr txBox="1"/>
          <p:nvPr/>
        </p:nvSpPr>
        <p:spPr>
          <a:xfrm>
            <a:off x="1223492" y="659151"/>
            <a:ext cx="11216769" cy="147732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 THI GIÁO VIÊN DẠY GIỎI CẤP </a:t>
            </a:r>
            <a:r>
              <a:rPr lang="en-US" sz="3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TỈNH </a:t>
            </a:r>
          </a:p>
          <a:p>
            <a:pPr algn="ctr"/>
            <a:r>
              <a:rPr lang="en-US" sz="3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 HỌC 2020-2021</a:t>
            </a:r>
          </a:p>
          <a:p>
            <a:pPr algn="ctr"/>
            <a:endParaRPr lang="en-US" sz="3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0" name="Picture 2">
            <a:extLst>
              <a:ext uri="{FF2B5EF4-FFF2-40B4-BE49-F238E27FC236}">
                <a16:creationId xmlns="" xmlns:a16="http://schemas.microsoft.com/office/drawing/2014/main" id="{BFBAD256-7724-4021-B516-429D5DC223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03" y="1674814"/>
            <a:ext cx="3128963" cy="17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047" y="2270950"/>
            <a:ext cx="12155953" cy="3170099"/>
          </a:xfrm>
          <a:prstGeom prst="rect">
            <a:avLst/>
          </a:prstGeom>
          <a:solidFill>
            <a:schemeClr val="accent2">
              <a:lumMod val="40000"/>
              <a:lumOff val="60000"/>
            </a:schemeClr>
          </a:solidFill>
        </p:spPr>
        <p:txBody>
          <a:bodyPr wrap="square">
            <a:spAutoFit/>
          </a:bodyPr>
          <a:lstStyle/>
          <a:p>
            <a:pPr marL="180340" indent="180340" algn="ctr">
              <a:tabLst>
                <a:tab pos="450215" algn="l"/>
              </a:tabLst>
            </a:pPr>
            <a:r>
              <a:rPr lang="vi-VN" sz="2500" b="1" dirty="0" smtClean="0">
                <a:solidFill>
                  <a:srgbClr val="FF0000"/>
                </a:solidFill>
                <a:latin typeface="+mj-lt"/>
                <a:ea typeface="Tahoma" panose="020B0604030504040204" pitchFamily="34" charset="0"/>
                <a:cs typeface="Tahoma" panose="020B0604030504040204" pitchFamily="34" charset="0"/>
              </a:rPr>
              <a:t>BÁO </a:t>
            </a:r>
            <a:r>
              <a:rPr lang="vi-VN" sz="2500" b="1" dirty="0">
                <a:solidFill>
                  <a:srgbClr val="FF0000"/>
                </a:solidFill>
                <a:latin typeface="+mj-lt"/>
                <a:ea typeface="Tahoma" panose="020B0604030504040204" pitchFamily="34" charset="0"/>
                <a:cs typeface="Tahoma" panose="020B0604030504040204" pitchFamily="34" charset="0"/>
              </a:rPr>
              <a:t>CÁO BIỆN PHÁP NÂNG CAO CHẤT LƯỢNG CÔNG TÁC GIẢNG </a:t>
            </a:r>
            <a:r>
              <a:rPr lang="vi-VN" sz="2500" b="1" dirty="0" smtClean="0">
                <a:solidFill>
                  <a:srgbClr val="FF0000"/>
                </a:solidFill>
                <a:latin typeface="+mj-lt"/>
                <a:ea typeface="Tahoma" panose="020B0604030504040204" pitchFamily="34" charset="0"/>
                <a:cs typeface="Tahoma" panose="020B0604030504040204" pitchFamily="34" charset="0"/>
              </a:rPr>
              <a:t>DẠY</a:t>
            </a:r>
          </a:p>
          <a:p>
            <a:pPr marL="180340" indent="180340" algn="ctr">
              <a:tabLst>
                <a:tab pos="450215" algn="l"/>
              </a:tabLst>
            </a:pPr>
            <a:endParaRPr lang="en-US" sz="2500" b="1" dirty="0">
              <a:solidFill>
                <a:srgbClr val="FF0000"/>
              </a:solidFill>
              <a:latin typeface="+mj-lt"/>
              <a:ea typeface="Tahoma" panose="020B0604030504040204" pitchFamily="34" charset="0"/>
              <a:cs typeface="Tahoma" panose="020B0604030504040204" pitchFamily="34" charset="0"/>
            </a:endParaRPr>
          </a:p>
          <a:p>
            <a:pPr marL="180340" indent="180340">
              <a:spcAft>
                <a:spcPts val="0"/>
              </a:spcAft>
              <a:tabLst>
                <a:tab pos="450215" algn="l"/>
              </a:tabLst>
            </a:pPr>
            <a:r>
              <a:rPr lang="vi-VN" sz="3000" b="1" dirty="0" smtClean="0">
                <a:latin typeface="Times New Roman" panose="02020603050405020304" pitchFamily="18" charset="0"/>
                <a:ea typeface="Times New Roman" panose="02020603050405020304" pitchFamily="18" charset="0"/>
                <a:cs typeface="Times New Roman" panose="02020603050405020304" pitchFamily="18" charset="0"/>
              </a:rPr>
              <a:t>	Tên biện pháp:</a:t>
            </a: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sơ đồ phân tích đi lên để chứng minh </a:t>
            </a:r>
          </a:p>
          <a:p>
            <a:pPr marL="180340" indent="180340" algn="ctr">
              <a:spcAft>
                <a:spcPts val="0"/>
              </a:spcAft>
              <a:tabLst>
                <a:tab pos="450215" algn="l"/>
              </a:tabLst>
            </a:pP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Hình học 9 tại trường THCS Trần Đại Nghĩa.</a:t>
            </a:r>
          </a:p>
          <a:p>
            <a:pPr marL="180340" indent="180340">
              <a:spcAft>
                <a:spcPts val="0"/>
              </a:spcAft>
              <a:tabLst>
                <a:tab pos="450215" algn="l"/>
              </a:tabLst>
            </a:pPr>
            <a:r>
              <a:rPr lang="vi-VN"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ea typeface="Times New Roman" panose="02020603050405020304" pitchFamily="18" charset="0"/>
                <a:cs typeface="Times New Roman" panose="02020603050405020304" pitchFamily="18" charset="0"/>
              </a:rPr>
              <a:t>Tên</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giáo viên dự thi: </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Đỗ </a:t>
            </a:r>
            <a:r>
              <a:rPr lang="en-US" sz="30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latin typeface=".VnTime"/>
              <a:ea typeface="Times New Roman" panose="02020603050405020304" pitchFamily="18" charset="0"/>
              <a:cs typeface="Times New Roman" panose="02020603050405020304" pitchFamily="18" charset="0"/>
            </a:endParaRPr>
          </a:p>
          <a:p>
            <a:pPr>
              <a:spcAft>
                <a:spcPts val="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Đơn vị công tác: </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THCS Trần Đại Nghĩa, </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huyện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Diên</a:t>
            </a:r>
            <a:r>
              <a:rPr lang="en-US"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Khánh</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450215" algn="l"/>
              </a:tabLst>
            </a:pPr>
            <a:r>
              <a:rPr lang="vi-VN"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ea typeface="Times New Roman" panose="02020603050405020304" pitchFamily="18" charset="0"/>
                <a:cs typeface="Times New Roman" panose="02020603050405020304" pitchFamily="18" charset="0"/>
              </a:rPr>
              <a:t>Môn</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dự thi:</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dirty="0">
              <a:solidFill>
                <a:schemeClr val="accent1">
                  <a:lumMod val="50000"/>
                </a:schemeClr>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6452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44781"/>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7030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2081753"/>
            <a:ext cx="11336468" cy="615089"/>
            <a:chOff x="1224542" y="6201798"/>
            <a:chExt cx="19072737"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.2. Xây dựng sơ đồ phân tích đi lên từ kết luận lên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4" name="Rectangle 3"/>
          <p:cNvSpPr/>
          <p:nvPr/>
        </p:nvSpPr>
        <p:spPr>
          <a:xfrm>
            <a:off x="41514" y="2898959"/>
            <a:ext cx="12079922" cy="1938992"/>
          </a:xfrm>
          <a:prstGeom prst="rect">
            <a:avLst/>
          </a:prstGeom>
        </p:spPr>
        <p:txBody>
          <a:bodyPr wrap="square">
            <a:spAutoFit/>
          </a:bodyPr>
          <a:lstStyle/>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 </a:t>
            </a:r>
            <a:r>
              <a:rPr lang="it-IT"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 sơ đồ phân tích từ kết luận lên giả thiết là công việc trọng tâm của quá trình giải bài toán hình học. Học sinh sẽ từng bước thực hiện được công việc khó khăn này dưới sự trợ giúp của giáo viên thông qua hệ thống câu hỏi dẫn dắt hợp lí của mình. </a:t>
            </a:r>
            <a:endParaRPr lang="vi-VN" sz="3000" dirty="0">
              <a:effectLst/>
              <a:latin typeface=".VnTime"/>
              <a:ea typeface="Times New Roman" panose="02020603050405020304" pitchFamily="18" charset="0"/>
              <a:cs typeface="Times New Roman" panose="02020603050405020304" pitchFamily="18" charset="0"/>
            </a:endParaRPr>
          </a:p>
        </p:txBody>
      </p:sp>
      <p:sp>
        <p:nvSpPr>
          <p:cNvPr id="6" name="Rectangle 5"/>
          <p:cNvSpPr/>
          <p:nvPr/>
        </p:nvSpPr>
        <p:spPr>
          <a:xfrm>
            <a:off x="41514" y="5050200"/>
            <a:ext cx="11469098" cy="1015663"/>
          </a:xfrm>
          <a:prstGeom prst="rect">
            <a:avLst/>
          </a:prstGeom>
        </p:spPr>
        <p:txBody>
          <a:bodyPr wrap="square">
            <a:spAutoFit/>
          </a:bodyPr>
          <a:lstStyle/>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it-IT"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 học sinh xây dựng được sơ đồ phân tích đi lên, tôi đã chuẩn bị một hệ thống câu hỏi dẫn dắt hợp lí.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4785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8064" y="1829172"/>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79377"/>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1978893"/>
            <a:ext cx="11336468" cy="615089"/>
            <a:chOff x="1224542" y="6201798"/>
            <a:chExt cx="19072737"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.2. Xây dựng sơ đồ phân tích đi lên từ kết luận lên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Rectangle 2"/>
              <p:cNvSpPr/>
              <p:nvPr/>
            </p:nvSpPr>
            <p:spPr>
              <a:xfrm>
                <a:off x="292115" y="2583849"/>
                <a:ext cx="11544379" cy="4216539"/>
              </a:xfrm>
              <a:prstGeom prst="rect">
                <a:avLst/>
              </a:prstGeom>
            </p:spPr>
            <p:txBody>
              <a:bodyPr wrap="none">
                <a:spAutoFit/>
              </a:bodyPr>
              <a:lstStyle/>
              <a:p>
                <a:pPr algn="ctr">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A (Mệnh đề cần chứng minh)</a:t>
                </a: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vi-VN" sz="25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smtClean="0">
                  <a:effectLst/>
                  <a:latin typeface=".VnTime"/>
                  <a:ea typeface="Cambria Math" panose="02040503050406030204" pitchFamily="18" charset="0"/>
                  <a:cs typeface="Times New Roman" panose="02020603050405020304" pitchFamily="18" charset="0"/>
                </a:endParaRPr>
              </a:p>
              <a:p>
                <a:pPr algn="ctr">
                  <a:spcBef>
                    <a:spcPts val="600"/>
                  </a:spcBef>
                  <a:spcAft>
                    <a:spcPts val="600"/>
                  </a:spcAft>
                  <a:tabLst>
                    <a:tab pos="450215" algn="l"/>
                  </a:tabLst>
                </a:pP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Muốn chứng minh được mệnh đề A ta phải chứng minh được mênh đề B?</a:t>
                </a: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vi-VN" sz="2500" i="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a:latin typeface=".VnTime"/>
                  <a:ea typeface="Cambria Math" panose="02040503050406030204" pitchFamily="18" charset="0"/>
                  <a:cs typeface="Times New Roman" panose="02020603050405020304" pitchFamily="18" charset="0"/>
                </a:endParaRPr>
              </a:p>
              <a:p>
                <a:pPr algn="ctr">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Muốn chứng minh được mệnh đề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ta phải chứng minh được mênh đề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C?</a:t>
                </a:r>
                <a:endParaRPr lang="en-US" sz="3000" dirty="0" smtClean="0">
                  <a:latin typeface=".VnTime"/>
                  <a:ea typeface="Times New Roman" panose="02020603050405020304" pitchFamily="18" charset="0"/>
                  <a:cs typeface="Times New Roman" panose="02020603050405020304" pitchFamily="18" charset="0"/>
                </a:endParaRP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en-US" sz="25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smtClean="0">
                  <a:latin typeface=".VnTime"/>
                  <a:ea typeface="Times New Roman" panose="02020603050405020304" pitchFamily="18" charset="0"/>
                  <a:cs typeface="Times New Roman" panose="02020603050405020304" pitchFamily="18" charset="0"/>
                </a:endParaRP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vi-VN" sz="2500" i="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a:latin typeface=".VnTime"/>
                  <a:ea typeface="Cambria Math" panose="02040503050406030204" pitchFamily="18" charset="0"/>
                  <a:cs typeface="Times New Roman" panose="02020603050405020304" pitchFamily="18" charset="0"/>
                </a:endParaRPr>
              </a:p>
              <a:p>
                <a:pPr algn="ctr">
                  <a:spcBef>
                    <a:spcPts val="600"/>
                  </a:spcBef>
                  <a:spcAft>
                    <a:spcPts val="600"/>
                  </a:spcAft>
                  <a:tabLst>
                    <a:tab pos="450215" algn="l"/>
                  </a:tabLst>
                </a:pP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X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M</a:t>
                </a:r>
                <a:r>
                  <a:rPr lang="en-US" sz="3000" dirty="0" smtClean="0">
                    <a:latin typeface="Times New Roman" panose="02020603050405020304" pitchFamily="18" charset="0"/>
                    <a:ea typeface="Times New Roman" panose="02020603050405020304" pitchFamily="18" charset="0"/>
                  </a:rPr>
                  <a:t>ệnh </a:t>
                </a:r>
                <a:r>
                  <a:rPr lang="en-US" sz="3000" dirty="0">
                    <a:latin typeface="Times New Roman" panose="02020603050405020304" pitchFamily="18" charset="0"/>
                    <a:ea typeface="Times New Roman" panose="02020603050405020304" pitchFamily="18" charset="0"/>
                  </a:rPr>
                  <a:t>đề đúng đã được chứng minh hoặc dễ dàng có từ giả </a:t>
                </a:r>
                <a:r>
                  <a:rPr lang="en-US" sz="3000" dirty="0" smtClean="0">
                    <a:latin typeface="Times New Roman" panose="02020603050405020304" pitchFamily="18" charset="0"/>
                    <a:ea typeface="Times New Roman" panose="02020603050405020304" pitchFamily="18" charset="0"/>
                  </a:rPr>
                  <a:t>thiết)</a:t>
                </a:r>
                <a:endParaRPr lang="vi-VN" sz="3000" dirty="0"/>
              </a:p>
            </p:txBody>
          </p:sp>
        </mc:Choice>
        <mc:Fallback xmlns="">
          <p:sp>
            <p:nvSpPr>
              <p:cNvPr id="3" name="Rectangle 2"/>
              <p:cNvSpPr>
                <a:spLocks noRot="1" noChangeAspect="1" noMove="1" noResize="1" noEditPoints="1" noAdjustHandles="1" noChangeArrowheads="1" noChangeShapeType="1" noTextEdit="1"/>
              </p:cNvSpPr>
              <p:nvPr/>
            </p:nvSpPr>
            <p:spPr>
              <a:xfrm>
                <a:off x="292115" y="2583849"/>
                <a:ext cx="11544379" cy="4216539"/>
              </a:xfrm>
              <a:prstGeom prst="rect">
                <a:avLst/>
              </a:prstGeom>
              <a:blipFill rotWithShape="0">
                <a:blip r:embed="rId3"/>
                <a:stretch>
                  <a:fillRect l="-845" t="-1879" r="-739" b="-4191"/>
                </a:stretch>
              </a:blipFill>
            </p:spPr>
            <p:txBody>
              <a:bodyPr/>
              <a:lstStyle/>
              <a:p>
                <a:r>
                  <a:rPr lang="vi-VN">
                    <a:noFill/>
                  </a:rPr>
                  <a:t> </a:t>
                </a:r>
              </a:p>
            </p:txBody>
          </p:sp>
        </mc:Fallback>
      </mc:AlternateContent>
    </p:spTree>
    <p:extLst>
      <p:ext uri="{BB962C8B-B14F-4D97-AF65-F5344CB8AC3E}">
        <p14:creationId xmlns:p14="http://schemas.microsoft.com/office/powerpoint/2010/main" val="29700617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5841" y="1990231"/>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7030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2081753"/>
            <a:ext cx="11336468" cy="615089"/>
            <a:chOff x="1224542" y="6201798"/>
            <a:chExt cx="19072737"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b.2. Xây dựng sơ đồ phân tích đi lên từ kết luận lên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5" name="Rectangle 4"/>
          <p:cNvSpPr/>
          <p:nvPr/>
        </p:nvSpPr>
        <p:spPr>
          <a:xfrm>
            <a:off x="178522" y="3105502"/>
            <a:ext cx="11208486" cy="2862322"/>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Tùy theo từng bài toán khác nhau mà câu hỏi sẽ phải cụ thể hơn, có tính chất gợi mở, phát huy tính tích cực độc lập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 của học sinh, giúp học sinh chủ động tham gia xây dựng bài học. Hệ thống câu hỏi dẫn dắt hợp lí sẽ giúp học sinh từng bước hoàn thiện được sơ đồ phân tích đi lên, tạo được các bước suy luận trung gian kết nối giữa giả thiết và kết luận.</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4575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70575" y="776209"/>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7949" y="2011234"/>
            <a:ext cx="12241853" cy="4846766"/>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41819"/>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08395" y="1929067"/>
            <a:ext cx="11336468" cy="604956"/>
            <a:chOff x="1224542" y="6201798"/>
            <a:chExt cx="19072737" cy="1031545"/>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31971" y="6237681"/>
              <a:ext cx="17441609" cy="944653"/>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.3. </a:t>
              </a:r>
              <a:r>
                <a:rPr lang="vi-VN" sz="2800" b="1" dirty="0" smtClean="0">
                  <a:solidFill>
                    <a:srgbClr val="0000FF"/>
                  </a:solidFill>
                  <a:latin typeface="Times New Roman" panose="02020603050405020304" pitchFamily="18" charset="0"/>
                  <a:ea typeface="Tahoma" pitchFamily="34" charset="0"/>
                  <a:cs typeface="Times New Roman" panose="02020603050405020304" pitchFamily="18" charset="0"/>
                </a:rPr>
                <a:t>Hướng dẫn học sinh trình bày lời giải từ sơ đồ phân tích đi lên</a:t>
              </a:r>
              <a:endParaRPr lang="en-US" sz="28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3" name="Rectangle 2"/>
          <p:cNvSpPr/>
          <p:nvPr/>
        </p:nvSpPr>
        <p:spPr>
          <a:xfrm>
            <a:off x="178077" y="2536879"/>
            <a:ext cx="11917864" cy="4324261"/>
          </a:xfrm>
          <a:prstGeom prst="rect">
            <a:avLst/>
          </a:prstGeom>
        </p:spPr>
        <p:txBody>
          <a:bodyPr wrap="square">
            <a:spAutoFit/>
          </a:bodyPr>
          <a:lstStyle/>
          <a:p>
            <a:pPr algn="just">
              <a:spcBef>
                <a:spcPts val="600"/>
              </a:spcBef>
              <a:spcAft>
                <a:spcPts val="600"/>
              </a:spcAft>
              <a:tabLst>
                <a:tab pos="450215" algn="l"/>
              </a:tabLs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Căn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 vào sơ đồ phân tích đi lên, học sinh sẽ trình bày lời giải theo phương pháp tổng hợp chứng minh từ mệnh đề X để đi ngược về mệnh đề A mà đề yêu cầu chứng minh để có một lời giải chi tiết và hoàn chỉnh. Xác định các bước giải của bài toán căn cứ theo các bước lập luận trung gian trong sơ đồ phân tích đã có.</a:t>
            </a:r>
            <a:endParaRPr lang="vi-VN" sz="3000" dirty="0">
              <a:latin typeface=".VnTime"/>
              <a:ea typeface="Times New Roman" panose="02020603050405020304" pitchFamily="18" charset="0"/>
              <a:cs typeface="Times New Roman" panose="02020603050405020304" pitchFamily="18" charset="0"/>
            </a:endParaRPr>
          </a:p>
          <a:p>
            <a:pPr algn="just">
              <a:spcAft>
                <a:spcPts val="600"/>
              </a:spcAft>
              <a:tabLst>
                <a:tab pos="450215" algn="l"/>
              </a:tabLs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Trình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 rõ ràng, đầy đủ các bước giải kèm theo các căn cứ xác thực: căn cứ vào đâu, theo định nghĩa, định lí, tiên đề nào, theo trường hợp nào? Vì sao? Sơ đồ phân tích đi lên càng cụ thể, chi tiết thì việc trình bày lời giải càng chặt chẽ, dễ dàng hơn.</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5138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15" name="Rounded Rectangle 19">
            <a:extLst>
              <a:ext uri="{FF2B5EF4-FFF2-40B4-BE49-F238E27FC236}">
                <a16:creationId xmlns:a16="http://schemas.microsoft.com/office/drawing/2014/main" xmlns="" id="{D797FECE-DC0B-46C8-B9C6-EDEB5C248735}"/>
              </a:ext>
            </a:extLst>
          </p:cNvPr>
          <p:cNvSpPr/>
          <p:nvPr/>
        </p:nvSpPr>
        <p:spPr>
          <a:xfrm>
            <a:off x="170192" y="1928172"/>
            <a:ext cx="12021808" cy="4697915"/>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0">
            <a:extLst>
              <a:ext uri="{FF2B5EF4-FFF2-40B4-BE49-F238E27FC236}">
                <a16:creationId xmlns:a16="http://schemas.microsoft.com/office/drawing/2014/main" xmlns="" id="{C0D59AA5-724D-4B8B-83B4-74AA0D375A26}"/>
              </a:ext>
            </a:extLst>
          </p:cNvPr>
          <p:cNvGrpSpPr/>
          <p:nvPr/>
        </p:nvGrpSpPr>
        <p:grpSpPr>
          <a:xfrm>
            <a:off x="170192" y="1365839"/>
            <a:ext cx="3803083" cy="772818"/>
            <a:chOff x="1136939" y="2543835"/>
            <a:chExt cx="5119022" cy="883045"/>
          </a:xfrm>
        </p:grpSpPr>
        <p:sp>
          <p:nvSpPr>
            <p:cNvPr id="18" name="Freeform 20">
              <a:extLst>
                <a:ext uri="{FF2B5EF4-FFF2-40B4-BE49-F238E27FC236}">
                  <a16:creationId xmlns:a16="http://schemas.microsoft.com/office/drawing/2014/main" xmlns="" id="{07BD09AF-AF75-498B-92D7-E4840CB9E5A2}"/>
                </a:ext>
              </a:extLst>
            </p:cNvPr>
            <p:cNvSpPr>
              <a:spLocks/>
            </p:cNvSpPr>
            <p:nvPr/>
          </p:nvSpPr>
          <p:spPr bwMode="auto">
            <a:xfrm rot="16200000" flipV="1">
              <a:off x="3679924" y="781410"/>
              <a:ext cx="767197" cy="438487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p>
          </p:txBody>
        </p:sp>
        <p:sp>
          <p:nvSpPr>
            <p:cNvPr id="20" name="TextBox 22">
              <a:extLst>
                <a:ext uri="{FF2B5EF4-FFF2-40B4-BE49-F238E27FC236}">
                  <a16:creationId xmlns:a16="http://schemas.microsoft.com/office/drawing/2014/main" xmlns="" id="{C4BDDCD5-703E-4A72-BD2E-FEDE4ECC8FEA}"/>
                </a:ext>
              </a:extLst>
            </p:cNvPr>
            <p:cNvSpPr txBox="1"/>
            <p:nvPr/>
          </p:nvSpPr>
          <p:spPr>
            <a:xfrm>
              <a:off x="2694652" y="2543835"/>
              <a:ext cx="3065189" cy="826436"/>
            </a:xfrm>
            <a:prstGeom prst="rect">
              <a:avLst/>
            </a:prstGeom>
            <a:noFill/>
          </p:spPr>
          <p:txBody>
            <a:bodyPr wrap="none" rtlCol="0">
              <a:spAutoFit/>
            </a:bodyPr>
            <a:lstStyle/>
            <a:p>
              <a:pPr marL="457200" indent="-457200" algn="just">
                <a:spcBef>
                  <a:spcPts val="600"/>
                </a:spcBef>
              </a:pPr>
              <a:r>
                <a:rPr lang="en-US" b="1" dirty="0" smtClean="0">
                  <a:solidFill>
                    <a:schemeClr val="bg1"/>
                  </a:solidFill>
                  <a:latin typeface="Times New Roman" panose="02020603050405020304" pitchFamily="18" charset="0"/>
                  <a:ea typeface="Calibri" panose="020F0502020204030204" pitchFamily="34" charset="0"/>
                  <a:cs typeface="Cordia New" panose="020B0304020202020204" pitchFamily="34" charset="-34"/>
                </a:rPr>
                <a:t>CÂU 4</a:t>
              </a:r>
              <a:r>
                <a:rPr lang="en-US" sz="1800" b="1" dirty="0" smtClean="0">
                  <a:solidFill>
                    <a:schemeClr val="bg1"/>
                  </a:solidFill>
                  <a:effectLst/>
                  <a:latin typeface="Times New Roman" panose="02020603050405020304" pitchFamily="18" charset="0"/>
                  <a:ea typeface="Calibri" panose="020F0502020204030204" pitchFamily="34" charset="0"/>
                  <a:cs typeface="Cordia New" panose="020B0304020202020204" pitchFamily="34" charset="-34"/>
                </a:rPr>
                <a:t>.</a:t>
              </a:r>
            </a:p>
            <a:p>
              <a:pPr marL="457200" indent="-457200" algn="just">
                <a:spcBef>
                  <a:spcPts val="600"/>
                </a:spcBef>
              </a:pPr>
              <a:r>
                <a:rPr lang="en-US" sz="1800" b="1" dirty="0" smtClean="0">
                  <a:solidFill>
                    <a:schemeClr val="bg1"/>
                  </a:solidFill>
                  <a:effectLst/>
                  <a:latin typeface="Times New Roman" panose="02020603050405020304" pitchFamily="18" charset="0"/>
                  <a:ea typeface="Calibri" panose="020F0502020204030204" pitchFamily="34" charset="0"/>
                  <a:cs typeface="Cordia New" panose="020B0304020202020204" pitchFamily="34" charset="-34"/>
                </a:rPr>
                <a:t>ĐỀ TUYỂN SINH 10</a:t>
              </a:r>
              <a:endParaRPr lang="en-US" sz="1800" dirty="0">
                <a:solidFill>
                  <a:schemeClr val="bg1"/>
                </a:solidFill>
                <a:effectLst/>
                <a:latin typeface="Times New Roman" panose="02020603050405020304" pitchFamily="18" charset="0"/>
                <a:ea typeface="Calibri" panose="020F0502020204030204" pitchFamily="34" charset="0"/>
                <a:cs typeface="Cordia New" panose="020B0304020202020204" pitchFamily="34" charset="-34"/>
              </a:endParaRPr>
            </a:p>
          </p:txBody>
        </p:sp>
        <p:sp>
          <p:nvSpPr>
            <p:cNvPr id="22" name="Round Diagonal Corner Rectangle 23">
              <a:extLst>
                <a:ext uri="{FF2B5EF4-FFF2-40B4-BE49-F238E27FC236}">
                  <a16:creationId xmlns:a16="http://schemas.microsoft.com/office/drawing/2014/main" xmlns="" id="{949B0B6B-09F5-443E-8ADF-5A57F72DD435}"/>
                </a:ext>
              </a:extLst>
            </p:cNvPr>
            <p:cNvSpPr/>
            <p:nvPr/>
          </p:nvSpPr>
          <p:spPr>
            <a:xfrm flipV="1">
              <a:off x="1136939" y="2557614"/>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
              <a:extLst>
                <a:ext uri="{FF2B5EF4-FFF2-40B4-BE49-F238E27FC236}">
                  <a16:creationId xmlns:a16="http://schemas.microsoft.com/office/drawing/2014/main" xmlns="" id="{38C194B1-5C86-49A0-BCEA-48670041D470}"/>
                </a:ext>
              </a:extLst>
            </p:cNvPr>
            <p:cNvGrpSpPr/>
            <p:nvPr/>
          </p:nvGrpSpPr>
          <p:grpSpPr>
            <a:xfrm>
              <a:off x="1305304" y="2598000"/>
              <a:ext cx="693827" cy="641071"/>
              <a:chOff x="7440266" y="3398551"/>
              <a:chExt cx="757238" cy="765175"/>
            </a:xfrm>
            <a:solidFill>
              <a:srgbClr val="999158"/>
            </a:solidFill>
          </p:grpSpPr>
          <p:sp>
            <p:nvSpPr>
              <p:cNvPr id="26" name="Freeform 15">
                <a:extLst>
                  <a:ext uri="{FF2B5EF4-FFF2-40B4-BE49-F238E27FC236}">
                    <a16:creationId xmlns:a16="http://schemas.microsoft.com/office/drawing/2014/main" xmlns="" id="{07C8EA90-D136-4B8C-9EB2-05980DFD9F89}"/>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xmlns="" id="{F1C29674-5484-4DF7-8DEA-4C7116A19D9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xmlns="" id="{86A3876A-4231-482E-9F71-583C85DA0301}"/>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30" name="Rectangle 18">
                <a:extLst>
                  <a:ext uri="{FF2B5EF4-FFF2-40B4-BE49-F238E27FC236}">
                    <a16:creationId xmlns:a16="http://schemas.microsoft.com/office/drawing/2014/main" xmlns="" id="{98F61C9B-0405-458E-A2BE-F1384D183FE8}"/>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1" name="Rectangle 19">
                <a:extLst>
                  <a:ext uri="{FF2B5EF4-FFF2-40B4-BE49-F238E27FC236}">
                    <a16:creationId xmlns:a16="http://schemas.microsoft.com/office/drawing/2014/main" xmlns="" id="{44071543-E13A-4E13-A491-1F66D04D9403}"/>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2" name="Rectangle 20">
                <a:extLst>
                  <a:ext uri="{FF2B5EF4-FFF2-40B4-BE49-F238E27FC236}">
                    <a16:creationId xmlns:a16="http://schemas.microsoft.com/office/drawing/2014/main" xmlns="" id="{A8D28A52-06B9-4278-8DD3-1F8070E7A936}"/>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3" name="Rectangle 21">
                <a:extLst>
                  <a:ext uri="{FF2B5EF4-FFF2-40B4-BE49-F238E27FC236}">
                    <a16:creationId xmlns:a16="http://schemas.microsoft.com/office/drawing/2014/main" xmlns="" id="{E6B1AB94-1816-4F1B-AACD-E93CB7D8001C}"/>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sp>
        <p:nvSpPr>
          <p:cNvPr id="40" name="Hộp Văn bản 39">
            <a:extLst>
              <a:ext uri="{FF2B5EF4-FFF2-40B4-BE49-F238E27FC236}">
                <a16:creationId xmlns:a16="http://schemas.microsoft.com/office/drawing/2014/main" xmlns="" id="{FCB44E9E-9958-4890-AE41-E3034F7DFDD6}"/>
              </a:ext>
            </a:extLst>
          </p:cNvPr>
          <p:cNvSpPr txBox="1"/>
          <p:nvPr/>
        </p:nvSpPr>
        <p:spPr>
          <a:xfrm>
            <a:off x="300212" y="2349142"/>
            <a:ext cx="11074823" cy="3323987"/>
          </a:xfrm>
          <a:prstGeom prst="rect">
            <a:avLst/>
          </a:prstGeom>
          <a:noFill/>
        </p:spPr>
        <p:txBody>
          <a:bodyPr wrap="square" rtlCol="0">
            <a:spAutoFit/>
          </a:bodyPr>
          <a:lstStyle/>
          <a:p>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Cho đường tròn (O) và một điểm I nằm ngoài đường tròn. Qua I kẻ hai tiếp tuyến IM, IM với đường tròn (O). Gọi K là điểm đối xứng với M qua O. Đường thẳng IK cắt đường tròn (O) tại H.</a:t>
            </a:r>
          </a:p>
          <a:p>
            <a:pPr marL="457200" indent="-457200">
              <a:buAutoNum type="alphaLcParenR"/>
            </a:pPr>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Chứng minh tứ giác IMON nội tiếp đường tròn.</a:t>
            </a:r>
          </a:p>
          <a:p>
            <a:pPr marL="457200" indent="-457200">
              <a:buAutoNum type="alphaLcParenR"/>
            </a:pPr>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Chứng minh IN.IM=IH.IK</a:t>
            </a:r>
          </a:p>
          <a:p>
            <a:pPr marL="457200" indent="-457200">
              <a:buAutoNum type="alphaLcParenR"/>
            </a:pPr>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Kẻ NP vuông góc với MK. Chứng minh đường thẳng IK đi qua trung điểm NP.</a:t>
            </a:r>
            <a:r>
              <a:rPr lang="en-US" sz="30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vi-VN"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20340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3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1905" y="724588"/>
            <a:ext cx="12165966" cy="6634878"/>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101760" y="724772"/>
            <a:ext cx="2147222" cy="1013677"/>
            <a:chOff x="1224542" y="6201798"/>
            <a:chExt cx="3612538" cy="1728475"/>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3" y="6305967"/>
              <a:ext cx="2745517"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16216" y="1286694"/>
                <a:ext cx="7620587" cy="6017738"/>
              </a:xfrm>
              <a:prstGeom prst="rect">
                <a:avLst/>
              </a:prstGeom>
              <a:solidFill>
                <a:schemeClr val="accent2">
                  <a:lumMod val="20000"/>
                  <a:lumOff val="80000"/>
                </a:schemeClr>
              </a:solidFill>
            </p:spPr>
            <p:txBody>
              <a:bodyPr wrap="square" rtlCol="0">
                <a:spAutoFit/>
              </a:bodyPr>
              <a:lstStyle/>
              <a:p>
                <a:pPr marL="342900" indent="-342900">
                  <a:buAutoNum type="alphaLcParenR"/>
                </a:pPr>
                <a:r>
                  <a:rPr lang="vi-VN" sz="2500" dirty="0" smtClean="0">
                    <a:latin typeface="+mj-lt"/>
                  </a:rPr>
                  <a:t>Chỉ cần gợi ý bước giải.</a:t>
                </a:r>
              </a:p>
              <a:p>
                <a:pPr marL="342900" indent="-342900">
                  <a:buAutoNum type="alphaLcParenR"/>
                </a:pPr>
                <a:r>
                  <a:rPr lang="vi-VN" sz="2500" dirty="0" smtClean="0">
                    <a:latin typeface="+mj-lt"/>
                  </a:rPr>
                  <a:t>Sơ đồ phân tích</a:t>
                </a:r>
              </a:p>
              <a:p>
                <a:pPr/>
                <a14:m>
                  <m:oMathPara xmlns:m="http://schemas.openxmlformats.org/officeDocument/2006/math">
                    <m:oMathParaPr>
                      <m:jc m:val="left"/>
                    </m:oMathParaPr>
                    <m:oMath xmlns:m="http://schemas.openxmlformats.org/officeDocument/2006/math">
                      <m:r>
                        <m:rPr>
                          <m:sty m:val="p"/>
                        </m:rPr>
                        <a:rPr lang="vi-VN" sz="2500" b="0" i="0" smtClean="0">
                          <a:latin typeface="Cambria Math" panose="02040503050406030204" pitchFamily="18" charset="0"/>
                        </a:rPr>
                        <m:t>IN</m:t>
                      </m:r>
                      <m:r>
                        <a:rPr lang="vi-VN" sz="2500" b="0" i="0" smtClean="0">
                          <a:latin typeface="Cambria Math" panose="02040503050406030204" pitchFamily="18" charset="0"/>
                        </a:rPr>
                        <m:t>.</m:t>
                      </m:r>
                      <m:r>
                        <m:rPr>
                          <m:sty m:val="p"/>
                        </m:rPr>
                        <a:rPr lang="vi-VN" sz="2500" b="0" i="0" smtClean="0">
                          <a:latin typeface="Cambria Math" panose="02040503050406030204" pitchFamily="18" charset="0"/>
                        </a:rPr>
                        <m:t>IM</m:t>
                      </m:r>
                      <m:r>
                        <a:rPr lang="vi-VN" sz="2500" b="0" i="0" smtClean="0">
                          <a:latin typeface="Cambria Math" panose="02040503050406030204" pitchFamily="18" charset="0"/>
                        </a:rPr>
                        <m:t>=</m:t>
                      </m:r>
                      <m:r>
                        <m:rPr>
                          <m:sty m:val="p"/>
                        </m:rPr>
                        <a:rPr lang="vi-VN" sz="2500" b="0" i="0" smtClean="0">
                          <a:latin typeface="Cambria Math" panose="02040503050406030204" pitchFamily="18" charset="0"/>
                        </a:rPr>
                        <m:t>IH</m:t>
                      </m:r>
                      <m:r>
                        <a:rPr lang="vi-VN" sz="2500" b="0" i="0" smtClean="0">
                          <a:latin typeface="Cambria Math" panose="02040503050406030204" pitchFamily="18" charset="0"/>
                        </a:rPr>
                        <m:t>.</m:t>
                      </m:r>
                      <m:r>
                        <m:rPr>
                          <m:sty m:val="p"/>
                        </m:rPr>
                        <a:rPr lang="vi-VN" sz="2500" b="0" i="0" smtClean="0">
                          <a:latin typeface="Cambria Math" panose="02040503050406030204" pitchFamily="18" charset="0"/>
                        </a:rPr>
                        <m:t>IK</m:t>
                      </m:r>
                    </m:oMath>
                  </m:oMathPara>
                </a14:m>
                <a:endParaRPr lang="vi-VN" sz="2500" b="0" dirty="0" smtClean="0">
                  <a:latin typeface="+mj-lt"/>
                </a:endParaRPr>
              </a:p>
              <a:p>
                <a:endParaRPr lang="vi-VN" sz="2500" b="0" dirty="0" smtClean="0">
                  <a:latin typeface="+mj-lt"/>
                </a:endParaRPr>
              </a:p>
              <a:p>
                <a:pPr/>
                <a14:m>
                  <m:oMathPara xmlns:m="http://schemas.openxmlformats.org/officeDocument/2006/math">
                    <m:oMathParaPr>
                      <m:jc m:val="left"/>
                    </m:oMathParaPr>
                    <m:oMath xmlns:m="http://schemas.openxmlformats.org/officeDocument/2006/math">
                      <m:r>
                        <a:rPr lang="vi-VN" sz="2500" b="0" i="0" smtClean="0">
                          <a:latin typeface="Cambria Math" panose="02040503050406030204" pitchFamily="18" charset="0"/>
                        </a:rPr>
                        <m:t>        </m:t>
                      </m:r>
                      <m:f>
                        <m:fPr>
                          <m:ctrlPr>
                            <a:rPr lang="vi-VN" sz="2500" i="1" smtClean="0">
                              <a:latin typeface="Cambria Math" panose="02040503050406030204" pitchFamily="18" charset="0"/>
                            </a:rPr>
                          </m:ctrlPr>
                        </m:fPr>
                        <m:num>
                          <m:r>
                            <m:rPr>
                              <m:sty m:val="p"/>
                            </m:rPr>
                            <a:rPr lang="vi-VN" sz="2500" b="0" i="0" smtClean="0">
                              <a:latin typeface="Cambria Math" panose="02040503050406030204" pitchFamily="18" charset="0"/>
                            </a:rPr>
                            <m:t>IN</m:t>
                          </m:r>
                        </m:num>
                        <m:den>
                          <m:r>
                            <m:rPr>
                              <m:sty m:val="p"/>
                            </m:rPr>
                            <a:rPr lang="vi-VN" sz="2500" b="0" i="0" smtClean="0">
                              <a:latin typeface="Cambria Math" panose="02040503050406030204" pitchFamily="18" charset="0"/>
                            </a:rPr>
                            <m:t>IH</m:t>
                          </m:r>
                        </m:den>
                      </m:f>
                      <m:r>
                        <a:rPr lang="vi-VN" sz="2500" b="0" i="0" smtClean="0">
                          <a:latin typeface="Cambria Math" panose="02040503050406030204" pitchFamily="18" charset="0"/>
                        </a:rPr>
                        <m:t>=</m:t>
                      </m:r>
                      <m:f>
                        <m:fPr>
                          <m:ctrlPr>
                            <a:rPr lang="vi-VN" sz="2500" b="0" i="1" smtClean="0">
                              <a:latin typeface="Cambria Math" panose="02040503050406030204" pitchFamily="18" charset="0"/>
                            </a:rPr>
                          </m:ctrlPr>
                        </m:fPr>
                        <m:num>
                          <m:r>
                            <m:rPr>
                              <m:sty m:val="p"/>
                            </m:rPr>
                            <a:rPr lang="vi-VN" sz="2500" b="0" i="0" smtClean="0">
                              <a:latin typeface="Cambria Math" panose="02040503050406030204" pitchFamily="18" charset="0"/>
                            </a:rPr>
                            <m:t>IK</m:t>
                          </m:r>
                        </m:num>
                        <m:den>
                          <m:r>
                            <m:rPr>
                              <m:sty m:val="p"/>
                            </m:rPr>
                            <a:rPr lang="vi-VN" sz="2500" b="0" i="0" smtClean="0">
                              <a:latin typeface="Cambria Math" panose="02040503050406030204" pitchFamily="18" charset="0"/>
                            </a:rPr>
                            <m:t>IM</m:t>
                          </m:r>
                        </m:den>
                      </m:f>
                    </m:oMath>
                  </m:oMathPara>
                </a14:m>
                <a:endParaRPr lang="vi-VN" sz="2500" b="0" dirty="0" smtClean="0">
                  <a:latin typeface="+mj-lt"/>
                </a:endParaRPr>
              </a:p>
              <a:p>
                <a:endParaRPr lang="vi-VN" sz="2500" b="0" dirty="0" smtClean="0">
                  <a:latin typeface="+mj-lt"/>
                </a:endParaRPr>
              </a:p>
              <a:p>
                <a:pPr/>
                <a14:m>
                  <m:oMathPara xmlns:m="http://schemas.openxmlformats.org/officeDocument/2006/math">
                    <m:oMathParaPr>
                      <m:jc m:val="left"/>
                    </m:oMathParaPr>
                    <m:oMath xmlns:m="http://schemas.openxmlformats.org/officeDocument/2006/math">
                      <m:r>
                        <a:rPr lang="vi-VN" sz="2500" b="0" i="0" smtClean="0">
                          <a:latin typeface="Cambria Math" panose="02040503050406030204" pitchFamily="18" charset="0"/>
                        </a:rPr>
                        <m:t>        </m:t>
                      </m:r>
                      <m:f>
                        <m:fPr>
                          <m:ctrlPr>
                            <a:rPr lang="vi-VN" sz="2500" i="1" smtClean="0">
                              <a:latin typeface="Cambria Math" panose="02040503050406030204" pitchFamily="18" charset="0"/>
                            </a:rPr>
                          </m:ctrlPr>
                        </m:fPr>
                        <m:num>
                          <m:r>
                            <m:rPr>
                              <m:sty m:val="p"/>
                            </m:rPr>
                            <a:rPr lang="vi-VN" sz="2500" b="0" i="0" smtClean="0">
                              <a:latin typeface="Cambria Math" panose="02040503050406030204" pitchFamily="18" charset="0"/>
                            </a:rPr>
                            <m:t>IN</m:t>
                          </m:r>
                        </m:num>
                        <m:den>
                          <m:r>
                            <m:rPr>
                              <m:sty m:val="p"/>
                            </m:rPr>
                            <a:rPr lang="vi-VN" sz="2500" b="0" i="0" smtClean="0">
                              <a:latin typeface="Cambria Math" panose="02040503050406030204" pitchFamily="18" charset="0"/>
                            </a:rPr>
                            <m:t>IH</m:t>
                          </m:r>
                        </m:den>
                      </m:f>
                      <m:r>
                        <a:rPr lang="vi-VN" sz="2500" b="0" i="0" smtClean="0">
                          <a:latin typeface="Cambria Math" panose="02040503050406030204" pitchFamily="18" charset="0"/>
                        </a:rPr>
                        <m:t>=</m:t>
                      </m:r>
                      <m:f>
                        <m:fPr>
                          <m:ctrlPr>
                            <a:rPr lang="vi-VN" sz="2500" b="0" i="1" smtClean="0">
                              <a:latin typeface="Cambria Math" panose="02040503050406030204" pitchFamily="18" charset="0"/>
                            </a:rPr>
                          </m:ctrlPr>
                        </m:fPr>
                        <m:num>
                          <m:r>
                            <m:rPr>
                              <m:sty m:val="p"/>
                            </m:rPr>
                            <a:rPr lang="vi-VN" sz="2500" b="0" i="0" smtClean="0">
                              <a:latin typeface="Cambria Math" panose="02040503050406030204" pitchFamily="18" charset="0"/>
                            </a:rPr>
                            <m:t>IK</m:t>
                          </m:r>
                        </m:num>
                        <m:den>
                          <m:r>
                            <m:rPr>
                              <m:sty m:val="p"/>
                            </m:rPr>
                            <a:rPr lang="vi-VN" sz="2500" b="0" i="0" smtClean="0">
                              <a:latin typeface="Cambria Math" panose="02040503050406030204" pitchFamily="18" charset="0"/>
                            </a:rPr>
                            <m:t>IN</m:t>
                          </m:r>
                        </m:den>
                      </m:f>
                    </m:oMath>
                  </m:oMathPara>
                </a14:m>
                <a:endParaRPr lang="vi-VN" sz="2500" b="0" dirty="0" smtClean="0">
                  <a:latin typeface="+mj-lt"/>
                </a:endParaRPr>
              </a:p>
              <a:p>
                <a:endParaRPr lang="vi-VN" sz="2500" b="0" dirty="0" smtClean="0">
                  <a:latin typeface="+mj-lt"/>
                </a:endParaRPr>
              </a:p>
              <a:p>
                <a:pPr/>
                <a14:m>
                  <m:oMathPara xmlns:m="http://schemas.openxmlformats.org/officeDocument/2006/math">
                    <m:oMathParaPr>
                      <m:jc m:val="left"/>
                    </m:oMathParaPr>
                    <m:oMath xmlns:m="http://schemas.openxmlformats.org/officeDocument/2006/math">
                      <m:r>
                        <a:rPr lang="vi-VN" sz="2500" b="0" i="0" smtClean="0">
                          <a:latin typeface="Cambria Math" panose="02040503050406030204" pitchFamily="18" charset="0"/>
                          <a:ea typeface="Cambria Math" panose="02040503050406030204" pitchFamily="18" charset="0"/>
                        </a:rPr>
                        <m:t>   </m:t>
                      </m:r>
                      <m:r>
                        <a:rPr lang="vi-VN" sz="250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INK</m:t>
                      </m:r>
                      <m:r>
                        <a:rPr lang="vi-VN" sz="2500" b="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IHN</m:t>
                      </m:r>
                    </m:oMath>
                  </m:oMathPara>
                </a14:m>
                <a:endParaRPr lang="vi-VN" sz="2500" b="0" dirty="0" smtClean="0">
                  <a:latin typeface="+mj-lt"/>
                  <a:ea typeface="Cambria Math" panose="02040503050406030204" pitchFamily="18" charset="0"/>
                </a:endParaRPr>
              </a:p>
              <a:p>
                <a:endParaRPr lang="vi-VN" sz="2500" b="0" dirty="0" smtClean="0">
                  <a:latin typeface="+mj-lt"/>
                  <a:ea typeface="Cambria Math" panose="02040503050406030204" pitchFamily="18" charset="0"/>
                </a:endParaRPr>
              </a:p>
              <a:p>
                <a:r>
                  <a:rPr lang="vi-VN" sz="2500" dirty="0" smtClean="0"/>
                  <a:t>  </a:t>
                </a:r>
                <a14:m>
                  <m:oMath xmlns:m="http://schemas.openxmlformats.org/officeDocument/2006/math">
                    <m:d>
                      <m:dPr>
                        <m:begChr m:val="{"/>
                        <m:endChr m:val=""/>
                        <m:ctrlPr>
                          <a:rPr lang="vi-VN" sz="2500" i="1" smtClean="0">
                            <a:latin typeface="Cambria Math" panose="02040503050406030204" pitchFamily="18" charset="0"/>
                          </a:rPr>
                        </m:ctrlPr>
                      </m:dPr>
                      <m:e>
                        <m:eqArr>
                          <m:eqArrPr>
                            <m:ctrlPr>
                              <a:rPr lang="vi-VN" sz="2500" i="1" smtClean="0">
                                <a:latin typeface="Cambria Math" panose="02040503050406030204" pitchFamily="18" charset="0"/>
                              </a:rPr>
                            </m:ctrlPr>
                          </m:eqArrPr>
                          <m:e>
                            <m:acc>
                              <m:accPr>
                                <m:chr m:val="̂"/>
                                <m:ctrlPr>
                                  <a:rPr lang="vi-VN" sz="2500" i="1" smtClean="0">
                                    <a:latin typeface="Cambria Math" panose="02040503050406030204" pitchFamily="18" charset="0"/>
                                  </a:rPr>
                                </m:ctrlPr>
                              </m:accPr>
                              <m:e>
                                <m:r>
                                  <m:rPr>
                                    <m:sty m:val="p"/>
                                  </m:rPr>
                                  <a:rPr lang="vi-VN" sz="2500" b="0" i="0" smtClean="0">
                                    <a:latin typeface="Cambria Math" panose="02040503050406030204" pitchFamily="18" charset="0"/>
                                  </a:rPr>
                                  <m:t>I</m:t>
                                </m:r>
                              </m:e>
                            </m:acc>
                            <m:r>
                              <a:rPr lang="vi-VN" sz="2500" b="0" i="0" smtClean="0">
                                <a:latin typeface="Cambria Math" panose="02040503050406030204" pitchFamily="18" charset="0"/>
                              </a:rPr>
                              <m:t>:</m:t>
                            </m:r>
                            <m:r>
                              <m:rPr>
                                <m:sty m:val="p"/>
                              </m:rPr>
                              <a:rPr lang="vi-VN" sz="2500" b="0" i="0" smtClean="0">
                                <a:latin typeface="Cambria Math" panose="02040503050406030204" pitchFamily="18" charset="0"/>
                              </a:rPr>
                              <m:t>g</m:t>
                            </m:r>
                            <m:r>
                              <a:rPr lang="vi-VN" sz="2500" b="0" i="0" smtClean="0">
                                <a:latin typeface="Cambria Math" panose="02040503050406030204" pitchFamily="18" charset="0"/>
                              </a:rPr>
                              <m:t>ó</m:t>
                            </m:r>
                            <m:r>
                              <m:rPr>
                                <m:sty m:val="p"/>
                              </m:rPr>
                              <a:rPr lang="vi-VN" sz="2500" b="0" i="0" smtClean="0">
                                <a:latin typeface="Cambria Math" panose="02040503050406030204" pitchFamily="18" charset="0"/>
                              </a:rPr>
                              <m:t>c</m:t>
                            </m:r>
                            <m:r>
                              <a:rPr lang="vi-VN" sz="2500" b="0" i="0" smtClean="0">
                                <a:latin typeface="Cambria Math" panose="02040503050406030204" pitchFamily="18" charset="0"/>
                              </a:rPr>
                              <m:t> </m:t>
                            </m:r>
                            <m:r>
                              <m:rPr>
                                <m:sty m:val="p"/>
                              </m:rPr>
                              <a:rPr lang="vi-VN" sz="2500" b="0" i="0" smtClean="0">
                                <a:latin typeface="Cambria Math" panose="02040503050406030204" pitchFamily="18" charset="0"/>
                              </a:rPr>
                              <m:t>chung</m:t>
                            </m:r>
                          </m:e>
                          <m:e>
                            <m:acc>
                              <m:accPr>
                                <m:chr m:val="̂"/>
                                <m:ctrlPr>
                                  <a:rPr lang="vi-VN" sz="2500" i="1" smtClean="0">
                                    <a:latin typeface="Cambria Math" panose="02040503050406030204" pitchFamily="18" charset="0"/>
                                  </a:rPr>
                                </m:ctrlPr>
                              </m:accPr>
                              <m:e>
                                <m:r>
                                  <m:rPr>
                                    <m:sty m:val="p"/>
                                  </m:rPr>
                                  <a:rPr lang="vi-VN" sz="2500" b="0" i="0" smtClean="0">
                                    <a:latin typeface="Cambria Math" panose="02040503050406030204" pitchFamily="18" charset="0"/>
                                  </a:rPr>
                                  <m:t>INH</m:t>
                                </m:r>
                                <m:r>
                                  <a:rPr lang="vi-VN" sz="2500" b="0" i="0" smtClean="0">
                                    <a:latin typeface="Cambria Math" panose="02040503050406030204" pitchFamily="18" charset="0"/>
                                  </a:rPr>
                                  <m:t> </m:t>
                                </m:r>
                              </m:e>
                            </m:acc>
                            <m:r>
                              <a:rPr lang="vi-VN" sz="2500" b="0" i="0" smtClean="0">
                                <a:latin typeface="Cambria Math" panose="02040503050406030204" pitchFamily="18" charset="0"/>
                              </a:rPr>
                              <m:t>=</m:t>
                            </m:r>
                            <m:acc>
                              <m:accPr>
                                <m:chr m:val="̂"/>
                                <m:ctrlPr>
                                  <a:rPr lang="vi-VN" sz="2500" b="0" i="1" smtClean="0">
                                    <a:latin typeface="Cambria Math" panose="02040503050406030204" pitchFamily="18" charset="0"/>
                                  </a:rPr>
                                </m:ctrlPr>
                              </m:accPr>
                              <m:e>
                                <m:r>
                                  <m:rPr>
                                    <m:sty m:val="p"/>
                                  </m:rPr>
                                  <a:rPr lang="vi-VN" sz="2500" b="0" i="0" smtClean="0">
                                    <a:latin typeface="Cambria Math" panose="02040503050406030204" pitchFamily="18" charset="0"/>
                                  </a:rPr>
                                  <m:t>HKN</m:t>
                                </m:r>
                              </m:e>
                            </m:acc>
                          </m:e>
                        </m:eqArr>
                      </m:e>
                    </m:d>
                  </m:oMath>
                </a14:m>
                <a:endParaRPr lang="vi-VN" sz="2500" dirty="0" smtClean="0">
                  <a:latin typeface="+mj-lt"/>
                </a:endParaRPr>
              </a:p>
              <a:p>
                <a:endParaRPr lang="vi-VN" sz="3600" dirty="0" smtClean="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216" y="1286694"/>
                <a:ext cx="7620587" cy="6017738"/>
              </a:xfrm>
              <a:prstGeom prst="rect">
                <a:avLst/>
              </a:prstGeom>
              <a:blipFill rotWithShape="0">
                <a:blip r:embed="rId5"/>
                <a:stretch>
                  <a:fillRect l="-1120" t="-811"/>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nvPr>
        </p:nvGraphicFramePr>
        <p:xfrm>
          <a:off x="1012830" y="2386352"/>
          <a:ext cx="360328" cy="540492"/>
        </p:xfrm>
        <a:graphic>
          <a:graphicData uri="http://schemas.openxmlformats.org/presentationml/2006/ole">
            <mc:AlternateContent xmlns:mc="http://schemas.openxmlformats.org/markup-compatibility/2006">
              <mc:Choice xmlns:v="urn:schemas-microsoft-com:vml" Requires="v">
                <p:oleObj spid="_x0000_s1570"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012830" y="2386352"/>
                        <a:ext cx="360328" cy="540492"/>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1028415" y="3418719"/>
          <a:ext cx="393586" cy="591080"/>
        </p:xfrm>
        <a:graphic>
          <a:graphicData uri="http://schemas.openxmlformats.org/presentationml/2006/ole">
            <mc:AlternateContent xmlns:mc="http://schemas.openxmlformats.org/markup-compatibility/2006">
              <mc:Choice xmlns:v="urn:schemas-microsoft-com:vml" Requires="v">
                <p:oleObj spid="_x0000_s1571"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1028415" y="3418719"/>
                        <a:ext cx="393586" cy="59108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055434" y="4542403"/>
          <a:ext cx="360363" cy="538163"/>
        </p:xfrm>
        <a:graphic>
          <a:graphicData uri="http://schemas.openxmlformats.org/presentationml/2006/ole">
            <mc:AlternateContent xmlns:mc="http://schemas.openxmlformats.org/markup-compatibility/2006">
              <mc:Choice xmlns:v="urn:schemas-microsoft-com:vml" Requires="v">
                <p:oleObj spid="_x0000_s1572" name="Equation" r:id="rId10" imgW="359833" imgH="537890" progId="Equation.DSMT4">
                  <p:embed/>
                </p:oleObj>
              </mc:Choice>
              <mc:Fallback>
                <p:oleObj name="Equation" r:id="rId10" imgW="359833" imgH="537890" progId="Equation.DSMT4">
                  <p:embed/>
                  <p:pic>
                    <p:nvPicPr>
                      <p:cNvPr id="0" name=""/>
                      <p:cNvPicPr/>
                      <p:nvPr/>
                    </p:nvPicPr>
                    <p:blipFill>
                      <a:blip r:embed="rId11"/>
                      <a:stretch>
                        <a:fillRect/>
                      </a:stretch>
                    </p:blipFill>
                    <p:spPr>
                      <a:xfrm>
                        <a:off x="1055434" y="4542403"/>
                        <a:ext cx="360363" cy="538163"/>
                      </a:xfrm>
                      <a:prstGeom prst="rect">
                        <a:avLst/>
                      </a:prstGeom>
                    </p:spPr>
                  </p:pic>
                </p:oleObj>
              </mc:Fallback>
            </mc:AlternateContent>
          </a:graphicData>
        </a:graphic>
      </p:graphicFrame>
      <p:sp>
        <p:nvSpPr>
          <p:cNvPr id="25" name="TextBox 24"/>
          <p:cNvSpPr txBox="1"/>
          <p:nvPr/>
        </p:nvSpPr>
        <p:spPr>
          <a:xfrm>
            <a:off x="6822831" y="1434905"/>
            <a:ext cx="4431323" cy="2665308"/>
          </a:xfrm>
          <a:prstGeom prst="rect">
            <a:avLst/>
          </a:prstGeom>
          <a:noFill/>
        </p:spPr>
        <p:txBody>
          <a:bodyPr wrap="square" rtlCol="0">
            <a:spAutoFit/>
          </a:bodyPr>
          <a:lstStyle/>
          <a:p>
            <a:endParaRPr lang="vi-VN" dirty="0"/>
          </a:p>
        </p:txBody>
      </p:sp>
      <p:graphicFrame>
        <p:nvGraphicFramePr>
          <p:cNvPr id="27" name="Object 26"/>
          <p:cNvGraphicFramePr>
            <a:graphicFrameLocks noChangeAspect="1"/>
          </p:cNvGraphicFramePr>
          <p:nvPr>
            <p:extLst/>
          </p:nvPr>
        </p:nvGraphicFramePr>
        <p:xfrm>
          <a:off x="1055434" y="5317895"/>
          <a:ext cx="392113" cy="590550"/>
        </p:xfrm>
        <a:graphic>
          <a:graphicData uri="http://schemas.openxmlformats.org/presentationml/2006/ole">
            <mc:AlternateContent xmlns:mc="http://schemas.openxmlformats.org/markup-compatibility/2006">
              <mc:Choice xmlns:v="urn:schemas-microsoft-com:vml" Requires="v">
                <p:oleObj spid="_x0000_s1573" name="Equation" r:id="rId12" imgW="391499" imgH="589804" progId="Equation.DSMT4">
                  <p:embed/>
                </p:oleObj>
              </mc:Choice>
              <mc:Fallback>
                <p:oleObj name="Equation" r:id="rId12" imgW="391499" imgH="589804" progId="Equation.DSMT4">
                  <p:embed/>
                  <p:pic>
                    <p:nvPicPr>
                      <p:cNvPr id="0" name=""/>
                      <p:cNvPicPr/>
                      <p:nvPr/>
                    </p:nvPicPr>
                    <p:blipFill>
                      <a:blip r:embed="rId13"/>
                      <a:stretch>
                        <a:fillRect/>
                      </a:stretch>
                    </p:blipFill>
                    <p:spPr>
                      <a:xfrm>
                        <a:off x="1055434" y="5317895"/>
                        <a:ext cx="392113" cy="590550"/>
                      </a:xfrm>
                      <a:prstGeom prst="rect">
                        <a:avLst/>
                      </a:prstGeom>
                    </p:spPr>
                  </p:pic>
                </p:oleObj>
              </mc:Fallback>
            </mc:AlternateContent>
          </a:graphicData>
        </a:graphic>
      </p:graphicFrame>
      <p:sp>
        <p:nvSpPr>
          <p:cNvPr id="2" name="TextBox 1"/>
          <p:cNvSpPr txBox="1"/>
          <p:nvPr/>
        </p:nvSpPr>
        <p:spPr>
          <a:xfrm>
            <a:off x="3794078" y="2926844"/>
            <a:ext cx="184731" cy="369332"/>
          </a:xfrm>
          <a:prstGeom prst="rect">
            <a:avLst/>
          </a:prstGeom>
          <a:noFill/>
        </p:spPr>
        <p:txBody>
          <a:bodyPr wrap="none" rtlCol="0">
            <a:spAutoFit/>
          </a:bodyPr>
          <a:lstStyle/>
          <a:p>
            <a:endParaRPr lang="vi-VN" dirty="0"/>
          </a:p>
        </p:txBody>
      </p:sp>
      <mc:AlternateContent xmlns:mc="http://schemas.openxmlformats.org/markup-compatibility/2006" xmlns:a14="http://schemas.microsoft.com/office/drawing/2010/main">
        <mc:Choice Requires="a14">
          <p:sp>
            <p:nvSpPr>
              <p:cNvPr id="3" name="TextBox 2"/>
              <p:cNvSpPr txBox="1"/>
              <p:nvPr/>
            </p:nvSpPr>
            <p:spPr>
              <a:xfrm>
                <a:off x="2582754" y="2112957"/>
                <a:ext cx="5027967" cy="3731150"/>
              </a:xfrm>
              <a:prstGeom prst="rect">
                <a:avLst/>
              </a:prstGeom>
              <a:solidFill>
                <a:schemeClr val="accent1">
                  <a:lumMod val="40000"/>
                  <a:lumOff val="60000"/>
                </a:schemeClr>
              </a:solidFill>
            </p:spPr>
            <p:txBody>
              <a:bodyPr wrap="square" rtlCol="0">
                <a:spAutoFit/>
              </a:bodyPr>
              <a:lstStyle/>
              <a:p>
                <a:r>
                  <a:rPr lang="vi-VN" sz="2500" dirty="0" smtClean="0">
                    <a:latin typeface="+mj-lt"/>
                  </a:rPr>
                  <a:t>Xét </a:t>
                </a:r>
                <a14:m>
                  <m:oMath xmlns:m="http://schemas.openxmlformats.org/officeDocument/2006/math">
                    <m:r>
                      <a:rPr lang="vi-VN" sz="2500" i="0">
                        <a:latin typeface="Cambria Math" panose="02040503050406030204" pitchFamily="18" charset="0"/>
                        <a:ea typeface="Cambria Math" panose="02040503050406030204" pitchFamily="18" charset="0"/>
                      </a:rPr>
                      <m:t>∆</m:t>
                    </m:r>
                    <m:r>
                      <m:rPr>
                        <m:sty m:val="p"/>
                      </m:rPr>
                      <a:rPr lang="vi-VN" sz="2500" i="0">
                        <a:latin typeface="Cambria Math" panose="02040503050406030204" pitchFamily="18" charset="0"/>
                        <a:ea typeface="Cambria Math" panose="02040503050406030204" pitchFamily="18" charset="0"/>
                      </a:rPr>
                      <m:t>INK</m:t>
                    </m:r>
                    <m:r>
                      <a:rPr lang="vi-VN" sz="2500" b="0" i="0" smtClean="0">
                        <a:latin typeface="Cambria Math" panose="02040503050406030204" pitchFamily="18" charset="0"/>
                        <a:ea typeface="Cambria Math" panose="02040503050406030204" pitchFamily="18" charset="0"/>
                      </a:rPr>
                      <m:t> </m:t>
                    </m:r>
                    <m:r>
                      <m:rPr>
                        <m:sty m:val="p"/>
                      </m:rPr>
                      <a:rPr lang="vi-VN" sz="2500" b="0" i="0" smtClean="0">
                        <a:latin typeface="Cambria Math" panose="02040503050406030204" pitchFamily="18" charset="0"/>
                        <a:ea typeface="Cambria Math" panose="02040503050406030204" pitchFamily="18" charset="0"/>
                      </a:rPr>
                      <m:t>v</m:t>
                    </m:r>
                    <m:r>
                      <a:rPr lang="vi-VN" sz="2500" b="0" i="0" smtClean="0">
                        <a:latin typeface="Cambria Math" panose="02040503050406030204" pitchFamily="18" charset="0"/>
                        <a:ea typeface="Cambria Math" panose="02040503050406030204" pitchFamily="18" charset="0"/>
                      </a:rPr>
                      <m:t>à ∆</m:t>
                    </m:r>
                    <m:r>
                      <m:rPr>
                        <m:sty m:val="p"/>
                      </m:rPr>
                      <a:rPr lang="vi-VN" sz="2500" i="0">
                        <a:latin typeface="Cambria Math" panose="02040503050406030204" pitchFamily="18" charset="0"/>
                        <a:ea typeface="Cambria Math" panose="02040503050406030204" pitchFamily="18" charset="0"/>
                      </a:rPr>
                      <m:t>IHN</m:t>
                    </m:r>
                    <m:r>
                      <a:rPr lang="vi-VN" sz="2500" b="0" i="0" smtClean="0">
                        <a:latin typeface="Cambria Math" panose="02040503050406030204" pitchFamily="18" charset="0"/>
                        <a:ea typeface="Cambria Math" panose="02040503050406030204" pitchFamily="18" charset="0"/>
                      </a:rPr>
                      <m:t> </m:t>
                    </m:r>
                    <m:r>
                      <m:rPr>
                        <m:sty m:val="p"/>
                      </m:rPr>
                      <a:rPr lang="vi-VN" sz="2500" b="0" i="0" smtClean="0">
                        <a:latin typeface="Cambria Math" panose="02040503050406030204" pitchFamily="18" charset="0"/>
                        <a:ea typeface="Cambria Math" panose="02040503050406030204" pitchFamily="18" charset="0"/>
                      </a:rPr>
                      <m:t>c</m:t>
                    </m:r>
                    <m:r>
                      <a:rPr lang="vi-VN" sz="2500" b="0" i="0" smtClean="0">
                        <a:latin typeface="Cambria Math" panose="02040503050406030204" pitchFamily="18" charset="0"/>
                        <a:ea typeface="Cambria Math" panose="02040503050406030204" pitchFamily="18" charset="0"/>
                      </a:rPr>
                      <m:t>ó</m:t>
                    </m:r>
                  </m:oMath>
                </a14:m>
                <a:endParaRPr lang="vi-VN" sz="2500" dirty="0" smtClean="0">
                  <a:latin typeface="+mj-lt"/>
                  <a:ea typeface="Cambria Math" panose="02040503050406030204" pitchFamily="18" charset="0"/>
                </a:endParaRPr>
              </a:p>
              <a:p>
                <a:r>
                  <a:rPr lang="vi-VN" sz="2500" dirty="0" smtClean="0"/>
                  <a:t>        </a:t>
                </a:r>
                <a14:m>
                  <m:oMath xmlns:m="http://schemas.openxmlformats.org/officeDocument/2006/math">
                    <m:eqArr>
                      <m:eqArrPr>
                        <m:ctrlPr>
                          <a:rPr lang="vi-VN" sz="2500" i="1">
                            <a:latin typeface="Cambria Math" panose="02040503050406030204" pitchFamily="18" charset="0"/>
                          </a:rPr>
                        </m:ctrlPr>
                      </m:eqArrPr>
                      <m:e>
                        <m:acc>
                          <m:accPr>
                            <m:chr m:val="̂"/>
                            <m:ctrlPr>
                              <a:rPr lang="vi-VN" sz="2500" i="1">
                                <a:latin typeface="Cambria Math" panose="02040503050406030204" pitchFamily="18" charset="0"/>
                              </a:rPr>
                            </m:ctrlPr>
                          </m:accPr>
                          <m:e>
                            <m:r>
                              <m:rPr>
                                <m:sty m:val="p"/>
                              </m:rPr>
                              <a:rPr lang="vi-VN" sz="2500" i="0">
                                <a:latin typeface="Cambria Math" panose="02040503050406030204" pitchFamily="18" charset="0"/>
                              </a:rPr>
                              <m:t>I</m:t>
                            </m:r>
                          </m:e>
                        </m:acc>
                        <m:r>
                          <a:rPr lang="vi-VN" sz="2500" i="0">
                            <a:latin typeface="Cambria Math" panose="02040503050406030204" pitchFamily="18" charset="0"/>
                          </a:rPr>
                          <m:t>:</m:t>
                        </m:r>
                        <m:r>
                          <m:rPr>
                            <m:sty m:val="p"/>
                          </m:rPr>
                          <a:rPr lang="vi-VN" sz="2500" i="0">
                            <a:latin typeface="Cambria Math" panose="02040503050406030204" pitchFamily="18" charset="0"/>
                          </a:rPr>
                          <m:t>g</m:t>
                        </m:r>
                        <m:r>
                          <a:rPr lang="vi-VN" sz="2500" i="0">
                            <a:latin typeface="Cambria Math" panose="02040503050406030204" pitchFamily="18" charset="0"/>
                          </a:rPr>
                          <m:t>ó</m:t>
                        </m:r>
                        <m:r>
                          <m:rPr>
                            <m:sty m:val="p"/>
                          </m:rPr>
                          <a:rPr lang="vi-VN" sz="2500" i="0">
                            <a:latin typeface="Cambria Math" panose="02040503050406030204" pitchFamily="18" charset="0"/>
                          </a:rPr>
                          <m:t>c</m:t>
                        </m:r>
                        <m:r>
                          <a:rPr lang="vi-VN" sz="2500" i="0">
                            <a:latin typeface="Cambria Math" panose="02040503050406030204" pitchFamily="18" charset="0"/>
                          </a:rPr>
                          <m:t> </m:t>
                        </m:r>
                        <m:r>
                          <m:rPr>
                            <m:sty m:val="p"/>
                          </m:rPr>
                          <a:rPr lang="vi-VN" sz="2500" i="0">
                            <a:latin typeface="Cambria Math" panose="02040503050406030204" pitchFamily="18" charset="0"/>
                          </a:rPr>
                          <m:t>chung</m:t>
                        </m:r>
                      </m:e>
                      <m:e>
                        <m:acc>
                          <m:accPr>
                            <m:chr m:val="̂"/>
                            <m:ctrlPr>
                              <a:rPr lang="vi-VN" sz="2500" i="1">
                                <a:latin typeface="Cambria Math" panose="02040503050406030204" pitchFamily="18" charset="0"/>
                              </a:rPr>
                            </m:ctrlPr>
                          </m:accPr>
                          <m:e>
                            <m:r>
                              <m:rPr>
                                <m:sty m:val="p"/>
                              </m:rPr>
                              <a:rPr lang="vi-VN" sz="2500" i="0" smtClean="0">
                                <a:latin typeface="Cambria Math" panose="02040503050406030204" pitchFamily="18" charset="0"/>
                              </a:rPr>
                              <m:t>I</m:t>
                            </m:r>
                            <m:r>
                              <m:rPr>
                                <m:sty m:val="p"/>
                              </m:rPr>
                              <a:rPr lang="vi-VN" sz="2500" i="0">
                                <a:latin typeface="Cambria Math" panose="02040503050406030204" pitchFamily="18" charset="0"/>
                              </a:rPr>
                              <m:t>NH</m:t>
                            </m:r>
                            <m:r>
                              <a:rPr lang="vi-VN" sz="2500" b="0" i="0" smtClean="0">
                                <a:latin typeface="Cambria Math" panose="02040503050406030204" pitchFamily="18" charset="0"/>
                              </a:rPr>
                              <m:t> </m:t>
                            </m:r>
                          </m:e>
                        </m:acc>
                        <m:r>
                          <a:rPr lang="vi-VN" sz="2500" i="0">
                            <a:latin typeface="Cambria Math" panose="02040503050406030204" pitchFamily="18" charset="0"/>
                          </a:rPr>
                          <m:t>=</m:t>
                        </m:r>
                        <m:acc>
                          <m:accPr>
                            <m:chr m:val="̂"/>
                            <m:ctrlPr>
                              <a:rPr lang="vi-VN" sz="2500" i="1">
                                <a:latin typeface="Cambria Math" panose="02040503050406030204" pitchFamily="18" charset="0"/>
                              </a:rPr>
                            </m:ctrlPr>
                          </m:accPr>
                          <m:e>
                            <m:r>
                              <m:rPr>
                                <m:sty m:val="p"/>
                              </m:rPr>
                              <a:rPr lang="vi-VN" sz="2500" i="0">
                                <a:latin typeface="Cambria Math" panose="02040503050406030204" pitchFamily="18" charset="0"/>
                              </a:rPr>
                              <m:t>HKN</m:t>
                            </m:r>
                          </m:e>
                        </m:acc>
                      </m:e>
                    </m:eqArr>
                  </m:oMath>
                </a14:m>
                <a:endParaRPr lang="vi-VN" sz="2500" dirty="0">
                  <a:latin typeface="+mj-lt"/>
                  <a:ea typeface="Cambria Math" panose="02040503050406030204" pitchFamily="18" charset="0"/>
                </a:endParaRPr>
              </a:p>
              <a:p>
                <a:r>
                  <a:rPr lang="vi-VN" sz="2500" dirty="0" smtClean="0">
                    <a:latin typeface="+mj-lt"/>
                  </a:rPr>
                  <a:t> Suy ra </a:t>
                </a:r>
                <a14:m>
                  <m:oMath xmlns:m="http://schemas.openxmlformats.org/officeDocument/2006/math">
                    <m:r>
                      <a:rPr lang="vi-VN" sz="2500" i="0">
                        <a:latin typeface="Cambria Math" panose="02040503050406030204" pitchFamily="18" charset="0"/>
                        <a:ea typeface="Cambria Math" panose="02040503050406030204" pitchFamily="18" charset="0"/>
                      </a:rPr>
                      <m:t>∆</m:t>
                    </m:r>
                    <m:r>
                      <m:rPr>
                        <m:sty m:val="p"/>
                      </m:rPr>
                      <a:rPr lang="vi-VN" sz="2500" i="0">
                        <a:latin typeface="Cambria Math" panose="02040503050406030204" pitchFamily="18" charset="0"/>
                        <a:ea typeface="Cambria Math" panose="02040503050406030204" pitchFamily="18" charset="0"/>
                      </a:rPr>
                      <m:t>INK</m:t>
                    </m:r>
                    <m:r>
                      <a:rPr lang="vi-VN" sz="2500" i="0">
                        <a:latin typeface="Cambria Math" panose="02040503050406030204" pitchFamily="18" charset="0"/>
                        <a:ea typeface="Cambria Math" panose="02040503050406030204" pitchFamily="18" charset="0"/>
                      </a:rPr>
                      <m:t>∽∆</m:t>
                    </m:r>
                    <m:r>
                      <m:rPr>
                        <m:sty m:val="p"/>
                      </m:rPr>
                      <a:rPr lang="vi-VN" sz="2500" i="0">
                        <a:latin typeface="Cambria Math" panose="02040503050406030204" pitchFamily="18" charset="0"/>
                        <a:ea typeface="Cambria Math" panose="02040503050406030204" pitchFamily="18" charset="0"/>
                      </a:rPr>
                      <m:t>IHN</m:t>
                    </m:r>
                  </m:oMath>
                </a14:m>
                <a:endParaRPr lang="vi-VN" sz="2500" dirty="0" smtClean="0">
                  <a:latin typeface="+mj-lt"/>
                  <a:ea typeface="Cambria Math" panose="02040503050406030204" pitchFamily="18" charset="0"/>
                </a:endParaRPr>
              </a:p>
              <a:p>
                <a:r>
                  <a:rPr lang="vi-VN" sz="2500" dirty="0" smtClean="0">
                    <a:latin typeface="+mj-lt"/>
                  </a:rPr>
                  <a:t>Do đó: </a:t>
                </a:r>
                <a14:m>
                  <m:oMath xmlns:m="http://schemas.openxmlformats.org/officeDocument/2006/math">
                    <m:f>
                      <m:fPr>
                        <m:ctrlPr>
                          <a:rPr lang="vi-VN" sz="3000" i="1">
                            <a:latin typeface="Cambria Math" panose="02040503050406030204" pitchFamily="18" charset="0"/>
                          </a:rPr>
                        </m:ctrlPr>
                      </m:fPr>
                      <m:num>
                        <m:r>
                          <m:rPr>
                            <m:sty m:val="p"/>
                          </m:rPr>
                          <a:rPr lang="vi-VN" sz="3000" i="0">
                            <a:latin typeface="Cambria Math" panose="02040503050406030204" pitchFamily="18" charset="0"/>
                          </a:rPr>
                          <m:t>IN</m:t>
                        </m:r>
                      </m:num>
                      <m:den>
                        <m:r>
                          <m:rPr>
                            <m:sty m:val="p"/>
                          </m:rPr>
                          <a:rPr lang="vi-VN" sz="3000" i="0">
                            <a:latin typeface="Cambria Math" panose="02040503050406030204" pitchFamily="18" charset="0"/>
                          </a:rPr>
                          <m:t>IH</m:t>
                        </m:r>
                      </m:den>
                    </m:f>
                    <m:r>
                      <a:rPr lang="vi-VN" sz="3000" i="0">
                        <a:latin typeface="Cambria Math" panose="02040503050406030204" pitchFamily="18" charset="0"/>
                      </a:rPr>
                      <m:t>=</m:t>
                    </m:r>
                    <m:f>
                      <m:fPr>
                        <m:ctrlPr>
                          <a:rPr lang="vi-VN" sz="3000" i="1">
                            <a:latin typeface="Cambria Math" panose="02040503050406030204" pitchFamily="18" charset="0"/>
                          </a:rPr>
                        </m:ctrlPr>
                      </m:fPr>
                      <m:num>
                        <m:r>
                          <m:rPr>
                            <m:sty m:val="p"/>
                          </m:rPr>
                          <a:rPr lang="vi-VN" sz="3000" i="0">
                            <a:latin typeface="Cambria Math" panose="02040503050406030204" pitchFamily="18" charset="0"/>
                          </a:rPr>
                          <m:t>IK</m:t>
                        </m:r>
                      </m:num>
                      <m:den>
                        <m:r>
                          <m:rPr>
                            <m:sty m:val="p"/>
                          </m:rPr>
                          <a:rPr lang="vi-VN" sz="3000" i="0">
                            <a:latin typeface="Cambria Math" panose="02040503050406030204" pitchFamily="18" charset="0"/>
                          </a:rPr>
                          <m:t>IN</m:t>
                        </m:r>
                      </m:den>
                    </m:f>
                  </m:oMath>
                </a14:m>
                <a:endParaRPr lang="vi-VN" sz="3000" dirty="0" smtClean="0">
                  <a:latin typeface="+mj-lt"/>
                </a:endParaRPr>
              </a:p>
              <a:p>
                <a:r>
                  <a:rPr lang="vi-VN" sz="2500" dirty="0" smtClean="0">
                    <a:latin typeface="+mj-lt"/>
                  </a:rPr>
                  <a:t>Mà </a:t>
                </a:r>
                <a14:m>
                  <m:oMath xmlns:m="http://schemas.openxmlformats.org/officeDocument/2006/math">
                    <m:r>
                      <m:rPr>
                        <m:sty m:val="p"/>
                      </m:rPr>
                      <a:rPr lang="vi-VN" sz="2500">
                        <a:latin typeface="Cambria Math" panose="02040503050406030204" pitchFamily="18" charset="0"/>
                      </a:rPr>
                      <m:t>IN</m:t>
                    </m:r>
                    <m:r>
                      <a:rPr lang="vi-VN" sz="2500" b="0" i="0" smtClean="0">
                        <a:latin typeface="Cambria Math" panose="02040503050406030204" pitchFamily="18" charset="0"/>
                      </a:rPr>
                      <m:t>=</m:t>
                    </m:r>
                    <m:r>
                      <m:rPr>
                        <m:sty m:val="p"/>
                      </m:rPr>
                      <a:rPr lang="vi-VN" sz="2500">
                        <a:latin typeface="Cambria Math" panose="02040503050406030204" pitchFamily="18" charset="0"/>
                      </a:rPr>
                      <m:t>IM</m:t>
                    </m:r>
                  </m:oMath>
                </a14:m>
                <a:r>
                  <a:rPr lang="vi-VN" sz="2500" dirty="0" smtClean="0">
                    <a:latin typeface="+mj-lt"/>
                  </a:rPr>
                  <a:t> (tính chất hai tiếp tuyến)</a:t>
                </a:r>
              </a:p>
              <a:p>
                <a:r>
                  <a:rPr lang="vi-VN" sz="2500" dirty="0" smtClean="0">
                    <a:latin typeface="+mj-lt"/>
                  </a:rPr>
                  <a:t>Suy ra: </a:t>
                </a:r>
                <a14:m>
                  <m:oMath xmlns:m="http://schemas.openxmlformats.org/officeDocument/2006/math">
                    <m:f>
                      <m:fPr>
                        <m:ctrlPr>
                          <a:rPr lang="vi-VN" sz="3000" i="1">
                            <a:latin typeface="Cambria Math" panose="02040503050406030204" pitchFamily="18" charset="0"/>
                          </a:rPr>
                        </m:ctrlPr>
                      </m:fPr>
                      <m:num>
                        <m:r>
                          <m:rPr>
                            <m:sty m:val="p"/>
                          </m:rPr>
                          <a:rPr lang="vi-VN" sz="3000" i="0">
                            <a:latin typeface="Cambria Math" panose="02040503050406030204" pitchFamily="18" charset="0"/>
                          </a:rPr>
                          <m:t>IN</m:t>
                        </m:r>
                      </m:num>
                      <m:den>
                        <m:r>
                          <m:rPr>
                            <m:sty m:val="p"/>
                          </m:rPr>
                          <a:rPr lang="vi-VN" sz="3000" i="0">
                            <a:latin typeface="Cambria Math" panose="02040503050406030204" pitchFamily="18" charset="0"/>
                          </a:rPr>
                          <m:t>IH</m:t>
                        </m:r>
                      </m:den>
                    </m:f>
                    <m:r>
                      <a:rPr lang="vi-VN" sz="3000" i="0">
                        <a:latin typeface="Cambria Math" panose="02040503050406030204" pitchFamily="18" charset="0"/>
                      </a:rPr>
                      <m:t>=</m:t>
                    </m:r>
                    <m:f>
                      <m:fPr>
                        <m:ctrlPr>
                          <a:rPr lang="vi-VN" sz="3000" i="1">
                            <a:latin typeface="Cambria Math" panose="02040503050406030204" pitchFamily="18" charset="0"/>
                          </a:rPr>
                        </m:ctrlPr>
                      </m:fPr>
                      <m:num>
                        <m:r>
                          <m:rPr>
                            <m:sty m:val="p"/>
                          </m:rPr>
                          <a:rPr lang="vi-VN" sz="3000" i="0">
                            <a:latin typeface="Cambria Math" panose="02040503050406030204" pitchFamily="18" charset="0"/>
                          </a:rPr>
                          <m:t>IK</m:t>
                        </m:r>
                      </m:num>
                      <m:den>
                        <m:r>
                          <m:rPr>
                            <m:sty m:val="p"/>
                          </m:rPr>
                          <a:rPr lang="vi-VN" sz="3000" i="0">
                            <a:latin typeface="Cambria Math" panose="02040503050406030204" pitchFamily="18" charset="0"/>
                          </a:rPr>
                          <m:t>IM</m:t>
                        </m:r>
                      </m:den>
                    </m:f>
                  </m:oMath>
                </a14:m>
                <a:endParaRPr lang="vi-VN" sz="3000" dirty="0" smtClean="0">
                  <a:latin typeface="+mj-lt"/>
                </a:endParaRPr>
              </a:p>
              <a:p>
                <a:r>
                  <a:rPr lang="vi-VN" sz="2500" dirty="0" smtClean="0">
                    <a:latin typeface="+mj-lt"/>
                  </a:rPr>
                  <a:t>Vậy </a:t>
                </a:r>
                <a14:m>
                  <m:oMath xmlns:m="http://schemas.openxmlformats.org/officeDocument/2006/math">
                    <m:r>
                      <m:rPr>
                        <m:sty m:val="p"/>
                      </m:rPr>
                      <a:rPr lang="vi-VN" sz="2500" i="0">
                        <a:latin typeface="Cambria Math" panose="02040503050406030204" pitchFamily="18" charset="0"/>
                      </a:rPr>
                      <m:t>IN</m:t>
                    </m:r>
                    <m:r>
                      <a:rPr lang="vi-VN" sz="2500" i="0">
                        <a:latin typeface="Cambria Math" panose="02040503050406030204" pitchFamily="18" charset="0"/>
                      </a:rPr>
                      <m:t>.</m:t>
                    </m:r>
                    <m:r>
                      <m:rPr>
                        <m:sty m:val="p"/>
                      </m:rPr>
                      <a:rPr lang="vi-VN" sz="2500" i="0">
                        <a:latin typeface="Cambria Math" panose="02040503050406030204" pitchFamily="18" charset="0"/>
                      </a:rPr>
                      <m:t>IM</m:t>
                    </m:r>
                    <m:r>
                      <a:rPr lang="vi-VN" sz="2500" i="0">
                        <a:latin typeface="Cambria Math" panose="02040503050406030204" pitchFamily="18" charset="0"/>
                      </a:rPr>
                      <m:t>=</m:t>
                    </m:r>
                    <m:r>
                      <m:rPr>
                        <m:sty m:val="p"/>
                      </m:rPr>
                      <a:rPr lang="vi-VN" sz="2500" i="0">
                        <a:latin typeface="Cambria Math" panose="02040503050406030204" pitchFamily="18" charset="0"/>
                      </a:rPr>
                      <m:t>IH</m:t>
                    </m:r>
                    <m:r>
                      <a:rPr lang="vi-VN" sz="2500" i="0">
                        <a:latin typeface="Cambria Math" panose="02040503050406030204" pitchFamily="18" charset="0"/>
                      </a:rPr>
                      <m:t>.</m:t>
                    </m:r>
                    <m:r>
                      <m:rPr>
                        <m:sty m:val="p"/>
                      </m:rPr>
                      <a:rPr lang="vi-VN" sz="2500" i="0">
                        <a:latin typeface="Cambria Math" panose="02040503050406030204" pitchFamily="18" charset="0"/>
                      </a:rPr>
                      <m:t>IK</m:t>
                    </m:r>
                  </m:oMath>
                </a14:m>
                <a:endParaRPr lang="vi-VN" sz="2500" dirty="0">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82754" y="2112957"/>
                <a:ext cx="5027967" cy="3731150"/>
              </a:xfrm>
              <a:prstGeom prst="rect">
                <a:avLst/>
              </a:prstGeom>
              <a:blipFill rotWithShape="0">
                <a:blip r:embed="rId14"/>
                <a:stretch>
                  <a:fillRect l="-2063" t="-1471" r="-728" b="-2941"/>
                </a:stretch>
              </a:blipFill>
            </p:spPr>
            <p:txBody>
              <a:bodyPr/>
              <a:lstStyle/>
              <a:p>
                <a:r>
                  <a:rPr lang="vi-VN">
                    <a:noFill/>
                  </a:rPr>
                  <a:t> </a:t>
                </a:r>
              </a:p>
            </p:txBody>
          </p:sp>
        </mc:Fallback>
      </mc:AlternateContent>
      <p:pic>
        <p:nvPicPr>
          <p:cNvPr id="21" name="Picture 20"/>
          <p:cNvPicPr>
            <a:picLocks noChangeAspect="1"/>
          </p:cNvPicPr>
          <p:nvPr/>
        </p:nvPicPr>
        <p:blipFill>
          <a:blip r:embed="rId15"/>
          <a:stretch>
            <a:fillRect/>
          </a:stretch>
        </p:blipFill>
        <p:spPr>
          <a:xfrm>
            <a:off x="7627032" y="1293109"/>
            <a:ext cx="4553000" cy="3358653"/>
          </a:xfrm>
          <a:prstGeom prst="rect">
            <a:avLst/>
          </a:prstGeom>
          <a:solidFill>
            <a:schemeClr val="bg1"/>
          </a:solidFill>
          <a:ln>
            <a:noFill/>
          </a:ln>
        </p:spPr>
      </p:pic>
    </p:spTree>
    <p:extLst>
      <p:ext uri="{BB962C8B-B14F-4D97-AF65-F5344CB8AC3E}">
        <p14:creationId xmlns:p14="http://schemas.microsoft.com/office/powerpoint/2010/main" val="30315287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20839" y="602064"/>
            <a:ext cx="12409803" cy="6838050"/>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72942" y="611584"/>
            <a:ext cx="2147222" cy="1013677"/>
            <a:chOff x="1224542" y="6201798"/>
            <a:chExt cx="3612538" cy="1728475"/>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3" y="6305967"/>
              <a:ext cx="2745517"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61690" y="1280558"/>
                <a:ext cx="7621446" cy="5952592"/>
              </a:xfrm>
              <a:prstGeom prst="rect">
                <a:avLst/>
              </a:prstGeom>
              <a:solidFill>
                <a:schemeClr val="accent2">
                  <a:lumMod val="20000"/>
                  <a:lumOff val="80000"/>
                </a:schemeClr>
              </a:solidFill>
            </p:spPr>
            <p:txBody>
              <a:bodyPr wrap="square" rtlCol="0">
                <a:spAutoFit/>
              </a:bodyPr>
              <a:lstStyle/>
              <a:p>
                <a:r>
                  <a:rPr lang="vi-VN" sz="2500" dirty="0" smtClean="0">
                    <a:latin typeface="+mj-lt"/>
                  </a:rPr>
                  <a:t>b) Sơ đồ phân tích ( cách 2)</a:t>
                </a:r>
              </a:p>
              <a:p>
                <a:endParaRPr lang="vi-VN" sz="2500" dirty="0" smtClean="0">
                  <a:latin typeface="+mj-lt"/>
                </a:endParaRPr>
              </a:p>
              <a:p>
                <a:pPr/>
                <a14:m>
                  <m:oMathPara xmlns:m="http://schemas.openxmlformats.org/officeDocument/2006/math">
                    <m:oMathParaPr>
                      <m:jc m:val="left"/>
                    </m:oMathParaPr>
                    <m:oMath xmlns:m="http://schemas.openxmlformats.org/officeDocument/2006/math">
                      <m:r>
                        <m:rPr>
                          <m:sty m:val="p"/>
                        </m:rPr>
                        <a:rPr lang="vi-VN" sz="3000" b="0" i="0" smtClean="0">
                          <a:latin typeface="Cambria Math" panose="02040503050406030204" pitchFamily="18" charset="0"/>
                        </a:rPr>
                        <m:t>IN</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IM</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IH</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IK</m:t>
                      </m:r>
                    </m:oMath>
                  </m:oMathPara>
                </a14:m>
                <a:endParaRPr lang="vi-VN" sz="3000" b="0" dirty="0" smtClean="0">
                  <a:latin typeface="+mj-lt"/>
                </a:endParaRPr>
              </a:p>
              <a:p>
                <a:endParaRPr lang="vi-VN" sz="3000" b="0" dirty="0" smtClean="0">
                  <a:latin typeface="+mj-lt"/>
                </a:endParaRPr>
              </a:p>
              <a:p>
                <a:r>
                  <a:rPr lang="vi-VN" sz="3000" b="0" dirty="0" smtClean="0"/>
                  <a:t>   </a:t>
                </a:r>
                <a14:m>
                  <m:oMath xmlns:m="http://schemas.openxmlformats.org/officeDocument/2006/math">
                    <m:sSup>
                      <m:sSupPr>
                        <m:ctrlPr>
                          <a:rPr lang="vi-VN" sz="3000" b="0" i="1" smtClean="0">
                            <a:latin typeface="Cambria Math" panose="02040503050406030204" pitchFamily="18" charset="0"/>
                          </a:rPr>
                        </m:ctrlPr>
                      </m:sSupPr>
                      <m:e>
                        <m:r>
                          <m:rPr>
                            <m:sty m:val="p"/>
                          </m:rPr>
                          <a:rPr lang="vi-VN" sz="3000" b="0" i="0" smtClean="0">
                            <a:latin typeface="Cambria Math" panose="02040503050406030204" pitchFamily="18" charset="0"/>
                          </a:rPr>
                          <m:t>IM</m:t>
                        </m:r>
                      </m:e>
                      <m:sup>
                        <m:r>
                          <a:rPr lang="vi-VN" sz="3000" b="0" i="0" smtClean="0">
                            <a:latin typeface="Cambria Math" panose="02040503050406030204" pitchFamily="18" charset="0"/>
                          </a:rPr>
                          <m:t>2</m:t>
                        </m:r>
                      </m:sup>
                    </m:sSup>
                    <m:r>
                      <a:rPr lang="vi-VN" sz="3000" b="0" i="0" smtClean="0">
                        <a:latin typeface="Cambria Math" panose="02040503050406030204" pitchFamily="18" charset="0"/>
                      </a:rPr>
                      <m:t>=</m:t>
                    </m:r>
                    <m:r>
                      <m:rPr>
                        <m:sty m:val="p"/>
                      </m:rPr>
                      <a:rPr lang="vi-VN" sz="3000" b="0" i="0" smtClean="0">
                        <a:latin typeface="Cambria Math" panose="02040503050406030204" pitchFamily="18" charset="0"/>
                      </a:rPr>
                      <m:t>IH</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IK</m:t>
                    </m:r>
                  </m:oMath>
                </a14:m>
                <a:endParaRPr lang="vi-VN" sz="3000" b="0" dirty="0" smtClean="0">
                  <a:latin typeface="+mj-lt"/>
                </a:endParaRPr>
              </a:p>
              <a:p>
                <a:endParaRPr lang="vi-VN" sz="3000" b="0" dirty="0" smtClean="0">
                  <a:latin typeface="+mj-lt"/>
                </a:endParaRPr>
              </a:p>
              <a:p>
                <a:endParaRPr lang="vi-VN" sz="3000" b="0" dirty="0" smtClean="0">
                  <a:latin typeface="+mj-lt"/>
                </a:endParaRPr>
              </a:p>
              <a:p>
                <a:endParaRPr lang="vi-VN" sz="3000" b="0" dirty="0" smtClean="0">
                  <a:latin typeface="+mj-lt"/>
                </a:endParaRPr>
              </a:p>
              <a:p>
                <a:endParaRPr lang="vi-VN" sz="3000" b="0" dirty="0" smtClean="0">
                  <a:latin typeface="+mj-lt"/>
                </a:endParaRPr>
              </a:p>
              <a:p>
                <a:r>
                  <a:rPr lang="vi-VN" sz="3000" b="0" dirty="0" smtClean="0"/>
                  <a:t>  </a:t>
                </a:r>
                <a14:m>
                  <m:oMath xmlns:m="http://schemas.openxmlformats.org/officeDocument/2006/math">
                    <m:acc>
                      <m:accPr>
                        <m:chr m:val="̂"/>
                        <m:ctrlPr>
                          <a:rPr lang="vi-VN" sz="3000" b="0" i="1" smtClean="0">
                            <a:latin typeface="Cambria Math" panose="02040503050406030204" pitchFamily="18" charset="0"/>
                          </a:rPr>
                        </m:ctrlPr>
                      </m:accPr>
                      <m:e>
                        <m:r>
                          <m:rPr>
                            <m:sty m:val="p"/>
                          </m:rPr>
                          <a:rPr lang="vi-VN" sz="3000" b="0" i="0" smtClean="0">
                            <a:latin typeface="Cambria Math" panose="02040503050406030204" pitchFamily="18" charset="0"/>
                          </a:rPr>
                          <m:t>MHK</m:t>
                        </m:r>
                      </m:e>
                    </m:acc>
                    <m:r>
                      <a:rPr lang="vi-VN" sz="3000" b="0" i="0" smtClean="0">
                        <a:latin typeface="Cambria Math" panose="02040503050406030204" pitchFamily="18" charset="0"/>
                      </a:rPr>
                      <m:t>=</m:t>
                    </m:r>
                    <m:sSup>
                      <m:sSupPr>
                        <m:ctrlPr>
                          <a:rPr lang="vi-VN" sz="3000" b="0" i="1" smtClean="0">
                            <a:latin typeface="Cambria Math" panose="02040503050406030204" pitchFamily="18" charset="0"/>
                          </a:rPr>
                        </m:ctrlPr>
                      </m:sSupPr>
                      <m:e>
                        <m:r>
                          <a:rPr lang="vi-VN" sz="3000" b="0" i="0" smtClean="0">
                            <a:latin typeface="Cambria Math" panose="02040503050406030204" pitchFamily="18" charset="0"/>
                          </a:rPr>
                          <m:t>90</m:t>
                        </m:r>
                      </m:e>
                      <m:sup>
                        <m:r>
                          <a:rPr lang="vi-VN" sz="3000" b="0" i="0" smtClean="0">
                            <a:latin typeface="Cambria Math" panose="02040503050406030204" pitchFamily="18" charset="0"/>
                          </a:rPr>
                          <m:t>0</m:t>
                        </m:r>
                      </m:sup>
                    </m:sSup>
                  </m:oMath>
                </a14:m>
                <a:endParaRPr lang="vi-VN" sz="3000" b="0" dirty="0" smtClean="0">
                  <a:latin typeface="+mj-lt"/>
                </a:endParaRPr>
              </a:p>
              <a:p>
                <a:endParaRPr lang="vi-VN" sz="3600" dirty="0" smtClean="0">
                  <a:latin typeface="+mj-lt"/>
                </a:endParaRPr>
              </a:p>
              <a:p>
                <a:endParaRPr lang="vi-VN" sz="3600" dirty="0" smtClean="0">
                  <a:latin typeface="+mj-lt"/>
                </a:endParaRPr>
              </a:p>
              <a:p>
                <a:endParaRPr lang="vi-VN" b="1" dirty="0"/>
              </a:p>
            </p:txBody>
          </p:sp>
        </mc:Choice>
        <mc:Fallback xmlns="">
          <p:sp>
            <p:nvSpPr>
              <p:cNvPr id="4" name="TextBox 3"/>
              <p:cNvSpPr txBox="1">
                <a:spLocks noRot="1" noChangeAspect="1" noMove="1" noResize="1" noEditPoints="1" noAdjustHandles="1" noChangeArrowheads="1" noChangeShapeType="1" noTextEdit="1"/>
              </p:cNvSpPr>
              <p:nvPr/>
            </p:nvSpPr>
            <p:spPr>
              <a:xfrm>
                <a:off x="61690" y="1280558"/>
                <a:ext cx="7621446" cy="5952592"/>
              </a:xfrm>
              <a:prstGeom prst="rect">
                <a:avLst/>
              </a:prstGeom>
              <a:blipFill rotWithShape="0">
                <a:blip r:embed="rId5"/>
                <a:stretch>
                  <a:fillRect l="-1280" t="-819"/>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nvPr>
        </p:nvGraphicFramePr>
        <p:xfrm>
          <a:off x="1193411" y="2479224"/>
          <a:ext cx="360328" cy="540492"/>
        </p:xfrm>
        <a:graphic>
          <a:graphicData uri="http://schemas.openxmlformats.org/presentationml/2006/ole">
            <mc:AlternateContent xmlns:mc="http://schemas.openxmlformats.org/markup-compatibility/2006">
              <mc:Choice xmlns:v="urn:schemas-microsoft-com:vml" Requires="v">
                <p:oleObj spid="_x0000_s2461"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193411" y="2479224"/>
                        <a:ext cx="360328" cy="540492"/>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1159021" y="3372141"/>
          <a:ext cx="393586" cy="591080"/>
        </p:xfrm>
        <a:graphic>
          <a:graphicData uri="http://schemas.openxmlformats.org/presentationml/2006/ole">
            <mc:AlternateContent xmlns:mc="http://schemas.openxmlformats.org/markup-compatibility/2006">
              <mc:Choice xmlns:v="urn:schemas-microsoft-com:vml" Requires="v">
                <p:oleObj spid="_x0000_s2462"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1159021" y="3372141"/>
                        <a:ext cx="393586" cy="591080"/>
                      </a:xfrm>
                      <a:prstGeom prst="rect">
                        <a:avLst/>
                      </a:prstGeom>
                    </p:spPr>
                  </p:pic>
                </p:oleObj>
              </mc:Fallback>
            </mc:AlternateContent>
          </a:graphicData>
        </a:graphic>
      </p:graphicFrame>
      <p:sp>
        <p:nvSpPr>
          <p:cNvPr id="25" name="TextBox 24"/>
          <p:cNvSpPr txBox="1"/>
          <p:nvPr/>
        </p:nvSpPr>
        <p:spPr>
          <a:xfrm>
            <a:off x="6822831" y="1434905"/>
            <a:ext cx="4431323" cy="2665308"/>
          </a:xfrm>
          <a:prstGeom prst="rect">
            <a:avLst/>
          </a:prstGeom>
          <a:noFill/>
        </p:spPr>
        <p:txBody>
          <a:bodyPr wrap="square" rtlCol="0">
            <a:spAutoFit/>
          </a:bodyPr>
          <a:lstStyle/>
          <a:p>
            <a:endParaRPr lang="vi-VN" dirty="0"/>
          </a:p>
        </p:txBody>
      </p:sp>
      <mc:AlternateContent xmlns:mc="http://schemas.openxmlformats.org/markup-compatibility/2006" xmlns:a14="http://schemas.microsoft.com/office/drawing/2010/main">
        <mc:Choice Requires="a14">
          <p:sp>
            <p:nvSpPr>
              <p:cNvPr id="2" name="TextBox 1"/>
              <p:cNvSpPr txBox="1"/>
              <p:nvPr/>
            </p:nvSpPr>
            <p:spPr>
              <a:xfrm>
                <a:off x="495260" y="3548573"/>
                <a:ext cx="1683153" cy="923330"/>
              </a:xfrm>
              <a:prstGeom prst="rect">
                <a:avLst/>
              </a:prstGeom>
              <a:noFill/>
            </p:spPr>
            <p:txBody>
              <a:bodyPr wrap="none" lIns="0" tIns="0" rIns="0" bIns="0" rtlCol="0">
                <a:spAutoFit/>
              </a:bodyPr>
              <a:lstStyle/>
              <a:p>
                <a:endParaRPr lang="vi-VN" sz="30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vi-VN" sz="3000" b="0" i="1" smtClean="0">
                          <a:latin typeface="Cambria Math" panose="02040503050406030204" pitchFamily="18" charset="0"/>
                        </a:rPr>
                        <m:t>𝑀𝐻</m:t>
                      </m:r>
                      <m:r>
                        <a:rPr lang="vi-VN" sz="3000" b="0" i="1" smtClean="0">
                          <a:latin typeface="Cambria Math" panose="02040503050406030204" pitchFamily="18" charset="0"/>
                          <a:ea typeface="Cambria Math" panose="02040503050406030204" pitchFamily="18" charset="0"/>
                        </a:rPr>
                        <m:t>⊥</m:t>
                      </m:r>
                      <m:r>
                        <a:rPr lang="vi-VN" sz="3000" b="0" i="1" smtClean="0">
                          <a:latin typeface="Cambria Math" panose="02040503050406030204" pitchFamily="18" charset="0"/>
                          <a:ea typeface="Cambria Math" panose="02040503050406030204" pitchFamily="18" charset="0"/>
                        </a:rPr>
                        <m:t>𝐾𝐼</m:t>
                      </m:r>
                    </m:oMath>
                  </m:oMathPara>
                </a14:m>
                <a:endParaRPr lang="vi-VN" sz="3000" dirty="0"/>
              </a:p>
            </p:txBody>
          </p:sp>
        </mc:Choice>
        <mc:Fallback xmlns="">
          <p:sp>
            <p:nvSpPr>
              <p:cNvPr id="2" name="TextBox 1"/>
              <p:cNvSpPr txBox="1">
                <a:spLocks noRot="1" noChangeAspect="1" noMove="1" noResize="1" noEditPoints="1" noAdjustHandles="1" noChangeArrowheads="1" noChangeShapeType="1" noTextEdit="1"/>
              </p:cNvSpPr>
              <p:nvPr/>
            </p:nvSpPr>
            <p:spPr>
              <a:xfrm>
                <a:off x="495260" y="3548573"/>
                <a:ext cx="1683153" cy="923330"/>
              </a:xfrm>
              <a:prstGeom prst="rect">
                <a:avLst/>
              </a:prstGeom>
              <a:blipFill rotWithShape="0">
                <a:blip r:embed="rId10"/>
                <a:stretch>
                  <a:fillRect/>
                </a:stretch>
              </a:blipFill>
            </p:spPr>
            <p:txBody>
              <a:bodyPr/>
              <a:lstStyle/>
              <a:p>
                <a:r>
                  <a:rPr lang="vi-VN">
                    <a:noFill/>
                  </a:rPr>
                  <a:t> </a:t>
                </a:r>
              </a:p>
            </p:txBody>
          </p:sp>
        </mc:Fallback>
      </mc:AlternateContent>
      <p:graphicFrame>
        <p:nvGraphicFramePr>
          <p:cNvPr id="5" name="Object 4"/>
          <p:cNvGraphicFramePr>
            <a:graphicFrameLocks noChangeAspect="1"/>
          </p:cNvGraphicFramePr>
          <p:nvPr>
            <p:extLst/>
          </p:nvPr>
        </p:nvGraphicFramePr>
        <p:xfrm>
          <a:off x="1225208" y="4557520"/>
          <a:ext cx="392113" cy="590550"/>
        </p:xfrm>
        <a:graphic>
          <a:graphicData uri="http://schemas.openxmlformats.org/presentationml/2006/ole">
            <mc:AlternateContent xmlns:mc="http://schemas.openxmlformats.org/markup-compatibility/2006">
              <mc:Choice xmlns:v="urn:schemas-microsoft-com:vml" Requires="v">
                <p:oleObj spid="_x0000_s2463" name="Equation" r:id="rId11" imgW="391499" imgH="589804" progId="Equation.DSMT4">
                  <p:embed/>
                </p:oleObj>
              </mc:Choice>
              <mc:Fallback>
                <p:oleObj name="Equation" r:id="rId11" imgW="391499" imgH="589804" progId="Equation.DSMT4">
                  <p:embed/>
                  <p:pic>
                    <p:nvPicPr>
                      <p:cNvPr id="0" name=""/>
                      <p:cNvPicPr/>
                      <p:nvPr/>
                    </p:nvPicPr>
                    <p:blipFill>
                      <a:blip r:embed="rId12"/>
                      <a:stretch>
                        <a:fillRect/>
                      </a:stretch>
                    </p:blipFill>
                    <p:spPr>
                      <a:xfrm>
                        <a:off x="1225208" y="4557520"/>
                        <a:ext cx="392113" cy="5905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2658670" y="2101474"/>
                <a:ext cx="5024466" cy="3180486"/>
              </a:xfrm>
              <a:prstGeom prst="rect">
                <a:avLst/>
              </a:prstGeom>
              <a:solidFill>
                <a:schemeClr val="accent1">
                  <a:lumMod val="40000"/>
                  <a:lumOff val="60000"/>
                </a:schemeClr>
              </a:solidFill>
            </p:spPr>
            <p:txBody>
              <a:bodyPr wrap="square" rtlCol="0">
                <a:spAutoFit/>
              </a:bodyPr>
              <a:lstStyle/>
              <a:p>
                <a:r>
                  <a:rPr lang="vi-VN" sz="2500" dirty="0" smtClean="0">
                    <a:latin typeface="+mj-lt"/>
                  </a:rPr>
                  <a:t>Ta có:</a:t>
                </a:r>
                <a14:m>
                  <m:oMath xmlns:m="http://schemas.openxmlformats.org/officeDocument/2006/math">
                    <m:acc>
                      <m:accPr>
                        <m:chr m:val="̂"/>
                        <m:ctrlPr>
                          <a:rPr lang="vi-VN" sz="2500" i="1" smtClean="0">
                            <a:latin typeface="Cambria Math" panose="02040503050406030204" pitchFamily="18" charset="0"/>
                          </a:rPr>
                        </m:ctrlPr>
                      </m:accPr>
                      <m:e>
                        <m:r>
                          <m:rPr>
                            <m:sty m:val="p"/>
                          </m:rPr>
                          <a:rPr lang="vi-VN" sz="2500" i="0">
                            <a:latin typeface="Cambria Math" panose="02040503050406030204" pitchFamily="18" charset="0"/>
                          </a:rPr>
                          <m:t>MHK</m:t>
                        </m:r>
                      </m:e>
                    </m:acc>
                    <m:r>
                      <a:rPr lang="vi-VN" sz="2500" i="0">
                        <a:latin typeface="Cambria Math" panose="02040503050406030204" pitchFamily="18" charset="0"/>
                      </a:rPr>
                      <m:t>=</m:t>
                    </m:r>
                    <m:sSup>
                      <m:sSupPr>
                        <m:ctrlPr>
                          <a:rPr lang="vi-VN" sz="2500" i="1">
                            <a:latin typeface="Cambria Math" panose="02040503050406030204" pitchFamily="18" charset="0"/>
                          </a:rPr>
                        </m:ctrlPr>
                      </m:sSupPr>
                      <m:e>
                        <m:r>
                          <a:rPr lang="vi-VN" sz="2500" i="0">
                            <a:latin typeface="Cambria Math" panose="02040503050406030204" pitchFamily="18" charset="0"/>
                          </a:rPr>
                          <m:t>90</m:t>
                        </m:r>
                      </m:e>
                      <m:sup>
                        <m:r>
                          <a:rPr lang="vi-VN" sz="2500" i="0">
                            <a:latin typeface="Cambria Math" panose="02040503050406030204" pitchFamily="18" charset="0"/>
                          </a:rPr>
                          <m:t>0</m:t>
                        </m:r>
                      </m:sup>
                    </m:sSup>
                  </m:oMath>
                </a14:m>
                <a:r>
                  <a:rPr lang="vi-VN" sz="2500" dirty="0" smtClean="0">
                    <a:latin typeface="+mj-lt"/>
                  </a:rPr>
                  <a:t>( góc nội tiếp chắn nửa đường tròn). Suy ra </a:t>
                </a:r>
                <a14:m>
                  <m:oMath xmlns:m="http://schemas.openxmlformats.org/officeDocument/2006/math">
                    <m:r>
                      <m:rPr>
                        <m:sty m:val="p"/>
                      </m:rPr>
                      <a:rPr lang="vi-VN" sz="2500" b="0" i="0" smtClean="0">
                        <a:latin typeface="Cambria Math" panose="02040503050406030204" pitchFamily="18" charset="0"/>
                      </a:rPr>
                      <m:t>MH</m:t>
                    </m:r>
                    <m:r>
                      <a:rPr lang="vi-VN" sz="2500" b="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KI</m:t>
                    </m:r>
                  </m:oMath>
                </a14:m>
                <a:endParaRPr lang="vi-VN" sz="2500" dirty="0" smtClean="0">
                  <a:latin typeface="+mj-lt"/>
                </a:endParaRPr>
              </a:p>
              <a:p>
                <a:r>
                  <a:rPr lang="vi-VN" sz="2500" dirty="0">
                    <a:latin typeface="+mj-lt"/>
                  </a:rPr>
                  <a:t>Lạ</a:t>
                </a:r>
                <a:r>
                  <a:rPr lang="vi-VN" sz="2500" dirty="0" smtClean="0">
                    <a:latin typeface="+mj-lt"/>
                  </a:rPr>
                  <a:t>i có </a:t>
                </a:r>
                <a14:m>
                  <m:oMath xmlns:m="http://schemas.openxmlformats.org/officeDocument/2006/math">
                    <m:r>
                      <a:rPr lang="vi-VN" sz="250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KMI</m:t>
                    </m:r>
                  </m:oMath>
                </a14:m>
                <a:r>
                  <a:rPr lang="vi-VN" sz="2500" dirty="0" smtClean="0">
                    <a:latin typeface="+mj-lt"/>
                  </a:rPr>
                  <a:t> vuông tại M, MH đường cao (cmt)</a:t>
                </a:r>
              </a:p>
              <a:p>
                <a:r>
                  <a:rPr lang="vi-VN" sz="2500" dirty="0" smtClean="0">
                    <a:latin typeface="+mj-lt"/>
                  </a:rPr>
                  <a:t>Nên </a:t>
                </a:r>
                <a14:m>
                  <m:oMath xmlns:m="http://schemas.openxmlformats.org/officeDocument/2006/math">
                    <m:sSup>
                      <m:sSupPr>
                        <m:ctrlPr>
                          <a:rPr lang="vi-VN" sz="2500" i="1">
                            <a:latin typeface="Cambria Math" panose="02040503050406030204" pitchFamily="18" charset="0"/>
                          </a:rPr>
                        </m:ctrlPr>
                      </m:sSupPr>
                      <m:e>
                        <m:r>
                          <m:rPr>
                            <m:sty m:val="p"/>
                          </m:rPr>
                          <a:rPr lang="vi-VN" sz="2500" i="0">
                            <a:latin typeface="Cambria Math" panose="02040503050406030204" pitchFamily="18" charset="0"/>
                          </a:rPr>
                          <m:t>IM</m:t>
                        </m:r>
                      </m:e>
                      <m:sup>
                        <m:r>
                          <a:rPr lang="vi-VN" sz="2500" i="0">
                            <a:latin typeface="Cambria Math" panose="02040503050406030204" pitchFamily="18" charset="0"/>
                          </a:rPr>
                          <m:t>2</m:t>
                        </m:r>
                      </m:sup>
                    </m:sSup>
                    <m:r>
                      <a:rPr lang="vi-VN" sz="2500" i="0">
                        <a:latin typeface="Cambria Math" panose="02040503050406030204" pitchFamily="18" charset="0"/>
                      </a:rPr>
                      <m:t>=</m:t>
                    </m:r>
                    <m:r>
                      <m:rPr>
                        <m:sty m:val="p"/>
                      </m:rPr>
                      <a:rPr lang="vi-VN" sz="2500" i="0">
                        <a:latin typeface="Cambria Math" panose="02040503050406030204" pitchFamily="18" charset="0"/>
                      </a:rPr>
                      <m:t>IH</m:t>
                    </m:r>
                    <m:r>
                      <a:rPr lang="vi-VN" sz="2500" i="0">
                        <a:latin typeface="Cambria Math" panose="02040503050406030204" pitchFamily="18" charset="0"/>
                      </a:rPr>
                      <m:t>.</m:t>
                    </m:r>
                    <m:r>
                      <m:rPr>
                        <m:sty m:val="p"/>
                      </m:rPr>
                      <a:rPr lang="vi-VN" sz="2500" i="0">
                        <a:latin typeface="Cambria Math" panose="02040503050406030204" pitchFamily="18" charset="0"/>
                      </a:rPr>
                      <m:t>IK</m:t>
                    </m:r>
                  </m:oMath>
                </a14:m>
                <a:r>
                  <a:rPr lang="vi-VN" sz="2500" dirty="0" smtClean="0">
                    <a:latin typeface="+mj-lt"/>
                  </a:rPr>
                  <a:t> ( hệ thức lượng)</a:t>
                </a:r>
              </a:p>
              <a:p>
                <a:r>
                  <a:rPr lang="vi-VN" sz="2500" dirty="0" smtClean="0">
                    <a:latin typeface="+mj-lt"/>
                  </a:rPr>
                  <a:t>Mà </a:t>
                </a:r>
                <a14:m>
                  <m:oMath xmlns:m="http://schemas.openxmlformats.org/officeDocument/2006/math">
                    <m:r>
                      <m:rPr>
                        <m:sty m:val="p"/>
                      </m:rPr>
                      <a:rPr lang="vi-VN" sz="2500" i="0">
                        <a:latin typeface="Cambria Math" panose="02040503050406030204" pitchFamily="18" charset="0"/>
                      </a:rPr>
                      <m:t>IN</m:t>
                    </m:r>
                    <m:r>
                      <a:rPr lang="vi-VN" sz="2500" i="0">
                        <a:latin typeface="Cambria Math" panose="02040503050406030204" pitchFamily="18" charset="0"/>
                      </a:rPr>
                      <m:t>=</m:t>
                    </m:r>
                    <m:r>
                      <m:rPr>
                        <m:sty m:val="p"/>
                      </m:rPr>
                      <a:rPr lang="vi-VN" sz="2500" i="0">
                        <a:latin typeface="Cambria Math" panose="02040503050406030204" pitchFamily="18" charset="0"/>
                      </a:rPr>
                      <m:t>IM</m:t>
                    </m:r>
                  </m:oMath>
                </a14:m>
                <a:r>
                  <a:rPr lang="vi-VN" sz="2500" dirty="0">
                    <a:latin typeface="+mj-lt"/>
                  </a:rPr>
                  <a:t> </a:t>
                </a:r>
                <a:r>
                  <a:rPr lang="vi-VN" sz="2500" dirty="0" smtClean="0">
                    <a:latin typeface="+mj-lt"/>
                  </a:rPr>
                  <a:t>(tính </a:t>
                </a:r>
                <a:r>
                  <a:rPr lang="vi-VN" sz="2500" dirty="0">
                    <a:latin typeface="+mj-lt"/>
                  </a:rPr>
                  <a:t>chất hai </a:t>
                </a:r>
                <a:r>
                  <a:rPr lang="vi-VN" sz="2500" dirty="0" smtClean="0">
                    <a:latin typeface="+mj-lt"/>
                  </a:rPr>
                  <a:t>tiếp tuyến)</a:t>
                </a:r>
              </a:p>
              <a:p>
                <a:r>
                  <a:rPr lang="vi-VN" sz="2500" dirty="0" smtClean="0">
                    <a:latin typeface="+mj-lt"/>
                  </a:rPr>
                  <a:t>Suy ra </a:t>
                </a:r>
                <a14:m>
                  <m:oMath xmlns:m="http://schemas.openxmlformats.org/officeDocument/2006/math">
                    <m:r>
                      <m:rPr>
                        <m:sty m:val="p"/>
                      </m:rPr>
                      <a:rPr lang="vi-VN" sz="2500">
                        <a:latin typeface="Cambria Math" panose="02040503050406030204" pitchFamily="18" charset="0"/>
                      </a:rPr>
                      <m:t>IN</m:t>
                    </m:r>
                    <m:r>
                      <a:rPr lang="vi-VN" sz="2500">
                        <a:latin typeface="Cambria Math" panose="02040503050406030204" pitchFamily="18" charset="0"/>
                      </a:rPr>
                      <m:t>.</m:t>
                    </m:r>
                    <m:r>
                      <m:rPr>
                        <m:sty m:val="p"/>
                      </m:rPr>
                      <a:rPr lang="vi-VN" sz="2500">
                        <a:latin typeface="Cambria Math" panose="02040503050406030204" pitchFamily="18" charset="0"/>
                      </a:rPr>
                      <m:t>IM</m:t>
                    </m:r>
                    <m:r>
                      <a:rPr lang="vi-VN" sz="2500">
                        <a:latin typeface="Cambria Math" panose="02040503050406030204" pitchFamily="18" charset="0"/>
                      </a:rPr>
                      <m:t>=</m:t>
                    </m:r>
                    <m:r>
                      <m:rPr>
                        <m:sty m:val="p"/>
                      </m:rPr>
                      <a:rPr lang="vi-VN" sz="2500">
                        <a:latin typeface="Cambria Math" panose="02040503050406030204" pitchFamily="18" charset="0"/>
                      </a:rPr>
                      <m:t>IH</m:t>
                    </m:r>
                    <m:r>
                      <a:rPr lang="vi-VN" sz="2500">
                        <a:latin typeface="Cambria Math" panose="02040503050406030204" pitchFamily="18" charset="0"/>
                      </a:rPr>
                      <m:t>.</m:t>
                    </m:r>
                    <m:r>
                      <m:rPr>
                        <m:sty m:val="p"/>
                      </m:rPr>
                      <a:rPr lang="vi-VN" sz="2500">
                        <a:latin typeface="Cambria Math" panose="02040503050406030204" pitchFamily="18" charset="0"/>
                      </a:rPr>
                      <m:t>IK</m:t>
                    </m:r>
                  </m:oMath>
                </a14:m>
                <a:endParaRPr lang="vi-VN" sz="2500" dirty="0">
                  <a:latin typeface="+mj-lt"/>
                </a:endParaRPr>
              </a:p>
              <a:p>
                <a:endParaRPr lang="vi-VN" sz="2500" dirty="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658670" y="2101474"/>
                <a:ext cx="5024466" cy="3180486"/>
              </a:xfrm>
              <a:prstGeom prst="rect">
                <a:avLst/>
              </a:prstGeom>
              <a:blipFill rotWithShape="0">
                <a:blip r:embed="rId13"/>
                <a:stretch>
                  <a:fillRect l="-1942" t="-1344" r="-3519"/>
                </a:stretch>
              </a:blipFill>
            </p:spPr>
            <p:txBody>
              <a:bodyPr/>
              <a:lstStyle/>
              <a:p>
                <a:r>
                  <a:rPr lang="vi-VN">
                    <a:noFill/>
                  </a:rPr>
                  <a:t> </a:t>
                </a:r>
              </a:p>
            </p:txBody>
          </p:sp>
        </mc:Fallback>
      </mc:AlternateContent>
      <p:pic>
        <p:nvPicPr>
          <p:cNvPr id="22" name="Picture 21"/>
          <p:cNvPicPr>
            <a:picLocks noChangeAspect="1"/>
          </p:cNvPicPr>
          <p:nvPr/>
        </p:nvPicPr>
        <p:blipFill>
          <a:blip r:embed="rId14"/>
          <a:stretch>
            <a:fillRect/>
          </a:stretch>
        </p:blipFill>
        <p:spPr>
          <a:xfrm>
            <a:off x="7683136" y="1280558"/>
            <a:ext cx="4557346" cy="3358653"/>
          </a:xfrm>
          <a:prstGeom prst="rect">
            <a:avLst/>
          </a:prstGeom>
          <a:solidFill>
            <a:schemeClr val="bg1"/>
          </a:solidFill>
          <a:ln>
            <a:noFill/>
          </a:ln>
        </p:spPr>
      </p:pic>
    </p:spTree>
    <p:extLst>
      <p:ext uri="{BB962C8B-B14F-4D97-AF65-F5344CB8AC3E}">
        <p14:creationId xmlns:p14="http://schemas.microsoft.com/office/powerpoint/2010/main" val="14436947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20839" y="602064"/>
            <a:ext cx="12409803" cy="6838050"/>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34613" y="533014"/>
            <a:ext cx="2147222" cy="1013679"/>
            <a:chOff x="1224542" y="6201798"/>
            <a:chExt cx="3612538" cy="1728479"/>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2" y="6305971"/>
              <a:ext cx="2745518"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137248" y="1138056"/>
                <a:ext cx="7497405" cy="6095323"/>
              </a:xfrm>
              <a:prstGeom prst="rect">
                <a:avLst/>
              </a:prstGeom>
              <a:solidFill>
                <a:schemeClr val="accent2">
                  <a:lumMod val="20000"/>
                  <a:lumOff val="80000"/>
                </a:schemeClr>
              </a:solidFill>
            </p:spPr>
            <p:txBody>
              <a:bodyPr wrap="square" rtlCol="0">
                <a:spAutoFit/>
              </a:bodyPr>
              <a:lstStyle/>
              <a:p>
                <a:r>
                  <a:rPr lang="vi-VN" sz="2500" dirty="0" smtClean="0">
                    <a:solidFill>
                      <a:srgbClr val="FF0000"/>
                    </a:solidFill>
                    <a:latin typeface="+mj-lt"/>
                  </a:rPr>
                  <a:t>c) </a:t>
                </a:r>
                <a:r>
                  <a:rPr lang="en-US" sz="25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Kẻ NP vuông góc với MK. Chứng minh đường thẳng IK đi qua trung điểm NP.</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2500" dirty="0" smtClean="0">
                  <a:solidFill>
                    <a:srgbClr val="FF0000"/>
                  </a:solidFill>
                  <a:latin typeface="+mj-lt"/>
                </a:endParaRPr>
              </a:p>
              <a:p>
                <a:r>
                  <a:rPr lang="vi-VN" sz="2500" dirty="0" smtClean="0">
                    <a:latin typeface="+mj-lt"/>
                  </a:rPr>
                  <a:t>Sơ đồ phân tích</a:t>
                </a:r>
              </a:p>
              <a:p>
                <a:pPr/>
                <a14:m>
                  <m:oMathPara xmlns:m="http://schemas.openxmlformats.org/officeDocument/2006/math">
                    <m:oMathParaPr>
                      <m:jc m:val="left"/>
                    </m:oMathParaPr>
                    <m:oMath xmlns:m="http://schemas.openxmlformats.org/officeDocument/2006/math">
                      <m:r>
                        <m:rPr>
                          <m:sty m:val="p"/>
                        </m:rPr>
                        <a:rPr lang="vi-VN" sz="2500" b="0" i="0" smtClean="0">
                          <a:latin typeface="Cambria Math" panose="02040503050406030204" pitchFamily="18" charset="0"/>
                        </a:rPr>
                        <m:t>PE</m:t>
                      </m:r>
                      <m:r>
                        <a:rPr lang="vi-VN" sz="2500" b="0" i="0" smtClean="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m:rPr>
                              <m:sty m:val="p"/>
                            </m:rPr>
                            <a:rPr lang="vi-VN" sz="2500">
                              <a:latin typeface="Cambria Math" panose="02040503050406030204" pitchFamily="18" charset="0"/>
                              <a:ea typeface="Cambria Math" panose="02040503050406030204" pitchFamily="18" charset="0"/>
                            </a:rPr>
                            <m:t>PN</m:t>
                          </m:r>
                        </m:num>
                        <m:den>
                          <m:r>
                            <a:rPr lang="vi-VN" sz="2500">
                              <a:latin typeface="Cambria Math" panose="02040503050406030204" pitchFamily="18" charset="0"/>
                              <a:ea typeface="Cambria Math" panose="02040503050406030204" pitchFamily="18" charset="0"/>
                            </a:rPr>
                            <m:t>2</m:t>
                          </m:r>
                        </m:den>
                      </m:f>
                    </m:oMath>
                  </m:oMathPara>
                </a14:m>
                <a:endParaRPr lang="vi-VN" sz="2500" dirty="0" smtClean="0">
                  <a:latin typeface="+mj-lt"/>
                </a:endParaRPr>
              </a:p>
              <a:p>
                <a:endParaRPr lang="vi-VN" sz="2500" dirty="0" smtClean="0">
                  <a:latin typeface="+mj-lt"/>
                </a:endParaRPr>
              </a:p>
              <a:p>
                <a:pPr/>
                <a14:m>
                  <m:oMathPara xmlns:m="http://schemas.openxmlformats.org/officeDocument/2006/math">
                    <m:oMathParaPr>
                      <m:jc m:val="left"/>
                    </m:oMathParaPr>
                    <m:oMath xmlns:m="http://schemas.openxmlformats.org/officeDocument/2006/math">
                      <m:f>
                        <m:fPr>
                          <m:ctrlPr>
                            <a:rPr lang="vi-VN" sz="2500" i="1" smtClean="0">
                              <a:latin typeface="Cambria Math" panose="02040503050406030204" pitchFamily="18" charset="0"/>
                            </a:rPr>
                          </m:ctrlPr>
                        </m:fPr>
                        <m:num>
                          <m:r>
                            <m:rPr>
                              <m:sty m:val="p"/>
                            </m:rPr>
                            <a:rPr lang="vi-VN" sz="2500" b="0" i="0" smtClean="0">
                              <a:latin typeface="Cambria Math" panose="02040503050406030204" pitchFamily="18" charset="0"/>
                            </a:rPr>
                            <m:t>PE</m:t>
                          </m:r>
                        </m:num>
                        <m:den>
                          <m:r>
                            <m:rPr>
                              <m:sty m:val="p"/>
                            </m:rPr>
                            <a:rPr lang="vi-VN" sz="2500" b="0" i="0" smtClean="0">
                              <a:latin typeface="Cambria Math" panose="02040503050406030204" pitchFamily="18" charset="0"/>
                            </a:rPr>
                            <m:t>MI</m:t>
                          </m:r>
                        </m:den>
                      </m:f>
                      <m:r>
                        <a:rPr lang="vi-VN" sz="2500" b="0" i="0" smtClean="0">
                          <a:latin typeface="Cambria Math" panose="02040503050406030204" pitchFamily="18" charset="0"/>
                          <a:ea typeface="Cambria Math" panose="02040503050406030204" pitchFamily="18" charset="0"/>
                        </a:rPr>
                        <m:t>=</m:t>
                      </m:r>
                      <m:f>
                        <m:fPr>
                          <m:ctrlPr>
                            <a:rPr lang="vi-VN" sz="2500" i="1" smtClean="0">
                              <a:latin typeface="Cambria Math" panose="02040503050406030204" pitchFamily="18" charset="0"/>
                              <a:ea typeface="Cambria Math" panose="02040503050406030204" pitchFamily="18" charset="0"/>
                            </a:rPr>
                          </m:ctrlPr>
                        </m:fPr>
                        <m:num>
                          <m:r>
                            <m:rPr>
                              <m:sty m:val="p"/>
                            </m:rPr>
                            <a:rPr lang="vi-VN" sz="2500" b="0" i="0" smtClean="0">
                              <a:latin typeface="Cambria Math" panose="02040503050406030204" pitchFamily="18" charset="0"/>
                              <a:ea typeface="Cambria Math" panose="02040503050406030204" pitchFamily="18" charset="0"/>
                            </a:rPr>
                            <m:t>PN</m:t>
                          </m:r>
                        </m:num>
                        <m:den>
                          <m:r>
                            <a:rPr lang="vi-VN" sz="2500" b="0" i="0" smtClean="0">
                              <a:latin typeface="Cambria Math" panose="02040503050406030204" pitchFamily="18" charset="0"/>
                              <a:ea typeface="Cambria Math" panose="02040503050406030204" pitchFamily="18" charset="0"/>
                            </a:rPr>
                            <m:t>2</m:t>
                          </m:r>
                          <m:r>
                            <m:rPr>
                              <m:sty m:val="p"/>
                            </m:rPr>
                            <a:rPr lang="vi-VN" sz="2500" b="0" i="0" smtClean="0">
                              <a:latin typeface="Cambria Math" panose="02040503050406030204" pitchFamily="18" charset="0"/>
                              <a:ea typeface="Cambria Math" panose="02040503050406030204" pitchFamily="18" charset="0"/>
                            </a:rPr>
                            <m:t>MI</m:t>
                          </m:r>
                        </m:den>
                      </m:f>
                    </m:oMath>
                  </m:oMathPara>
                </a14:m>
                <a:endParaRPr lang="vi-VN" sz="2500" dirty="0" smtClean="0">
                  <a:latin typeface="+mj-lt"/>
                </a:endParaRPr>
              </a:p>
              <a:p>
                <a:endParaRPr lang="vi-VN" sz="2500" dirty="0" smtClean="0">
                  <a:latin typeface="+mj-lt"/>
                </a:endParaRPr>
              </a:p>
              <a:p>
                <a:endParaRPr lang="vi-VN" sz="2500" dirty="0" smtClean="0">
                  <a:latin typeface="+mj-lt"/>
                </a:endParaRPr>
              </a:p>
              <a:p>
                <a:pPr/>
                <a14:m>
                  <m:oMathPara xmlns:m="http://schemas.openxmlformats.org/officeDocument/2006/math">
                    <m:oMathParaPr>
                      <m:jc m:val="left"/>
                    </m:oMathParaPr>
                    <m:oMath xmlns:m="http://schemas.openxmlformats.org/officeDocument/2006/math">
                      <m:f>
                        <m:fPr>
                          <m:ctrlPr>
                            <a:rPr lang="vi-VN" sz="2500" i="1">
                              <a:latin typeface="Cambria Math" panose="02040503050406030204" pitchFamily="18" charset="0"/>
                            </a:rPr>
                          </m:ctrlPr>
                        </m:fPr>
                        <m:num>
                          <m:r>
                            <m:rPr>
                              <m:sty m:val="p"/>
                            </m:rPr>
                            <a:rPr lang="vi-VN" sz="2500" b="0" i="0" smtClean="0">
                              <a:latin typeface="Cambria Math" panose="02040503050406030204" pitchFamily="18" charset="0"/>
                            </a:rPr>
                            <m:t>K</m:t>
                          </m:r>
                          <m:r>
                            <m:rPr>
                              <m:sty m:val="p"/>
                            </m:rPr>
                            <a:rPr lang="vi-VN" sz="2500">
                              <a:latin typeface="Cambria Math" panose="02040503050406030204" pitchFamily="18" charset="0"/>
                            </a:rPr>
                            <m:t>P</m:t>
                          </m:r>
                        </m:num>
                        <m:den>
                          <m:r>
                            <m:rPr>
                              <m:sty m:val="p"/>
                            </m:rPr>
                            <a:rPr lang="vi-VN" sz="2500">
                              <a:latin typeface="Cambria Math" panose="02040503050406030204" pitchFamily="18" charset="0"/>
                            </a:rPr>
                            <m:t>KM</m:t>
                          </m:r>
                        </m:den>
                      </m:f>
                      <m:r>
                        <a:rPr lang="vi-VN" sz="250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m:rPr>
                              <m:sty m:val="p"/>
                            </m:rPr>
                            <a:rPr lang="vi-VN" sz="2500">
                              <a:latin typeface="Cambria Math" panose="02040503050406030204" pitchFamily="18" charset="0"/>
                              <a:ea typeface="Cambria Math" panose="02040503050406030204" pitchFamily="18" charset="0"/>
                            </a:rPr>
                            <m:t>PK</m:t>
                          </m:r>
                        </m:num>
                        <m:den>
                          <m:r>
                            <a:rPr lang="vi-VN" sz="2500">
                              <a:latin typeface="Cambria Math" panose="02040503050406030204" pitchFamily="18" charset="0"/>
                              <a:ea typeface="Cambria Math" panose="02040503050406030204" pitchFamily="18" charset="0"/>
                            </a:rPr>
                            <m:t>2</m:t>
                          </m:r>
                          <m:r>
                            <m:rPr>
                              <m:sty m:val="p"/>
                            </m:rPr>
                            <a:rPr lang="vi-VN" sz="2500">
                              <a:latin typeface="Cambria Math" panose="02040503050406030204" pitchFamily="18" charset="0"/>
                              <a:ea typeface="Cambria Math" panose="02040503050406030204" pitchFamily="18" charset="0"/>
                            </a:rPr>
                            <m:t>MO</m:t>
                          </m:r>
                        </m:den>
                      </m:f>
                    </m:oMath>
                  </m:oMathPara>
                </a14:m>
                <a:endParaRPr lang="vi-VN" sz="2500" dirty="0">
                  <a:latin typeface="+mj-lt"/>
                </a:endParaRPr>
              </a:p>
              <a:p>
                <a:endParaRPr lang="vi-VN" sz="2500" dirty="0" smtClean="0">
                  <a:latin typeface="+mj-lt"/>
                </a:endParaRPr>
              </a:p>
              <a:p>
                <a:endParaRPr lang="vi-VN" sz="2500" dirty="0" smtClean="0">
                  <a:latin typeface="+mj-lt"/>
                </a:endParaRPr>
              </a:p>
              <a:p>
                <a:pPr/>
                <a14:m>
                  <m:oMathPara xmlns:m="http://schemas.openxmlformats.org/officeDocument/2006/math">
                    <m:oMathParaPr>
                      <m:jc m:val="left"/>
                    </m:oMathParaPr>
                    <m:oMath xmlns:m="http://schemas.openxmlformats.org/officeDocument/2006/math">
                      <m:r>
                        <a:rPr lang="vi-VN" sz="2500">
                          <a:latin typeface="Cambria Math" panose="02040503050406030204" pitchFamily="18" charset="0"/>
                          <a:ea typeface="Cambria Math" panose="02040503050406030204" pitchFamily="18" charset="0"/>
                        </a:rPr>
                        <m:t>∆</m:t>
                      </m:r>
                      <m:r>
                        <m:rPr>
                          <m:sty m:val="p"/>
                        </m:rPr>
                        <a:rPr lang="vi-VN" sz="2500">
                          <a:latin typeface="Cambria Math" panose="02040503050406030204" pitchFamily="18" charset="0"/>
                          <a:ea typeface="Cambria Math" panose="02040503050406030204" pitchFamily="18" charset="0"/>
                        </a:rPr>
                        <m:t>PNK</m:t>
                      </m:r>
                      <m:r>
                        <a:rPr lang="vi-VN" sz="2500">
                          <a:latin typeface="Cambria Math" panose="02040503050406030204" pitchFamily="18" charset="0"/>
                          <a:ea typeface="Cambria Math" panose="02040503050406030204" pitchFamily="18" charset="0"/>
                        </a:rPr>
                        <m:t>∽∆</m:t>
                      </m:r>
                      <m:r>
                        <m:rPr>
                          <m:sty m:val="p"/>
                        </m:rPr>
                        <a:rPr lang="vi-VN" sz="2500">
                          <a:latin typeface="Cambria Math" panose="02040503050406030204" pitchFamily="18" charset="0"/>
                          <a:ea typeface="Cambria Math" panose="02040503050406030204" pitchFamily="18" charset="0"/>
                        </a:rPr>
                        <m:t>MIO</m:t>
                      </m:r>
                    </m:oMath>
                  </m:oMathPara>
                </a14:m>
                <a:endParaRPr lang="vi-VN" sz="2500" dirty="0"/>
              </a:p>
              <a:p>
                <a:endParaRPr lang="vi-VN" sz="2500" b="1"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7248" y="1138056"/>
                <a:ext cx="7497405" cy="6095323"/>
              </a:xfrm>
              <a:prstGeom prst="rect">
                <a:avLst/>
              </a:prstGeom>
              <a:blipFill rotWithShape="0">
                <a:blip r:embed="rId5"/>
                <a:stretch>
                  <a:fillRect l="-1383" t="-900"/>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701758829"/>
              </p:ext>
            </p:extLst>
          </p:nvPr>
        </p:nvGraphicFramePr>
        <p:xfrm>
          <a:off x="1192279" y="3241656"/>
          <a:ext cx="360328" cy="45719"/>
        </p:xfrm>
        <a:graphic>
          <a:graphicData uri="http://schemas.openxmlformats.org/presentationml/2006/ole">
            <mc:AlternateContent xmlns:mc="http://schemas.openxmlformats.org/markup-compatibility/2006">
              <mc:Choice xmlns:v="urn:schemas-microsoft-com:vml" Requires="v">
                <p:oleObj spid="_x0000_s3622"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192279" y="3241656"/>
                        <a:ext cx="360328" cy="4571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80511702"/>
              </p:ext>
            </p:extLst>
          </p:nvPr>
        </p:nvGraphicFramePr>
        <p:xfrm>
          <a:off x="661848" y="2884856"/>
          <a:ext cx="393586" cy="591080"/>
        </p:xfrm>
        <a:graphic>
          <a:graphicData uri="http://schemas.openxmlformats.org/presentationml/2006/ole">
            <mc:AlternateContent xmlns:mc="http://schemas.openxmlformats.org/markup-compatibility/2006">
              <mc:Choice xmlns:v="urn:schemas-microsoft-com:vml" Requires="v">
                <p:oleObj spid="_x0000_s3623"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661848" y="2884856"/>
                        <a:ext cx="393586" cy="591080"/>
                      </a:xfrm>
                      <a:prstGeom prst="rect">
                        <a:avLst/>
                      </a:prstGeom>
                    </p:spPr>
                  </p:pic>
                </p:oleObj>
              </mc:Fallback>
            </mc:AlternateContent>
          </a:graphicData>
        </a:graphic>
      </p:graphicFrame>
      <p:sp>
        <p:nvSpPr>
          <p:cNvPr id="25" name="TextBox 24"/>
          <p:cNvSpPr txBox="1"/>
          <p:nvPr/>
        </p:nvSpPr>
        <p:spPr>
          <a:xfrm>
            <a:off x="6822831" y="1434905"/>
            <a:ext cx="4431323" cy="2665308"/>
          </a:xfrm>
          <a:prstGeom prst="rect">
            <a:avLst/>
          </a:prstGeom>
          <a:noFill/>
        </p:spPr>
        <p:txBody>
          <a:bodyPr wrap="square" rtlCol="0">
            <a:spAutoFit/>
          </a:bodyPr>
          <a:lstStyle/>
          <a:p>
            <a:endParaRPr lang="vi-VN" dirty="0"/>
          </a:p>
        </p:txBody>
      </p:sp>
      <p:graphicFrame>
        <p:nvGraphicFramePr>
          <p:cNvPr id="5" name="Object 4"/>
          <p:cNvGraphicFramePr>
            <a:graphicFrameLocks noChangeAspect="1"/>
          </p:cNvGraphicFramePr>
          <p:nvPr>
            <p:extLst>
              <p:ext uri="{D42A27DB-BD31-4B8C-83A1-F6EECF244321}">
                <p14:modId xmlns:p14="http://schemas.microsoft.com/office/powerpoint/2010/main" val="1829624794"/>
              </p:ext>
            </p:extLst>
          </p:nvPr>
        </p:nvGraphicFramePr>
        <p:xfrm>
          <a:off x="1017974" y="4300917"/>
          <a:ext cx="392113" cy="590550"/>
        </p:xfrm>
        <a:graphic>
          <a:graphicData uri="http://schemas.openxmlformats.org/presentationml/2006/ole">
            <mc:AlternateContent xmlns:mc="http://schemas.openxmlformats.org/markup-compatibility/2006">
              <mc:Choice xmlns:v="urn:schemas-microsoft-com:vml" Requires="v">
                <p:oleObj spid="_x0000_s3624" name="Equation" r:id="rId10" imgW="391499" imgH="589804" progId="Equation.DSMT4">
                  <p:embed/>
                </p:oleObj>
              </mc:Choice>
              <mc:Fallback>
                <p:oleObj name="Equation" r:id="rId10" imgW="391499" imgH="589804" progId="Equation.DSMT4">
                  <p:embed/>
                  <p:pic>
                    <p:nvPicPr>
                      <p:cNvPr id="0" name=""/>
                      <p:cNvPicPr/>
                      <p:nvPr/>
                    </p:nvPicPr>
                    <p:blipFill>
                      <a:blip r:embed="rId11"/>
                      <a:stretch>
                        <a:fillRect/>
                      </a:stretch>
                    </p:blipFill>
                    <p:spPr>
                      <a:xfrm>
                        <a:off x="1017974" y="4300917"/>
                        <a:ext cx="392113" cy="5905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2290811" y="2027000"/>
                <a:ext cx="5298339" cy="4915576"/>
              </a:xfrm>
              <a:prstGeom prst="rect">
                <a:avLst/>
              </a:prstGeom>
              <a:solidFill>
                <a:schemeClr val="accent1">
                  <a:lumMod val="40000"/>
                  <a:lumOff val="60000"/>
                </a:schemeClr>
              </a:solidFill>
            </p:spPr>
            <p:txBody>
              <a:bodyPr wrap="square" rtlCol="0">
                <a:spAutoFit/>
              </a:bodyPr>
              <a:lstStyle/>
              <a:p>
                <a:r>
                  <a:rPr lang="vi-VN" sz="2300" dirty="0" smtClean="0">
                    <a:latin typeface="+mj-lt"/>
                  </a:rPr>
                  <a:t>Goi E giao điểm của IK và NP</a:t>
                </a:r>
              </a:p>
              <a:p>
                <a:r>
                  <a:rPr lang="vi-VN" sz="2300" dirty="0" smtClean="0">
                    <a:latin typeface="+mj-lt"/>
                  </a:rPr>
                  <a:t>Ta có </a:t>
                </a:r>
                <a14:m>
                  <m:oMath xmlns:m="http://schemas.openxmlformats.org/officeDocument/2006/math">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PKN</m:t>
                        </m:r>
                        <m:r>
                          <a:rPr lang="vi-VN" sz="2300" b="0" i="0" smtClean="0">
                            <a:latin typeface="Cambria Math" panose="02040503050406030204" pitchFamily="18" charset="0"/>
                          </a:rPr>
                          <m:t> </m:t>
                        </m:r>
                      </m:e>
                    </m:acc>
                    <m:r>
                      <a:rPr lang="vi-VN" sz="2300" b="0" i="0" smtClean="0">
                        <a:latin typeface="Cambria Math" panose="02040503050406030204" pitchFamily="18" charset="0"/>
                      </a:rPr>
                      <m:t>=</m:t>
                    </m:r>
                    <m:f>
                      <m:fPr>
                        <m:ctrlPr>
                          <a:rPr lang="vi-VN" sz="2300" b="0" i="1" smtClean="0">
                            <a:latin typeface="Cambria Math" panose="02040503050406030204" pitchFamily="18" charset="0"/>
                          </a:rPr>
                        </m:ctrlPr>
                      </m:fPr>
                      <m:num>
                        <m:r>
                          <a:rPr lang="vi-VN" sz="2300" b="0" i="0" smtClean="0">
                            <a:latin typeface="Cambria Math" panose="02040503050406030204" pitchFamily="18" charset="0"/>
                          </a:rPr>
                          <m:t>1</m:t>
                        </m:r>
                      </m:num>
                      <m:den>
                        <m:r>
                          <a:rPr lang="vi-VN" sz="2300" b="0" i="0" smtClean="0">
                            <a:latin typeface="Cambria Math" panose="02040503050406030204" pitchFamily="18" charset="0"/>
                          </a:rPr>
                          <m:t>2</m:t>
                        </m:r>
                      </m:den>
                    </m:f>
                    <m:acc>
                      <m:accPr>
                        <m:chr m:val="̂"/>
                        <m:ctrlPr>
                          <a:rPr lang="vi-VN" sz="2300" b="0" i="1" smtClean="0">
                            <a:latin typeface="Cambria Math" panose="02040503050406030204" pitchFamily="18" charset="0"/>
                          </a:rPr>
                        </m:ctrlPr>
                      </m:accPr>
                      <m:e>
                        <m:r>
                          <m:rPr>
                            <m:sty m:val="p"/>
                          </m:rPr>
                          <a:rPr lang="vi-VN" sz="2300" b="0" i="0" smtClean="0">
                            <a:latin typeface="Cambria Math" panose="02040503050406030204" pitchFamily="18" charset="0"/>
                          </a:rPr>
                          <m:t>MON</m:t>
                        </m:r>
                      </m:e>
                    </m:acc>
                  </m:oMath>
                </a14:m>
                <a:r>
                  <a:rPr lang="vi-VN" sz="2300" dirty="0" smtClean="0">
                    <a:latin typeface="+mj-lt"/>
                  </a:rPr>
                  <a:t>( góc nội tiếp và góc ở tâm cùng chắn cung MN)</a:t>
                </a:r>
              </a:p>
              <a:p>
                <a14:m>
                  <m:oMath xmlns:m="http://schemas.openxmlformats.org/officeDocument/2006/math">
                    <m:acc>
                      <m:accPr>
                        <m:chr m:val="̂"/>
                        <m:ctrlPr>
                          <a:rPr lang="vi-VN" sz="2300" i="1">
                            <a:latin typeface="Cambria Math" panose="02040503050406030204" pitchFamily="18" charset="0"/>
                          </a:rPr>
                        </m:ctrlPr>
                      </m:accPr>
                      <m:e>
                        <m:r>
                          <m:rPr>
                            <m:sty m:val="p"/>
                          </m:rPr>
                          <a:rPr lang="vi-VN" sz="2300" b="0" i="0" smtClean="0">
                            <a:latin typeface="Cambria Math" panose="02040503050406030204" pitchFamily="18" charset="0"/>
                          </a:rPr>
                          <m:t>MOI</m:t>
                        </m:r>
                        <m:r>
                          <a:rPr lang="vi-VN" sz="2300" i="0">
                            <a:latin typeface="Cambria Math" panose="02040503050406030204" pitchFamily="18" charset="0"/>
                          </a:rPr>
                          <m:t> </m:t>
                        </m:r>
                      </m:e>
                    </m:acc>
                    <m:r>
                      <a:rPr lang="vi-VN" sz="2300" i="0">
                        <a:latin typeface="Cambria Math" panose="02040503050406030204" pitchFamily="18" charset="0"/>
                      </a:rPr>
                      <m:t>=</m:t>
                    </m:r>
                    <m:f>
                      <m:fPr>
                        <m:ctrlPr>
                          <a:rPr lang="vi-VN" sz="2300" i="1">
                            <a:latin typeface="Cambria Math" panose="02040503050406030204" pitchFamily="18" charset="0"/>
                          </a:rPr>
                        </m:ctrlPr>
                      </m:fPr>
                      <m:num>
                        <m:r>
                          <a:rPr lang="vi-VN" sz="2300" i="0">
                            <a:latin typeface="Cambria Math" panose="02040503050406030204" pitchFamily="18" charset="0"/>
                          </a:rPr>
                          <m:t>1</m:t>
                        </m:r>
                      </m:num>
                      <m:den>
                        <m:r>
                          <a:rPr lang="vi-VN" sz="2300" i="0">
                            <a:latin typeface="Cambria Math" panose="02040503050406030204" pitchFamily="18" charset="0"/>
                          </a:rPr>
                          <m:t>2</m:t>
                        </m:r>
                      </m:den>
                    </m:f>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MON</m:t>
                        </m:r>
                      </m:e>
                    </m:acc>
                  </m:oMath>
                </a14:m>
                <a:r>
                  <a:rPr lang="vi-VN" sz="2300" dirty="0" smtClean="0">
                    <a:latin typeface="+mj-lt"/>
                  </a:rPr>
                  <a:t>( tính chất 2 tiếp tuyến)</a:t>
                </a:r>
              </a:p>
              <a:p>
                <a:r>
                  <a:rPr lang="vi-VN" sz="2300" dirty="0" smtClean="0">
                    <a:latin typeface="+mj-lt"/>
                  </a:rPr>
                  <a:t>Suy ra: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PKN</m:t>
                        </m:r>
                        <m:r>
                          <a:rPr lang="vi-VN" sz="2300" i="0">
                            <a:latin typeface="Cambria Math" panose="02040503050406030204" pitchFamily="18" charset="0"/>
                          </a:rPr>
                          <m:t> </m:t>
                        </m:r>
                      </m:e>
                    </m:acc>
                    <m:r>
                      <a:rPr lang="vi-VN" sz="2300" i="0">
                        <a:latin typeface="Cambria Math" panose="02040503050406030204" pitchFamily="18" charset="0"/>
                      </a:rPr>
                      <m:t>=</m:t>
                    </m:r>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MO</m:t>
                        </m:r>
                        <m:r>
                          <m:rPr>
                            <m:sty m:val="p"/>
                          </m:rPr>
                          <a:rPr lang="vi-VN" sz="2300" b="0" i="0" smtClean="0">
                            <a:latin typeface="Cambria Math" panose="02040503050406030204" pitchFamily="18" charset="0"/>
                          </a:rPr>
                          <m:t>I</m:t>
                        </m:r>
                      </m:e>
                    </m:acc>
                  </m:oMath>
                </a14:m>
                <a:endParaRPr lang="vi-VN" sz="2300" dirty="0" smtClean="0">
                  <a:latin typeface="+mj-lt"/>
                </a:endParaRPr>
              </a:p>
              <a:p>
                <a:r>
                  <a:rPr lang="vi-VN" sz="2300" dirty="0" smtClean="0">
                    <a:latin typeface="+mj-lt"/>
                  </a:rPr>
                  <a:t>Lại có: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K</m:t>
                        </m:r>
                        <m:r>
                          <m:rPr>
                            <m:sty m:val="p"/>
                          </m:rPr>
                          <a:rPr lang="vi-VN" sz="2300" b="0" i="0" smtClean="0">
                            <a:latin typeface="Cambria Math" panose="02040503050406030204" pitchFamily="18" charset="0"/>
                          </a:rPr>
                          <m:t>P</m:t>
                        </m:r>
                        <m:r>
                          <m:rPr>
                            <m:sty m:val="p"/>
                          </m:rPr>
                          <a:rPr lang="vi-VN" sz="2300" i="0">
                            <a:latin typeface="Cambria Math" panose="02040503050406030204" pitchFamily="18" charset="0"/>
                          </a:rPr>
                          <m:t>N</m:t>
                        </m:r>
                        <m:r>
                          <a:rPr lang="vi-VN" sz="2300" i="0">
                            <a:latin typeface="Cambria Math" panose="02040503050406030204" pitchFamily="18" charset="0"/>
                          </a:rPr>
                          <m:t> </m:t>
                        </m:r>
                      </m:e>
                    </m:acc>
                    <m:r>
                      <a:rPr lang="vi-VN" sz="2300" i="0">
                        <a:latin typeface="Cambria Math" panose="02040503050406030204" pitchFamily="18" charset="0"/>
                      </a:rPr>
                      <m:t>=</m:t>
                    </m:r>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O</m:t>
                        </m:r>
                        <m:r>
                          <m:rPr>
                            <m:sty m:val="p"/>
                          </m:rPr>
                          <a:rPr lang="vi-VN" sz="2300" b="0" i="0" smtClean="0">
                            <a:latin typeface="Cambria Math" panose="02040503050406030204" pitchFamily="18" charset="0"/>
                          </a:rPr>
                          <m:t>M</m:t>
                        </m:r>
                        <m:r>
                          <m:rPr>
                            <m:sty m:val="p"/>
                          </m:rPr>
                          <a:rPr lang="vi-VN" sz="2300" i="0">
                            <a:latin typeface="Cambria Math" panose="02040503050406030204" pitchFamily="18" charset="0"/>
                          </a:rPr>
                          <m:t>I</m:t>
                        </m:r>
                      </m:e>
                    </m:acc>
                    <m:r>
                      <a:rPr lang="vi-VN" sz="2300" b="0" i="0" smtClean="0">
                        <a:latin typeface="Cambria Math" panose="02040503050406030204" pitchFamily="18" charset="0"/>
                      </a:rPr>
                      <m:t>=</m:t>
                    </m:r>
                    <m:sSup>
                      <m:sSupPr>
                        <m:ctrlPr>
                          <a:rPr lang="vi-VN" sz="2300" b="0" i="1" smtClean="0">
                            <a:latin typeface="Cambria Math" panose="02040503050406030204" pitchFamily="18" charset="0"/>
                          </a:rPr>
                        </m:ctrlPr>
                      </m:sSupPr>
                      <m:e>
                        <m:r>
                          <a:rPr lang="vi-VN" sz="2300" b="0" i="0" smtClean="0">
                            <a:latin typeface="Cambria Math" panose="02040503050406030204" pitchFamily="18" charset="0"/>
                          </a:rPr>
                          <m:t>90</m:t>
                        </m:r>
                      </m:e>
                      <m:sup>
                        <m:r>
                          <a:rPr lang="vi-VN" sz="2300" b="0" i="0" smtClean="0">
                            <a:latin typeface="Cambria Math" panose="02040503050406030204" pitchFamily="18" charset="0"/>
                          </a:rPr>
                          <m:t>0</m:t>
                        </m:r>
                      </m:sup>
                    </m:sSup>
                  </m:oMath>
                </a14:m>
                <a:r>
                  <a:rPr lang="vi-VN" sz="2300" b="0" dirty="0" smtClean="0">
                    <a:latin typeface="+mj-lt"/>
                    <a:ea typeface="Cambria Math" panose="02040503050406030204" pitchFamily="18" charset="0"/>
                  </a:rPr>
                  <a:t>(gt)</a:t>
                </a:r>
              </a:p>
              <a:p>
                <a:r>
                  <a:rPr lang="vi-VN" sz="2300" dirty="0" smtClean="0">
                    <a:latin typeface="+mj-lt"/>
                    <a:ea typeface="Cambria Math" panose="02040503050406030204" pitchFamily="18" charset="0"/>
                  </a:rPr>
                  <a:t>Suy ra </a:t>
                </a:r>
                <a14:m>
                  <m:oMath xmlns:m="http://schemas.openxmlformats.org/officeDocument/2006/math">
                    <m:r>
                      <a:rPr lang="vi-VN" sz="2300" i="0">
                        <a:latin typeface="Cambria Math" panose="02040503050406030204" pitchFamily="18" charset="0"/>
                        <a:ea typeface="Cambria Math" panose="02040503050406030204" pitchFamily="18" charset="0"/>
                      </a:rPr>
                      <m:t>∆</m:t>
                    </m:r>
                    <m:r>
                      <m:rPr>
                        <m:sty m:val="p"/>
                      </m:rPr>
                      <a:rPr lang="vi-VN" sz="2300" i="0">
                        <a:latin typeface="Cambria Math" panose="02040503050406030204" pitchFamily="18" charset="0"/>
                        <a:ea typeface="Cambria Math" panose="02040503050406030204" pitchFamily="18" charset="0"/>
                      </a:rPr>
                      <m:t>PNK</m:t>
                    </m:r>
                    <m:r>
                      <a:rPr lang="vi-VN" sz="2300" i="0">
                        <a:latin typeface="Cambria Math" panose="02040503050406030204" pitchFamily="18" charset="0"/>
                        <a:ea typeface="Cambria Math" panose="02040503050406030204" pitchFamily="18" charset="0"/>
                      </a:rPr>
                      <m:t>∽∆</m:t>
                    </m:r>
                    <m:r>
                      <m:rPr>
                        <m:sty m:val="p"/>
                      </m:rPr>
                      <a:rPr lang="vi-VN" sz="2300" i="0">
                        <a:latin typeface="Cambria Math" panose="02040503050406030204" pitchFamily="18" charset="0"/>
                        <a:ea typeface="Cambria Math" panose="02040503050406030204" pitchFamily="18" charset="0"/>
                      </a:rPr>
                      <m:t>MIO</m:t>
                    </m:r>
                  </m:oMath>
                </a14:m>
                <a:r>
                  <a:rPr lang="vi-VN" sz="2300" dirty="0" smtClean="0">
                    <a:latin typeface="+mj-lt"/>
                  </a:rPr>
                  <a:t> </a:t>
                </a:r>
                <a:endParaRPr lang="vi-VN" sz="2300" i="0"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vi-VN" sz="2300" dirty="0">
                          <a:latin typeface="Cambria Math" panose="02040503050406030204" pitchFamily="18" charset="0"/>
                          <a:ea typeface="Cambria Math" panose="02040503050406030204" pitchFamily="18" charset="0"/>
                        </a:rPr>
                        <m:t>Do</m:t>
                      </m:r>
                      <m:r>
                        <a:rPr lang="vi-VN" sz="2300" dirty="0">
                          <a:latin typeface="Cambria Math" panose="02040503050406030204" pitchFamily="18" charset="0"/>
                          <a:ea typeface="Cambria Math" panose="02040503050406030204" pitchFamily="18" charset="0"/>
                        </a:rPr>
                        <m:t> đó: </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PK</m:t>
                          </m:r>
                        </m:num>
                        <m:den>
                          <m:r>
                            <m:rPr>
                              <m:sty m:val="p"/>
                            </m:rPr>
                            <a:rPr lang="vi-VN" sz="2300" i="0">
                              <a:latin typeface="Cambria Math" panose="02040503050406030204" pitchFamily="18" charset="0"/>
                              <a:ea typeface="Cambria Math" panose="02040503050406030204" pitchFamily="18" charset="0"/>
                            </a:rPr>
                            <m:t>MO</m:t>
                          </m:r>
                        </m:den>
                      </m:f>
                      <m:r>
                        <a:rPr lang="vi-VN" sz="2300" b="0" i="0" smtClean="0">
                          <a:latin typeface="Cambria Math" panose="02040503050406030204" pitchFamily="18" charset="0"/>
                          <a:ea typeface="Cambria Math" panose="02040503050406030204" pitchFamily="18" charset="0"/>
                        </a:rPr>
                        <m:t>=</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PN</m:t>
                          </m:r>
                        </m:num>
                        <m:den>
                          <m:r>
                            <m:rPr>
                              <m:sty m:val="p"/>
                            </m:rPr>
                            <a:rPr lang="vi-VN" sz="2300" i="0">
                              <a:latin typeface="Cambria Math" panose="02040503050406030204" pitchFamily="18" charset="0"/>
                              <a:ea typeface="Cambria Math" panose="02040503050406030204" pitchFamily="18" charset="0"/>
                            </a:rPr>
                            <m:t>MI</m:t>
                          </m:r>
                        </m:den>
                      </m:f>
                    </m:oMath>
                  </m:oMathPara>
                </a14:m>
                <a:endParaRPr lang="vi-VN" sz="2300" dirty="0" smtClean="0">
                  <a:latin typeface="+mj-lt"/>
                </a:endParaRPr>
              </a:p>
              <a:p>
                <a:pPr/>
                <a14:m>
                  <m:oMathPara xmlns:m="http://schemas.openxmlformats.org/officeDocument/2006/math">
                    <m:oMathParaPr>
                      <m:jc m:val="left"/>
                    </m:oMathParaPr>
                    <m:oMath xmlns:m="http://schemas.openxmlformats.org/officeDocument/2006/math">
                      <m:r>
                        <m:rPr>
                          <m:sty m:val="p"/>
                        </m:rPr>
                        <a:rPr lang="vi-VN" sz="2300" dirty="0">
                          <a:latin typeface="Cambria Math" panose="02040503050406030204" pitchFamily="18" charset="0"/>
                          <a:ea typeface="Cambria Math" panose="02040503050406030204" pitchFamily="18" charset="0"/>
                        </a:rPr>
                        <m:t>L</m:t>
                      </m:r>
                      <m:r>
                        <a:rPr lang="vi-VN" sz="2300" b="0" i="0" dirty="0" smtClean="0">
                          <a:latin typeface="Cambria Math" panose="02040503050406030204" pitchFamily="18" charset="0"/>
                          <a:ea typeface="Cambria Math" panose="02040503050406030204" pitchFamily="18" charset="0"/>
                        </a:rPr>
                        <m:t>ạ</m:t>
                      </m:r>
                      <m:r>
                        <m:rPr>
                          <m:sty m:val="p"/>
                        </m:rPr>
                        <a:rPr lang="vi-VN" sz="2300" b="0" i="0" dirty="0" smtClean="0">
                          <a:latin typeface="Cambria Math" panose="02040503050406030204" pitchFamily="18" charset="0"/>
                          <a:ea typeface="Cambria Math" panose="02040503050406030204" pitchFamily="18" charset="0"/>
                        </a:rPr>
                        <m:t>i</m:t>
                      </m:r>
                      <m:r>
                        <a:rPr lang="vi-VN" sz="2300" b="0" i="0" dirty="0" smtClean="0">
                          <a:latin typeface="Cambria Math" panose="02040503050406030204" pitchFamily="18" charset="0"/>
                          <a:ea typeface="Cambria Math" panose="02040503050406030204" pitchFamily="18" charset="0"/>
                        </a:rPr>
                        <m:t> </m:t>
                      </m:r>
                      <m:r>
                        <m:rPr>
                          <m:sty m:val="p"/>
                        </m:rPr>
                        <a:rPr lang="vi-VN" sz="2300" b="0" i="0" dirty="0" smtClean="0">
                          <a:latin typeface="Cambria Math" panose="02040503050406030204" pitchFamily="18" charset="0"/>
                          <a:ea typeface="Cambria Math" panose="02040503050406030204" pitchFamily="18" charset="0"/>
                        </a:rPr>
                        <m:t>c</m:t>
                      </m:r>
                      <m:r>
                        <a:rPr lang="vi-VN" sz="2300" b="0" i="0" dirty="0" smtClean="0">
                          <a:latin typeface="Cambria Math" panose="02040503050406030204" pitchFamily="18" charset="0"/>
                          <a:ea typeface="Cambria Math" panose="02040503050406030204" pitchFamily="18" charset="0"/>
                        </a:rPr>
                        <m:t>ó: </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PK</m:t>
                          </m:r>
                        </m:num>
                        <m:den>
                          <m:r>
                            <m:rPr>
                              <m:sty m:val="p"/>
                            </m:rPr>
                            <a:rPr lang="vi-VN" sz="2300" b="0" i="0" smtClean="0">
                              <a:latin typeface="Cambria Math" panose="02040503050406030204" pitchFamily="18" charset="0"/>
                              <a:ea typeface="Cambria Math" panose="02040503050406030204" pitchFamily="18" charset="0"/>
                            </a:rPr>
                            <m:t>K</m:t>
                          </m:r>
                          <m:r>
                            <m:rPr>
                              <m:sty m:val="p"/>
                            </m:rPr>
                            <a:rPr lang="vi-VN" sz="2300" i="0">
                              <a:latin typeface="Cambria Math" panose="02040503050406030204" pitchFamily="18" charset="0"/>
                              <a:ea typeface="Cambria Math" panose="02040503050406030204" pitchFamily="18" charset="0"/>
                            </a:rPr>
                            <m:t>M</m:t>
                          </m:r>
                        </m:den>
                      </m:f>
                      <m:r>
                        <a:rPr lang="vi-VN" sz="2300" i="0">
                          <a:latin typeface="Cambria Math" panose="02040503050406030204" pitchFamily="18" charset="0"/>
                          <a:ea typeface="Cambria Math" panose="02040503050406030204" pitchFamily="18" charset="0"/>
                        </a:rPr>
                        <m:t>=</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m:t>
                          </m:r>
                          <m:r>
                            <m:rPr>
                              <m:sty m:val="p"/>
                            </m:rPr>
                            <a:rPr lang="vi-VN" sz="2300" b="0" i="0" smtClean="0">
                              <a:latin typeface="Cambria Math" panose="02040503050406030204" pitchFamily="18" charset="0"/>
                              <a:ea typeface="Cambria Math" panose="02040503050406030204" pitchFamily="18" charset="0"/>
                            </a:rPr>
                            <m:t>E</m:t>
                          </m:r>
                        </m:num>
                        <m:den>
                          <m:r>
                            <m:rPr>
                              <m:sty m:val="p"/>
                            </m:rPr>
                            <a:rPr lang="vi-VN" sz="2300" i="0">
                              <a:latin typeface="Cambria Math" panose="02040503050406030204" pitchFamily="18" charset="0"/>
                              <a:ea typeface="Cambria Math" panose="02040503050406030204" pitchFamily="18" charset="0"/>
                            </a:rPr>
                            <m:t>MI</m:t>
                          </m:r>
                        </m:den>
                      </m:f>
                      <m:r>
                        <a:rPr lang="vi-VN" sz="2300" b="0" i="0" smtClean="0">
                          <a:latin typeface="Cambria Math" panose="02040503050406030204" pitchFamily="18" charset="0"/>
                          <a:ea typeface="Cambria Math" panose="02040503050406030204" pitchFamily="18" charset="0"/>
                        </a:rPr>
                        <m:t>( </m:t>
                      </m:r>
                      <m:r>
                        <m:rPr>
                          <m:sty m:val="p"/>
                        </m:rPr>
                        <a:rPr lang="vi-VN" sz="2300" b="0" i="0" smtClean="0">
                          <a:latin typeface="Cambria Math" panose="02040503050406030204" pitchFamily="18" charset="0"/>
                          <a:ea typeface="Cambria Math" panose="02040503050406030204" pitchFamily="18" charset="0"/>
                        </a:rPr>
                        <m:t>thalets</m:t>
                      </m:r>
                      <m:r>
                        <a:rPr lang="vi-VN" sz="2300" b="0" i="0" smtClean="0">
                          <a:latin typeface="Cambria Math" panose="02040503050406030204" pitchFamily="18" charset="0"/>
                          <a:ea typeface="Cambria Math" panose="02040503050406030204" pitchFamily="18" charset="0"/>
                        </a:rPr>
                        <m:t>)</m:t>
                      </m:r>
                    </m:oMath>
                  </m:oMathPara>
                </a14:m>
                <a:endParaRPr lang="vi-VN" sz="2300" dirty="0" smtClean="0">
                  <a:latin typeface="+mj-lt"/>
                </a:endParaRPr>
              </a:p>
              <a:p>
                <a:r>
                  <a:rPr lang="vi-VN" sz="2300" b="0" smtClean="0">
                    <a:latin typeface="+mj-lt"/>
                    <a:ea typeface="Cambria Math" panose="02040503050406030204" pitchFamily="18" charset="0"/>
                  </a:rPr>
                  <a:t>Mà </a:t>
                </a:r>
                <a14:m>
                  <m:oMath xmlns:m="http://schemas.openxmlformats.org/officeDocument/2006/math">
                    <m:r>
                      <m:rPr>
                        <m:sty m:val="p"/>
                      </m:rPr>
                      <a:rPr lang="vi-VN" sz="2300" i="0" smtClean="0">
                        <a:latin typeface="Cambria Math" panose="02040503050406030204" pitchFamily="18" charset="0"/>
                        <a:ea typeface="Cambria Math" panose="02040503050406030204" pitchFamily="18" charset="0"/>
                      </a:rPr>
                      <m:t>K</m:t>
                    </m:r>
                    <m:r>
                      <m:rPr>
                        <m:sty m:val="p"/>
                      </m:rPr>
                      <a:rPr lang="vi-VN" sz="2300" b="0" i="0" smtClean="0">
                        <a:latin typeface="Cambria Math" panose="02040503050406030204" pitchFamily="18" charset="0"/>
                        <a:ea typeface="Cambria Math" panose="02040503050406030204" pitchFamily="18" charset="0"/>
                      </a:rPr>
                      <m:t>M</m:t>
                    </m:r>
                    <m:r>
                      <a:rPr lang="vi-VN" sz="2300" b="0" i="0" smtClean="0">
                        <a:latin typeface="Cambria Math" panose="02040503050406030204" pitchFamily="18" charset="0"/>
                        <a:ea typeface="Cambria Math" panose="02040503050406030204" pitchFamily="18" charset="0"/>
                      </a:rPr>
                      <m:t>=2.</m:t>
                    </m:r>
                    <m:r>
                      <m:rPr>
                        <m:sty m:val="p"/>
                      </m:rPr>
                      <a:rPr lang="vi-VN" sz="2300" b="0" i="0" smtClean="0">
                        <a:latin typeface="Cambria Math" panose="02040503050406030204" pitchFamily="18" charset="0"/>
                        <a:ea typeface="Cambria Math" panose="02040503050406030204" pitchFamily="18" charset="0"/>
                      </a:rPr>
                      <m:t>OM</m:t>
                    </m:r>
                  </m:oMath>
                </a14:m>
                <a:endParaRPr lang="vi-VN" sz="2300" b="0" dirty="0" smtClean="0">
                  <a:latin typeface="+mj-lt"/>
                  <a:ea typeface="Cambria Math" panose="02040503050406030204" pitchFamily="18" charset="0"/>
                </a:endParaRPr>
              </a:p>
              <a:p>
                <a:r>
                  <a:rPr lang="vi-VN" sz="2300" dirty="0" smtClean="0">
                    <a:latin typeface="+mj-lt"/>
                  </a:rPr>
                  <a:t>Suy ra </a:t>
                </a:r>
                <a14:m>
                  <m:oMath xmlns:m="http://schemas.openxmlformats.org/officeDocument/2006/math">
                    <m:r>
                      <m:rPr>
                        <m:sty m:val="p"/>
                      </m:rPr>
                      <a:rPr lang="vi-VN" sz="2300" i="0">
                        <a:latin typeface="Cambria Math" panose="02040503050406030204" pitchFamily="18" charset="0"/>
                      </a:rPr>
                      <m:t>P</m:t>
                    </m:r>
                    <m:r>
                      <m:rPr>
                        <m:sty m:val="p"/>
                      </m:rPr>
                      <a:rPr lang="vi-VN" sz="2300" b="0" i="0" smtClean="0">
                        <a:latin typeface="Cambria Math" panose="02040503050406030204" pitchFamily="18" charset="0"/>
                      </a:rPr>
                      <m:t>N</m:t>
                    </m:r>
                    <m:r>
                      <a:rPr lang="vi-VN" sz="2300" i="0">
                        <a:latin typeface="Cambria Math" panose="02040503050406030204" pitchFamily="18" charset="0"/>
                        <a:ea typeface="Cambria Math" panose="02040503050406030204" pitchFamily="18" charset="0"/>
                      </a:rPr>
                      <m:t>=</m:t>
                    </m:r>
                    <m:r>
                      <a:rPr lang="vi-VN" sz="2300" b="0" i="0" smtClean="0">
                        <a:latin typeface="Cambria Math" panose="02040503050406030204" pitchFamily="18" charset="0"/>
                        <a:ea typeface="Cambria Math" panose="02040503050406030204" pitchFamily="18" charset="0"/>
                      </a:rPr>
                      <m:t>2.</m:t>
                    </m:r>
                    <m:r>
                      <m:rPr>
                        <m:sty m:val="p"/>
                      </m:rPr>
                      <a:rPr lang="vi-VN" sz="2300" b="0" i="0" smtClean="0">
                        <a:latin typeface="Cambria Math" panose="02040503050406030204" pitchFamily="18" charset="0"/>
                        <a:ea typeface="Cambria Math" panose="02040503050406030204" pitchFamily="18" charset="0"/>
                      </a:rPr>
                      <m:t>PE</m:t>
                    </m:r>
                    <m:r>
                      <a:rPr lang="vi-VN" sz="2300" b="0" i="0" smtClean="0">
                        <a:latin typeface="Cambria Math" panose="02040503050406030204" pitchFamily="18" charset="0"/>
                        <a:ea typeface="Cambria Math" panose="02040503050406030204" pitchFamily="18" charset="0"/>
                      </a:rPr>
                      <m:t>. </m:t>
                    </m:r>
                    <m:r>
                      <m:rPr>
                        <m:sty m:val="p"/>
                      </m:rPr>
                      <a:rPr lang="vi-VN" sz="2300" b="0" i="0" smtClean="0">
                        <a:latin typeface="Cambria Math" panose="02040503050406030204" pitchFamily="18" charset="0"/>
                        <a:ea typeface="Cambria Math" panose="02040503050406030204" pitchFamily="18" charset="0"/>
                      </a:rPr>
                      <m:t>Hay</m:t>
                    </m:r>
                    <m:r>
                      <a:rPr lang="vi-VN" sz="2300" b="0" i="0" smtClean="0">
                        <a:latin typeface="Cambria Math" panose="02040503050406030204" pitchFamily="18" charset="0"/>
                        <a:ea typeface="Cambria Math" panose="02040503050406030204" pitchFamily="18" charset="0"/>
                      </a:rPr>
                      <m:t> </m:t>
                    </m:r>
                    <m:r>
                      <m:rPr>
                        <m:sty m:val="p"/>
                      </m:rPr>
                      <a:rPr lang="vi-VN" sz="2300" i="0">
                        <a:latin typeface="Cambria Math" panose="02040503050406030204" pitchFamily="18" charset="0"/>
                      </a:rPr>
                      <m:t>PE</m:t>
                    </m:r>
                    <m:r>
                      <a:rPr lang="vi-VN" sz="2300" i="0">
                        <a:latin typeface="Cambria Math" panose="02040503050406030204" pitchFamily="18" charset="0"/>
                        <a:ea typeface="Cambria Math" panose="02040503050406030204" pitchFamily="18" charset="0"/>
                      </a:rPr>
                      <m:t>=</m:t>
                    </m:r>
                    <m:r>
                      <m:rPr>
                        <m:sty m:val="p"/>
                      </m:rPr>
                      <a:rPr lang="vi-VN" sz="2300" i="0">
                        <a:latin typeface="Cambria Math" panose="02040503050406030204" pitchFamily="18" charset="0"/>
                        <a:ea typeface="Cambria Math" panose="02040503050406030204" pitchFamily="18" charset="0"/>
                      </a:rPr>
                      <m:t>EN</m:t>
                    </m:r>
                  </m:oMath>
                </a14:m>
                <a:endParaRPr lang="vi-VN" sz="2300" dirty="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90811" y="2027000"/>
                <a:ext cx="5298339" cy="4915576"/>
              </a:xfrm>
              <a:prstGeom prst="rect">
                <a:avLst/>
              </a:prstGeom>
              <a:blipFill rotWithShape="0">
                <a:blip r:embed="rId12"/>
                <a:stretch>
                  <a:fillRect l="-1726" t="-1117" b="-1737"/>
                </a:stretch>
              </a:blipFill>
            </p:spPr>
            <p:txBody>
              <a:bodyPr/>
              <a:lstStyle/>
              <a:p>
                <a:r>
                  <a:rPr lang="vi-VN">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652360431"/>
              </p:ext>
            </p:extLst>
          </p:nvPr>
        </p:nvGraphicFramePr>
        <p:xfrm>
          <a:off x="1129634" y="5705987"/>
          <a:ext cx="393700" cy="590550"/>
        </p:xfrm>
        <a:graphic>
          <a:graphicData uri="http://schemas.openxmlformats.org/presentationml/2006/ole">
            <mc:AlternateContent xmlns:mc="http://schemas.openxmlformats.org/markup-compatibility/2006">
              <mc:Choice xmlns:v="urn:schemas-microsoft-com:vml" Requires="v">
                <p:oleObj spid="_x0000_s3625" name="Equation" r:id="rId13" imgW="393298" imgH="589804" progId="Equation.DSMT4">
                  <p:embed/>
                </p:oleObj>
              </mc:Choice>
              <mc:Fallback>
                <p:oleObj name="Equation" r:id="rId13" imgW="393298" imgH="589804" progId="Equation.DSMT4">
                  <p:embed/>
                  <p:pic>
                    <p:nvPicPr>
                      <p:cNvPr id="0" name=""/>
                      <p:cNvPicPr/>
                      <p:nvPr/>
                    </p:nvPicPr>
                    <p:blipFill>
                      <a:blip r:embed="rId14"/>
                      <a:stretch>
                        <a:fillRect/>
                      </a:stretch>
                    </p:blipFill>
                    <p:spPr>
                      <a:xfrm>
                        <a:off x="1129634" y="5705987"/>
                        <a:ext cx="393700" cy="59055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815694037"/>
              </p:ext>
            </p:extLst>
          </p:nvPr>
        </p:nvGraphicFramePr>
        <p:xfrm>
          <a:off x="215906" y="4312727"/>
          <a:ext cx="393700" cy="590550"/>
        </p:xfrm>
        <a:graphic>
          <a:graphicData uri="http://schemas.openxmlformats.org/presentationml/2006/ole">
            <mc:AlternateContent xmlns:mc="http://schemas.openxmlformats.org/markup-compatibility/2006">
              <mc:Choice xmlns:v="urn:schemas-microsoft-com:vml" Requires="v">
                <p:oleObj spid="_x0000_s3626" name="Equation" r:id="rId15" imgW="393298" imgH="589804" progId="Equation.DSMT4">
                  <p:embed/>
                </p:oleObj>
              </mc:Choice>
              <mc:Fallback>
                <p:oleObj name="Equation" r:id="rId15" imgW="393298" imgH="589804" progId="Equation.DSMT4">
                  <p:embed/>
                  <p:pic>
                    <p:nvPicPr>
                      <p:cNvPr id="0" name=""/>
                      <p:cNvPicPr/>
                      <p:nvPr/>
                    </p:nvPicPr>
                    <p:blipFill>
                      <a:blip r:embed="rId16"/>
                      <a:stretch>
                        <a:fillRect/>
                      </a:stretch>
                    </p:blipFill>
                    <p:spPr>
                      <a:xfrm>
                        <a:off x="215906" y="4312727"/>
                        <a:ext cx="393700" cy="590550"/>
                      </a:xfrm>
                      <a:prstGeom prst="rect">
                        <a:avLst/>
                      </a:prstGeom>
                    </p:spPr>
                  </p:pic>
                </p:oleObj>
              </mc:Fallback>
            </mc:AlternateContent>
          </a:graphicData>
        </a:graphic>
      </p:graphicFrame>
      <p:pic>
        <p:nvPicPr>
          <p:cNvPr id="3" name="Picture 2"/>
          <p:cNvPicPr>
            <a:picLocks noChangeAspect="1"/>
          </p:cNvPicPr>
          <p:nvPr/>
        </p:nvPicPr>
        <p:blipFill>
          <a:blip r:embed="rId17"/>
          <a:stretch>
            <a:fillRect/>
          </a:stretch>
        </p:blipFill>
        <p:spPr>
          <a:xfrm>
            <a:off x="7622686" y="1137970"/>
            <a:ext cx="4557346" cy="3358653"/>
          </a:xfrm>
          <a:prstGeom prst="rect">
            <a:avLst/>
          </a:prstGeom>
          <a:solidFill>
            <a:schemeClr val="bg1"/>
          </a:solidFill>
          <a:ln>
            <a:noFill/>
          </a:ln>
        </p:spPr>
      </p:pic>
    </p:spTree>
    <p:extLst>
      <p:ext uri="{BB962C8B-B14F-4D97-AF65-F5344CB8AC3E}">
        <p14:creationId xmlns:p14="http://schemas.microsoft.com/office/powerpoint/2010/main" val="7177387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20839" y="602064"/>
            <a:ext cx="12409803" cy="6838050"/>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72942" y="611583"/>
            <a:ext cx="2147222" cy="1013679"/>
            <a:chOff x="1224542" y="6201798"/>
            <a:chExt cx="3612538" cy="1728479"/>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2" y="6305971"/>
              <a:ext cx="2745518"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11905" y="1216315"/>
                <a:ext cx="7081953" cy="6092822"/>
              </a:xfrm>
              <a:prstGeom prst="rect">
                <a:avLst/>
              </a:prstGeom>
              <a:solidFill>
                <a:schemeClr val="accent2">
                  <a:lumMod val="20000"/>
                  <a:lumOff val="80000"/>
                </a:schemeClr>
              </a:solidFill>
            </p:spPr>
            <p:txBody>
              <a:bodyPr wrap="square" rtlCol="0">
                <a:spAutoFit/>
              </a:bodyPr>
              <a:lstStyle/>
              <a:p>
                <a:r>
                  <a:rPr lang="vi-VN" sz="2500" dirty="0" smtClean="0">
                    <a:latin typeface="+mj-lt"/>
                  </a:rPr>
                  <a:t>c) </a:t>
                </a:r>
                <a:r>
                  <a:rPr lang="en-US" sz="25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Kẻ NP vuông góc với MK. Chứng minh đường thẳng IK đi qua trung điểm NP.</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2500" dirty="0" smtClean="0">
                  <a:solidFill>
                    <a:srgbClr val="FF0000"/>
                  </a:solidFill>
                  <a:latin typeface="+mj-lt"/>
                </a:endParaRPr>
              </a:p>
              <a:p>
                <a:r>
                  <a:rPr lang="vi-VN" sz="2500" dirty="0" smtClean="0">
                    <a:latin typeface="+mj-lt"/>
                  </a:rPr>
                  <a:t>Sơ đồ phân tích</a:t>
                </a:r>
              </a:p>
              <a:p>
                <a:pPr/>
                <a14:m>
                  <m:oMathPara xmlns:m="http://schemas.openxmlformats.org/officeDocument/2006/math">
                    <m:oMathParaPr>
                      <m:jc m:val="left"/>
                    </m:oMathParaPr>
                    <m:oMath xmlns:m="http://schemas.openxmlformats.org/officeDocument/2006/math">
                      <m:r>
                        <a:rPr lang="vi-VN" sz="2500" i="1" smtClean="0">
                          <a:latin typeface="Cambria Math" panose="02040503050406030204" pitchFamily="18" charset="0"/>
                        </a:rPr>
                        <m:t>𝑃</m:t>
                      </m:r>
                      <m:r>
                        <a:rPr lang="vi-VN" sz="2500" b="0" i="1" smtClean="0">
                          <a:latin typeface="Cambria Math" panose="02040503050406030204" pitchFamily="18" charset="0"/>
                        </a:rPr>
                        <m:t>𝐸</m:t>
                      </m:r>
                      <m:r>
                        <a:rPr lang="vi-VN" sz="2500" b="0" i="1" smtClean="0">
                          <a:latin typeface="Cambria Math" panose="02040503050406030204" pitchFamily="18" charset="0"/>
                        </a:rPr>
                        <m:t>=</m:t>
                      </m:r>
                      <m:r>
                        <a:rPr lang="vi-VN" sz="2500" b="0" i="1" smtClean="0">
                          <a:latin typeface="Cambria Math" panose="02040503050406030204" pitchFamily="18" charset="0"/>
                        </a:rPr>
                        <m:t>𝐸𝑁</m:t>
                      </m:r>
                    </m:oMath>
                  </m:oMathPara>
                </a14:m>
                <a:endParaRPr lang="vi-VN" sz="2500" i="1" dirty="0" smtClean="0">
                  <a:latin typeface="+mj-lt"/>
                </a:endParaRPr>
              </a:p>
              <a:p>
                <a:endParaRPr lang="vi-VN" sz="2500" i="1" dirty="0" smtClean="0">
                  <a:latin typeface="+mj-lt"/>
                </a:endParaRPr>
              </a:p>
              <a:p>
                <a:pPr/>
                <a14:m>
                  <m:oMathPara xmlns:m="http://schemas.openxmlformats.org/officeDocument/2006/math">
                    <m:oMathParaPr>
                      <m:jc m:val="left"/>
                    </m:oMathParaPr>
                    <m:oMath xmlns:m="http://schemas.openxmlformats.org/officeDocument/2006/math">
                      <m:f>
                        <m:fPr>
                          <m:ctrlPr>
                            <a:rPr lang="vi-VN" sz="2500" i="1" smtClean="0">
                              <a:latin typeface="Cambria Math" panose="02040503050406030204" pitchFamily="18" charset="0"/>
                            </a:rPr>
                          </m:ctrlPr>
                        </m:fPr>
                        <m:num>
                          <m:r>
                            <a:rPr lang="vi-VN" sz="2500" b="0" i="1" smtClean="0">
                              <a:latin typeface="Cambria Math" panose="02040503050406030204" pitchFamily="18" charset="0"/>
                            </a:rPr>
                            <m:t>𝑃𝐸</m:t>
                          </m:r>
                        </m:num>
                        <m:den>
                          <m:r>
                            <a:rPr lang="vi-VN" sz="2500" b="0" i="1" smtClean="0">
                              <a:latin typeface="Cambria Math" panose="02040503050406030204" pitchFamily="18" charset="0"/>
                            </a:rPr>
                            <m:t>𝑀𝐼</m:t>
                          </m:r>
                        </m:den>
                      </m:f>
                      <m:r>
                        <a:rPr lang="vi-VN" sz="2500" b="0" i="1" smtClean="0">
                          <a:latin typeface="Cambria Math" panose="02040503050406030204" pitchFamily="18" charset="0"/>
                          <a:ea typeface="Cambria Math" panose="02040503050406030204" pitchFamily="18" charset="0"/>
                        </a:rPr>
                        <m:t>=</m:t>
                      </m:r>
                      <m:f>
                        <m:fPr>
                          <m:ctrlPr>
                            <a:rPr lang="vi-VN" sz="2500" i="1" smtClean="0">
                              <a:latin typeface="Cambria Math" panose="02040503050406030204" pitchFamily="18" charset="0"/>
                              <a:ea typeface="Cambria Math" panose="02040503050406030204" pitchFamily="18" charset="0"/>
                            </a:rPr>
                          </m:ctrlPr>
                        </m:fPr>
                        <m:num>
                          <m:r>
                            <a:rPr lang="vi-VN" sz="2500" b="0" i="1" smtClean="0">
                              <a:latin typeface="Cambria Math" panose="02040503050406030204" pitchFamily="18" charset="0"/>
                              <a:ea typeface="Cambria Math" panose="02040503050406030204" pitchFamily="18" charset="0"/>
                            </a:rPr>
                            <m:t>𝐸𝑁</m:t>
                          </m:r>
                        </m:num>
                        <m:den>
                          <m:r>
                            <a:rPr lang="vi-VN" sz="2500" b="0" i="1" smtClean="0">
                              <a:latin typeface="Cambria Math" panose="02040503050406030204" pitchFamily="18" charset="0"/>
                              <a:ea typeface="Cambria Math" panose="02040503050406030204" pitchFamily="18" charset="0"/>
                            </a:rPr>
                            <m:t>𝐼𝑀</m:t>
                          </m:r>
                        </m:den>
                      </m:f>
                    </m:oMath>
                  </m:oMathPara>
                </a14:m>
                <a:endParaRPr lang="vi-VN" sz="2500" i="1" dirty="0" smtClean="0">
                  <a:latin typeface="+mj-lt"/>
                </a:endParaRPr>
              </a:p>
              <a:p>
                <a:endParaRPr lang="vi-VN" sz="2500" i="1" dirty="0" smtClean="0">
                  <a:latin typeface="+mj-lt"/>
                </a:endParaRPr>
              </a:p>
              <a:p>
                <a:endParaRPr lang="vi-VN" sz="2500" i="1" dirty="0" smtClean="0">
                  <a:latin typeface="+mj-lt"/>
                </a:endParaRPr>
              </a:p>
              <a:p>
                <a:pPr/>
                <a14:m>
                  <m:oMathPara xmlns:m="http://schemas.openxmlformats.org/officeDocument/2006/math">
                    <m:oMathParaPr>
                      <m:jc m:val="left"/>
                    </m:oMathParaPr>
                    <m:oMath xmlns:m="http://schemas.openxmlformats.org/officeDocument/2006/math">
                      <m:f>
                        <m:fPr>
                          <m:ctrlPr>
                            <a:rPr lang="vi-VN" sz="2500" i="1">
                              <a:latin typeface="Cambria Math" panose="02040503050406030204" pitchFamily="18" charset="0"/>
                            </a:rPr>
                          </m:ctrlPr>
                        </m:fPr>
                        <m:num>
                          <m:r>
                            <a:rPr lang="vi-VN" sz="2500" b="0" i="1" smtClean="0">
                              <a:latin typeface="Cambria Math" panose="02040503050406030204" pitchFamily="18" charset="0"/>
                            </a:rPr>
                            <m:t>𝐾𝐸</m:t>
                          </m:r>
                        </m:num>
                        <m:den>
                          <m:r>
                            <a:rPr lang="vi-VN" sz="2500" i="1">
                              <a:latin typeface="Cambria Math" panose="02040503050406030204" pitchFamily="18" charset="0"/>
                            </a:rPr>
                            <m:t>𝐾</m:t>
                          </m:r>
                          <m:r>
                            <a:rPr lang="vi-VN" sz="2500" b="0" i="1" smtClean="0">
                              <a:latin typeface="Cambria Math" panose="02040503050406030204" pitchFamily="18" charset="0"/>
                            </a:rPr>
                            <m:t>𝐼</m:t>
                          </m:r>
                        </m:den>
                      </m:f>
                      <m:r>
                        <a:rPr lang="vi-VN" sz="2500" i="1">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a:rPr lang="vi-VN" sz="2500" i="1">
                              <a:latin typeface="Cambria Math" panose="02040503050406030204" pitchFamily="18" charset="0"/>
                              <a:ea typeface="Cambria Math" panose="02040503050406030204" pitchFamily="18" charset="0"/>
                            </a:rPr>
                            <m:t>𝐸𝑁</m:t>
                          </m:r>
                        </m:num>
                        <m:den>
                          <m:r>
                            <a:rPr lang="vi-VN" sz="2500" i="1">
                              <a:latin typeface="Cambria Math" panose="02040503050406030204" pitchFamily="18" charset="0"/>
                              <a:ea typeface="Cambria Math" panose="02040503050406030204" pitchFamily="18" charset="0"/>
                            </a:rPr>
                            <m:t>𝐼𝑀</m:t>
                          </m:r>
                        </m:den>
                      </m:f>
                    </m:oMath>
                  </m:oMathPara>
                </a14:m>
                <a:endParaRPr lang="vi-VN" sz="2500" i="1" dirty="0">
                  <a:latin typeface="+mj-lt"/>
                </a:endParaRPr>
              </a:p>
              <a:p>
                <a:endParaRPr lang="vi-VN" sz="2500" i="1" dirty="0" smtClean="0">
                  <a:latin typeface="+mj-lt"/>
                </a:endParaRPr>
              </a:p>
              <a:p>
                <a:endParaRPr lang="vi-VN" sz="2500" b="1" i="1" dirty="0" smtClean="0">
                  <a:latin typeface="+mj-lt"/>
                </a:endParaRPr>
              </a:p>
              <a:p>
                <a:pPr/>
                <a14:m>
                  <m:oMathPara xmlns:m="http://schemas.openxmlformats.org/officeDocument/2006/math">
                    <m:oMathParaPr>
                      <m:jc m:val="left"/>
                    </m:oMathParaPr>
                    <m:oMath xmlns:m="http://schemas.openxmlformats.org/officeDocument/2006/math">
                      <m:f>
                        <m:fPr>
                          <m:ctrlPr>
                            <a:rPr lang="vi-VN" sz="2500" i="1">
                              <a:latin typeface="Cambria Math" panose="02040503050406030204" pitchFamily="18" charset="0"/>
                              <a:ea typeface="Cambria Math" panose="02040503050406030204" pitchFamily="18" charset="0"/>
                            </a:rPr>
                          </m:ctrlPr>
                        </m:fPr>
                        <m:num>
                          <m:r>
                            <a:rPr lang="vi-VN" sz="2500" i="1">
                              <a:latin typeface="Cambria Math" panose="02040503050406030204" pitchFamily="18" charset="0"/>
                              <a:ea typeface="Cambria Math" panose="02040503050406030204" pitchFamily="18" charset="0"/>
                            </a:rPr>
                            <m:t>𝐸𝑁</m:t>
                          </m:r>
                        </m:num>
                        <m:den>
                          <m:r>
                            <a:rPr lang="vi-VN" sz="2500" i="1">
                              <a:latin typeface="Cambria Math" panose="02040503050406030204" pitchFamily="18" charset="0"/>
                              <a:ea typeface="Cambria Math" panose="02040503050406030204" pitchFamily="18" charset="0"/>
                            </a:rPr>
                            <m:t>𝐼</m:t>
                          </m:r>
                          <m:r>
                            <a:rPr lang="vi-VN" sz="2500" b="0" i="1" smtClean="0">
                              <a:latin typeface="Cambria Math" panose="02040503050406030204" pitchFamily="18" charset="0"/>
                              <a:ea typeface="Cambria Math" panose="02040503050406030204" pitchFamily="18" charset="0"/>
                            </a:rPr>
                            <m:t>𝐹</m:t>
                          </m:r>
                        </m:den>
                      </m:f>
                      <m:r>
                        <a:rPr lang="vi-VN" sz="2500" b="0" i="1" smtClean="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a:rPr lang="vi-VN" sz="2500" i="1">
                              <a:latin typeface="Cambria Math" panose="02040503050406030204" pitchFamily="18" charset="0"/>
                              <a:ea typeface="Cambria Math" panose="02040503050406030204" pitchFamily="18" charset="0"/>
                            </a:rPr>
                            <m:t>𝐸𝑁</m:t>
                          </m:r>
                        </m:num>
                        <m:den>
                          <m:r>
                            <a:rPr lang="vi-VN" sz="2500" i="1">
                              <a:latin typeface="Cambria Math" panose="02040503050406030204" pitchFamily="18" charset="0"/>
                              <a:ea typeface="Cambria Math" panose="02040503050406030204" pitchFamily="18" charset="0"/>
                            </a:rPr>
                            <m:t>𝐼𝑀</m:t>
                          </m:r>
                        </m:den>
                      </m:f>
                    </m:oMath>
                  </m:oMathPara>
                </a14:m>
                <a:endParaRPr lang="vi-VN" sz="2500" b="1" i="1" dirty="0" smtClean="0">
                  <a:latin typeface="+mj-lt"/>
                </a:endParaRPr>
              </a:p>
              <a:p>
                <a:endParaRPr lang="vi-VN" sz="2500" b="1" i="1"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905" y="1216315"/>
                <a:ext cx="7081953" cy="6092822"/>
              </a:xfrm>
              <a:prstGeom prst="rect">
                <a:avLst/>
              </a:prstGeom>
              <a:blipFill rotWithShape="0">
                <a:blip r:embed="rId5"/>
                <a:stretch>
                  <a:fillRect l="-1377" t="-901"/>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nvPr>
        </p:nvGraphicFramePr>
        <p:xfrm>
          <a:off x="1192279" y="3241656"/>
          <a:ext cx="360328" cy="45719"/>
        </p:xfrm>
        <a:graphic>
          <a:graphicData uri="http://schemas.openxmlformats.org/presentationml/2006/ole">
            <mc:AlternateContent xmlns:mc="http://schemas.openxmlformats.org/markup-compatibility/2006">
              <mc:Choice xmlns:v="urn:schemas-microsoft-com:vml" Requires="v">
                <p:oleObj spid="_x0000_s4664"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192279" y="3241656"/>
                        <a:ext cx="360328" cy="4571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05524750"/>
              </p:ext>
            </p:extLst>
          </p:nvPr>
        </p:nvGraphicFramePr>
        <p:xfrm>
          <a:off x="547433" y="2713279"/>
          <a:ext cx="393586" cy="591080"/>
        </p:xfrm>
        <a:graphic>
          <a:graphicData uri="http://schemas.openxmlformats.org/presentationml/2006/ole">
            <mc:AlternateContent xmlns:mc="http://schemas.openxmlformats.org/markup-compatibility/2006">
              <mc:Choice xmlns:v="urn:schemas-microsoft-com:vml" Requires="v">
                <p:oleObj spid="_x0000_s4665"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547433" y="2713279"/>
                        <a:ext cx="393586" cy="5910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67539738"/>
              </p:ext>
            </p:extLst>
          </p:nvPr>
        </p:nvGraphicFramePr>
        <p:xfrm>
          <a:off x="903567" y="3936756"/>
          <a:ext cx="392113" cy="590550"/>
        </p:xfrm>
        <a:graphic>
          <a:graphicData uri="http://schemas.openxmlformats.org/presentationml/2006/ole">
            <mc:AlternateContent xmlns:mc="http://schemas.openxmlformats.org/markup-compatibility/2006">
              <mc:Choice xmlns:v="urn:schemas-microsoft-com:vml" Requires="v">
                <p:oleObj spid="_x0000_s4666" name="Equation" r:id="rId10" imgW="391499" imgH="589804" progId="Equation.DSMT4">
                  <p:embed/>
                </p:oleObj>
              </mc:Choice>
              <mc:Fallback>
                <p:oleObj name="Equation" r:id="rId10" imgW="391499" imgH="589804" progId="Equation.DSMT4">
                  <p:embed/>
                  <p:pic>
                    <p:nvPicPr>
                      <p:cNvPr id="0" name=""/>
                      <p:cNvPicPr/>
                      <p:nvPr/>
                    </p:nvPicPr>
                    <p:blipFill>
                      <a:blip r:embed="rId11"/>
                      <a:stretch>
                        <a:fillRect/>
                      </a:stretch>
                    </p:blipFill>
                    <p:spPr>
                      <a:xfrm>
                        <a:off x="903567" y="3936756"/>
                        <a:ext cx="392113" cy="5905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1971462" y="2355725"/>
                <a:ext cx="5098586" cy="4576253"/>
              </a:xfrm>
              <a:prstGeom prst="rect">
                <a:avLst/>
              </a:prstGeom>
              <a:solidFill>
                <a:schemeClr val="accent1">
                  <a:lumMod val="40000"/>
                  <a:lumOff val="60000"/>
                </a:schemeClr>
              </a:solidFill>
            </p:spPr>
            <p:txBody>
              <a:bodyPr wrap="square" rtlCol="0">
                <a:spAutoFit/>
              </a:bodyPr>
              <a:lstStyle/>
              <a:p>
                <a:r>
                  <a:rPr lang="vi-VN" sz="2300" dirty="0" smtClean="0">
                    <a:latin typeface="+mj-lt"/>
                  </a:rPr>
                  <a:t>Gọi PN giao KI tại E, MI giao KN tại F</a:t>
                </a:r>
              </a:p>
              <a:p>
                <a:r>
                  <a:rPr lang="vi-VN" sz="2300" dirty="0">
                    <a:latin typeface="+mj-lt"/>
                  </a:rPr>
                  <a:t> </a:t>
                </a:r>
                <a:r>
                  <a:rPr lang="vi-VN" sz="2300" dirty="0" smtClean="0">
                    <a:latin typeface="+mj-lt"/>
                  </a:rPr>
                  <a:t>  Ta có </a:t>
                </a:r>
                <a14:m>
                  <m:oMath xmlns:m="http://schemas.openxmlformats.org/officeDocument/2006/math">
                    <m:r>
                      <m:rPr>
                        <m:sty m:val="p"/>
                      </m:rPr>
                      <a:rPr lang="vi-VN" sz="2300" b="0" i="0" smtClean="0">
                        <a:latin typeface="Cambria Math" panose="02040503050406030204" pitchFamily="18" charset="0"/>
                        <a:ea typeface="Cambria Math" panose="02040503050406030204" pitchFamily="18" charset="0"/>
                      </a:rPr>
                      <m:t>MN</m:t>
                    </m:r>
                    <m:r>
                      <a:rPr lang="vi-VN" sz="2300" i="0" smtClean="0">
                        <a:latin typeface="Cambria Math" panose="02040503050406030204" pitchFamily="18" charset="0"/>
                        <a:ea typeface="Cambria Math" panose="02040503050406030204" pitchFamily="18" charset="0"/>
                      </a:rPr>
                      <m:t>⊥</m:t>
                    </m:r>
                    <m:r>
                      <m:rPr>
                        <m:sty m:val="p"/>
                      </m:rPr>
                      <a:rPr lang="vi-VN" sz="2300" b="0" i="0" smtClean="0">
                        <a:latin typeface="Cambria Math" panose="02040503050406030204" pitchFamily="18" charset="0"/>
                        <a:ea typeface="Cambria Math" panose="02040503050406030204" pitchFamily="18" charset="0"/>
                      </a:rPr>
                      <m:t>KF</m:t>
                    </m:r>
                  </m:oMath>
                </a14:m>
                <a:r>
                  <a:rPr lang="vi-VN" sz="2300" dirty="0" smtClean="0">
                    <a:latin typeface="+mj-lt"/>
                  </a:rPr>
                  <a:t>( góc nội tiếp chắc nửa đường tròn). </a:t>
                </a:r>
              </a:p>
              <a:p>
                <a:r>
                  <a:rPr lang="vi-VN" sz="2300" dirty="0" smtClean="0">
                    <a:latin typeface="+mj-lt"/>
                  </a:rPr>
                  <a:t>Suy ra </a:t>
                </a:r>
                <a14:m>
                  <m:oMath xmlns:m="http://schemas.openxmlformats.org/officeDocument/2006/math">
                    <m:r>
                      <a:rPr lang="vi-VN" sz="2300" i="0">
                        <a:latin typeface="Cambria Math" panose="02040503050406030204" pitchFamily="18" charset="0"/>
                        <a:ea typeface="Cambria Math" panose="02040503050406030204" pitchFamily="18" charset="0"/>
                      </a:rPr>
                      <m:t>∆</m:t>
                    </m:r>
                    <m:r>
                      <m:rPr>
                        <m:sty m:val="p"/>
                      </m:rPr>
                      <a:rPr lang="vi-VN" sz="2300" b="0" i="0" smtClean="0">
                        <a:latin typeface="Cambria Math" panose="02040503050406030204" pitchFamily="18" charset="0"/>
                        <a:ea typeface="Cambria Math" panose="02040503050406030204" pitchFamily="18" charset="0"/>
                      </a:rPr>
                      <m:t>MNF</m:t>
                    </m:r>
                  </m:oMath>
                </a14:m>
                <a:r>
                  <a:rPr lang="vi-VN" sz="2300" dirty="0" smtClean="0">
                    <a:latin typeface="+mj-lt"/>
                  </a:rPr>
                  <a:t> vuông tại N.</a:t>
                </a:r>
              </a:p>
              <a:p>
                <a:r>
                  <a:rPr lang="vi-VN" sz="2300" dirty="0" smtClean="0">
                    <a:latin typeface="+mj-lt"/>
                  </a:rPr>
                  <a:t>   Nên </a:t>
                </a:r>
                <a14:m>
                  <m:oMath xmlns:m="http://schemas.openxmlformats.org/officeDocument/2006/math">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NMF</m:t>
                        </m:r>
                      </m:e>
                    </m:acc>
                    <m:r>
                      <a:rPr lang="vi-VN" sz="2300" b="0" i="0" smtClean="0">
                        <a:latin typeface="Cambria Math" panose="02040503050406030204" pitchFamily="18" charset="0"/>
                      </a:rPr>
                      <m:t>+</m:t>
                    </m:r>
                    <m:acc>
                      <m:accPr>
                        <m:chr m:val="̂"/>
                        <m:ctrlPr>
                          <a:rPr lang="vi-VN" sz="2300" b="0" i="1" smtClean="0">
                            <a:latin typeface="Cambria Math" panose="02040503050406030204" pitchFamily="18" charset="0"/>
                          </a:rPr>
                        </m:ctrlPr>
                      </m:accPr>
                      <m:e>
                        <m:r>
                          <m:rPr>
                            <m:sty m:val="p"/>
                          </m:rPr>
                          <a:rPr lang="vi-VN" sz="2300" b="0" i="0" smtClean="0">
                            <a:latin typeface="Cambria Math" panose="02040503050406030204" pitchFamily="18" charset="0"/>
                          </a:rPr>
                          <m:t>MFN</m:t>
                        </m:r>
                      </m:e>
                    </m:acc>
                    <m:r>
                      <a:rPr lang="vi-VN" sz="2300" b="0" i="0" smtClean="0">
                        <a:latin typeface="Cambria Math" panose="02040503050406030204" pitchFamily="18" charset="0"/>
                      </a:rPr>
                      <m:t>=</m:t>
                    </m:r>
                    <m:sSup>
                      <m:sSupPr>
                        <m:ctrlPr>
                          <a:rPr lang="vi-VN" sz="2300" b="0" i="1" smtClean="0">
                            <a:latin typeface="Cambria Math" panose="02040503050406030204" pitchFamily="18" charset="0"/>
                          </a:rPr>
                        </m:ctrlPr>
                      </m:sSupPr>
                      <m:e>
                        <m:r>
                          <a:rPr lang="vi-VN" sz="2300" b="0" i="0" smtClean="0">
                            <a:latin typeface="Cambria Math" panose="02040503050406030204" pitchFamily="18" charset="0"/>
                          </a:rPr>
                          <m:t>90</m:t>
                        </m:r>
                      </m:e>
                      <m:sup>
                        <m:r>
                          <a:rPr lang="vi-VN" sz="2300" b="0" i="0" smtClean="0">
                            <a:latin typeface="Cambria Math" panose="02040503050406030204" pitchFamily="18" charset="0"/>
                          </a:rPr>
                          <m:t>0</m:t>
                        </m:r>
                      </m:sup>
                    </m:sSup>
                  </m:oMath>
                </a14:m>
                <a:endParaRPr lang="vi-VN" sz="2300" dirty="0" smtClean="0">
                  <a:latin typeface="+mj-lt"/>
                </a:endParaRPr>
              </a:p>
              <a:p>
                <a:r>
                  <a:rPr lang="vi-VN" sz="2300" dirty="0" smtClean="0">
                    <a:latin typeface="+mj-lt"/>
                  </a:rPr>
                  <a:t>   Và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m:t>
                        </m:r>
                        <m:r>
                          <m:rPr>
                            <m:sty m:val="p"/>
                          </m:rPr>
                          <a:rPr lang="vi-VN" sz="2300" b="0" i="0" smtClean="0">
                            <a:latin typeface="Cambria Math" panose="02040503050406030204" pitchFamily="18" charset="0"/>
                          </a:rPr>
                          <m:t>NI</m:t>
                        </m:r>
                      </m:e>
                    </m:acc>
                    <m:r>
                      <a:rPr lang="vi-VN" sz="2300" i="0">
                        <a:latin typeface="Cambria Math" panose="02040503050406030204" pitchFamily="18" charset="0"/>
                      </a:rPr>
                      <m:t>+</m:t>
                    </m:r>
                    <m:acc>
                      <m:accPr>
                        <m:chr m:val="̂"/>
                        <m:ctrlPr>
                          <a:rPr lang="vi-VN" sz="2300" i="1">
                            <a:latin typeface="Cambria Math" panose="02040503050406030204" pitchFamily="18" charset="0"/>
                          </a:rPr>
                        </m:ctrlPr>
                      </m:accPr>
                      <m:e>
                        <m:r>
                          <m:rPr>
                            <m:sty m:val="p"/>
                          </m:rPr>
                          <a:rPr lang="vi-VN" sz="2300" b="0" i="0" smtClean="0">
                            <a:latin typeface="Cambria Math" panose="02040503050406030204" pitchFamily="18" charset="0"/>
                          </a:rPr>
                          <m:t>INF</m:t>
                        </m:r>
                        <m:r>
                          <a:rPr lang="vi-VN" sz="2300" b="0" i="0" smtClean="0">
                            <a:latin typeface="Cambria Math" panose="02040503050406030204" pitchFamily="18" charset="0"/>
                          </a:rPr>
                          <m:t> </m:t>
                        </m:r>
                      </m:e>
                    </m:acc>
                    <m:r>
                      <a:rPr lang="vi-VN" sz="2300" i="0">
                        <a:latin typeface="Cambria Math" panose="02040503050406030204" pitchFamily="18" charset="0"/>
                      </a:rPr>
                      <m:t>=</m:t>
                    </m:r>
                    <m:sSup>
                      <m:sSupPr>
                        <m:ctrlPr>
                          <a:rPr lang="vi-VN" sz="2300" i="1">
                            <a:latin typeface="Cambria Math" panose="02040503050406030204" pitchFamily="18" charset="0"/>
                          </a:rPr>
                        </m:ctrlPr>
                      </m:sSupPr>
                      <m:e>
                        <m:r>
                          <a:rPr lang="vi-VN" sz="2300" i="0">
                            <a:latin typeface="Cambria Math" panose="02040503050406030204" pitchFamily="18" charset="0"/>
                          </a:rPr>
                          <m:t>90</m:t>
                        </m:r>
                      </m:e>
                      <m:sup>
                        <m:r>
                          <a:rPr lang="vi-VN" sz="2300" i="0">
                            <a:latin typeface="Cambria Math" panose="02040503050406030204" pitchFamily="18" charset="0"/>
                          </a:rPr>
                          <m:t>0</m:t>
                        </m:r>
                      </m:sup>
                    </m:sSup>
                  </m:oMath>
                </a14:m>
                <a:endParaRPr lang="vi-VN" sz="2300" dirty="0" smtClean="0">
                  <a:latin typeface="+mj-lt"/>
                </a:endParaRPr>
              </a:p>
              <a:p>
                <a:r>
                  <a:rPr lang="vi-VN" sz="2300" dirty="0" smtClean="0">
                    <a:latin typeface="+mj-lt"/>
                  </a:rPr>
                  <a:t>Mà </a:t>
                </a:r>
                <a14:m>
                  <m:oMath xmlns:m="http://schemas.openxmlformats.org/officeDocument/2006/math">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NMF</m:t>
                        </m:r>
                      </m:e>
                    </m:acc>
                    <m:r>
                      <a:rPr lang="vi-VN" sz="2300" b="0" i="0" smtClean="0">
                        <a:latin typeface="Cambria Math" panose="02040503050406030204" pitchFamily="18" charset="0"/>
                      </a:rPr>
                      <m:t>=</m:t>
                    </m:r>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MNI</m:t>
                        </m:r>
                      </m:e>
                    </m:acc>
                  </m:oMath>
                </a14:m>
                <a:r>
                  <a:rPr lang="vi-VN" sz="2300" dirty="0" smtClean="0">
                    <a:latin typeface="+mj-lt"/>
                  </a:rPr>
                  <a:t> (cùng chắn cung MN)</a:t>
                </a:r>
              </a:p>
              <a:p>
                <a:r>
                  <a:rPr lang="vi-VN" sz="2300" dirty="0" smtClean="0">
                    <a:latin typeface="+mj-lt"/>
                  </a:rPr>
                  <a:t>Suy ra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MFN</m:t>
                        </m:r>
                      </m:e>
                    </m:acc>
                    <m:r>
                      <a:rPr lang="vi-VN" sz="2300" b="0" i="0" smtClean="0">
                        <a:latin typeface="Cambria Math" panose="02040503050406030204" pitchFamily="18" charset="0"/>
                      </a:rPr>
                      <m:t>=</m:t>
                    </m:r>
                    <m:acc>
                      <m:accPr>
                        <m:chr m:val="̂"/>
                        <m:ctrlPr>
                          <a:rPr lang="vi-VN" sz="2300" i="1">
                            <a:latin typeface="Cambria Math" panose="02040503050406030204" pitchFamily="18" charset="0"/>
                          </a:rPr>
                        </m:ctrlPr>
                      </m:accPr>
                      <m:e>
                        <m:r>
                          <a:rPr lang="vi-VN" sz="2300" i="0">
                            <a:latin typeface="Cambria Math" panose="02040503050406030204" pitchFamily="18" charset="0"/>
                          </a:rPr>
                          <m:t> </m:t>
                        </m:r>
                        <m:r>
                          <m:rPr>
                            <m:sty m:val="p"/>
                          </m:rPr>
                          <a:rPr lang="vi-VN" sz="2300" b="0" i="0" smtClean="0">
                            <a:latin typeface="Cambria Math" panose="02040503050406030204" pitchFamily="18" charset="0"/>
                          </a:rPr>
                          <m:t>INF</m:t>
                        </m:r>
                        <m:r>
                          <a:rPr lang="vi-VN" sz="2300" b="0" i="0" smtClean="0">
                            <a:latin typeface="Cambria Math" panose="02040503050406030204" pitchFamily="18" charset="0"/>
                          </a:rPr>
                          <m:t> </m:t>
                        </m:r>
                      </m:e>
                    </m:acc>
                  </m:oMath>
                </a14:m>
                <a:r>
                  <a:rPr lang="vi-VN" sz="2300" dirty="0" smtClean="0">
                    <a:latin typeface="+mj-lt"/>
                  </a:rPr>
                  <a:t>.Hay </a:t>
                </a:r>
                <a14:m>
                  <m:oMath xmlns:m="http://schemas.openxmlformats.org/officeDocument/2006/math">
                    <m:r>
                      <a:rPr lang="vi-VN" sz="2300" i="0" smtClean="0">
                        <a:latin typeface="Cambria Math" panose="02040503050406030204" pitchFamily="18" charset="0"/>
                        <a:ea typeface="Cambria Math" panose="02040503050406030204" pitchFamily="18" charset="0"/>
                      </a:rPr>
                      <m:t>∆</m:t>
                    </m:r>
                    <m:r>
                      <m:rPr>
                        <m:sty m:val="p"/>
                      </m:rPr>
                      <a:rPr lang="vi-VN" sz="2300" b="0" i="0" smtClean="0">
                        <a:latin typeface="Cambria Math" panose="02040503050406030204" pitchFamily="18" charset="0"/>
                        <a:ea typeface="Cambria Math" panose="02040503050406030204" pitchFamily="18" charset="0"/>
                      </a:rPr>
                      <m:t>INF</m:t>
                    </m:r>
                  </m:oMath>
                </a14:m>
                <a:r>
                  <a:rPr lang="vi-VN" sz="2300" dirty="0" smtClean="0">
                    <a:latin typeface="+mj-lt"/>
                  </a:rPr>
                  <a:t> </a:t>
                </a:r>
                <a14:m>
                  <m:oMath xmlns:m="http://schemas.openxmlformats.org/officeDocument/2006/math">
                    <m:r>
                      <m:rPr>
                        <m:sty m:val="p"/>
                      </m:rPr>
                      <a:rPr lang="vi-VN" sz="2300" i="0">
                        <a:latin typeface="Cambria Math" panose="02040503050406030204" pitchFamily="18" charset="0"/>
                        <a:ea typeface="Cambria Math" panose="02040503050406030204" pitchFamily="18" charset="0"/>
                      </a:rPr>
                      <m:t>c</m:t>
                    </m:r>
                    <m:r>
                      <a:rPr lang="vi-VN" sz="2300" i="0">
                        <a:latin typeface="Cambria Math" panose="02040503050406030204" pitchFamily="18" charset="0"/>
                        <a:ea typeface="Cambria Math" panose="02040503050406030204" pitchFamily="18" charset="0"/>
                      </a:rPr>
                      <m:t>â</m:t>
                    </m:r>
                    <m:r>
                      <m:rPr>
                        <m:sty m:val="p"/>
                      </m:rPr>
                      <a:rPr lang="vi-VN" sz="2300" i="0">
                        <a:latin typeface="Cambria Math" panose="02040503050406030204" pitchFamily="18" charset="0"/>
                        <a:ea typeface="Cambria Math" panose="02040503050406030204" pitchFamily="18" charset="0"/>
                      </a:rPr>
                      <m:t>n</m:t>
                    </m:r>
                    <m:r>
                      <a:rPr lang="vi-VN" sz="2300" i="0">
                        <a:latin typeface="Cambria Math" panose="02040503050406030204" pitchFamily="18" charset="0"/>
                        <a:ea typeface="Cambria Math" panose="02040503050406030204" pitchFamily="18" charset="0"/>
                      </a:rPr>
                      <m:t> </m:t>
                    </m:r>
                    <m:r>
                      <m:rPr>
                        <m:sty m:val="p"/>
                      </m:rPr>
                      <a:rPr lang="vi-VN" sz="2300" i="0">
                        <a:latin typeface="Cambria Math" panose="02040503050406030204" pitchFamily="18" charset="0"/>
                        <a:ea typeface="Cambria Math" panose="02040503050406030204" pitchFamily="18" charset="0"/>
                      </a:rPr>
                      <m:t>t</m:t>
                    </m:r>
                    <m:r>
                      <a:rPr lang="vi-VN" sz="2300" i="0">
                        <a:latin typeface="Cambria Math" panose="02040503050406030204" pitchFamily="18" charset="0"/>
                        <a:ea typeface="Cambria Math" panose="02040503050406030204" pitchFamily="18" charset="0"/>
                      </a:rPr>
                      <m:t>ạ</m:t>
                    </m:r>
                    <m:r>
                      <m:rPr>
                        <m:sty m:val="p"/>
                      </m:rPr>
                      <a:rPr lang="vi-VN" sz="2300" i="0">
                        <a:latin typeface="Cambria Math" panose="02040503050406030204" pitchFamily="18" charset="0"/>
                        <a:ea typeface="Cambria Math" panose="02040503050406030204" pitchFamily="18" charset="0"/>
                      </a:rPr>
                      <m:t>i</m:t>
                    </m:r>
                    <m:r>
                      <a:rPr lang="vi-VN" sz="2300" i="0">
                        <a:latin typeface="Cambria Math" panose="02040503050406030204" pitchFamily="18" charset="0"/>
                        <a:ea typeface="Cambria Math" panose="02040503050406030204" pitchFamily="18" charset="0"/>
                      </a:rPr>
                      <m:t> </m:t>
                    </m:r>
                    <m:r>
                      <m:rPr>
                        <m:sty m:val="p"/>
                      </m:rPr>
                      <a:rPr lang="vi-VN" sz="2300" i="0">
                        <a:latin typeface="Cambria Math" panose="02040503050406030204" pitchFamily="18" charset="0"/>
                        <a:ea typeface="Cambria Math" panose="02040503050406030204" pitchFamily="18" charset="0"/>
                      </a:rPr>
                      <m:t>I</m:t>
                    </m:r>
                  </m:oMath>
                </a14:m>
                <a:r>
                  <a:rPr lang="vi-VN" sz="2300" dirty="0" smtClean="0">
                    <a:latin typeface="+mj-lt"/>
                  </a:rPr>
                  <a:t>. Vậy IF=IN=IM (1)</a:t>
                </a:r>
              </a:p>
              <a:p>
                <a:r>
                  <a:rPr lang="vi-VN" sz="2300" dirty="0" smtClean="0">
                    <a:latin typeface="+mj-lt"/>
                  </a:rPr>
                  <a:t>Lại có PN// MF nên:</a:t>
                </a:r>
              </a:p>
              <a:p>
                <a14:m>
                  <m:oMath xmlns:m="http://schemas.openxmlformats.org/officeDocument/2006/math">
                    <m:f>
                      <m:fPr>
                        <m:ctrlPr>
                          <a:rPr lang="vi-VN" sz="2500" i="1">
                            <a:latin typeface="Cambria Math" panose="02040503050406030204" pitchFamily="18" charset="0"/>
                          </a:rPr>
                        </m:ctrlPr>
                      </m:fPr>
                      <m:num>
                        <m:r>
                          <m:rPr>
                            <m:sty m:val="p"/>
                          </m:rPr>
                          <a:rPr lang="vi-VN" sz="2500" i="0">
                            <a:latin typeface="Cambria Math" panose="02040503050406030204" pitchFamily="18" charset="0"/>
                          </a:rPr>
                          <m:t>KE</m:t>
                        </m:r>
                      </m:num>
                      <m:den>
                        <m:r>
                          <m:rPr>
                            <m:sty m:val="p"/>
                          </m:rPr>
                          <a:rPr lang="vi-VN" sz="2500" i="0">
                            <a:latin typeface="Cambria Math" panose="02040503050406030204" pitchFamily="18" charset="0"/>
                          </a:rPr>
                          <m:t>KI</m:t>
                        </m:r>
                      </m:den>
                    </m:f>
                    <m:r>
                      <a:rPr lang="vi-VN" sz="2500" b="0" i="0" smtClean="0">
                        <a:latin typeface="Cambria Math" panose="02040503050406030204" pitchFamily="18" charset="0"/>
                      </a:rPr>
                      <m:t>=</m:t>
                    </m:r>
                    <m:f>
                      <m:fPr>
                        <m:ctrlPr>
                          <a:rPr lang="vi-VN" sz="2500" i="1">
                            <a:latin typeface="Cambria Math" panose="02040503050406030204" pitchFamily="18" charset="0"/>
                          </a:rPr>
                        </m:ctrlPr>
                      </m:fPr>
                      <m:num>
                        <m:r>
                          <m:rPr>
                            <m:sty m:val="p"/>
                          </m:rPr>
                          <a:rPr lang="vi-VN" sz="2500" i="0">
                            <a:latin typeface="Cambria Math" panose="02040503050406030204" pitchFamily="18" charset="0"/>
                          </a:rPr>
                          <m:t>PE</m:t>
                        </m:r>
                      </m:num>
                      <m:den>
                        <m:r>
                          <m:rPr>
                            <m:sty m:val="p"/>
                          </m:rPr>
                          <a:rPr lang="vi-VN" sz="2500" i="0">
                            <a:latin typeface="Cambria Math" panose="02040503050406030204" pitchFamily="18" charset="0"/>
                          </a:rPr>
                          <m:t>MI</m:t>
                        </m:r>
                      </m:den>
                    </m:f>
                    <m:r>
                      <m:rPr>
                        <m:sty m:val="p"/>
                      </m:rPr>
                      <a:rPr lang="vi-VN" sz="2500" b="0" i="0" smtClean="0">
                        <a:latin typeface="Cambria Math" panose="02040503050406030204" pitchFamily="18" charset="0"/>
                      </a:rPr>
                      <m:t>v</m:t>
                    </m:r>
                    <m:r>
                      <a:rPr lang="vi-VN" sz="2500" b="0" i="0" smtClean="0">
                        <a:latin typeface="Cambria Math" panose="02040503050406030204" pitchFamily="18" charset="0"/>
                      </a:rPr>
                      <m:t>à</m:t>
                    </m:r>
                    <m:f>
                      <m:fPr>
                        <m:ctrlPr>
                          <a:rPr lang="vi-VN" sz="2500" i="1">
                            <a:latin typeface="Cambria Math" panose="02040503050406030204" pitchFamily="18" charset="0"/>
                            <a:ea typeface="Cambria Math" panose="02040503050406030204" pitchFamily="18" charset="0"/>
                          </a:rPr>
                        </m:ctrlPr>
                      </m:fPr>
                      <m:num>
                        <m:r>
                          <m:rPr>
                            <m:sty m:val="p"/>
                          </m:rPr>
                          <a:rPr lang="vi-VN" sz="2500" i="0">
                            <a:latin typeface="Cambria Math" panose="02040503050406030204" pitchFamily="18" charset="0"/>
                            <a:ea typeface="Cambria Math" panose="02040503050406030204" pitchFamily="18" charset="0"/>
                          </a:rPr>
                          <m:t>KE</m:t>
                        </m:r>
                      </m:num>
                      <m:den>
                        <m:r>
                          <m:rPr>
                            <m:sty m:val="p"/>
                          </m:rPr>
                          <a:rPr lang="vi-VN" sz="2500" i="0">
                            <a:latin typeface="Cambria Math" panose="02040503050406030204" pitchFamily="18" charset="0"/>
                            <a:ea typeface="Cambria Math" panose="02040503050406030204" pitchFamily="18" charset="0"/>
                          </a:rPr>
                          <m:t>KI</m:t>
                        </m:r>
                      </m:den>
                    </m:f>
                    <m:r>
                      <a:rPr lang="vi-VN" sz="2500" b="0" i="0" smtClean="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m:rPr>
                            <m:sty m:val="p"/>
                          </m:rPr>
                          <a:rPr lang="vi-VN" sz="2500" i="0">
                            <a:latin typeface="Cambria Math" panose="02040503050406030204" pitchFamily="18" charset="0"/>
                            <a:ea typeface="Cambria Math" panose="02040503050406030204" pitchFamily="18" charset="0"/>
                          </a:rPr>
                          <m:t>EN</m:t>
                        </m:r>
                      </m:num>
                      <m:den>
                        <m:r>
                          <m:rPr>
                            <m:sty m:val="p"/>
                          </m:rPr>
                          <a:rPr lang="vi-VN" sz="2500" i="0">
                            <a:latin typeface="Cambria Math" panose="02040503050406030204" pitchFamily="18" charset="0"/>
                            <a:ea typeface="Cambria Math" panose="02040503050406030204" pitchFamily="18" charset="0"/>
                          </a:rPr>
                          <m:t>IF</m:t>
                        </m:r>
                      </m:den>
                    </m:f>
                  </m:oMath>
                </a14:m>
                <a:r>
                  <a:rPr lang="vi-VN" sz="2300" dirty="0" smtClean="0">
                    <a:latin typeface="+mj-lt"/>
                  </a:rPr>
                  <a:t> </a:t>
                </a:r>
                <a:r>
                  <a:rPr lang="vi-VN" sz="2200" dirty="0" smtClean="0">
                    <a:latin typeface="+mj-lt"/>
                  </a:rPr>
                  <a:t>(đinh lí thalets) (2)</a:t>
                </a:r>
              </a:p>
              <a:p>
                <a:r>
                  <a:rPr lang="vi-VN" sz="2300" dirty="0" smtClean="0">
                    <a:latin typeface="+mj-lt"/>
                  </a:rPr>
                  <a:t>Từ (1) và (2) suy ra PE=EN (đpcm)</a:t>
                </a:r>
                <a:endParaRPr lang="vi-VN" sz="2300" dirty="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971462" y="2355725"/>
                <a:ext cx="5098586" cy="4576253"/>
              </a:xfrm>
              <a:prstGeom prst="rect">
                <a:avLst/>
              </a:prstGeom>
              <a:blipFill rotWithShape="0">
                <a:blip r:embed="rId12"/>
                <a:stretch>
                  <a:fillRect l="-1673" t="-1065" r="-358" b="-1864"/>
                </a:stretch>
              </a:blipFill>
            </p:spPr>
            <p:txBody>
              <a:bodyPr/>
              <a:lstStyle/>
              <a:p>
                <a:r>
                  <a:rPr lang="vi-VN">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420214286"/>
              </p:ext>
            </p:extLst>
          </p:nvPr>
        </p:nvGraphicFramePr>
        <p:xfrm>
          <a:off x="99648" y="3899468"/>
          <a:ext cx="393700" cy="590550"/>
        </p:xfrm>
        <a:graphic>
          <a:graphicData uri="http://schemas.openxmlformats.org/presentationml/2006/ole">
            <mc:AlternateContent xmlns:mc="http://schemas.openxmlformats.org/markup-compatibility/2006">
              <mc:Choice xmlns:v="urn:schemas-microsoft-com:vml" Requires="v">
                <p:oleObj spid="_x0000_s4667" name="Equation" r:id="rId13" imgW="393298" imgH="589804" progId="Equation.DSMT4">
                  <p:embed/>
                </p:oleObj>
              </mc:Choice>
              <mc:Fallback>
                <p:oleObj name="Equation" r:id="rId13" imgW="393298" imgH="589804" progId="Equation.DSMT4">
                  <p:embed/>
                  <p:pic>
                    <p:nvPicPr>
                      <p:cNvPr id="0" name=""/>
                      <p:cNvPicPr/>
                      <p:nvPr/>
                    </p:nvPicPr>
                    <p:blipFill>
                      <a:blip r:embed="rId14"/>
                      <a:stretch>
                        <a:fillRect/>
                      </a:stretch>
                    </p:blipFill>
                    <p:spPr>
                      <a:xfrm>
                        <a:off x="99648" y="3899468"/>
                        <a:ext cx="393700" cy="5905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06908611"/>
              </p:ext>
            </p:extLst>
          </p:nvPr>
        </p:nvGraphicFramePr>
        <p:xfrm>
          <a:off x="74458" y="5386595"/>
          <a:ext cx="393700" cy="588963"/>
        </p:xfrm>
        <a:graphic>
          <a:graphicData uri="http://schemas.openxmlformats.org/presentationml/2006/ole">
            <mc:AlternateContent xmlns:mc="http://schemas.openxmlformats.org/markup-compatibility/2006">
              <mc:Choice xmlns:v="urn:schemas-microsoft-com:vml" Requires="v">
                <p:oleObj spid="_x0000_s4668" name="Equation" r:id="rId15" imgW="393298" imgH="588362" progId="Equation.DSMT4">
                  <p:embed/>
                </p:oleObj>
              </mc:Choice>
              <mc:Fallback>
                <p:oleObj name="Equation" r:id="rId15" imgW="393298" imgH="588362" progId="Equation.DSMT4">
                  <p:embed/>
                  <p:pic>
                    <p:nvPicPr>
                      <p:cNvPr id="0" name=""/>
                      <p:cNvPicPr/>
                      <p:nvPr/>
                    </p:nvPicPr>
                    <p:blipFill>
                      <a:blip r:embed="rId16"/>
                      <a:stretch>
                        <a:fillRect/>
                      </a:stretch>
                    </p:blipFill>
                    <p:spPr>
                      <a:xfrm>
                        <a:off x="74458" y="5386595"/>
                        <a:ext cx="393700" cy="58896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98000313"/>
              </p:ext>
            </p:extLst>
          </p:nvPr>
        </p:nvGraphicFramePr>
        <p:xfrm>
          <a:off x="913515" y="5386595"/>
          <a:ext cx="392113" cy="587375"/>
        </p:xfrm>
        <a:graphic>
          <a:graphicData uri="http://schemas.openxmlformats.org/presentationml/2006/ole">
            <mc:AlternateContent xmlns:mc="http://schemas.openxmlformats.org/markup-compatibility/2006">
              <mc:Choice xmlns:v="urn:schemas-microsoft-com:vml" Requires="v">
                <p:oleObj spid="_x0000_s4669" name="Equation" r:id="rId17" imgW="391499" imgH="586920" progId="Equation.DSMT4">
                  <p:embed/>
                </p:oleObj>
              </mc:Choice>
              <mc:Fallback>
                <p:oleObj name="Equation" r:id="rId17" imgW="391499" imgH="586920" progId="Equation.DSMT4">
                  <p:embed/>
                  <p:pic>
                    <p:nvPicPr>
                      <p:cNvPr id="0" name=""/>
                      <p:cNvPicPr/>
                      <p:nvPr/>
                    </p:nvPicPr>
                    <p:blipFill>
                      <a:blip r:embed="rId18"/>
                      <a:stretch>
                        <a:fillRect/>
                      </a:stretch>
                    </p:blipFill>
                    <p:spPr>
                      <a:xfrm>
                        <a:off x="913515" y="5386595"/>
                        <a:ext cx="392113" cy="587375"/>
                      </a:xfrm>
                      <a:prstGeom prst="rect">
                        <a:avLst/>
                      </a:prstGeom>
                    </p:spPr>
                  </p:pic>
                </p:oleObj>
              </mc:Fallback>
            </mc:AlternateContent>
          </a:graphicData>
        </a:graphic>
      </p:graphicFrame>
      <p:pic>
        <p:nvPicPr>
          <p:cNvPr id="3" name="Picture 2"/>
          <p:cNvPicPr>
            <a:picLocks noChangeAspect="1"/>
          </p:cNvPicPr>
          <p:nvPr/>
        </p:nvPicPr>
        <p:blipFill>
          <a:blip r:embed="rId19"/>
          <a:stretch>
            <a:fillRect/>
          </a:stretch>
        </p:blipFill>
        <p:spPr>
          <a:xfrm>
            <a:off x="7070048" y="1222590"/>
            <a:ext cx="5094406" cy="2663674"/>
          </a:xfrm>
          <a:prstGeom prst="rect">
            <a:avLst/>
          </a:prstGeom>
          <a:solidFill>
            <a:schemeClr val="bg1"/>
          </a:solidFill>
        </p:spPr>
      </p:pic>
    </p:spTree>
    <p:extLst>
      <p:ext uri="{BB962C8B-B14F-4D97-AF65-F5344CB8AC3E}">
        <p14:creationId xmlns:p14="http://schemas.microsoft.com/office/powerpoint/2010/main" val="2488441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93626"/>
            <a:ext cx="12134334" cy="517852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86046" y="1534889"/>
            <a:ext cx="10236819"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a) Mức độ phù hợp với học sinh và thực tiễn nhà trường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61261" y="2655553"/>
            <a:ext cx="11845604" cy="3016210"/>
          </a:xfrm>
          <a:prstGeom prst="rect">
            <a:avLst/>
          </a:prstGeom>
        </p:spPr>
        <p:txBody>
          <a:bodyPr wrap="square">
            <a:spAutoFit/>
          </a:bodyPr>
          <a:lstStyle/>
          <a:p>
            <a:pPr indent="180340"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Với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sinh khá, giỏi: Rèn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luyện được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tư duy giải toán, khả năng phân tích, lập luận và định hướng để giải những bài tập nâng cao. </a:t>
            </a:r>
            <a:endParaRPr lang="en-US" sz="3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spcAft>
                <a:spcPts val="600"/>
              </a:spcAft>
              <a:tabLst>
                <a:tab pos="450215" algn="l"/>
              </a:tabLst>
            </a:pPr>
            <a:endParaRPr lang="vi-VN" sz="3000" dirty="0">
              <a:latin typeface=".VnTime"/>
              <a:ea typeface="Times New Roman" panose="02020603050405020304" pitchFamily="18" charset="0"/>
              <a:cs typeface="Times New Roman" panose="02020603050405020304" pitchFamily="18" charset="0"/>
            </a:endParaRPr>
          </a:p>
          <a:p>
            <a:pPr indent="457200"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Với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sinh trung bình, yếu: các em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đã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định hình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được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các bước chứng minh bài toán hình học, sử dụng giả thiết để tìm ra kết luận bài toán và áp dụng cho những bài toán tương tự.</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5613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99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3372A1E6-D0EB-47DC-BE76-5EA005137460}"/>
              </a:ext>
            </a:extLst>
          </p:cNvPr>
          <p:cNvGrpSpPr/>
          <p:nvPr/>
        </p:nvGrpSpPr>
        <p:grpSpPr>
          <a:xfrm>
            <a:off x="384226" y="945832"/>
            <a:ext cx="7948021" cy="597408"/>
            <a:chOff x="7483861" y="7543801"/>
            <a:chExt cx="14646002" cy="1048700"/>
          </a:xfrm>
        </p:grpSpPr>
        <p:sp>
          <p:nvSpPr>
            <p:cNvPr id="9" name="TextBox 12">
              <a:extLst>
                <a:ext uri="{FF2B5EF4-FFF2-40B4-BE49-F238E27FC236}">
                  <a16:creationId xmlns="" xmlns:a16="http://schemas.microsoft.com/office/drawing/2014/main" id="{65476CCF-482A-4F9F-85AE-1B8218C388BC}"/>
                </a:ext>
              </a:extLst>
            </p:cNvPr>
            <p:cNvSpPr txBox="1"/>
            <p:nvPr/>
          </p:nvSpPr>
          <p:spPr>
            <a:xfrm>
              <a:off x="8993188" y="7620004"/>
              <a:ext cx="13136675" cy="972497"/>
            </a:xfrm>
            <a:prstGeom prst="rect">
              <a:avLst/>
            </a:prstGeom>
            <a:noFill/>
          </p:spPr>
          <p:txBody>
            <a:bodyPr wrap="square" rtlCol="0">
              <a:spAutoFit/>
            </a:bodyPr>
            <a:lstStyle/>
            <a:p>
              <a:r>
                <a:rPr lang="vi-VN" sz="3000" b="1" dirty="0">
                  <a:solidFill>
                    <a:srgbClr val="0000FF"/>
                  </a:solidFill>
                  <a:latin typeface="+mj-lt"/>
                  <a:ea typeface="Tahoma" pitchFamily="34" charset="0"/>
                  <a:cs typeface="Tahoma" pitchFamily="34" charset="0"/>
                </a:rPr>
                <a:t>Lý do</a:t>
              </a:r>
              <a:endParaRPr lang="en-US" sz="30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451C57CD-C272-4A9B-B0DD-DA3A815FEFFB}"/>
                </a:ext>
              </a:extLst>
            </p:cNvPr>
            <p:cNvGrpSpPr/>
            <p:nvPr/>
          </p:nvGrpSpPr>
          <p:grpSpPr>
            <a:xfrm>
              <a:off x="7483861" y="7543801"/>
              <a:ext cx="1381118" cy="1024501"/>
              <a:chOff x="7483860" y="7543801"/>
              <a:chExt cx="1381118" cy="1024501"/>
            </a:xfrm>
          </p:grpSpPr>
          <p:sp>
            <p:nvSpPr>
              <p:cNvPr id="11" name="Isosceles Triangle 44">
                <a:extLst>
                  <a:ext uri="{FF2B5EF4-FFF2-40B4-BE49-F238E27FC236}">
                    <a16:creationId xmlns="" xmlns:a16="http://schemas.microsoft.com/office/drawing/2014/main" id="{2F8102C2-C19D-440B-9CDF-66AF2D7E4129}"/>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2" name="Group 29">
                <a:extLst>
                  <a:ext uri="{FF2B5EF4-FFF2-40B4-BE49-F238E27FC236}">
                    <a16:creationId xmlns="" xmlns:a16="http://schemas.microsoft.com/office/drawing/2014/main" id="{BB9DD397-309E-4A01-90A7-990F3B9AEBB7}"/>
                  </a:ext>
                </a:extLst>
              </p:cNvPr>
              <p:cNvGrpSpPr/>
              <p:nvPr/>
            </p:nvGrpSpPr>
            <p:grpSpPr>
              <a:xfrm>
                <a:off x="7493378" y="7573649"/>
                <a:ext cx="1371600" cy="994653"/>
                <a:chOff x="7493378" y="7573649"/>
                <a:chExt cx="1371600" cy="994653"/>
              </a:xfrm>
            </p:grpSpPr>
            <p:sp>
              <p:nvSpPr>
                <p:cNvPr id="13" name="Round Same Side Corner Rectangle 16">
                  <a:extLst>
                    <a:ext uri="{FF2B5EF4-FFF2-40B4-BE49-F238E27FC236}">
                      <a16:creationId xmlns="" xmlns:a16="http://schemas.microsoft.com/office/drawing/2014/main" id="{AE44CCF9-37B4-45A2-8990-8795EEE45EA7}"/>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TextBox 17">
                  <a:extLst>
                    <a:ext uri="{FF2B5EF4-FFF2-40B4-BE49-F238E27FC236}">
                      <a16:creationId xmlns="" xmlns:a16="http://schemas.microsoft.com/office/drawing/2014/main" id="{EDB85539-6755-4BBC-8831-2F4D83C2769A}"/>
                    </a:ext>
                  </a:extLst>
                </p:cNvPr>
                <p:cNvSpPr txBox="1"/>
                <p:nvPr/>
              </p:nvSpPr>
              <p:spPr>
                <a:xfrm>
                  <a:off x="7816426" y="7573649"/>
                  <a:ext cx="795878" cy="994653"/>
                </a:xfrm>
                <a:prstGeom prst="rect">
                  <a:avLst/>
                </a:prstGeom>
                <a:noFill/>
              </p:spPr>
              <p:txBody>
                <a:bodyPr wrap="square" rtlCol="0">
                  <a:spAutoFit/>
                </a:bodyPr>
                <a:lstStyle/>
                <a:p>
                  <a:pPr algn="ctr"/>
                  <a:r>
                    <a:rPr lang="en-US" sz="3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1</a:t>
                  </a:r>
                </a:p>
              </p:txBody>
            </p:sp>
          </p:grpSp>
        </p:grpSp>
      </p:grpSp>
      <p:sp>
        <p:nvSpPr>
          <p:cNvPr id="15" name="Rounded Rectangle 19">
            <a:extLst>
              <a:ext uri="{FF2B5EF4-FFF2-40B4-BE49-F238E27FC236}">
                <a16:creationId xmlns="" xmlns:a16="http://schemas.microsoft.com/office/drawing/2014/main" id="{A85E4FA8-FEE4-48A2-B723-3D4A93EECE06}"/>
              </a:ext>
            </a:extLst>
          </p:cNvPr>
          <p:cNvSpPr/>
          <p:nvPr/>
        </p:nvSpPr>
        <p:spPr>
          <a:xfrm>
            <a:off x="-23873" y="1852091"/>
            <a:ext cx="12203905" cy="5005909"/>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tabLst>
                <a:tab pos="450215" algn="l"/>
              </a:tabLst>
            </a:pPr>
            <a:endParaRPr lang="vi-VN" dirty="0">
              <a:solidFill>
                <a:schemeClr val="tx1"/>
              </a:solidFill>
              <a:latin typeface=".VnTime"/>
              <a:ea typeface="Times New Roman" panose="02020603050405020304" pitchFamily="18" charset="0"/>
              <a:cs typeface="Times New Roman" panose="02020603050405020304" pitchFamily="18" charset="0"/>
            </a:endParaRPr>
          </a:p>
        </p:txBody>
      </p:sp>
      <p:grpSp>
        <p:nvGrpSpPr>
          <p:cNvPr id="16" name="Group 20">
            <a:extLst>
              <a:ext uri="{FF2B5EF4-FFF2-40B4-BE49-F238E27FC236}">
                <a16:creationId xmlns="" xmlns:a16="http://schemas.microsoft.com/office/drawing/2014/main" id="{758351C0-42B6-4241-B326-ED51DA3275B5}"/>
              </a:ext>
            </a:extLst>
          </p:cNvPr>
          <p:cNvGrpSpPr/>
          <p:nvPr/>
        </p:nvGrpSpPr>
        <p:grpSpPr>
          <a:xfrm>
            <a:off x="1203300" y="1573714"/>
            <a:ext cx="3109264" cy="575858"/>
            <a:chOff x="1136939" y="2557614"/>
            <a:chExt cx="6286637" cy="874235"/>
          </a:xfrm>
        </p:grpSpPr>
        <p:sp>
          <p:nvSpPr>
            <p:cNvPr id="18" name="Freeform 20">
              <a:extLst>
                <a:ext uri="{FF2B5EF4-FFF2-40B4-BE49-F238E27FC236}">
                  <a16:creationId xmlns="" xmlns:a16="http://schemas.microsoft.com/office/drawing/2014/main" id="{70517AAE-98BC-470A-8AC6-D5736103BF89}"/>
                </a:ext>
              </a:extLst>
            </p:cNvPr>
            <p:cNvSpPr>
              <a:spLocks/>
            </p:cNvSpPr>
            <p:nvPr/>
          </p:nvSpPr>
          <p:spPr bwMode="auto">
            <a:xfrm rot="16200000" flipV="1">
              <a:off x="3896659" y="314827"/>
              <a:ext cx="767197" cy="53780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22">
              <a:extLst>
                <a:ext uri="{FF2B5EF4-FFF2-40B4-BE49-F238E27FC236}">
                  <a16:creationId xmlns="" xmlns:a16="http://schemas.microsoft.com/office/drawing/2014/main" id="{82D826ED-F820-4BD2-9AE2-C4F16F7FEC10}"/>
                </a:ext>
              </a:extLst>
            </p:cNvPr>
            <p:cNvSpPr txBox="1"/>
            <p:nvPr/>
          </p:nvSpPr>
          <p:spPr>
            <a:xfrm>
              <a:off x="2149149" y="2590801"/>
              <a:ext cx="5274427" cy="841048"/>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a</a:t>
              </a:r>
              <a:r>
                <a:rPr lang="vi-VN" sz="3000" b="1" dirty="0">
                  <a:solidFill>
                    <a:schemeClr val="bg1"/>
                  </a:solidFill>
                  <a:latin typeface="+mj-lt"/>
                  <a:ea typeface="Tahoma" pitchFamily="34" charset="0"/>
                  <a:cs typeface="Tahoma" pitchFamily="34" charset="0"/>
                </a:rPr>
                <a:t>)</a:t>
              </a:r>
              <a:r>
                <a:rPr lang="vi-VN" sz="3000" b="1" dirty="0" smtClean="0">
                  <a:solidFill>
                    <a:schemeClr val="bg1"/>
                  </a:solidFill>
                  <a:latin typeface="+mj-lt"/>
                  <a:ea typeface="Tahoma" pitchFamily="34" charset="0"/>
                  <a:cs typeface="Tahoma" pitchFamily="34" charset="0"/>
                </a:rPr>
                <a:t> Thực trạng</a:t>
              </a:r>
              <a:endParaRPr lang="en-US" sz="3000" i="1" dirty="0">
                <a:solidFill>
                  <a:schemeClr val="bg1"/>
                </a:solidFill>
                <a:latin typeface="+mj-lt"/>
                <a:ea typeface="Tahoma" pitchFamily="34" charset="0"/>
                <a:cs typeface="Tahoma" pitchFamily="34" charset="0"/>
              </a:endParaRPr>
            </a:p>
          </p:txBody>
        </p:sp>
        <p:sp>
          <p:nvSpPr>
            <p:cNvPr id="22" name="Round Diagonal Corner Rectangle 23">
              <a:extLst>
                <a:ext uri="{FF2B5EF4-FFF2-40B4-BE49-F238E27FC236}">
                  <a16:creationId xmlns="" xmlns:a16="http://schemas.microsoft.com/office/drawing/2014/main" id="{D9A7159F-8D57-43B8-846B-50A3F7F23A42}"/>
                </a:ext>
              </a:extLst>
            </p:cNvPr>
            <p:cNvSpPr/>
            <p:nvPr/>
          </p:nvSpPr>
          <p:spPr>
            <a:xfrm flipV="1">
              <a:off x="1136939" y="2557614"/>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24" name="Group 2">
              <a:extLst>
                <a:ext uri="{FF2B5EF4-FFF2-40B4-BE49-F238E27FC236}">
                  <a16:creationId xmlns="" xmlns:a16="http://schemas.microsoft.com/office/drawing/2014/main" id="{A528CB32-9546-41CC-AD3F-A60215CE6D86}"/>
                </a:ext>
              </a:extLst>
            </p:cNvPr>
            <p:cNvGrpSpPr/>
            <p:nvPr/>
          </p:nvGrpSpPr>
          <p:grpSpPr>
            <a:xfrm>
              <a:off x="1305304" y="2598000"/>
              <a:ext cx="693827" cy="641071"/>
              <a:chOff x="7440266" y="3398551"/>
              <a:chExt cx="757238" cy="765175"/>
            </a:xfrm>
            <a:solidFill>
              <a:srgbClr val="999158"/>
            </a:solidFill>
          </p:grpSpPr>
          <p:sp>
            <p:nvSpPr>
              <p:cNvPr id="26" name="Freeform 15">
                <a:extLst>
                  <a:ext uri="{FF2B5EF4-FFF2-40B4-BE49-F238E27FC236}">
                    <a16:creationId xmlns="" xmlns:a16="http://schemas.microsoft.com/office/drawing/2014/main" id="{4CE96AC7-BF71-4D61-9F45-9EDAD7F1F41A}"/>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Freeform 16">
                <a:extLst>
                  <a:ext uri="{FF2B5EF4-FFF2-40B4-BE49-F238E27FC236}">
                    <a16:creationId xmlns="" xmlns:a16="http://schemas.microsoft.com/office/drawing/2014/main" id="{DF2DB198-D22C-4319-9674-407B63F3301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Freeform 17">
                <a:extLst>
                  <a:ext uri="{FF2B5EF4-FFF2-40B4-BE49-F238E27FC236}">
                    <a16:creationId xmlns="" xmlns:a16="http://schemas.microsoft.com/office/drawing/2014/main" id="{719E6B69-5F50-4B3E-AA94-24B3C1F1D476}"/>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0" name="Rectangle 18">
                <a:extLst>
                  <a:ext uri="{FF2B5EF4-FFF2-40B4-BE49-F238E27FC236}">
                    <a16:creationId xmlns="" xmlns:a16="http://schemas.microsoft.com/office/drawing/2014/main" id="{4DBE86D6-367D-4F7B-B2E9-0CE5D1C20B4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1" name="Rectangle 19">
                <a:extLst>
                  <a:ext uri="{FF2B5EF4-FFF2-40B4-BE49-F238E27FC236}">
                    <a16:creationId xmlns="" xmlns:a16="http://schemas.microsoft.com/office/drawing/2014/main" id="{6A48E0CD-E62C-464C-9060-2323A297CA92}"/>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Rectangle 20">
                <a:extLst>
                  <a:ext uri="{FF2B5EF4-FFF2-40B4-BE49-F238E27FC236}">
                    <a16:creationId xmlns="" xmlns:a16="http://schemas.microsoft.com/office/drawing/2014/main" id="{1B68443E-0E56-431D-835E-22D3E869C0C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3" name="Rectangle 21">
                <a:extLst>
                  <a:ext uri="{FF2B5EF4-FFF2-40B4-BE49-F238E27FC236}">
                    <a16:creationId xmlns="" xmlns:a16="http://schemas.microsoft.com/office/drawing/2014/main" id="{09636739-D4B4-4997-BB01-4590475D8E31}"/>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sp>
        <p:nvSpPr>
          <p:cNvPr id="5" name="Rectangle 4"/>
          <p:cNvSpPr/>
          <p:nvPr/>
        </p:nvSpPr>
        <p:spPr>
          <a:xfrm>
            <a:off x="270742" y="2395456"/>
            <a:ext cx="11545082" cy="1938992"/>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Qua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theo dõi quá trình học tập của học sinh, tôi nhận thấy khi chứng minh bài toán hình học các em thường rất lúng túng: không biết làm gì, bắt đầu từ đâu, đi theo hướng nào, không biết liên hệ những kiến thức trong bài với những kiến thức đã học. </a:t>
            </a:r>
            <a:endParaRPr lang="en-US" sz="30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5" name="TextBox 7">
            <a:extLst>
              <a:ext uri="{FF2B5EF4-FFF2-40B4-BE49-F238E27FC236}">
                <a16:creationId xmlns="" xmlns:a16="http://schemas.microsoft.com/office/drawing/2014/main" id="{283960A7-560D-4A56-9686-AD11A03E3A27}"/>
              </a:ext>
            </a:extLst>
          </p:cNvPr>
          <p:cNvSpPr txBox="1"/>
          <p:nvPr/>
        </p:nvSpPr>
        <p:spPr>
          <a:xfrm>
            <a:off x="3464996" y="160531"/>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8">
            <a:extLst>
              <a:ext uri="{FF2B5EF4-FFF2-40B4-BE49-F238E27FC236}">
                <a16:creationId xmlns="" xmlns:a16="http://schemas.microsoft.com/office/drawing/2014/main" id="{BA0C0800-F335-458B-AB58-BFEF8E0E6FD4}"/>
              </a:ext>
            </a:extLst>
          </p:cNvPr>
          <p:cNvSpPr txBox="1"/>
          <p:nvPr/>
        </p:nvSpPr>
        <p:spPr>
          <a:xfrm>
            <a:off x="1987145" y="160531"/>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84226" y="4305829"/>
            <a:ext cx="11644641" cy="1938992"/>
          </a:xfrm>
          <a:prstGeom prst="rect">
            <a:avLst/>
          </a:prstGeom>
          <a:noFill/>
        </p:spPr>
        <p:txBody>
          <a:bodyPr wrap="square" rtlCol="0">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Khi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đã tìm ra được cách giải, học sinh lại không biết trình bày ý tưởng lời giải của mình như thế nào. Không biết bắt đầu từ đâu, chứng minh điều gì trước, điều gì sau. Dẫn đến lời giải không đủ ý, thiếu tính lôgíc, khoa học và ngắn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gọn dẫn đến mất điểm trong bài kiểm tra.</a:t>
            </a:r>
            <a:endParaRPr lang="vi-VN" sz="30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50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45698" y="2156115"/>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Mức độ phù hợp với học sinh và thực tiễn nhà trường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13121" y="2713440"/>
            <a:ext cx="11941883" cy="3939540"/>
          </a:xfrm>
          <a:prstGeom prst="rect">
            <a:avLst/>
          </a:prstGeom>
        </p:spPr>
        <p:txBody>
          <a:bodyPr wrap="square">
            <a:spAutoFit/>
          </a:bodyPr>
          <a:lstStyle/>
          <a:p>
            <a:pPr algn="just">
              <a:spcBef>
                <a:spcPts val="600"/>
              </a:spcBef>
              <a:spcAft>
                <a:spcPts val="600"/>
              </a:spcAft>
              <a:tabLst>
                <a:tab pos="450215" algn="l"/>
              </a:tabLst>
            </a:pPr>
            <a:r>
              <a:rPr lang="vi-V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Hầu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 các bài toán dạng chứng minh hình học, tôi đều hướng dẫn học sinh vận dụng phương pháp phân tích đi lên. Nhưng không phải bài nào cũng bắt buộc phải xây dựng sơ đồ phân tích. Đối với các bài toán đơn giản, tôi chỉ yêu cầu học sinh trả lời câu hỏi gợi mở xác định các bước giải bài toán như: để có kết luận, ta cần làm như thế nào? Vận dụng kiến thức nào</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 với các bài toán phức tạp thì mức độ xây dựng sơ đồ phân tích cần nâng cao dần.</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7370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57603" y="1965578"/>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a:t>
              </a:r>
              <a:r>
                <a:rPr lang="vi-VN" sz="3000" b="1" dirty="0">
                  <a:solidFill>
                    <a:schemeClr val="bg1"/>
                  </a:solidFill>
                  <a:latin typeface="Times New Roman" panose="02020603050405020304" pitchFamily="18" charset="0"/>
                  <a:ea typeface="Tahoma" pitchFamily="34" charset="0"/>
                  <a:cs typeface="Times New Roman" panose="02020603050405020304" pitchFamily="18" charset="0"/>
                </a:rPr>
                <a:t>)</a:t>
              </a:r>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Mức độ đáp ứng yêu cầu đổi mới PPDH và KTĐG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78347" y="2441771"/>
            <a:ext cx="11967495" cy="3939540"/>
          </a:xfrm>
          <a:prstGeom prst="rect">
            <a:avLst/>
          </a:prstGeom>
        </p:spPr>
        <p:txBody>
          <a:bodyPr wrap="square">
            <a:spAutoFit/>
          </a:bodyPr>
          <a:lstStyle/>
          <a:p>
            <a:pPr algn="just">
              <a:spcBef>
                <a:spcPts val="600"/>
              </a:spcBef>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 phân tích đi lên có tác dụng phát huy rất cao khả năng tư duy độc lập sáng tạo của học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rèn luyện cho học sinh sử dụng phương pháp “Phân tích đi lên” từng bước từ dễ đến khó sẽ giúp các em dễ tiếp nhận phương pháp này mà không cảm thấy mình đuối sức. Ngoài ra việc sử dụng thường xuyên, liên tục phương pháp phân tích đi lên sẽ giúp học sinh hiểu sâu sắc và có kĩ năng xây dựng sơ đồ phân tích thành thạo hơn để vận dụng vào giải dạng toán chứng minh hình học. </a:t>
            </a:r>
            <a:endParaRPr lang="vi-VN" sz="3000" dirty="0" smtClean="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3727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9714" y="2072656"/>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Mức độ đáp ứng yêu cầu đổi mới PPDH và KTĐG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78347" y="2972862"/>
            <a:ext cx="11967495" cy="2400657"/>
          </a:xfrm>
          <a:prstGeom prst="rect">
            <a:avLst/>
          </a:prstGeom>
        </p:spPr>
        <p:txBody>
          <a:bodyPr wrap="square">
            <a:spAutoFit/>
          </a:bodyPr>
          <a:lstStyle/>
          <a:p>
            <a:pPr algn="just">
              <a:spcBef>
                <a:spcPts val="600"/>
              </a:spcBef>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Biện pháp trên đã giúp cho mọi đối tượng học sinh đều được tham gia vào quá trình học tập, nhất là đối tượng học sinh trung bình và yếu không có cảm giác mình bị bỏ quên. Học sinh sẽ hiểu rõ phương pháp và khả năng vận dụng ngày càng được nâng cao. Việc tìm ra lời giải sẽ nhanh chóng và chính xác hơn.</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2713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0347804"/>
              </p:ext>
            </p:extLst>
          </p:nvPr>
        </p:nvGraphicFramePr>
        <p:xfrm>
          <a:off x="202395" y="2944535"/>
          <a:ext cx="11810640" cy="3383280"/>
        </p:xfrm>
        <a:graphic>
          <a:graphicData uri="http://schemas.openxmlformats.org/drawingml/2006/table">
            <a:tbl>
              <a:tblPr firstRow="1" bandRow="1">
                <a:tableStyleId>{5C22544A-7EE6-4342-B048-85BDC9FD1C3A}</a:tableStyleId>
              </a:tblPr>
              <a:tblGrid>
                <a:gridCol w="5905320"/>
                <a:gridCol w="5905320"/>
              </a:tblGrid>
              <a:tr h="3878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2825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3000" dirty="0" smtClean="0">
                          <a:latin typeface="Times New Roman" panose="02020603050405020304" pitchFamily="18" charset="0"/>
                          <a:ea typeface="Times New Roman" panose="02020603050405020304" pitchFamily="18" charset="0"/>
                          <a:cs typeface="Times New Roman" panose="02020603050405020304" pitchFamily="18" charset="0"/>
                        </a:rPr>
                        <a:t>Học sinh rất lúng túng trong việc phân tích đề bài, xác định dạng toán và phương pháp giải tương ứng. Kĩ năng tìm tòi lời giải, xây dựng sơ đồ giải còn rất hạn chế</a:t>
                      </a:r>
                      <a:endParaRPr lang="vi-VN" sz="3000" dirty="0" smtClean="0">
                        <a:effectLst/>
                        <a:latin typeface=".VnTime"/>
                        <a:ea typeface="Times New Roman" panose="02020603050405020304" pitchFamily="18" charset="0"/>
                        <a:cs typeface="Times New Roman" panose="02020603050405020304" pitchFamily="18" charset="0"/>
                      </a:endParaRPr>
                    </a:p>
                    <a:p>
                      <a:endParaRPr lang="vi-VN" sz="30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3000" dirty="0" smtClean="0">
                          <a:latin typeface="Times New Roman" panose="02020603050405020304" pitchFamily="18" charset="0"/>
                          <a:ea typeface="Times New Roman" panose="02020603050405020304" pitchFamily="18" charset="0"/>
                          <a:cs typeface="Times New Roman" panose="02020603050405020304" pitchFamily="18" charset="0"/>
                        </a:rPr>
                        <a:t>Học sinh đã biết phân tích đề bài. Các em đã biết xây dựng sơ đồ phân tích đi lên để tìm ra lời giải của bài toán một cách ngắn gọn, khoa học, dễ hiểu.</a:t>
                      </a:r>
                      <a:endParaRPr lang="vi-VN" sz="3000" dirty="0" smtClean="0">
                        <a:effectLst/>
                        <a:latin typeface=".VnTime"/>
                        <a:ea typeface="Times New Roman" panose="02020603050405020304" pitchFamily="18" charset="0"/>
                        <a:cs typeface="Times New Roman" panose="02020603050405020304" pitchFamily="18" charset="0"/>
                      </a:endParaRPr>
                    </a:p>
                    <a:p>
                      <a:endParaRPr lang="vi-VN" sz="30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19741" y="1951354"/>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kĩ năng</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481121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07402641"/>
              </p:ext>
            </p:extLst>
          </p:nvPr>
        </p:nvGraphicFramePr>
        <p:xfrm>
          <a:off x="266971" y="2785145"/>
          <a:ext cx="11678952" cy="3934437"/>
        </p:xfrm>
        <a:graphic>
          <a:graphicData uri="http://schemas.openxmlformats.org/drawingml/2006/table">
            <a:tbl>
              <a:tblPr firstRow="1" bandRow="1">
                <a:tableStyleId>{5C22544A-7EE6-4342-B048-85BDC9FD1C3A}</a:tableStyleId>
              </a:tblPr>
              <a:tblGrid>
                <a:gridCol w="5839476"/>
                <a:gridCol w="5839476"/>
              </a:tblGrid>
              <a:tr h="621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3312692">
                <a:tc>
                  <a:txBody>
                    <a:bodyPr/>
                    <a:lstStyle/>
                    <a:p>
                      <a:r>
                        <a:rPr lang="vi-VN" sz="3000" dirty="0" smtClean="0">
                          <a:latin typeface="Times New Roman" panose="02020603050405020304" pitchFamily="18" charset="0"/>
                          <a:ea typeface="Times New Roman" panose="02020603050405020304" pitchFamily="18" charset="0"/>
                        </a:rPr>
                        <a:t>- </a:t>
                      </a:r>
                      <a:r>
                        <a:rPr lang="es-ES" sz="3000" dirty="0" smtClean="0">
                          <a:latin typeface="Times New Roman" panose="02020603050405020304" pitchFamily="18" charset="0"/>
                          <a:ea typeface="Times New Roman" panose="02020603050405020304" pitchFamily="18" charset="0"/>
                        </a:rPr>
                        <a:t>Kĩ năng trình bày bài của các em học sinh thiếu sự suy luận logic. Khả năng vận dụng định nghĩa, định lí, khái niệm và các kiến thức cơ bản khác còn chưa có dẫn đến trình bày bài giải chưa khoa học, lập luận thiếu căn cứ</a:t>
                      </a:r>
                      <a:endParaRPr lang="vi-VN" sz="30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3000" dirty="0" smtClean="0">
                          <a:latin typeface="Times New Roman" panose="02020603050405020304" pitchFamily="18" charset="0"/>
                          <a:ea typeface="Times New Roman" panose="02020603050405020304" pitchFamily="18" charset="0"/>
                          <a:cs typeface="Times New Roman" panose="02020603050405020304" pitchFamily="18" charset="0"/>
                        </a:rPr>
                        <a:t>- Cách trình bày bài toán có sự logic, chặt chẽ đảm bảo tính chính xác, khoa học </a:t>
                      </a:r>
                      <a:endParaRPr lang="vi-VN" sz="3000" dirty="0" smtClean="0">
                        <a:effectLst/>
                        <a:latin typeface=".VnTime"/>
                        <a:ea typeface="Times New Roman" panose="02020603050405020304" pitchFamily="18" charset="0"/>
                        <a:cs typeface="Times New Roman" panose="02020603050405020304" pitchFamily="18" charset="0"/>
                      </a:endParaRPr>
                    </a:p>
                    <a:p>
                      <a:endParaRPr lang="vi-VN" sz="30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33358" y="2039844"/>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kĩ năng</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735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16343880"/>
              </p:ext>
            </p:extLst>
          </p:nvPr>
        </p:nvGraphicFramePr>
        <p:xfrm>
          <a:off x="278873" y="2541089"/>
          <a:ext cx="11865174" cy="4260178"/>
        </p:xfrm>
        <a:graphic>
          <a:graphicData uri="http://schemas.openxmlformats.org/drawingml/2006/table">
            <a:tbl>
              <a:tblPr firstRow="1" bandRow="1">
                <a:tableStyleId>{5C22544A-7EE6-4342-B048-85BDC9FD1C3A}</a:tableStyleId>
              </a:tblPr>
              <a:tblGrid>
                <a:gridCol w="5932587"/>
                <a:gridCol w="5932587"/>
              </a:tblGrid>
              <a:tr h="694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3291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900" dirty="0" smtClean="0">
                          <a:latin typeface="Times New Roman" panose="02020603050405020304" pitchFamily="18" charset="0"/>
                          <a:ea typeface="Times New Roman" panose="02020603050405020304" pitchFamily="18" charset="0"/>
                          <a:cs typeface="Times New Roman" panose="02020603050405020304" pitchFamily="18" charset="0"/>
                        </a:rPr>
                        <a:t>- Các em rất ngại khi phải giải những bài toán hình phức tạp phải  vận dụng nhiều định nghĩa, khái niệm, định lí, hệ quả, nhất là những bài toán cần có nhiều bước lập luận, cần phải phân tích nhiều mối quan hệ, những bài toán ở dạng nâng cao mở rộng.</a:t>
                      </a:r>
                      <a:endParaRPr lang="vi-VN" sz="2900" dirty="0" smtClean="0">
                        <a:effectLst/>
                        <a:latin typeface=".VnTime"/>
                        <a:ea typeface="Times New Roman" panose="02020603050405020304" pitchFamily="18" charset="0"/>
                        <a:cs typeface="Times New Roman" panose="02020603050405020304" pitchFamily="18" charset="0"/>
                      </a:endParaRPr>
                    </a:p>
                    <a:p>
                      <a:endParaRPr lang="vi-VN" sz="25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900" dirty="0" smtClean="0">
                          <a:latin typeface="Times New Roman" panose="02020603050405020304" pitchFamily="18" charset="0"/>
                          <a:ea typeface="Times New Roman" panose="02020603050405020304" pitchFamily="18" charset="0"/>
                          <a:cs typeface="Times New Roman" panose="02020603050405020304" pitchFamily="18" charset="0"/>
                        </a:rPr>
                        <a:t>- Học sinh không còn ngại giải những bài toán hình phức tạp có nhiều bước lập luận mà nhiều em còn rất thích thú khi được giải dạng toán này. Đối với các  bài toán khó các em đã biết  lập luận, phân tích nhiều mối quan hệ để có thể tìm ra lời giải nhanh nhất.</a:t>
                      </a:r>
                      <a:endParaRPr lang="vi-VN" sz="2900" dirty="0" smtClean="0">
                        <a:effectLst/>
                        <a:latin typeface=".VnTime"/>
                        <a:ea typeface="Times New Roman" panose="02020603050405020304" pitchFamily="18" charset="0"/>
                        <a:cs typeface="Times New Roman" panose="02020603050405020304" pitchFamily="18" charset="0"/>
                      </a:endParaRPr>
                    </a:p>
                    <a:p>
                      <a:endParaRPr lang="vi-VN" sz="25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33358" y="1922775"/>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Tư duy</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3146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79621900"/>
              </p:ext>
            </p:extLst>
          </p:nvPr>
        </p:nvGraphicFramePr>
        <p:xfrm>
          <a:off x="78347" y="2843868"/>
          <a:ext cx="12065702" cy="3473264"/>
        </p:xfrm>
        <a:graphic>
          <a:graphicData uri="http://schemas.openxmlformats.org/drawingml/2006/table">
            <a:tbl>
              <a:tblPr firstRow="1" bandRow="1">
                <a:tableStyleId>{5C22544A-7EE6-4342-B048-85BDC9FD1C3A}</a:tableStyleId>
              </a:tblPr>
              <a:tblGrid>
                <a:gridCol w="6032851"/>
                <a:gridCol w="6032851"/>
              </a:tblGrid>
              <a:tr h="103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2440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3000" dirty="0" smtClean="0">
                          <a:latin typeface="Times New Roman" panose="02020603050405020304" pitchFamily="18" charset="0"/>
                          <a:ea typeface="Times New Roman" panose="02020603050405020304" pitchFamily="18" charset="0"/>
                        </a:rPr>
                        <a:t>- Khả năng tư duy của các em trong việc tìm ra hướng giải của bài toán là rất hạn chế.</a:t>
                      </a:r>
                      <a:endParaRPr lang="vi-VN" sz="3000" dirty="0" smtClean="0"/>
                    </a:p>
                    <a:p>
                      <a:endParaRPr lang="vi-VN" sz="30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3000" dirty="0" smtClean="0">
                          <a:latin typeface="Times New Roman" panose="02020603050405020304" pitchFamily="18" charset="0"/>
                          <a:ea typeface="Times New Roman" panose="02020603050405020304" pitchFamily="18" charset="0"/>
                        </a:rPr>
                        <a:t>- Khả năng tư duy của các em trong việc tìm ra hướng giải của bài toán đã được nâng lên rõ rệt.</a:t>
                      </a:r>
                      <a:endParaRPr lang="vi-VN" sz="3000" dirty="0" smtClean="0"/>
                    </a:p>
                    <a:p>
                      <a:endParaRPr lang="vi-VN" sz="30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33358" y="2039844"/>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Tư duy</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7125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2081488"/>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d) </a:t>
              </a:r>
              <a:r>
                <a:rPr lang="en-US" sz="3200" b="1" dirty="0">
                  <a:solidFill>
                    <a:schemeClr val="bg1"/>
                  </a:solidFill>
                  <a:latin typeface="Times New Roman" panose="02020603050405020304" pitchFamily="18" charset="0"/>
                  <a:ea typeface="Times New Roman" panose="02020603050405020304" pitchFamily="18" charset="0"/>
                </a:rPr>
                <a:t>Khả năng phát triển/mở rộng/vận dụng của biện pháp: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16" name="Rectangle 15"/>
          <p:cNvSpPr/>
          <p:nvPr/>
        </p:nvSpPr>
        <p:spPr>
          <a:xfrm>
            <a:off x="22411" y="2669591"/>
            <a:ext cx="12065701" cy="2400657"/>
          </a:xfrm>
          <a:prstGeom prst="rect">
            <a:avLst/>
          </a:prstGeom>
        </p:spPr>
        <p:txBody>
          <a:bodyPr wrap="square">
            <a:spAutoFit/>
          </a:bodyPr>
          <a:lstStyle/>
          <a:p>
            <a:pPr indent="450215" algn="just">
              <a:spcAft>
                <a:spcPts val="600"/>
              </a:spcAft>
              <a:tabLst>
                <a:tab pos="450215" algn="l"/>
              </a:tabLst>
            </a:pP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latin typeface="Times New Roman" panose="02020603050405020304" pitchFamily="18" charset="0"/>
                <a:ea typeface="Times New Roman" panose="02020603050405020304" pitchFamily="18" charset="0"/>
                <a:cs typeface="Times New Roman" panose="02020603050405020304" pitchFamily="18" charset="0"/>
              </a:rPr>
              <a:t>Sáng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kiến này đã được áp dụng với lớp 9</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trường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THCS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Trần Đại Nghĩa và khá hiệu quả</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có thể á</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p dụng</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trong hoạt động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dạy</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và</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 học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môn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oán THCS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Sáng kiến này có thể áp dụng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dạy hình học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trong</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khối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8, 9 của Trường THCS và bồi dưỡng đội tuyển học sinh giỏi phần hình học các khối 7, 8, 9.</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4356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 y="1947016"/>
            <a:ext cx="11960741" cy="5117498"/>
          </a:xfrm>
          <a:prstGeom prst="rect">
            <a:avLst/>
          </a:prstGeom>
        </p:spPr>
      </p:pic>
    </p:spTree>
    <p:extLst>
      <p:ext uri="{BB962C8B-B14F-4D97-AF65-F5344CB8AC3E}">
        <p14:creationId xmlns:p14="http://schemas.microsoft.com/office/powerpoint/2010/main" val="425279763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1602"/>
            <a:ext cx="12122429" cy="5060263"/>
          </a:xfrm>
          <a:prstGeom prst="rect">
            <a:avLst/>
          </a:prstGeom>
        </p:spPr>
      </p:pic>
    </p:spTree>
    <p:extLst>
      <p:ext uri="{BB962C8B-B14F-4D97-AF65-F5344CB8AC3E}">
        <p14:creationId xmlns:p14="http://schemas.microsoft.com/office/powerpoint/2010/main" val="71745996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14948" y="972411"/>
            <a:ext cx="7948021" cy="597408"/>
            <a:chOff x="7483861" y="7543801"/>
            <a:chExt cx="14646001" cy="1048699"/>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72496"/>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Lý do</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43801"/>
              <a:ext cx="1381118" cy="984111"/>
              <a:chOff x="7483860" y="7543801"/>
              <a:chExt cx="1381118" cy="984111"/>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55414"/>
                <a:ext cx="1371600" cy="972498"/>
                <a:chOff x="7493378" y="7555414"/>
                <a:chExt cx="1371600" cy="972498"/>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922841" y="7555414"/>
                  <a:ext cx="694757" cy="972498"/>
                </a:xfrm>
                <a:prstGeom prst="rect">
                  <a:avLst/>
                </a:prstGeom>
                <a:noFill/>
              </p:spPr>
              <p:txBody>
                <a:bodyPr wrap="none" rtlCol="0">
                  <a:spAutoFit/>
                </a:bodyPr>
                <a:lstStyle/>
                <a:p>
                  <a:pPr algn="ctr"/>
                  <a:r>
                    <a:rPr lang="en-US" sz="3000" b="1" dirty="0">
                      <a:solidFill>
                        <a:schemeClr val="bg1"/>
                      </a:solidFill>
                      <a:latin typeface="Times New Roman" panose="02020603050405020304" pitchFamily="18" charset="0"/>
                      <a:ea typeface="Tahoma" pitchFamily="34" charset="0"/>
                      <a:cs typeface="Times New Roman" panose="02020603050405020304" pitchFamily="18" charset="0"/>
                    </a:rPr>
                    <a:t>1</a:t>
                  </a: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57529" y="1841224"/>
            <a:ext cx="12192000" cy="4913589"/>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64446" y="1728826"/>
            <a:ext cx="3311007" cy="575858"/>
            <a:chOff x="1136939" y="2557614"/>
            <a:chExt cx="6694541" cy="874235"/>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4231534" y="-20050"/>
              <a:ext cx="767197" cy="604781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49149" y="2590801"/>
              <a:ext cx="5682331" cy="841048"/>
            </a:xfrm>
            <a:prstGeom prst="rect">
              <a:avLst/>
            </a:prstGeom>
            <a:noFill/>
          </p:spPr>
          <p:txBody>
            <a:bodyPr wrap="none" rtlCol="0">
              <a:spAutoFit/>
            </a:bodyPr>
            <a:lstStyle/>
            <a:p>
              <a:r>
                <a:rPr lang="vi-VN" sz="3000" b="1" dirty="0" smtClean="0">
                  <a:solidFill>
                    <a:schemeClr val="bg1"/>
                  </a:solidFill>
                  <a:latin typeface="+mj-lt"/>
                  <a:ea typeface="Tahoma" pitchFamily="34" charset="0"/>
                  <a:cs typeface="Tahoma" pitchFamily="34" charset="0"/>
                </a:rPr>
                <a:t>b) Nguyên nhân</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4"/>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sp>
        <p:nvSpPr>
          <p:cNvPr id="3" name="Rectangle 2"/>
          <p:cNvSpPr/>
          <p:nvPr/>
        </p:nvSpPr>
        <p:spPr>
          <a:xfrm>
            <a:off x="107594" y="2701834"/>
            <a:ext cx="11263831" cy="2400657"/>
          </a:xfrm>
          <a:prstGeom prst="rect">
            <a:avLst/>
          </a:prstGeom>
        </p:spPr>
        <p:txBody>
          <a:bodyPr wrap="square">
            <a:spAutoFit/>
          </a:bodyPr>
          <a:lstStyle/>
          <a:p>
            <a:pPr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Hình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là môn học mang tính trực quan và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trừu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tượng phần lớn học sinh rất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e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ngại trong việc học hình học. Học sinh ngại bởi các em đang yếu trong kĩ năng vẽ hình, bế tắc trong việc tìm ra con đường để suy luận chứng minh một vấn đề hình học, các em chưa nắm bắt được để chứng minh vấn đề hình học đó phải xuất phát từ đâu. </a:t>
            </a:r>
            <a:endParaRPr lang="vi-VN" sz="3000" dirty="0">
              <a:effectLst/>
              <a:latin typeface=".VnTime"/>
              <a:ea typeface="Times New Roman" panose="02020603050405020304" pitchFamily="18" charset="0"/>
              <a:cs typeface="Times New Roman" panose="02020603050405020304" pitchFamily="18" charset="0"/>
            </a:endParaRPr>
          </a:p>
        </p:txBody>
      </p:sp>
      <p:sp>
        <p:nvSpPr>
          <p:cNvPr id="4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63107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5" y="1984212"/>
            <a:ext cx="12015015" cy="5202681"/>
          </a:xfrm>
          <a:prstGeom prst="rect">
            <a:avLst/>
          </a:prstGeom>
        </p:spPr>
      </p:pic>
    </p:spTree>
    <p:extLst>
      <p:ext uri="{BB962C8B-B14F-4D97-AF65-F5344CB8AC3E}">
        <p14:creationId xmlns:p14="http://schemas.microsoft.com/office/powerpoint/2010/main" val="956971584"/>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47016"/>
            <a:ext cx="11990231" cy="5164966"/>
          </a:xfrm>
          <a:prstGeom prst="rect">
            <a:avLst/>
          </a:prstGeom>
        </p:spPr>
      </p:pic>
    </p:spTree>
    <p:extLst>
      <p:ext uri="{BB962C8B-B14F-4D97-AF65-F5344CB8AC3E}">
        <p14:creationId xmlns:p14="http://schemas.microsoft.com/office/powerpoint/2010/main" val="2876470294"/>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73486"/>
            <a:ext cx="12122429" cy="4862191"/>
          </a:xfrm>
          <a:prstGeom prst="rect">
            <a:avLst/>
          </a:prstGeom>
        </p:spPr>
      </p:pic>
    </p:spTree>
    <p:extLst>
      <p:ext uri="{BB962C8B-B14F-4D97-AF65-F5344CB8AC3E}">
        <p14:creationId xmlns:p14="http://schemas.microsoft.com/office/powerpoint/2010/main" val="218113882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6896" y="2003303"/>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86046" y="1369052"/>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8" y="2088284"/>
            <a:ext cx="12002380" cy="4894012"/>
          </a:xfrm>
          <a:prstGeom prst="rect">
            <a:avLst/>
          </a:prstGeom>
        </p:spPr>
      </p:pic>
    </p:spTree>
    <p:extLst>
      <p:ext uri="{BB962C8B-B14F-4D97-AF65-F5344CB8AC3E}">
        <p14:creationId xmlns:p14="http://schemas.microsoft.com/office/powerpoint/2010/main" val="3791942914"/>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6896" y="2003303"/>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86046" y="1369052"/>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en-US" sz="3200" b="1" smtClean="0">
                  <a:solidFill>
                    <a:schemeClr val="bg1"/>
                  </a:solidFill>
                  <a:latin typeface="Times New Roman" panose="02020603050405020304" pitchFamily="18" charset="0"/>
                  <a:ea typeface="Times New Roman" panose="02020603050405020304" pitchFamily="18" charset="0"/>
                </a:rPr>
                <a:t>Hình </a:t>
              </a:r>
              <a:r>
                <a:rPr lang="en-US" sz="3200" b="1" dirty="0" smtClean="0">
                  <a:solidFill>
                    <a:schemeClr val="bg1"/>
                  </a:solidFill>
                  <a:latin typeface="Times New Roman" panose="02020603050405020304" pitchFamily="18" charset="0"/>
                  <a:ea typeface="Times New Roman" panose="02020603050405020304" pitchFamily="18" charset="0"/>
                </a:rPr>
                <a:t>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0" y="2043751"/>
            <a:ext cx="12028138" cy="5000182"/>
          </a:xfrm>
          <a:prstGeom prst="rect">
            <a:avLst/>
          </a:prstGeom>
        </p:spPr>
      </p:pic>
    </p:spTree>
    <p:extLst>
      <p:ext uri="{BB962C8B-B14F-4D97-AF65-F5344CB8AC3E}">
        <p14:creationId xmlns:p14="http://schemas.microsoft.com/office/powerpoint/2010/main" val="358333192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19">
            <a:extLst>
              <a:ext uri="{FF2B5EF4-FFF2-40B4-BE49-F238E27FC236}">
                <a16:creationId xmlns="" xmlns:a16="http://schemas.microsoft.com/office/drawing/2014/main" id="{84D45BA3-34F0-4338-8D52-929B02A274B4}"/>
              </a:ext>
            </a:extLst>
          </p:cNvPr>
          <p:cNvSpPr/>
          <p:nvPr/>
        </p:nvSpPr>
        <p:spPr>
          <a:xfrm>
            <a:off x="-11966" y="1765162"/>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967" y="907133"/>
            <a:ext cx="12191999" cy="1100506"/>
            <a:chOff x="1018303" y="2561249"/>
            <a:chExt cx="9803191" cy="826209"/>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6"/>
              <a:ext cx="767197" cy="9230269"/>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034547" y="2604441"/>
              <a:ext cx="8777616" cy="762513"/>
            </a:xfrm>
            <a:prstGeom prst="rect">
              <a:avLst/>
            </a:prstGeom>
            <a:noFill/>
          </p:spPr>
          <p:txBody>
            <a:bodyPr wrap="square" rtlCol="0">
              <a:spAutoFit/>
            </a:bodyPr>
            <a:lstStyle/>
            <a:p>
              <a:r>
                <a:rPr lang="vi-VN" sz="3000" dirty="0" smtClean="0">
                  <a:solidFill>
                    <a:schemeClr val="bg1"/>
                  </a:solidFill>
                  <a:latin typeface="Times New Roman" panose="02020603050405020304" pitchFamily="18" charset="0"/>
                  <a:ea typeface="Times New Roman" panose="02020603050405020304" pitchFamily="18" charset="0"/>
                </a:rPr>
                <a:t> 	Trong HK1 năm </a:t>
              </a:r>
              <a:r>
                <a:rPr lang="vi-VN" sz="3000" dirty="0">
                  <a:solidFill>
                    <a:schemeClr val="bg1"/>
                  </a:solidFill>
                  <a:latin typeface="Times New Roman" panose="02020603050405020304" pitchFamily="18" charset="0"/>
                  <a:ea typeface="Times New Roman" panose="02020603050405020304" pitchFamily="18" charset="0"/>
                </a:rPr>
                <a:t>học </a:t>
              </a:r>
              <a:r>
                <a:rPr lang="vi-VN" sz="3000" dirty="0" smtClean="0">
                  <a:solidFill>
                    <a:schemeClr val="bg1"/>
                  </a:solidFill>
                  <a:latin typeface="Times New Roman" panose="02020603050405020304" pitchFamily="18" charset="0"/>
                  <a:ea typeface="Times New Roman" panose="02020603050405020304" pitchFamily="18" charset="0"/>
                </a:rPr>
                <a:t>2019 </a:t>
              </a:r>
              <a:r>
                <a:rPr lang="vi-VN" sz="3000" dirty="0">
                  <a:solidFill>
                    <a:schemeClr val="bg1"/>
                  </a:solidFill>
                  <a:latin typeface="Times New Roman" panose="02020603050405020304" pitchFamily="18" charset="0"/>
                  <a:ea typeface="Times New Roman" panose="02020603050405020304" pitchFamily="18" charset="0"/>
                </a:rPr>
                <a:t>– </a:t>
              </a:r>
              <a:r>
                <a:rPr lang="vi-VN" sz="3000" dirty="0" smtClean="0">
                  <a:solidFill>
                    <a:schemeClr val="bg1"/>
                  </a:solidFill>
                  <a:latin typeface="Times New Roman" panose="02020603050405020304" pitchFamily="18" charset="0"/>
                  <a:ea typeface="Times New Roman" panose="02020603050405020304" pitchFamily="18" charset="0"/>
                </a:rPr>
                <a:t>2020</a:t>
              </a:r>
              <a:r>
                <a:rPr lang="fr-FR" sz="3000" dirty="0" smtClean="0">
                  <a:solidFill>
                    <a:schemeClr val="bg1"/>
                  </a:solidFill>
                  <a:latin typeface="Times New Roman" panose="02020603050405020304" pitchFamily="18" charset="0"/>
                  <a:ea typeface="Times New Roman" panose="02020603050405020304" pitchFamily="18" charset="0"/>
                </a:rPr>
                <a:t>, </a:t>
              </a:r>
              <a:r>
                <a:rPr lang="fr-FR" sz="3000" dirty="0">
                  <a:solidFill>
                    <a:schemeClr val="bg1"/>
                  </a:solidFill>
                  <a:latin typeface="Times New Roman" panose="02020603050405020304" pitchFamily="18" charset="0"/>
                  <a:ea typeface="Times New Roman" panose="02020603050405020304" pitchFamily="18" charset="0"/>
                </a:rPr>
                <a:t>khi chưa áp dụng biện pháp vào </a:t>
              </a:r>
              <a:r>
                <a:rPr lang="fr-FR" sz="3000" dirty="0" smtClean="0">
                  <a:solidFill>
                    <a:schemeClr val="bg1"/>
                  </a:solidFill>
                  <a:latin typeface="Times New Roman" panose="02020603050405020304" pitchFamily="18" charset="0"/>
                  <a:ea typeface="Times New Roman" panose="02020603050405020304" pitchFamily="18" charset="0"/>
                </a:rPr>
                <a:t>công </a:t>
              </a:r>
              <a:r>
                <a:rPr lang="fr-FR" sz="3000" dirty="0">
                  <a:solidFill>
                    <a:schemeClr val="bg1"/>
                  </a:solidFill>
                  <a:latin typeface="Times New Roman" panose="02020603050405020304" pitchFamily="18" charset="0"/>
                  <a:ea typeface="Times New Roman" panose="02020603050405020304" pitchFamily="18" charset="0"/>
                </a:rPr>
                <a:t>tác giảng dạy</a:t>
              </a:r>
              <a:endParaRPr lang="vi-VN" sz="30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018303" y="2561249"/>
              <a:ext cx="1016244" cy="826209"/>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8" name="Freeform 15">
            <a:extLst>
              <a:ext uri="{FF2B5EF4-FFF2-40B4-BE49-F238E27FC236}">
                <a16:creationId xmlns="" xmlns:a16="http://schemas.microsoft.com/office/drawing/2014/main" id="{F0AE0EEA-F163-462C-AEF1-688A4D6B8589}"/>
              </a:ext>
            </a:extLst>
          </p:cNvPr>
          <p:cNvSpPr>
            <a:spLocks noEditPoints="1"/>
          </p:cNvSpPr>
          <p:nvPr/>
        </p:nvSpPr>
        <p:spPr bwMode="auto">
          <a:xfrm>
            <a:off x="920178" y="3830415"/>
            <a:ext cx="331735" cy="39903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48592007"/>
              </p:ext>
            </p:extLst>
          </p:nvPr>
        </p:nvGraphicFramePr>
        <p:xfrm>
          <a:off x="0" y="2123759"/>
          <a:ext cx="12028868" cy="4211390"/>
        </p:xfrm>
        <a:graphic>
          <a:graphicData uri="http://schemas.openxmlformats.org/drawingml/2006/table">
            <a:tbl>
              <a:tblPr firstRow="1" firstCol="1" bandRow="1">
                <a:tableStyleId>{5C22544A-7EE6-4342-B048-85BDC9FD1C3A}</a:tableStyleId>
              </a:tblPr>
              <a:tblGrid>
                <a:gridCol w="622270"/>
                <a:gridCol w="1024295"/>
                <a:gridCol w="623436"/>
                <a:gridCol w="863486"/>
                <a:gridCol w="628094"/>
                <a:gridCol w="858822"/>
                <a:gridCol w="632756"/>
                <a:gridCol w="822699"/>
                <a:gridCol w="621104"/>
                <a:gridCol w="849503"/>
                <a:gridCol w="653733"/>
                <a:gridCol w="879798"/>
                <a:gridCol w="653733"/>
                <a:gridCol w="833187"/>
                <a:gridCol w="653733"/>
                <a:gridCol w="808219"/>
              </a:tblGrid>
              <a:tr h="842278">
                <a:tc rowSpan="2" gridSpan="2">
                  <a:txBody>
                    <a:bodyPr/>
                    <a:lstStyle/>
                    <a:p>
                      <a:pPr algn="ctr">
                        <a:spcAft>
                          <a:spcPts val="0"/>
                        </a:spcAft>
                      </a:pPr>
                      <a:r>
                        <a:rPr lang="en-US" sz="2500" dirty="0">
                          <a:effectLst/>
                          <a:latin typeface="Times New Roman" panose="02020603050405020304" pitchFamily="18" charset="0"/>
                          <a:cs typeface="Times New Roman" panose="02020603050405020304" pitchFamily="18" charset="0"/>
                        </a:rPr>
                        <a:t>Tổng bài kiểm tra</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vi-VN"/>
                    </a:p>
                  </a:txBody>
                  <a:tcPr/>
                </a:tc>
                <a:tc gridSpan="2">
                  <a:txBody>
                    <a:bodyPr/>
                    <a:lstStyle/>
                    <a:p>
                      <a:pPr algn="ctr">
                        <a:spcAft>
                          <a:spcPts val="0"/>
                        </a:spcAft>
                      </a:pPr>
                      <a:r>
                        <a:rPr lang="en-US" sz="2500" dirty="0">
                          <a:effectLst/>
                          <a:latin typeface="Times New Roman" panose="02020603050405020304" pitchFamily="18" charset="0"/>
                          <a:cs typeface="Times New Roman" panose="02020603050405020304" pitchFamily="18" charset="0"/>
                        </a:rPr>
                        <a:t>Kém</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Yếu</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Khá</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Giỏi</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 trở lên</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Dưới 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842278">
                <a:tc gridSpan="2" vMerge="1">
                  <a:txBody>
                    <a:bodyPr/>
                    <a:lstStyle/>
                    <a:p>
                      <a:endParaRPr lang="vi-VN"/>
                    </a:p>
                  </a:txBody>
                  <a:tcPr/>
                </a:tc>
                <a:tc hMerge="1" v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0 đến 3.5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 3.5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l">
                        <a:spcAft>
                          <a:spcPts val="0"/>
                        </a:spcAft>
                      </a:pPr>
                      <a:r>
                        <a:rPr lang="en-US" sz="2500">
                          <a:effectLst/>
                          <a:latin typeface="Times New Roman" panose="02020603050405020304" pitchFamily="18" charset="0"/>
                          <a:cs typeface="Times New Roman" panose="02020603050405020304" pitchFamily="18" charset="0"/>
                        </a:rPr>
                        <a:t>5 đến 6.5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75565" algn="l">
                        <a:spcAft>
                          <a:spcPts val="0"/>
                        </a:spcAft>
                      </a:pPr>
                      <a:r>
                        <a:rPr lang="en-US" sz="2500">
                          <a:effectLst/>
                          <a:latin typeface="Times New Roman" panose="02020603050405020304" pitchFamily="18" charset="0"/>
                          <a:cs typeface="Times New Roman" panose="02020603050405020304" pitchFamily="18" charset="0"/>
                        </a:rPr>
                        <a:t> 6.5 đến 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8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5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0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842278">
                <a:tc>
                  <a:txBody>
                    <a:bodyPr/>
                    <a:lstStyle/>
                    <a:p>
                      <a:pPr indent="-7175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4925" algn="ctr">
                        <a:spcAft>
                          <a:spcPts val="0"/>
                        </a:spcAft>
                      </a:pPr>
                      <a:r>
                        <a:rPr lang="en-US" sz="2500">
                          <a:effectLst/>
                          <a:latin typeface="Times New Roman" panose="02020603050405020304" pitchFamily="18" charset="0"/>
                          <a:cs typeface="Times New Roman" panose="02020603050405020304" pitchFamily="18" charset="0"/>
                        </a:rPr>
                        <a:t> </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27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461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54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207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080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6515" indent="-5651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dirty="0">
                          <a:effectLst/>
                          <a:latin typeface="Times New Roman" panose="02020603050405020304" pitchFamily="18" charset="0"/>
                          <a:cs typeface="Times New Roman" panose="02020603050405020304" pitchFamily="18" charset="0"/>
                        </a:rPr>
                        <a:t>TL%  </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42278">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 Tiết</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dirty="0">
                          <a:effectLst/>
                          <a:latin typeface="Times New Roman" panose="02020603050405020304" pitchFamily="18" charset="0"/>
                          <a:cs typeface="Times New Roman" panose="02020603050405020304" pitchFamily="18" charset="0"/>
                        </a:rPr>
                        <a:t>3</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8,1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9</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24,3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21,7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29,7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25</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67,6</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12</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5405" algn="l">
                        <a:spcAft>
                          <a:spcPts val="0"/>
                        </a:spcAft>
                      </a:pPr>
                      <a:r>
                        <a:rPr lang="en-US" sz="2500">
                          <a:solidFill>
                            <a:srgbClr val="FF0000"/>
                          </a:solidFill>
                          <a:effectLst/>
                          <a:latin typeface="Times New Roman" panose="02020603050405020304" pitchFamily="18" charset="0"/>
                          <a:cs typeface="Times New Roman" panose="02020603050405020304" pitchFamily="18" charset="0"/>
                        </a:rPr>
                        <a:t>32,4</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42278">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HK 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4</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8260" algn="l">
                        <a:spcAft>
                          <a:spcPts val="0"/>
                        </a:spcAft>
                      </a:pPr>
                      <a:r>
                        <a:rPr lang="en-US" sz="2500">
                          <a:effectLst/>
                          <a:latin typeface="Times New Roman" panose="02020603050405020304" pitchFamily="18" charset="0"/>
                          <a:cs typeface="Times New Roman" panose="02020603050405020304" pitchFamily="18" charset="0"/>
                        </a:rPr>
                        <a:t>10,8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54,1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18,9</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27</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73</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10</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27</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760816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19">
            <a:extLst>
              <a:ext uri="{FF2B5EF4-FFF2-40B4-BE49-F238E27FC236}">
                <a16:creationId xmlns="" xmlns:a16="http://schemas.microsoft.com/office/drawing/2014/main" id="{84D45BA3-34F0-4338-8D52-929B02A274B4}"/>
              </a:ext>
            </a:extLst>
          </p:cNvPr>
          <p:cNvSpPr/>
          <p:nvPr/>
        </p:nvSpPr>
        <p:spPr>
          <a:xfrm>
            <a:off x="-11966" y="1765162"/>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9490" y="1009352"/>
            <a:ext cx="12191999" cy="1134749"/>
            <a:chOff x="1018303" y="2561249"/>
            <a:chExt cx="9803191" cy="851917"/>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6"/>
              <a:ext cx="767197" cy="9230269"/>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08725"/>
            </a:xfrm>
            <a:prstGeom prst="rect">
              <a:avLst/>
            </a:prstGeom>
            <a:noFill/>
          </p:spPr>
          <p:txBody>
            <a:bodyPr wrap="square" rtlCol="0">
              <a:spAutoFit/>
            </a:bodyPr>
            <a:lstStyle/>
            <a:p>
              <a:r>
                <a:rPr lang="vi-VN" sz="3200" dirty="0" smtClean="0">
                  <a:solidFill>
                    <a:schemeClr val="bg1"/>
                  </a:solidFill>
                  <a:latin typeface="Times New Roman" panose="02020603050405020304" pitchFamily="18" charset="0"/>
                  <a:ea typeface="Times New Roman" panose="02020603050405020304" pitchFamily="18" charset="0"/>
                </a:rPr>
                <a:t>	</a:t>
              </a:r>
              <a:r>
                <a:rPr lang="vi-VN" sz="3000" dirty="0" smtClean="0">
                  <a:solidFill>
                    <a:schemeClr val="bg1"/>
                  </a:solidFill>
                  <a:latin typeface="Times New Roman" panose="02020603050405020304" pitchFamily="18" charset="0"/>
                  <a:ea typeface="Times New Roman" panose="02020603050405020304" pitchFamily="18" charset="0"/>
                </a:rPr>
                <a:t>Trong HK2 năm </a:t>
              </a:r>
              <a:r>
                <a:rPr lang="vi-VN" sz="3000" dirty="0">
                  <a:solidFill>
                    <a:schemeClr val="bg1"/>
                  </a:solidFill>
                  <a:latin typeface="Times New Roman" panose="02020603050405020304" pitchFamily="18" charset="0"/>
                  <a:ea typeface="Times New Roman" panose="02020603050405020304" pitchFamily="18" charset="0"/>
                </a:rPr>
                <a:t>học </a:t>
              </a:r>
              <a:r>
                <a:rPr lang="vi-VN" sz="3000" dirty="0" smtClean="0">
                  <a:solidFill>
                    <a:schemeClr val="bg1"/>
                  </a:solidFill>
                  <a:latin typeface="Times New Roman" panose="02020603050405020304" pitchFamily="18" charset="0"/>
                  <a:ea typeface="Times New Roman" panose="02020603050405020304" pitchFamily="18" charset="0"/>
                </a:rPr>
                <a:t>2019 </a:t>
              </a:r>
              <a:r>
                <a:rPr lang="vi-VN" sz="3000" dirty="0">
                  <a:solidFill>
                    <a:schemeClr val="bg1"/>
                  </a:solidFill>
                  <a:latin typeface="Times New Roman" panose="02020603050405020304" pitchFamily="18" charset="0"/>
                  <a:ea typeface="Times New Roman" panose="02020603050405020304" pitchFamily="18" charset="0"/>
                </a:rPr>
                <a:t>– </a:t>
              </a:r>
              <a:r>
                <a:rPr lang="vi-VN" sz="3000" dirty="0" smtClean="0">
                  <a:solidFill>
                    <a:schemeClr val="bg1"/>
                  </a:solidFill>
                  <a:latin typeface="Times New Roman" panose="02020603050405020304" pitchFamily="18" charset="0"/>
                  <a:ea typeface="Times New Roman" panose="02020603050405020304" pitchFamily="18" charset="0"/>
                </a:rPr>
                <a:t>2020 sau</a:t>
              </a:r>
              <a:r>
                <a:rPr lang="fr-FR" sz="3000" dirty="0" smtClean="0">
                  <a:solidFill>
                    <a:schemeClr val="bg1"/>
                  </a:solidFill>
                  <a:latin typeface="Times New Roman" panose="02020603050405020304" pitchFamily="18" charset="0"/>
                  <a:ea typeface="Times New Roman" panose="02020603050405020304" pitchFamily="18" charset="0"/>
                </a:rPr>
                <a:t> </a:t>
              </a:r>
              <a:r>
                <a:rPr lang="fr-FR" sz="3000" dirty="0">
                  <a:solidFill>
                    <a:schemeClr val="bg1"/>
                  </a:solidFill>
                  <a:latin typeface="Times New Roman" panose="02020603050405020304" pitchFamily="18" charset="0"/>
                  <a:ea typeface="Times New Roman" panose="02020603050405020304" pitchFamily="18" charset="0"/>
                </a:rPr>
                <a:t>khi </a:t>
              </a:r>
              <a:r>
                <a:rPr lang="fr-FR" sz="3000" dirty="0" smtClean="0">
                  <a:solidFill>
                    <a:schemeClr val="bg1"/>
                  </a:solidFill>
                  <a:latin typeface="Times New Roman" panose="02020603050405020304" pitchFamily="18" charset="0"/>
                  <a:ea typeface="Times New Roman" panose="02020603050405020304" pitchFamily="18" charset="0"/>
                </a:rPr>
                <a:t>áp </a:t>
              </a:r>
              <a:r>
                <a:rPr lang="fr-FR" sz="3000" dirty="0">
                  <a:solidFill>
                    <a:schemeClr val="bg1"/>
                  </a:solidFill>
                  <a:latin typeface="Times New Roman" panose="02020603050405020304" pitchFamily="18" charset="0"/>
                  <a:ea typeface="Times New Roman" panose="02020603050405020304" pitchFamily="18" charset="0"/>
                </a:rPr>
                <a:t>dụng biện pháp vào </a:t>
              </a:r>
              <a:r>
                <a:rPr lang="fr-FR" sz="3000" dirty="0" smtClean="0">
                  <a:solidFill>
                    <a:schemeClr val="bg1"/>
                  </a:solidFill>
                  <a:latin typeface="Times New Roman" panose="02020603050405020304" pitchFamily="18" charset="0"/>
                  <a:ea typeface="Times New Roman" panose="02020603050405020304" pitchFamily="18" charset="0"/>
                </a:rPr>
                <a:t>công tác </a:t>
              </a:r>
              <a:r>
                <a:rPr lang="fr-FR" sz="3000" dirty="0">
                  <a:solidFill>
                    <a:schemeClr val="bg1"/>
                  </a:solidFill>
                  <a:latin typeface="Times New Roman" panose="02020603050405020304" pitchFamily="18" charset="0"/>
                  <a:ea typeface="Times New Roman" panose="02020603050405020304" pitchFamily="18" charset="0"/>
                </a:rPr>
                <a:t>giảng </a:t>
              </a:r>
              <a:r>
                <a:rPr lang="fr-FR" sz="3000" dirty="0" smtClean="0">
                  <a:solidFill>
                    <a:schemeClr val="bg1"/>
                  </a:solidFill>
                  <a:latin typeface="Times New Roman" panose="02020603050405020304" pitchFamily="18" charset="0"/>
                  <a:ea typeface="Times New Roman" panose="02020603050405020304" pitchFamily="18" charset="0"/>
                </a:rPr>
                <a:t>dạy</a:t>
              </a:r>
              <a:r>
                <a:rPr lang="vi-VN" sz="3000" dirty="0" smtClean="0">
                  <a:solidFill>
                    <a:schemeClr val="bg1"/>
                  </a:solidFill>
                  <a:latin typeface="Times New Roman" panose="02020603050405020304" pitchFamily="18" charset="0"/>
                  <a:ea typeface="Times New Roman" panose="02020603050405020304" pitchFamily="18" charset="0"/>
                </a:rPr>
                <a:t>:</a:t>
              </a:r>
              <a:endParaRPr lang="vi-VN" sz="30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018303" y="2561249"/>
              <a:ext cx="980827" cy="826209"/>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8" name="Freeform 15">
            <a:extLst>
              <a:ext uri="{FF2B5EF4-FFF2-40B4-BE49-F238E27FC236}">
                <a16:creationId xmlns="" xmlns:a16="http://schemas.microsoft.com/office/drawing/2014/main" id="{F0AE0EEA-F163-462C-AEF1-688A4D6B8589}"/>
              </a:ext>
            </a:extLst>
          </p:cNvPr>
          <p:cNvSpPr>
            <a:spLocks noEditPoints="1"/>
          </p:cNvSpPr>
          <p:nvPr/>
        </p:nvSpPr>
        <p:spPr bwMode="auto">
          <a:xfrm>
            <a:off x="920178" y="3830415"/>
            <a:ext cx="331735" cy="39903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64560263"/>
              </p:ext>
            </p:extLst>
          </p:nvPr>
        </p:nvGraphicFramePr>
        <p:xfrm>
          <a:off x="29493" y="2292437"/>
          <a:ext cx="12012253" cy="4185637"/>
        </p:xfrm>
        <a:graphic>
          <a:graphicData uri="http://schemas.openxmlformats.org/drawingml/2006/table">
            <a:tbl>
              <a:tblPr firstRow="1" firstCol="1" bandRow="1">
                <a:tableStyleId>{5C22544A-7EE6-4342-B048-85BDC9FD1C3A}</a:tableStyleId>
              </a:tblPr>
              <a:tblGrid>
                <a:gridCol w="618698"/>
                <a:gridCol w="1018419"/>
                <a:gridCol w="619856"/>
                <a:gridCol w="842311"/>
                <a:gridCol w="624491"/>
                <a:gridCol w="838834"/>
                <a:gridCol w="644187"/>
                <a:gridCol w="817979"/>
                <a:gridCol w="617538"/>
                <a:gridCol w="844628"/>
                <a:gridCol w="649980"/>
                <a:gridCol w="872433"/>
                <a:gridCol w="649980"/>
                <a:gridCol w="828405"/>
                <a:gridCol w="649980"/>
                <a:gridCol w="874534"/>
              </a:tblGrid>
              <a:tr h="878185">
                <a:tc rowSpan="2"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Tổng bài kiểm tra</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Kém</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Yếu</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Khá</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Giỏi</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 trở lên</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Dưới 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878185">
                <a:tc gridSpan="2" vMerge="1">
                  <a:txBody>
                    <a:bodyPr/>
                    <a:lstStyle/>
                    <a:p>
                      <a:endParaRPr lang="vi-VN"/>
                    </a:p>
                  </a:txBody>
                  <a:tcPr/>
                </a:tc>
                <a:tc hMerge="1" vMerge="1">
                  <a:txBody>
                    <a:bodyPr/>
                    <a:lstStyle/>
                    <a:p>
                      <a:endParaRPr lang="vi-VN"/>
                    </a:p>
                  </a:txBody>
                  <a:tcPr/>
                </a:tc>
                <a:tc gridSpan="2">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0 đến 3.5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59690" algn="ctr">
                        <a:spcAft>
                          <a:spcPts val="0"/>
                        </a:spcAft>
                      </a:pPr>
                      <a:r>
                        <a:rPr lang="en-US" sz="2500">
                          <a:effectLst/>
                          <a:latin typeface="Times New Roman" panose="02020603050405020304" pitchFamily="18" charset="0"/>
                          <a:cs typeface="Times New Roman" panose="02020603050405020304" pitchFamily="18" charset="0"/>
                        </a:rPr>
                        <a:t>3.5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l">
                        <a:spcAft>
                          <a:spcPts val="0"/>
                        </a:spcAft>
                      </a:pPr>
                      <a:r>
                        <a:rPr lang="en-US" sz="2500">
                          <a:effectLst/>
                          <a:latin typeface="Times New Roman" panose="02020603050405020304" pitchFamily="18" charset="0"/>
                          <a:cs typeface="Times New Roman" panose="02020603050405020304" pitchFamily="18" charset="0"/>
                        </a:rPr>
                        <a:t>5 đến 6.5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75565" algn="l">
                        <a:spcAft>
                          <a:spcPts val="0"/>
                        </a:spcAft>
                      </a:pPr>
                      <a:r>
                        <a:rPr lang="en-US" sz="2500">
                          <a:effectLst/>
                          <a:latin typeface="Times New Roman" panose="02020603050405020304" pitchFamily="18" charset="0"/>
                          <a:cs typeface="Times New Roman" panose="02020603050405020304" pitchFamily="18" charset="0"/>
                        </a:rPr>
                        <a:t> 6.5 đến 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8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5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0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672897">
                <a:tc>
                  <a:txBody>
                    <a:bodyPr/>
                    <a:lstStyle/>
                    <a:p>
                      <a:pPr indent="-7175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4925" algn="l">
                        <a:spcAft>
                          <a:spcPts val="0"/>
                        </a:spcAft>
                      </a:pPr>
                      <a:r>
                        <a:rPr lang="en-US" sz="2500">
                          <a:effectLst/>
                          <a:latin typeface="Times New Roman" panose="02020603050405020304" pitchFamily="18" charset="0"/>
                          <a:cs typeface="Times New Roman" panose="02020603050405020304" pitchFamily="18" charset="0"/>
                        </a:rPr>
                        <a:t> </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27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969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461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54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31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080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6515" indent="-5651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dirty="0">
                          <a:effectLst/>
                          <a:latin typeface="Times New Roman" panose="02020603050405020304" pitchFamily="18" charset="0"/>
                          <a:cs typeface="Times New Roman" panose="02020603050405020304" pitchFamily="18" charset="0"/>
                        </a:rPr>
                        <a:t>TL%</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8185">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 Tiết </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2,7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21,6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43,3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29,7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35</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94,6</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2</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solidFill>
                            <a:srgbClr val="FF0000"/>
                          </a:solidFill>
                          <a:effectLst/>
                          <a:latin typeface="Times New Roman" panose="02020603050405020304" pitchFamily="18" charset="0"/>
                          <a:cs typeface="Times New Roman" panose="02020603050405020304" pitchFamily="18" charset="0"/>
                        </a:rPr>
                        <a:t>5,4</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8185">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HK 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8,1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16,2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43,3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29,7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33</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89,2</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4</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10,8</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894885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9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14948" y="967426"/>
            <a:ext cx="7948021" cy="602399"/>
            <a:chOff x="7483861" y="7535041"/>
            <a:chExt cx="14646001" cy="1057459"/>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5"/>
              <a:ext cx="13136675" cy="972495"/>
            </a:xfrm>
            <a:prstGeom prst="rect">
              <a:avLst/>
            </a:prstGeom>
            <a:noFill/>
          </p:spPr>
          <p:txBody>
            <a:bodyPr wrap="square" rtlCol="0">
              <a:spAutoFit/>
            </a:bodyPr>
            <a:lstStyle/>
            <a:p>
              <a:r>
                <a:rPr lang="vi-VN" sz="3000" b="1" dirty="0" smtClean="0">
                  <a:solidFill>
                    <a:srgbClr val="0000FF"/>
                  </a:solidFill>
                  <a:latin typeface="+mj-lt"/>
                  <a:ea typeface="Tahoma" pitchFamily="34" charset="0"/>
                  <a:cs typeface="Tahoma" pitchFamily="34" charset="0"/>
                </a:rPr>
                <a:t>Lý do</a:t>
              </a:r>
              <a:endParaRPr lang="en-US" sz="30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35041"/>
              <a:ext cx="1381118" cy="972496"/>
              <a:chOff x="7483860" y="7535041"/>
              <a:chExt cx="1381118" cy="972496"/>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35041"/>
                <a:ext cx="1371600" cy="972496"/>
                <a:chOff x="7493378" y="7535041"/>
                <a:chExt cx="1371600" cy="972496"/>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865697" y="7535041"/>
                  <a:ext cx="694757" cy="972496"/>
                </a:xfrm>
                <a:prstGeom prst="rect">
                  <a:avLst/>
                </a:prstGeom>
                <a:noFill/>
              </p:spPr>
              <p:txBody>
                <a:bodyPr wrap="none" rtlCol="0">
                  <a:spAutoFit/>
                </a:bodyPr>
                <a:lstStyle/>
                <a:p>
                  <a:pPr algn="ctr"/>
                  <a:r>
                    <a:rPr lang="en-US" sz="3000" b="1" dirty="0">
                      <a:solidFill>
                        <a:schemeClr val="bg1"/>
                      </a:solidFill>
                      <a:latin typeface="Times New Roman" panose="02020603050405020304" pitchFamily="18" charset="0"/>
                      <a:ea typeface="Tahoma" pitchFamily="34" charset="0"/>
                      <a:cs typeface="Times New Roman" panose="02020603050405020304" pitchFamily="18" charset="0"/>
                    </a:rPr>
                    <a:t>1</a:t>
                  </a: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69" y="1856848"/>
            <a:ext cx="12192001" cy="5061961"/>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34022" y="1622313"/>
            <a:ext cx="5608127" cy="680156"/>
            <a:chOff x="1136939" y="2525941"/>
            <a:chExt cx="9484471" cy="900941"/>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697263" y="-1485777"/>
              <a:ext cx="767197" cy="8979273"/>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95387" y="2525941"/>
              <a:ext cx="8426023" cy="733831"/>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c</a:t>
              </a:r>
              <a:r>
                <a:rPr lang="vi-VN" sz="3000" b="1" dirty="0">
                  <a:solidFill>
                    <a:schemeClr val="bg1"/>
                  </a:solidFill>
                  <a:latin typeface="+mj-lt"/>
                  <a:ea typeface="Tahoma" pitchFamily="34" charset="0"/>
                  <a:cs typeface="Tahoma" pitchFamily="34" charset="0"/>
                </a:rPr>
                <a:t>)</a:t>
              </a:r>
              <a:r>
                <a:rPr lang="vi-VN" sz="3000" b="1" dirty="0" smtClean="0">
                  <a:solidFill>
                    <a:schemeClr val="bg1"/>
                  </a:solidFill>
                  <a:latin typeface="+mj-lt"/>
                  <a:ea typeface="Tahoma" pitchFamily="34" charset="0"/>
                  <a:cs typeface="Tahoma" pitchFamily="34" charset="0"/>
                </a:rPr>
                <a:t> Yêu cầu cần giải quyết</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6"/>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6" name="Rectangle 5"/>
          <p:cNvSpPr/>
          <p:nvPr/>
        </p:nvSpPr>
        <p:spPr>
          <a:xfrm>
            <a:off x="160453" y="2963261"/>
            <a:ext cx="12032817" cy="2400657"/>
          </a:xfrm>
          <a:prstGeom prst="rect">
            <a:avLst/>
          </a:prstGeom>
        </p:spPr>
        <p:txBody>
          <a:bodyPr wrap="square">
            <a:spAutoFit/>
          </a:bodyPr>
          <a:lstStyle/>
          <a:p>
            <a:pPr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Để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giúp các em vượt qua được những khó khăn trở ngại trong việc học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Tạo cho các em kiến thức vững vàng và tâm lí thoải mái bước vào các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bài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kiểm tra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một tiết, học kì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và tuyển sinh vào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lớp 10</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Sau đây, tôi xin nêu ra cách để học sinh lớp 9 tháo gỡ vướng mắc trong chứng minh bài toán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hình học bằng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cách sử dụng sơ đồ phân tích đi lên.</a:t>
            </a:r>
            <a:endParaRPr lang="vi-VN" sz="3000" dirty="0">
              <a:effectLst/>
              <a:latin typeface=".VnTime"/>
              <a:ea typeface="Times New Roman" panose="02020603050405020304" pitchFamily="18" charset="0"/>
              <a:cs typeface="Times New Roman" panose="02020603050405020304" pitchFamily="18" charset="0"/>
            </a:endParaRPr>
          </a:p>
        </p:txBody>
      </p:sp>
      <p:sp>
        <p:nvSpPr>
          <p:cNvPr id="34"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412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54727" y="941019"/>
            <a:ext cx="7948021" cy="603049"/>
            <a:chOff x="7483861" y="7533900"/>
            <a:chExt cx="14646001" cy="1058600"/>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5"/>
              <a:ext cx="13136675" cy="972495"/>
            </a:xfrm>
            <a:prstGeom prst="rect">
              <a:avLst/>
            </a:prstGeom>
            <a:noFill/>
          </p:spPr>
          <p:txBody>
            <a:bodyPr wrap="square" rtlCol="0">
              <a:spAutoFit/>
            </a:bodyPr>
            <a:lstStyle/>
            <a:p>
              <a:r>
                <a:rPr lang="vi-VN" sz="3000" b="1" dirty="0" smtClean="0">
                  <a:solidFill>
                    <a:srgbClr val="0000FF"/>
                  </a:solidFill>
                  <a:latin typeface="+mj-lt"/>
                  <a:ea typeface="Tahoma" pitchFamily="34" charset="0"/>
                  <a:cs typeface="Tahoma" pitchFamily="34" charset="0"/>
                </a:rPr>
                <a:t>Mục tiêu</a:t>
              </a:r>
              <a:endParaRPr lang="en-US" sz="30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33900"/>
              <a:ext cx="1381118" cy="972495"/>
              <a:chOff x="7483860" y="7533900"/>
              <a:chExt cx="1381118" cy="972495"/>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33900"/>
                <a:ext cx="1371600" cy="972495"/>
                <a:chOff x="7493378" y="7533900"/>
                <a:chExt cx="137160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596419" y="7533900"/>
                  <a:ext cx="1165513"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2</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45698" y="1856848"/>
            <a:ext cx="12134334" cy="5061961"/>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73801" y="1660300"/>
            <a:ext cx="5479339" cy="593450"/>
            <a:chOff x="1136939" y="2525941"/>
            <a:chExt cx="9484471" cy="900941"/>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697263" y="-1485777"/>
              <a:ext cx="767197" cy="8979273"/>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95388" y="2525941"/>
              <a:ext cx="8426022"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a</a:t>
              </a:r>
              <a:r>
                <a:rPr lang="vi-VN" sz="3000" b="1" dirty="0">
                  <a:solidFill>
                    <a:schemeClr val="bg1"/>
                  </a:solidFill>
                  <a:latin typeface="+mj-lt"/>
                  <a:ea typeface="Tahoma" pitchFamily="34" charset="0"/>
                  <a:cs typeface="Tahoma" pitchFamily="34" charset="0"/>
                </a:rPr>
                <a:t>)</a:t>
              </a:r>
              <a:r>
                <a:rPr lang="vi-VN" sz="3000" b="1" dirty="0" smtClean="0">
                  <a:solidFill>
                    <a:schemeClr val="bg1"/>
                  </a:solidFill>
                  <a:latin typeface="+mj-lt"/>
                  <a:ea typeface="Tahoma" pitchFamily="34" charset="0"/>
                  <a:cs typeface="Tahoma" pitchFamily="34" charset="0"/>
                </a:rPr>
                <a:t> Mục tiêu chung</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6"/>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 name="Rectangle 2"/>
          <p:cNvSpPr/>
          <p:nvPr/>
        </p:nvSpPr>
        <p:spPr>
          <a:xfrm>
            <a:off x="57666" y="2552942"/>
            <a:ext cx="12134334" cy="2400657"/>
          </a:xfrm>
          <a:prstGeom prst="rect">
            <a:avLst/>
          </a:prstGeom>
        </p:spPr>
        <p:txBody>
          <a:bodyPr wrap="square">
            <a:spAutoFit/>
          </a:bodyPr>
          <a:lstStyle/>
          <a:p>
            <a:pPr algn="just">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Nhằm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bổ sung nâng cao kiến thức giải các bài toán Hình học cho các em học sinh lớp 9 tại trường THCS Trần Đại Nghĩa. </a:t>
            </a:r>
            <a:r>
              <a:rPr lang="en-US"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 </a:t>
            </a:r>
            <a:r>
              <a:rPr lang="en-US" sz="3000" kern="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học sinh định hướng được phương pháp giải, từ đó nghiên cứu tìm ra cách giải, giảm bớt những khó khăn, lúng túng của các em khi giải bài toán Hình </a:t>
            </a:r>
            <a:r>
              <a:rPr lang="en-US"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 thời tạo hứng thú trong học tập,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phát huy khả năng tự </a:t>
            </a: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học,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tự tìm hiểu cho các em.</a:t>
            </a:r>
            <a:endParaRPr lang="vi-VN" sz="3000" dirty="0">
              <a:effectLst/>
              <a:latin typeface="Times New Roman" panose="02020603050405020304" pitchFamily="18" charset="0"/>
              <a:ea typeface="Times New Roman" panose="02020603050405020304" pitchFamily="18" charset="0"/>
            </a:endParaRPr>
          </a:p>
        </p:txBody>
      </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33665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54727" y="940733"/>
            <a:ext cx="11837273" cy="564188"/>
            <a:chOff x="7483861" y="7533399"/>
            <a:chExt cx="21812816" cy="990383"/>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72802" y="7551287"/>
              <a:ext cx="20323875" cy="972495"/>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Mục tiêu</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33399"/>
              <a:ext cx="1381118" cy="972495"/>
              <a:chOff x="7483860" y="7533399"/>
              <a:chExt cx="1381118" cy="972495"/>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33399"/>
                <a:ext cx="1371600" cy="972495"/>
                <a:chOff x="7493378" y="7533399"/>
                <a:chExt cx="137160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564548" y="7533399"/>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2</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45698" y="1856848"/>
            <a:ext cx="12134334" cy="5061961"/>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04225" y="1621154"/>
            <a:ext cx="5479339" cy="593450"/>
            <a:chOff x="1136939" y="2525941"/>
            <a:chExt cx="9484471" cy="900941"/>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697263" y="-1485777"/>
              <a:ext cx="767197" cy="8979273"/>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95388" y="2525941"/>
              <a:ext cx="8426022"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b) Mục tiêu cụ thể</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6"/>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65242" y="2763692"/>
            <a:ext cx="4241609" cy="1872702"/>
          </a:xfrm>
          <a:prstGeom prst="rect">
            <a:avLst/>
          </a:prstGeom>
          <a:noFill/>
        </p:spPr>
        <p:txBody>
          <a:bodyPr wrap="square" rtlCol="0">
            <a:spAutoFit/>
          </a:bodyPr>
          <a:lstStyle/>
          <a:p>
            <a:endParaRPr lang="vi-VN" dirty="0"/>
          </a:p>
        </p:txBody>
      </p:sp>
      <p:sp>
        <p:nvSpPr>
          <p:cNvPr id="23" name="Rectangle 22"/>
          <p:cNvSpPr/>
          <p:nvPr/>
        </p:nvSpPr>
        <p:spPr>
          <a:xfrm>
            <a:off x="178259" y="2552942"/>
            <a:ext cx="11965789" cy="2400657"/>
          </a:xfrm>
          <a:prstGeom prst="rect">
            <a:avLst/>
          </a:prstGeom>
        </p:spPr>
        <p:txBody>
          <a:bodyPr wrap="square">
            <a:spAutoFit/>
          </a:bodyPr>
          <a:lstStyle/>
          <a:p>
            <a:pPr algn="just">
              <a:spcAft>
                <a:spcPts val="600"/>
              </a:spcAft>
              <a:tabLst>
                <a:tab pos="450215" algn="l"/>
              </a:tabLst>
            </a:pPr>
            <a:r>
              <a:rPr lang="en-US"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kern="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 toán Hình rất đa dạng và phong phú. Việc giải bài toán là một yêu cầu rất quan trọng đối với học sinh. </a:t>
            </a:r>
            <a:r>
              <a:rPr lang="vi-VN"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 viên phải giúp các em tìm ra con đường đơn giản nhất để giải quyết các bài toán Hình học.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 các em có thể làm tốt các bài toán có liên quan trong các bài kiểm tra một tiết, học kì, và tuyển sinh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vi-VN" sz="3000" kern="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2033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622439" y="918802"/>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3811"/>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2" y="1599022"/>
            <a:ext cx="12146302"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a) Thế nào là sử dụng sơ đồ phân tích đi lên để chứng minh hình học</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65242" y="2763692"/>
            <a:ext cx="4241609" cy="1872702"/>
          </a:xfrm>
          <a:prstGeom prst="rect">
            <a:avLst/>
          </a:prstGeom>
          <a:noFill/>
        </p:spPr>
        <p:txBody>
          <a:bodyPr wrap="square" rtlCol="0">
            <a:spAutoFit/>
          </a:bodyPr>
          <a:lstStyle/>
          <a:p>
            <a:endParaRPr lang="vi-VN" dirty="0"/>
          </a:p>
        </p:txBody>
      </p:sp>
      <mc:AlternateContent xmlns:mc="http://schemas.openxmlformats.org/markup-compatibility/2006">
        <mc:Choice xmlns:a14="http://schemas.microsoft.com/office/drawing/2010/main" Requires="a14">
          <p:sp>
            <p:nvSpPr>
              <p:cNvPr id="20" name="Rectangle 19"/>
              <p:cNvSpPr/>
              <p:nvPr/>
            </p:nvSpPr>
            <p:spPr>
              <a:xfrm>
                <a:off x="-23872" y="2331164"/>
                <a:ext cx="12077606" cy="4324261"/>
              </a:xfrm>
              <a:prstGeom prst="rect">
                <a:avLst/>
              </a:prstGeom>
            </p:spPr>
            <p:txBody>
              <a:bodyPr wrap="square">
                <a:spAutoFit/>
              </a:bodyPr>
              <a:lstStyle/>
              <a:p>
                <a:pPr indent="457200" algn="just">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 đi lên là phương pháp dùng lập luận để đi từ vấn đề cần chứng minh dẫn tới vấn đề đã cho trong một bài toán. Nói cách khác, đây là phương pháp dùng lập luận phân tích theo kiểu “thăng tiến”, biết cái này là do đã biết cái kia. Chẳng hạn cần chứng minh một mệnh đề A nào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cần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ra là các </a:t>
                </a:r>
                <a:r>
                  <a:rPr lang="vi-VN" sz="3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3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 mệnh đề B</a:t>
                </a:r>
                <a14:m>
                  <m:oMath xmlns:m="http://schemas.openxmlformats.org/officeDocument/2006/math">
                    <m:r>
                      <a:rPr lang="vi-VN" sz="3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 minh C</a:t>
                </a:r>
                <a14:m>
                  <m:oMath xmlns:m="http://schemas.openxmlformats.org/officeDocument/2006/math">
                    <m:r>
                      <a:rPr lang="vi-VN" sz="3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vi-VN" sz="3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(mà mệnh đề X đã cho trước hoặc dễ dàng </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 minh</a:t>
                </a:r>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chứng minh giữa các mệnh đề ta thường sử dụng định nghĩa, định lí</a:t>
                </a:r>
                <a:r>
                  <a:rPr lang="en-US"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tiên đề, </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 chất đã học để lập luận.</a:t>
                </a:r>
                <a:endParaRPr lang="en-US"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600"/>
                  </a:spcAft>
                  <a:tabLst>
                    <a:tab pos="450215" algn="l"/>
                  </a:tabLst>
                </a:pPr>
                <a:endParaRPr lang="vi-VN" sz="3000" dirty="0">
                  <a:effectLst/>
                  <a:latin typeface="Times New Roman" panose="02020603050405020304" pitchFamily="18" charset="0"/>
                  <a:ea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23872" y="2331164"/>
                <a:ext cx="12077606" cy="4324261"/>
              </a:xfrm>
              <a:prstGeom prst="rect">
                <a:avLst/>
              </a:prstGeom>
              <a:blipFill rotWithShape="0">
                <a:blip r:embed="rId3"/>
                <a:stretch>
                  <a:fillRect l="-1161" t="-1831" r="-1212"/>
                </a:stretch>
              </a:blipFill>
            </p:spPr>
            <p:txBody>
              <a:bodyPr/>
              <a:lstStyle/>
              <a:p>
                <a:r>
                  <a:rPr lang="vi-VN">
                    <a:noFill/>
                  </a:rPr>
                  <a:t> </a:t>
                </a:r>
              </a:p>
            </p:txBody>
          </p:sp>
        </mc:Fallback>
      </mc:AlternateContent>
    </p:spTree>
    <p:extLst>
      <p:ext uri="{BB962C8B-B14F-4D97-AF65-F5344CB8AC3E}">
        <p14:creationId xmlns:p14="http://schemas.microsoft.com/office/powerpoint/2010/main" val="11958967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23874" y="1899259"/>
            <a:ext cx="12203906"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96225"/>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b) Hướng dẫn học sinh sử dụng sơ đồ phân tích đi lên.</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09485" y="2135293"/>
            <a:ext cx="11178510" cy="615089"/>
            <a:chOff x="1224542" y="6201798"/>
            <a:chExt cx="18806984"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449977" y="-2330931"/>
              <a:ext cx="927824" cy="1823527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mj-lt"/>
                  <a:ea typeface="Tahoma" pitchFamily="34" charset="0"/>
                  <a:cs typeface="Tahoma" pitchFamily="34" charset="0"/>
                </a:rPr>
                <a:t>b</a:t>
              </a:r>
              <a:r>
                <a:rPr lang="vi-VN" sz="3000" b="1" dirty="0" smtClean="0">
                  <a:solidFill>
                    <a:srgbClr val="0000FF"/>
                  </a:solidFill>
                  <a:latin typeface="+mj-lt"/>
                  <a:ea typeface="Tahoma" pitchFamily="34" charset="0"/>
                  <a:cs typeface="Tahoma" pitchFamily="34" charset="0"/>
                </a:rPr>
                <a:t>.1. Phân tích đề bài, vẽ hình và kí hiệu các giả thiết</a:t>
              </a:r>
              <a:r>
                <a:rPr lang="vi-VN" sz="2400" b="1" dirty="0" smtClean="0">
                  <a:solidFill>
                    <a:srgbClr val="0000FF"/>
                  </a:solidFill>
                  <a:latin typeface="Tahoma" pitchFamily="34" charset="0"/>
                  <a:ea typeface="Tahoma" pitchFamily="34" charset="0"/>
                  <a:cs typeface="Tahoma" pitchFamily="34" charset="0"/>
                </a:rPr>
                <a:t>.</a:t>
              </a:r>
              <a:endParaRPr lang="en-US" sz="2400" b="1" dirty="0">
                <a:solidFill>
                  <a:srgbClr val="0000FF"/>
                </a:solidFill>
                <a:latin typeface="Tahoma" pitchFamily="34" charset="0"/>
                <a:ea typeface="Tahoma" pitchFamily="34" charset="0"/>
                <a:cs typeface="Tahoma" pitchFamily="34"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p:sp>
        <p:nvSpPr>
          <p:cNvPr id="3" name="Rectangle 2"/>
          <p:cNvSpPr/>
          <p:nvPr/>
        </p:nvSpPr>
        <p:spPr>
          <a:xfrm>
            <a:off x="106278" y="2936183"/>
            <a:ext cx="12085721" cy="4247317"/>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Việc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phân tích đề bài vô cùng quan trọng. Phải hiểu rõ đề bài thì học sinh mới có thể xác định được các kiến thức có liên quan, dạng toán cần vận dụng. </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Vẽ hình chính xác giúp các em nhận biết trực quan cụ thể bài toán, phân tích đề bài nhanh chóng, thuận tiện.</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Kí hiệu ngắn gọn, chính xác, đủ ý các giả thiết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lên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hình vẽ sẽ giúp học sinh có cái nhìn tổng thể về bài toán, xác định được cái đã cho, cái phải tìm, từ đó định hình được sơ lược con đường cần phải đi đến đích.</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7761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6" y="2063691"/>
            <a:ext cx="12203905"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7030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2081753"/>
            <a:ext cx="11178511" cy="615089"/>
            <a:chOff x="1224542" y="6201798"/>
            <a:chExt cx="18806986"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499575" y="-2380528"/>
              <a:ext cx="828631" cy="1823527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.1. Phân tích đề bài, vẽ hình và kí hiệu các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3" name="Rectangle 2"/>
          <p:cNvSpPr/>
          <p:nvPr/>
        </p:nvSpPr>
        <p:spPr>
          <a:xfrm>
            <a:off x="54474" y="3062393"/>
            <a:ext cx="11909998" cy="3170099"/>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Việc rèn luyện kĩ năng phân tích đề bài và kí giả thiết cho học sinh là thực sự cần thiết. Các nội dung mà tôi yêu cầu học sinh phải tìm hiểu là: </a:t>
            </a:r>
            <a:endParaRPr lang="vi-VN" sz="3000" dirty="0" smtClean="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toán cho ta biết điều gì? Giả thiết là gì? Kết luận là gì? </a:t>
            </a:r>
            <a:endParaRPr lang="vi-VN" sz="3000" dirty="0" smtClean="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Kiến thức cơ bản cần có là gì? Cụm từ nào trong đề bài là quan trọng, đã nhắc đến các khái niệm, định lí, điều kiện nào? Đơn vị kiến thức nào liên quan?</a:t>
            </a:r>
            <a:endParaRPr lang="vi-VN" sz="3000" dirty="0" smtClean="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6060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9E90ED6A0D51F24BA28A970C68793B92" ma:contentTypeVersion="2" ma:contentTypeDescription="Tạo tài liệu mới." ma:contentTypeScope="" ma:versionID="7d1e0df6b1b4af354bda01cb3754aae2">
  <xsd:schema xmlns:xsd="http://www.w3.org/2001/XMLSchema" xmlns:xs="http://www.w3.org/2001/XMLSchema" xmlns:p="http://schemas.microsoft.com/office/2006/metadata/properties" xmlns:ns3="7962fd0f-c8bb-4df2-a1a5-f469cda7989b" targetNamespace="http://schemas.microsoft.com/office/2006/metadata/properties" ma:root="true" ma:fieldsID="341f6d80ec10d64c39236b0384936173" ns3:_="">
    <xsd:import namespace="7962fd0f-c8bb-4df2-a1a5-f469cda7989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2fd0f-c8bb-4df2-a1a5-f469cda79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75E98-A1E6-45C6-893A-5106B35A4671}">
  <ds:schemaRefs>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7962fd0f-c8bb-4df2-a1a5-f469cda7989b"/>
    <ds:schemaRef ds:uri="http://purl.org/dc/dcmitype/"/>
  </ds:schemaRefs>
</ds:datastoreItem>
</file>

<file path=customXml/itemProps2.xml><?xml version="1.0" encoding="utf-8"?>
<ds:datastoreItem xmlns:ds="http://schemas.openxmlformats.org/officeDocument/2006/customXml" ds:itemID="{BE97DB50-E887-4E82-B7E7-511B25F1509F}">
  <ds:schemaRefs>
    <ds:schemaRef ds:uri="http://schemas.microsoft.com/sharepoint/v3/contenttype/forms"/>
  </ds:schemaRefs>
</ds:datastoreItem>
</file>

<file path=customXml/itemProps3.xml><?xml version="1.0" encoding="utf-8"?>
<ds:datastoreItem xmlns:ds="http://schemas.openxmlformats.org/officeDocument/2006/customXml" ds:itemID="{F3699B3D-15EC-414A-B057-E710A9AAFE8F}">
  <ds:schemaRefs>
    <ds:schemaRef ds:uri="http://schemas.microsoft.com/office/2006/metadata/contentType"/>
    <ds:schemaRef ds:uri="http://schemas.microsoft.com/office/2006/metadata/properties/metaAttributes"/>
    <ds:schemaRef ds:uri="http://www.w3.org/2000/xmlns/"/>
    <ds:schemaRef ds:uri="http://www.w3.org/2001/XMLSchema"/>
    <ds:schemaRef ds:uri="7962fd0f-c8bb-4df2-a1a5-f469cda7989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2675</TotalTime>
  <Words>1979</Words>
  <Application>Microsoft Office PowerPoint</Application>
  <PresentationFormat>Widescreen</PresentationFormat>
  <Paragraphs>450</Paragraphs>
  <Slides>36</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.VnTime</vt:lpstr>
      <vt:lpstr>Arial</vt:lpstr>
      <vt:lpstr>Calibri</vt:lpstr>
      <vt:lpstr>Calibri Light</vt:lpstr>
      <vt:lpstr>Cambria Math</vt:lpstr>
      <vt:lpstr>Cordia New</vt:lpstr>
      <vt:lpstr>Tahoma</vt:lpstr>
      <vt:lpstr>Times New Roman</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office062</dc:creator>
  <cp:lastModifiedBy>Thien</cp:lastModifiedBy>
  <cp:revision>310</cp:revision>
  <dcterms:created xsi:type="dcterms:W3CDTF">2020-08-24T05:35:07Z</dcterms:created>
  <dcterms:modified xsi:type="dcterms:W3CDTF">2020-10-24T04:01:17Z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0x0101009E90ED6A0D51F24BA28A970C68793B92</vt:lpwstr>
  </property>
</Properties>
</file>