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1222" r:id="rId2"/>
    <p:sldId id="1165" r:id="rId3"/>
    <p:sldId id="1224" r:id="rId4"/>
    <p:sldId id="1228" r:id="rId5"/>
    <p:sldId id="1234" r:id="rId6"/>
    <p:sldId id="1185" r:id="rId7"/>
    <p:sldId id="1235" r:id="rId8"/>
    <p:sldId id="1229" r:id="rId9"/>
    <p:sldId id="1237" r:id="rId10"/>
    <p:sldId id="1195" r:id="rId11"/>
    <p:sldId id="1238" r:id="rId12"/>
    <p:sldId id="1231" r:id="rId13"/>
    <p:sldId id="1232" r:id="rId14"/>
    <p:sldId id="123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2626" autoAdjust="0"/>
  </p:normalViewPr>
  <p:slideViewPr>
    <p:cSldViewPr>
      <p:cViewPr varScale="1">
        <p:scale>
          <a:sx n="60" d="100"/>
          <a:sy n="60" d="100"/>
        </p:scale>
        <p:origin x="824" y="52"/>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8.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7" Type="http://schemas.openxmlformats.org/officeDocument/2006/relationships/image" Target="../media/image42.gif"/><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40.gif"/><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2.png"/><Relationship Id="rId7" Type="http://schemas.openxmlformats.org/officeDocument/2006/relationships/image" Target="../media/image2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D8422BFF-4593-4FE5-BD1C-F93A1224C73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0676" r="15088"/>
          <a:stretch/>
        </p:blipFill>
        <p:spPr>
          <a:xfrm>
            <a:off x="20" y="1282"/>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id="{FA53443D-F91E-4445-88F7-75B364EEBAA1}"/>
              </a:ext>
            </a:extLst>
          </p:cNvPr>
          <p:cNvSpPr>
            <a:spLocks noChangeArrowheads="1"/>
          </p:cNvSpPr>
          <p:nvPr/>
        </p:nvSpPr>
        <p:spPr bwMode="auto">
          <a:xfrm>
            <a:off x="27272" y="2862991"/>
            <a:ext cx="12192000" cy="969496"/>
          </a:xfrm>
          <a:prstGeom prst="rect">
            <a:avLst/>
          </a:prstGeom>
          <a:solidFill>
            <a:schemeClr val="bg1">
              <a:alpha val="5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F54A7A16-638E-49C8-BFDC-FEE103CBD6BC}"/>
              </a:ext>
            </a:extLst>
          </p:cNvPr>
          <p:cNvSpPr>
            <a:spLocks noChangeArrowheads="1"/>
          </p:cNvSpPr>
          <p:nvPr>
            <p:custDataLst>
              <p:tags r:id="rId1"/>
            </p:custDataLst>
          </p:nvPr>
        </p:nvSpPr>
        <p:spPr bwMode="auto">
          <a:xfrm>
            <a:off x="-381000" y="2895600"/>
            <a:ext cx="13299712" cy="81724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200" b="1">
                <a:solidFill>
                  <a:srgbClr val="7030A0"/>
                </a:solidFill>
                <a:ea typeface="ＭＳ Ｐゴシック" panose="020B0600070205080204" pitchFamily="50" charset="-128"/>
              </a:rPr>
              <a:t>Vấn đề an toàn trong vật lí</a:t>
            </a:r>
            <a:endParaRPr lang="en-US" altLang="en-US" sz="4200" b="1">
              <a:solidFill>
                <a:srgbClr val="7030A0"/>
              </a:solidFill>
            </a:endParaRPr>
          </a:p>
        </p:txBody>
      </p:sp>
      <p:sp>
        <p:nvSpPr>
          <p:cNvPr id="9" name="TextBox 11">
            <a:extLst>
              <a:ext uri="{FF2B5EF4-FFF2-40B4-BE49-F238E27FC236}">
                <a16:creationId xmlns:a16="http://schemas.microsoft.com/office/drawing/2014/main" id="{E0A4839C-8C79-4A11-8A33-076657C7254D}"/>
              </a:ext>
            </a:extLst>
          </p:cNvPr>
          <p:cNvSpPr>
            <a:spLocks noChangeArrowheads="1"/>
          </p:cNvSpPr>
          <p:nvPr>
            <p:custDataLst>
              <p:tags r:id="rId2"/>
            </p:custDataLst>
          </p:nvPr>
        </p:nvSpPr>
        <p:spPr bwMode="auto">
          <a:xfrm>
            <a:off x="-48928" y="2801824"/>
            <a:ext cx="1869712"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2:</a:t>
            </a:r>
          </a:p>
        </p:txBody>
      </p:sp>
    </p:spTree>
    <p:extLst>
      <p:ext uri="{BB962C8B-B14F-4D97-AF65-F5344CB8AC3E}">
        <p14:creationId xmlns:p14="http://schemas.microsoft.com/office/powerpoint/2010/main" val="3247899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251026"/>
            <a:ext cx="11963400" cy="429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BD07390C-DDCC-4033-A72C-826F96665CE7}"/>
              </a:ext>
            </a:extLst>
          </p:cNvPr>
          <p:cNvGrpSpPr/>
          <p:nvPr/>
        </p:nvGrpSpPr>
        <p:grpSpPr>
          <a:xfrm>
            <a:off x="-107020" y="65599"/>
            <a:ext cx="10317821" cy="551822"/>
            <a:chOff x="-3007" y="2231322"/>
            <a:chExt cx="10253890" cy="770302"/>
          </a:xfrm>
        </p:grpSpPr>
        <p:grpSp>
          <p:nvGrpSpPr>
            <p:cNvPr id="22" name="Group 70">
              <a:extLst>
                <a:ext uri="{FF2B5EF4-FFF2-40B4-BE49-F238E27FC236}">
                  <a16:creationId xmlns:a16="http://schemas.microsoft.com/office/drawing/2014/main" id="{9A555A31-0265-4869-BC43-D82F40C02AEA}"/>
                </a:ext>
              </a:extLst>
            </p:cNvPr>
            <p:cNvGrpSpPr>
              <a:grpSpLocks/>
            </p:cNvGrpSpPr>
            <p:nvPr/>
          </p:nvGrpSpPr>
          <p:grpSpPr bwMode="auto">
            <a:xfrm>
              <a:off x="286110" y="2280389"/>
              <a:ext cx="9586135" cy="708275"/>
              <a:chOff x="564748" y="3403331"/>
              <a:chExt cx="4936412" cy="1364238"/>
            </a:xfrm>
          </p:grpSpPr>
          <p:pic>
            <p:nvPicPr>
              <p:cNvPr id="28" name="Picture 8" descr="empty-green-rectangle">
                <a:extLst>
                  <a:ext uri="{FF2B5EF4-FFF2-40B4-BE49-F238E27FC236}">
                    <a16:creationId xmlns:a16="http://schemas.microsoft.com/office/drawing/2014/main" id="{3F7B5C13-9B39-4575-832B-A58AC1913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green-top-faded">
                <a:extLst>
                  <a:ext uri="{FF2B5EF4-FFF2-40B4-BE49-F238E27FC236}">
                    <a16:creationId xmlns:a16="http://schemas.microsoft.com/office/drawing/2014/main" id="{3868902D-9744-49AF-89F5-498A2C235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Box 24">
              <a:extLst>
                <a:ext uri="{FF2B5EF4-FFF2-40B4-BE49-F238E27FC236}">
                  <a16:creationId xmlns:a16="http://schemas.microsoft.com/office/drawing/2014/main" id="{884C4934-CA40-416E-B61D-10BF9E0890B2}"/>
                </a:ext>
              </a:extLst>
            </p:cNvPr>
            <p:cNvSpPr txBox="1"/>
            <p:nvPr/>
          </p:nvSpPr>
          <p:spPr bwMode="auto">
            <a:xfrm>
              <a:off x="-3007" y="2314211"/>
              <a:ext cx="1501326" cy="687413"/>
            </a:xfrm>
            <a:prstGeom prst="rect">
              <a:avLst/>
            </a:prstGeom>
            <a:noFill/>
          </p:spPr>
          <p:txBody>
            <a:bodyPr wrap="square">
              <a:spAutoFit/>
            </a:bodyPr>
            <a:lstStyle/>
            <a:p>
              <a:pPr algn="ctr">
                <a:defRPr/>
              </a:pP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7" name="Rectangle 1026060">
              <a:extLst>
                <a:ext uri="{FF2B5EF4-FFF2-40B4-BE49-F238E27FC236}">
                  <a16:creationId xmlns:a16="http://schemas.microsoft.com/office/drawing/2014/main" id="{8C6BEDF9-DB0C-48E3-B581-32DFA152D4EA}"/>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Vấn đề an toàn trong nghiên cứu và học tập vật lí</a:t>
              </a:r>
              <a:endParaRPr lang="en-US" sz="2800" dirty="0">
                <a:cs typeface="Arial" panose="020B0604020202020204" pitchFamily="34" charset="0"/>
              </a:endParaRPr>
            </a:p>
          </p:txBody>
        </p:sp>
      </p:grpSp>
      <p:grpSp>
        <p:nvGrpSpPr>
          <p:cNvPr id="30" name="Group 29">
            <a:extLst>
              <a:ext uri="{FF2B5EF4-FFF2-40B4-BE49-F238E27FC236}">
                <a16:creationId xmlns:a16="http://schemas.microsoft.com/office/drawing/2014/main" id="{690F25FA-4101-43F6-BF74-71D63A5ED111}"/>
              </a:ext>
            </a:extLst>
          </p:cNvPr>
          <p:cNvGrpSpPr/>
          <p:nvPr/>
        </p:nvGrpSpPr>
        <p:grpSpPr>
          <a:xfrm>
            <a:off x="338942" y="731676"/>
            <a:ext cx="785094" cy="325264"/>
            <a:chOff x="5867400" y="402866"/>
            <a:chExt cx="785094" cy="406303"/>
          </a:xfrm>
        </p:grpSpPr>
        <p:sp>
          <p:nvSpPr>
            <p:cNvPr id="34" name="Arrow: Pentagon 33">
              <a:extLst>
                <a:ext uri="{FF2B5EF4-FFF2-40B4-BE49-F238E27FC236}">
                  <a16:creationId xmlns:a16="http://schemas.microsoft.com/office/drawing/2014/main" id="{056665C4-8888-4FF3-90BB-A0F02020090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33B9F6A6-88C2-469A-B449-E0056E9A5A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6" name="Text Box 13">
            <a:extLst>
              <a:ext uri="{FF2B5EF4-FFF2-40B4-BE49-F238E27FC236}">
                <a16:creationId xmlns:a16="http://schemas.microsoft.com/office/drawing/2014/main" id="{B17DA24D-D663-4215-BFA4-E2F6B947D0BC}"/>
              </a:ext>
            </a:extLst>
          </p:cNvPr>
          <p:cNvSpPr txBox="1">
            <a:spLocks noChangeArrowheads="1"/>
          </p:cNvSpPr>
          <p:nvPr/>
        </p:nvSpPr>
        <p:spPr bwMode="auto">
          <a:xfrm>
            <a:off x="1107510" y="667779"/>
            <a:ext cx="9537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Những quy tắc an toàn trong nghiên cứu và học tập môn Vật lí</a:t>
            </a:r>
          </a:p>
        </p:txBody>
      </p:sp>
      <p:sp>
        <p:nvSpPr>
          <p:cNvPr id="37" name="TextBox 36">
            <a:extLst>
              <a:ext uri="{FF2B5EF4-FFF2-40B4-BE49-F238E27FC236}">
                <a16:creationId xmlns:a16="http://schemas.microsoft.com/office/drawing/2014/main" id="{2BB435E5-7F92-4C14-80B9-C64154D52280}"/>
              </a:ext>
            </a:extLst>
          </p:cNvPr>
          <p:cNvSpPr txBox="1"/>
          <p:nvPr/>
        </p:nvSpPr>
        <p:spPr>
          <a:xfrm>
            <a:off x="586593" y="1524000"/>
            <a:ext cx="10847367" cy="3431709"/>
          </a:xfrm>
          <a:prstGeom prst="rect">
            <a:avLst/>
          </a:prstGeom>
          <a:noFill/>
        </p:spPr>
        <p:txBody>
          <a:bodyPr wrap="square">
            <a:spAutoFit/>
          </a:bodyPr>
          <a:lstStyle/>
          <a:p>
            <a:pPr marL="457200" indent="-457200" algn="just" defTabSz="1095376">
              <a:buClr>
                <a:schemeClr val="tx2"/>
              </a:buClr>
              <a:buSzPct val="95000"/>
              <a:buFont typeface="+mj-lt"/>
              <a:buAutoNum type="arabicPeriod"/>
              <a:defRP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Nắm được thông tin liên quan đến các rủi ro và nguy hiểm có thể xảy ra.</a:t>
            </a:r>
          </a:p>
          <a:p>
            <a:pPr marL="457200" indent="-457200" algn="just" defTabSz="1095376">
              <a:buClr>
                <a:schemeClr val="tx2"/>
              </a:buClr>
              <a:buSzPct val="95000"/>
              <a:buFont typeface="+mj-lt"/>
              <a:buAutoNum type="arabicPeriod"/>
              <a:defRP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Tuân thủ và áp dụng các biện pháp bảo vệ để đảm bảo an toàn cho bản thân và cộng đồng. </a:t>
            </a:r>
          </a:p>
          <a:p>
            <a:pPr marL="457200" indent="-457200" algn="just" defTabSz="1095376">
              <a:buClr>
                <a:schemeClr val="tx2"/>
              </a:buClr>
              <a:buSzPct val="95000"/>
              <a:buFont typeface="+mj-lt"/>
              <a:buAutoNum type="arabicPeriod"/>
              <a:defRP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tâm, gìn giữ và bảo vệ môi trường.</a:t>
            </a:r>
          </a:p>
          <a:p>
            <a:pPr marL="457200" indent="-457200" algn="just" defTabSz="1095376">
              <a:buClr>
                <a:schemeClr val="tx2"/>
              </a:buClr>
              <a:buSzPct val="95000"/>
              <a:buFont typeface="+mj-lt"/>
              <a:buAutoNum type="arabicPeriod"/>
              <a:defRP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 phòng thí nghiệm:</a:t>
            </a:r>
          </a:p>
          <a:p>
            <a:pPr marL="800100" lvl="1" indent="-342900" algn="just" defTabSz="1095376">
              <a:buClr>
                <a:schemeClr val="tx2"/>
              </a:buClr>
              <a:buSzPct val="95000"/>
              <a:buFont typeface="Courier New" panose="02070309020205020404" pitchFamily="49" charset="0"/>
              <a:buChar char="o"/>
              <a:defRPr/>
            </a:pPr>
            <a:r>
              <a:rPr lang="en-US" sz="2300">
                <a:solidFill>
                  <a:srgbClr val="000000"/>
                </a:solidFill>
                <a:latin typeface="Arial" panose="020B0604020202020204" pitchFamily="34" charset="0"/>
                <a:ea typeface="Times New Roman" panose="02020603050405020304" pitchFamily="18" charset="0"/>
                <a:cs typeface="Times New Roman" panose="02020603050405020304" pitchFamily="18" charset="0"/>
              </a:rPr>
              <a:t>N</a:t>
            </a: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hững rủi ro và nguy hiểm phải được cảnh báo rõ ràng bằng biển báo. </a:t>
            </a:r>
          </a:p>
          <a:p>
            <a:pPr marL="800100" lvl="1" indent="-342900" algn="just" defTabSz="1095376">
              <a:buClr>
                <a:schemeClr val="tx2"/>
              </a:buClr>
              <a:buSzPct val="95000"/>
              <a:buFont typeface="Courier New" panose="02070309020205020404" pitchFamily="49" charset="0"/>
              <a:buChar char="o"/>
              <a:defRP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Học sinh cần chú ý sự nhắc nhở của nhân viên PTN và giáo viên về các quy định an toàn. </a:t>
            </a:r>
          </a:p>
          <a:p>
            <a:pPr marL="800100" lvl="1" indent="-342900" algn="just" defTabSz="1095376">
              <a:buClr>
                <a:schemeClr val="tx2"/>
              </a:buClr>
              <a:buSzPct val="95000"/>
              <a:buFont typeface="Courier New" panose="02070309020205020404" pitchFamily="49" charset="0"/>
              <a:buChar char="o"/>
              <a:defRPr/>
            </a:pPr>
            <a:r>
              <a:rPr lang="en-US" sz="2300">
                <a:solidFill>
                  <a:srgbClr val="000000"/>
                </a:solidFill>
                <a:latin typeface="Arial" panose="020B0604020202020204" pitchFamily="34" charset="0"/>
                <a:ea typeface="Times New Roman" panose="02020603050405020304" pitchFamily="18" charset="0"/>
                <a:cs typeface="Times New Roman" panose="02020603050405020304" pitchFamily="18" charset="0"/>
              </a:rPr>
              <a:t>C</a:t>
            </a: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ác thiết bị bảo hộ cá nhân cần phải được trang bị đầy đủ.</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097094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915428" y="722877"/>
            <a:ext cx="10392046"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hình, nêu ý nghĩa của mỗi biển báo cảnh báo trong phòng thí nghiệm.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799"/>
            <a:ext cx="10785018" cy="990601"/>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18" name="TextBox 17">
            <a:extLst>
              <a:ext uri="{FF2B5EF4-FFF2-40B4-BE49-F238E27FC236}">
                <a16:creationId xmlns:a16="http://schemas.microsoft.com/office/drawing/2014/main" id="{BF8E7E52-A936-4182-825B-DB4D44DA4ED2}"/>
              </a:ext>
            </a:extLst>
          </p:cNvPr>
          <p:cNvSpPr txBox="1"/>
          <p:nvPr/>
        </p:nvSpPr>
        <p:spPr>
          <a:xfrm>
            <a:off x="1600200" y="5459092"/>
            <a:ext cx="8610600" cy="477054"/>
          </a:xfrm>
          <a:prstGeom prst="rect">
            <a:avLst/>
          </a:prstGeom>
          <a:noFill/>
        </p:spPr>
        <p:txBody>
          <a:bodyPr wrap="square">
            <a:spAutoFit/>
          </a:bodyPr>
          <a:lstStyle/>
          <a:p>
            <a:pPr algn="ctr"/>
            <a:r>
              <a:rPr lang="en-US" sz="2500" i="1">
                <a:solidFill>
                  <a:srgbClr val="7030A0"/>
                </a:solidFill>
                <a:effectLst/>
                <a:latin typeface="Arial" panose="020B0604020202020204" pitchFamily="34" charset="0"/>
                <a:ea typeface="Times New Roman" panose="02020603050405020304" pitchFamily="18" charset="0"/>
              </a:rPr>
              <a:t>Một số biển báo cảnh báo thường gặp</a:t>
            </a:r>
            <a:endParaRPr lang="en-US" sz="2500" i="1">
              <a:solidFill>
                <a:srgbClr val="7030A0"/>
              </a:solidFill>
            </a:endParaRPr>
          </a:p>
        </p:txBody>
      </p:sp>
      <p:pic>
        <p:nvPicPr>
          <p:cNvPr id="13" name="Picture 12" descr="Shape&#10;&#10;Description automatically generated">
            <a:extLst>
              <a:ext uri="{FF2B5EF4-FFF2-40B4-BE49-F238E27FC236}">
                <a16:creationId xmlns:a16="http://schemas.microsoft.com/office/drawing/2014/main" id="{EEE79B57-9FF6-4440-9E32-92FDB6789D35}"/>
              </a:ext>
            </a:extLst>
          </p:cNvPr>
          <p:cNvPicPr>
            <a:picLocks noChangeAspect="1"/>
          </p:cNvPicPr>
          <p:nvPr/>
        </p:nvPicPr>
        <p:blipFill rotWithShape="1">
          <a:blip r:embed="rId4">
            <a:extLst>
              <a:ext uri="{28A0092B-C50C-407E-A947-70E740481C1C}">
                <a14:useLocalDpi xmlns:a14="http://schemas.microsoft.com/office/drawing/2010/main" val="0"/>
              </a:ext>
            </a:extLst>
          </a:blip>
          <a:srcRect l="685" t="13130"/>
          <a:stretch/>
        </p:blipFill>
        <p:spPr>
          <a:xfrm>
            <a:off x="286158" y="2043457"/>
            <a:ext cx="6867879" cy="2942316"/>
          </a:xfrm>
          <a:prstGeom prst="rect">
            <a:avLst/>
          </a:prstGeom>
        </p:spPr>
      </p:pic>
      <p:pic>
        <p:nvPicPr>
          <p:cNvPr id="24" name="Picture 23" descr="Logo&#10;&#10;Description automatically generated">
            <a:extLst>
              <a:ext uri="{FF2B5EF4-FFF2-40B4-BE49-F238E27FC236}">
                <a16:creationId xmlns:a16="http://schemas.microsoft.com/office/drawing/2014/main" id="{3B0B7CE4-C000-4A39-AE3F-9157D4F70F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2017762"/>
            <a:ext cx="2016740" cy="2697981"/>
          </a:xfrm>
          <a:prstGeom prst="rect">
            <a:avLst/>
          </a:prstGeom>
        </p:spPr>
      </p:pic>
      <p:pic>
        <p:nvPicPr>
          <p:cNvPr id="28" name="Picture 27" descr="A picture containing text, sign&#10;&#10;Description automatically generated">
            <a:extLst>
              <a:ext uri="{FF2B5EF4-FFF2-40B4-BE49-F238E27FC236}">
                <a16:creationId xmlns:a16="http://schemas.microsoft.com/office/drawing/2014/main" id="{DE6FA941-3D48-412F-BD8A-35DCF512A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3642" y="2091056"/>
            <a:ext cx="2557144" cy="2557144"/>
          </a:xfrm>
          <a:prstGeom prst="rect">
            <a:avLst/>
          </a:prstGeom>
        </p:spPr>
      </p:pic>
    </p:spTree>
    <p:extLst>
      <p:ext uri="{BB962C8B-B14F-4D97-AF65-F5344CB8AC3E}">
        <p14:creationId xmlns:p14="http://schemas.microsoft.com/office/powerpoint/2010/main" val="256738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915428" y="722877"/>
            <a:ext cx="10392046"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hình, nêu công dụng của mỗi trang thiết bị bảo hộ trong phòng thí nghiệm.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799"/>
            <a:ext cx="10785018" cy="990601"/>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18" name="TextBox 17">
            <a:extLst>
              <a:ext uri="{FF2B5EF4-FFF2-40B4-BE49-F238E27FC236}">
                <a16:creationId xmlns:a16="http://schemas.microsoft.com/office/drawing/2014/main" id="{BF8E7E52-A936-4182-825B-DB4D44DA4ED2}"/>
              </a:ext>
            </a:extLst>
          </p:cNvPr>
          <p:cNvSpPr txBox="1"/>
          <p:nvPr/>
        </p:nvSpPr>
        <p:spPr>
          <a:xfrm>
            <a:off x="1676400" y="6242750"/>
            <a:ext cx="8610600" cy="477054"/>
          </a:xfrm>
          <a:prstGeom prst="rect">
            <a:avLst/>
          </a:prstGeom>
          <a:noFill/>
        </p:spPr>
        <p:txBody>
          <a:bodyPr wrap="square">
            <a:spAutoFit/>
          </a:bodyPr>
          <a:lstStyle/>
          <a:p>
            <a:pPr algn="ctr"/>
            <a:r>
              <a:rPr lang="en-US" sz="2500" i="1">
                <a:solidFill>
                  <a:srgbClr val="7030A0"/>
                </a:solidFill>
                <a:effectLst/>
                <a:latin typeface="Arial" panose="020B0604020202020204" pitchFamily="34" charset="0"/>
                <a:ea typeface="Times New Roman" panose="02020603050405020304" pitchFamily="18" charset="0"/>
              </a:rPr>
              <a:t>Một số trang bị bảo hộ thường gặp</a:t>
            </a:r>
            <a:endParaRPr lang="en-US" sz="2500" i="1">
              <a:solidFill>
                <a:srgbClr val="7030A0"/>
              </a:solidFill>
            </a:endParaRPr>
          </a:p>
        </p:txBody>
      </p:sp>
      <p:pic>
        <p:nvPicPr>
          <p:cNvPr id="30" name="Picture 29" descr="A pair of sunglasses&#10;&#10;Description automatically generated with medium confidence">
            <a:extLst>
              <a:ext uri="{FF2B5EF4-FFF2-40B4-BE49-F238E27FC236}">
                <a16:creationId xmlns:a16="http://schemas.microsoft.com/office/drawing/2014/main" id="{3D71F155-A3E0-479B-9E6C-C1C3142E5C10}"/>
              </a:ext>
            </a:extLst>
          </p:cNvPr>
          <p:cNvPicPr>
            <a:picLocks noChangeAspect="1"/>
          </p:cNvPicPr>
          <p:nvPr/>
        </p:nvPicPr>
        <p:blipFill rotWithShape="1">
          <a:blip r:embed="rId4">
            <a:extLst>
              <a:ext uri="{28A0092B-C50C-407E-A947-70E740481C1C}">
                <a14:useLocalDpi xmlns:a14="http://schemas.microsoft.com/office/drawing/2010/main" val="0"/>
              </a:ext>
            </a:extLst>
          </a:blip>
          <a:srcRect l="2464" t="17212" r="4000" b="20000"/>
          <a:stretch/>
        </p:blipFill>
        <p:spPr>
          <a:xfrm>
            <a:off x="1480125" y="1728994"/>
            <a:ext cx="3806669" cy="1916503"/>
          </a:xfrm>
          <a:prstGeom prst="rect">
            <a:avLst/>
          </a:prstGeom>
        </p:spPr>
      </p:pic>
      <p:pic>
        <p:nvPicPr>
          <p:cNvPr id="3" name="Picture 2" descr="A picture containing handwear&#10;&#10;Description automatically generated">
            <a:extLst>
              <a:ext uri="{FF2B5EF4-FFF2-40B4-BE49-F238E27FC236}">
                <a16:creationId xmlns:a16="http://schemas.microsoft.com/office/drawing/2014/main" id="{712CBFE1-83D0-1E8D-EBF0-F4954C303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123" y="3742615"/>
            <a:ext cx="2403018" cy="2403018"/>
          </a:xfrm>
          <a:prstGeom prst="rect">
            <a:avLst/>
          </a:prstGeom>
          <a:ln>
            <a:noFill/>
          </a:ln>
          <a:effectLst>
            <a:softEdge rad="112500"/>
          </a:effectLst>
        </p:spPr>
      </p:pic>
      <p:pic>
        <p:nvPicPr>
          <p:cNvPr id="5" name="Picture 4" descr="A pair of blue boots&#10;&#10;Description automatically generated with low confidence">
            <a:extLst>
              <a:ext uri="{FF2B5EF4-FFF2-40B4-BE49-F238E27FC236}">
                <a16:creationId xmlns:a16="http://schemas.microsoft.com/office/drawing/2014/main" id="{76890736-C944-6DFA-25C7-FB97B1B0F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355" y="3843524"/>
            <a:ext cx="2631656" cy="2201199"/>
          </a:xfrm>
          <a:prstGeom prst="rect">
            <a:avLst/>
          </a:prstGeom>
          <a:ln>
            <a:noFill/>
          </a:ln>
          <a:effectLst>
            <a:softEdge rad="112500"/>
          </a:effectLst>
        </p:spPr>
      </p:pic>
      <p:pic>
        <p:nvPicPr>
          <p:cNvPr id="7" name="Picture 6" descr="A picture containing floor, indoor, hospital room&#10;&#10;Description automatically generated">
            <a:extLst>
              <a:ext uri="{FF2B5EF4-FFF2-40B4-BE49-F238E27FC236}">
                <a16:creationId xmlns:a16="http://schemas.microsoft.com/office/drawing/2014/main" id="{36B63681-06FD-D3A9-FF3B-9B8069F22E8A}"/>
              </a:ext>
            </a:extLst>
          </p:cNvPr>
          <p:cNvPicPr>
            <a:picLocks noChangeAspect="1"/>
          </p:cNvPicPr>
          <p:nvPr/>
        </p:nvPicPr>
        <p:blipFill rotWithShape="1">
          <a:blip r:embed="rId7">
            <a:extLst>
              <a:ext uri="{28A0092B-C50C-407E-A947-70E740481C1C}">
                <a14:useLocalDpi xmlns:a14="http://schemas.microsoft.com/office/drawing/2010/main" val="0"/>
              </a:ext>
            </a:extLst>
          </a:blip>
          <a:srcRect l="15225" t="515" r="14026" b="10853"/>
          <a:stretch/>
        </p:blipFill>
        <p:spPr>
          <a:xfrm>
            <a:off x="5885032" y="1862853"/>
            <a:ext cx="5667917" cy="3995295"/>
          </a:xfrm>
          <a:prstGeom prst="rect">
            <a:avLst/>
          </a:prstGeom>
          <a:ln>
            <a:noFill/>
          </a:ln>
          <a:effectLst>
            <a:softEdge rad="112500"/>
          </a:effectLst>
        </p:spPr>
      </p:pic>
    </p:spTree>
    <p:extLst>
      <p:ext uri="{BB962C8B-B14F-4D97-AF65-F5344CB8AC3E}">
        <p14:creationId xmlns:p14="http://schemas.microsoft.com/office/powerpoint/2010/main" val="2884917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2"/>
          <a:srcRect/>
          <a:stretch>
            <a:fillRect/>
          </a:stretch>
        </p:blipFill>
        <p:spPr bwMode="auto">
          <a:xfrm>
            <a:off x="533400" y="678859"/>
            <a:ext cx="11734800" cy="1683341"/>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1066800" y="735982"/>
            <a:ext cx="10668000" cy="1862048"/>
          </a:xfrm>
          <a:prstGeom prst="rect">
            <a:avLst/>
          </a:prstGeom>
          <a:noFill/>
        </p:spPr>
        <p:txBody>
          <a:bodyPr wrap="square">
            <a:spAutoFit/>
          </a:bodyPr>
          <a:lstStyle/>
          <a:p>
            <a:pPr algn="just"/>
            <a:r>
              <a:rPr lang="en-US" sz="23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Trạm không gian quốc tế ISS có độ cao khoảng 400 km, trong khi bầu khí quyển có bề dày hơn 100 km. Trong trạm không gian có tình trạng mất trọng lượng, mọi vật tự do sẽ lơ lửng. Hãy tìm hiểu các bất thường và hiểm nguy mà các nhà du hành làm việc lâu dài ở trong trạm có thể gặp.</a:t>
            </a:r>
            <a:endParaRPr lang="en-US" sz="2300">
              <a:effectLst/>
              <a:latin typeface="Arial" panose="020B0604020202020204" pitchFamily="34" charset="0"/>
              <a:ea typeface="游明朝" panose="02020400000000000000" pitchFamily="18" charset="-128"/>
              <a:cs typeface="Arial" panose="020B0604020202020204" pitchFamily="34" charset="0"/>
            </a:endParaRPr>
          </a:p>
          <a:p>
            <a:pPr marL="0" marR="0" algn="just">
              <a:spcBef>
                <a:spcPts val="0"/>
              </a:spcBef>
            </a:pPr>
            <a:endParaRPr lang="en-US" sz="2300" i="1">
              <a:effectLst/>
              <a:latin typeface="Arial" panose="020B0604020202020204" pitchFamily="34" charset="0"/>
              <a:ea typeface="游明朝" panose="02020400000000000000" pitchFamily="18" charset="-128"/>
              <a:cs typeface="Arial" panose="020B0604020202020204" pitchFamily="34" charset="0"/>
            </a:endParaRPr>
          </a:p>
        </p:txBody>
      </p:sp>
      <p:pic>
        <p:nvPicPr>
          <p:cNvPr id="17" name="Picture 16" descr="http://tmjpainandtreatment.com/wp-content/uploads/2014/09/little-man-with-red-question-mark.jpg">
            <a:hlinkClick r:id="rId3"/>
            <a:extLst>
              <a:ext uri="{FF2B5EF4-FFF2-40B4-BE49-F238E27FC236}">
                <a16:creationId xmlns:a16="http://schemas.microsoft.com/office/drawing/2014/main" id="{5EC3E064-D03B-4370-9AF7-95A421DB7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331"/>
            <a:ext cx="783797" cy="110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 indoor, person, wall&#10;&#10;Description automatically generated">
            <a:extLst>
              <a:ext uri="{FF2B5EF4-FFF2-40B4-BE49-F238E27FC236}">
                <a16:creationId xmlns:a16="http://schemas.microsoft.com/office/drawing/2014/main" id="{7F5FB9F0-A781-4607-886C-DFDADB9B7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4932" y="2603285"/>
            <a:ext cx="3252668" cy="2236308"/>
          </a:xfrm>
          <a:prstGeom prst="rect">
            <a:avLst/>
          </a:prstGeom>
        </p:spPr>
      </p:pic>
      <p:pic>
        <p:nvPicPr>
          <p:cNvPr id="18" name="Picture 17" descr="A picture containing satellite, transport, outdoor&#10;&#10;Description automatically generated">
            <a:extLst>
              <a:ext uri="{FF2B5EF4-FFF2-40B4-BE49-F238E27FC236}">
                <a16:creationId xmlns:a16="http://schemas.microsoft.com/office/drawing/2014/main" id="{D8DBD35C-B1B0-42AE-B351-4FC845E8AF15}"/>
              </a:ext>
            </a:extLst>
          </p:cNvPr>
          <p:cNvPicPr>
            <a:picLocks noChangeAspect="1"/>
          </p:cNvPicPr>
          <p:nvPr/>
        </p:nvPicPr>
        <p:blipFill rotWithShape="1">
          <a:blip r:embed="rId6">
            <a:extLst>
              <a:ext uri="{28A0092B-C50C-407E-A947-70E740481C1C}">
                <a14:useLocalDpi xmlns:a14="http://schemas.microsoft.com/office/drawing/2010/main" val="0"/>
              </a:ext>
            </a:extLst>
          </a:blip>
          <a:srcRect l="-1634" t="-935"/>
          <a:stretch/>
        </p:blipFill>
        <p:spPr>
          <a:xfrm>
            <a:off x="783797" y="2459915"/>
            <a:ext cx="6691969" cy="4159132"/>
          </a:xfrm>
          <a:prstGeom prst="rect">
            <a:avLst/>
          </a:prstGeom>
          <a:ln>
            <a:noFill/>
          </a:ln>
          <a:effectLst>
            <a:softEdge rad="112500"/>
          </a:effectLst>
        </p:spPr>
      </p:pic>
      <p:pic>
        <p:nvPicPr>
          <p:cNvPr id="25" name="Picture 24" descr="A picture containing person, indoor&#10;&#10;Description automatically generated">
            <a:extLst>
              <a:ext uri="{FF2B5EF4-FFF2-40B4-BE49-F238E27FC236}">
                <a16:creationId xmlns:a16="http://schemas.microsoft.com/office/drawing/2014/main" id="{41A60204-0EA7-48BF-B378-24751954E5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0187" y="4908650"/>
            <a:ext cx="3252668" cy="1710397"/>
          </a:xfrm>
          <a:prstGeom prst="rect">
            <a:avLst/>
          </a:prstGeom>
        </p:spPr>
      </p:pic>
      <p:sp>
        <p:nvSpPr>
          <p:cNvPr id="2" name="Speech Bubble: Rectangle 1">
            <a:extLst>
              <a:ext uri="{FF2B5EF4-FFF2-40B4-BE49-F238E27FC236}">
                <a16:creationId xmlns:a16="http://schemas.microsoft.com/office/drawing/2014/main" id="{BA3D76DA-8014-2EAC-45E8-AD09E41D3F02}"/>
              </a:ext>
            </a:extLst>
          </p:cNvPr>
          <p:cNvSpPr/>
          <p:nvPr/>
        </p:nvSpPr>
        <p:spPr>
          <a:xfrm>
            <a:off x="7915347" y="2528973"/>
            <a:ext cx="3506769" cy="4159132"/>
          </a:xfrm>
          <a:prstGeom prst="wedgeRectCallout">
            <a:avLst>
              <a:gd name="adj1" fmla="val -110866"/>
              <a:gd name="adj2" fmla="val -26734"/>
            </a:avLst>
          </a:prstGeom>
          <a:no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6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27274" y="186303"/>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599183" y="973343"/>
            <a:ext cx="11471699" cy="483209"/>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Hãy thiết kế bảng hướng dẫn các quy tắc an toàn tại phòng thí nghiệm vật lí.</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457200" y="845715"/>
            <a:ext cx="11471699" cy="709301"/>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65783" y="89067"/>
            <a:ext cx="1066800" cy="944478"/>
          </a:xfrm>
          <a:prstGeom prst="rect">
            <a:avLst/>
          </a:prstGeom>
        </p:spPr>
      </p:pic>
      <p:pic>
        <p:nvPicPr>
          <p:cNvPr id="13" name="Picture 12" descr="Timeline&#10;&#10;Description automatically generated with medium confidence">
            <a:extLst>
              <a:ext uri="{FF2B5EF4-FFF2-40B4-BE49-F238E27FC236}">
                <a16:creationId xmlns:a16="http://schemas.microsoft.com/office/drawing/2014/main" id="{DFB8F2BC-BF7A-477C-9435-8AE41399B8A8}"/>
              </a:ext>
            </a:extLst>
          </p:cNvPr>
          <p:cNvPicPr>
            <a:picLocks noChangeAspect="1"/>
          </p:cNvPicPr>
          <p:nvPr/>
        </p:nvPicPr>
        <p:blipFill rotWithShape="1">
          <a:blip r:embed="rId4">
            <a:extLst>
              <a:ext uri="{28A0092B-C50C-407E-A947-70E740481C1C}">
                <a14:useLocalDpi xmlns:a14="http://schemas.microsoft.com/office/drawing/2010/main" val="0"/>
              </a:ext>
            </a:extLst>
          </a:blip>
          <a:srcRect l="1" r="-162" b="64269"/>
          <a:stretch/>
        </p:blipFill>
        <p:spPr>
          <a:xfrm>
            <a:off x="5320861" y="2209800"/>
            <a:ext cx="6413938" cy="3033217"/>
          </a:xfrm>
          <a:prstGeom prst="rect">
            <a:avLst/>
          </a:prstGeom>
        </p:spPr>
      </p:pic>
      <p:pic>
        <p:nvPicPr>
          <p:cNvPr id="14" name="Picture 13" descr="Timeline&#10;&#10;Description automatically generated with medium confidence">
            <a:extLst>
              <a:ext uri="{FF2B5EF4-FFF2-40B4-BE49-F238E27FC236}">
                <a16:creationId xmlns:a16="http://schemas.microsoft.com/office/drawing/2014/main" id="{3AE75AD5-9D77-4B0C-A0E5-B704ACB15A09}"/>
              </a:ext>
            </a:extLst>
          </p:cNvPr>
          <p:cNvPicPr>
            <a:picLocks noChangeAspect="1"/>
          </p:cNvPicPr>
          <p:nvPr/>
        </p:nvPicPr>
        <p:blipFill rotWithShape="1">
          <a:blip r:embed="rId4">
            <a:extLst>
              <a:ext uri="{28A0092B-C50C-407E-A947-70E740481C1C}">
                <a14:useLocalDpi xmlns:a14="http://schemas.microsoft.com/office/drawing/2010/main" val="0"/>
              </a:ext>
            </a:extLst>
          </a:blip>
          <a:srcRect l="2947" t="35555" r="-162" b="6666"/>
          <a:stretch/>
        </p:blipFill>
        <p:spPr>
          <a:xfrm>
            <a:off x="457201" y="1872285"/>
            <a:ext cx="4876800" cy="3842328"/>
          </a:xfrm>
          <a:prstGeom prst="rect">
            <a:avLst/>
          </a:prstGeom>
        </p:spPr>
      </p:pic>
      <p:sp>
        <p:nvSpPr>
          <p:cNvPr id="17" name="TextBox 16">
            <a:extLst>
              <a:ext uri="{FF2B5EF4-FFF2-40B4-BE49-F238E27FC236}">
                <a16:creationId xmlns:a16="http://schemas.microsoft.com/office/drawing/2014/main" id="{57BB40D4-81AA-4E60-B4A0-DFC6839232EE}"/>
              </a:ext>
            </a:extLst>
          </p:cNvPr>
          <p:cNvSpPr txBox="1"/>
          <p:nvPr/>
        </p:nvSpPr>
        <p:spPr>
          <a:xfrm>
            <a:off x="3657600" y="6001775"/>
            <a:ext cx="4285870" cy="477054"/>
          </a:xfrm>
          <a:prstGeom prst="rect">
            <a:avLst/>
          </a:prstGeom>
          <a:noFill/>
        </p:spPr>
        <p:txBody>
          <a:bodyPr wrap="square">
            <a:spAutoFit/>
          </a:bodyPr>
          <a:lstStyle/>
          <a:p>
            <a:pPr algn="r"/>
            <a:r>
              <a:rPr lang="en-US" sz="2500" i="1">
                <a:effectLst/>
                <a:latin typeface="Arial" panose="020B0604020202020204" pitchFamily="34" charset="0"/>
                <a:ea typeface="Times New Roman" panose="02020603050405020304" pitchFamily="18" charset="0"/>
                <a:cs typeface="Times New Roman" panose="02020603050405020304" pitchFamily="18" charset="0"/>
              </a:rPr>
              <a:t>VD: Bảng hướng dẫn </a:t>
            </a:r>
            <a:endParaRPr lang="en-US" sz="2500" i="1"/>
          </a:p>
        </p:txBody>
      </p:sp>
    </p:spTree>
    <p:extLst>
      <p:ext uri="{BB962C8B-B14F-4D97-AF65-F5344CB8AC3E}">
        <p14:creationId xmlns:p14="http://schemas.microsoft.com/office/powerpoint/2010/main" val="163504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3"/>
            <a:ext cx="11275469" cy="95073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14400" y="906959"/>
            <a:ext cx="10946911" cy="800219"/>
          </a:xfrm>
          <a:prstGeom prst="rect">
            <a:avLst/>
          </a:prstGeom>
          <a:noFill/>
          <a:ln>
            <a:noFill/>
          </a:ln>
          <a:effectLst/>
        </p:spPr>
        <p:txBody>
          <a:bodyPr wrap="square">
            <a:spAutoFit/>
          </a:bodyPr>
          <a:lstStyle/>
          <a:p>
            <a:pPr marL="0" marR="0" algn="ctr">
              <a:spcBef>
                <a:spcPts val="0"/>
              </a:spcBef>
            </a:pPr>
            <a:r>
              <a:rPr lang="en-US" sz="2300">
                <a:solidFill>
                  <a:srgbClr val="000000"/>
                </a:solidFill>
                <a:effectLst/>
                <a:latin typeface="Arial" panose="020B0604020202020204" pitchFamily="34" charset="0"/>
                <a:ea typeface="Times New Roman" panose="02020603050405020304" pitchFamily="18" charset="0"/>
              </a:rPr>
              <a:t>Khi học tập và nghiên cứu Vật lí, học sinh cũng như các nhà khoa học cần phải lưu  ý đến những nguyên tắc nào để đảm bảo an toàn cho bản thân và cộng đồng?</a:t>
            </a:r>
            <a:endParaRPr lang="en-US" sz="23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3" name="Picture 12" descr="Logo&#10;&#10;Description automatically generated with low confidence">
            <a:extLst>
              <a:ext uri="{FF2B5EF4-FFF2-40B4-BE49-F238E27FC236}">
                <a16:creationId xmlns:a16="http://schemas.microsoft.com/office/drawing/2014/main" id="{85DF560F-AAC5-486B-9A0A-5FCE4FB07E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52823" y="424400"/>
            <a:ext cx="1177798" cy="889892"/>
          </a:xfrm>
          <a:prstGeom prst="rect">
            <a:avLst/>
          </a:prstGeom>
        </p:spPr>
      </p:pic>
      <p:pic>
        <p:nvPicPr>
          <p:cNvPr id="14" name="Picture 13" descr="A picture containing person, person&#10;&#10;Description automatically generated">
            <a:extLst>
              <a:ext uri="{FF2B5EF4-FFF2-40B4-BE49-F238E27FC236}">
                <a16:creationId xmlns:a16="http://schemas.microsoft.com/office/drawing/2014/main" id="{52ADB7A4-4C74-4466-A9AF-C7E5D8EDD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9766" y="2011937"/>
            <a:ext cx="3238500" cy="2163498"/>
          </a:xfrm>
          <a:prstGeom prst="rect">
            <a:avLst/>
          </a:prstGeom>
          <a:ln>
            <a:noFill/>
          </a:ln>
          <a:effectLst>
            <a:softEdge rad="112500"/>
          </a:effectLst>
        </p:spPr>
      </p:pic>
      <p:pic>
        <p:nvPicPr>
          <p:cNvPr id="3" name="Picture 2" descr="A picture containing text, child, room, crowd&#10;&#10;Description automatically generated">
            <a:extLst>
              <a:ext uri="{FF2B5EF4-FFF2-40B4-BE49-F238E27FC236}">
                <a16:creationId xmlns:a16="http://schemas.microsoft.com/office/drawing/2014/main" id="{3C3F3E4E-15BC-401F-9C18-BE89EB21B93A}"/>
              </a:ext>
            </a:extLst>
          </p:cNvPr>
          <p:cNvPicPr>
            <a:picLocks noChangeAspect="1"/>
          </p:cNvPicPr>
          <p:nvPr/>
        </p:nvPicPr>
        <p:blipFill rotWithShape="1">
          <a:blip r:embed="rId5">
            <a:extLst>
              <a:ext uri="{28A0092B-C50C-407E-A947-70E740481C1C}">
                <a14:useLocalDpi xmlns:a14="http://schemas.microsoft.com/office/drawing/2010/main" val="0"/>
              </a:ext>
            </a:extLst>
          </a:blip>
          <a:srcRect l="22359" t="-122" r="26177" b="466"/>
          <a:stretch/>
        </p:blipFill>
        <p:spPr>
          <a:xfrm>
            <a:off x="718282" y="2018490"/>
            <a:ext cx="3276602" cy="4229910"/>
          </a:xfrm>
          <a:prstGeom prst="rect">
            <a:avLst/>
          </a:prstGeom>
          <a:ln>
            <a:noFill/>
          </a:ln>
          <a:effectLst>
            <a:softEdge rad="112500"/>
          </a:effectLst>
        </p:spPr>
      </p:pic>
      <p:pic>
        <p:nvPicPr>
          <p:cNvPr id="18" name="Picture 17" descr="A picture containing indoor, person, engine, miller&#10;&#10;Description automatically generated">
            <a:extLst>
              <a:ext uri="{FF2B5EF4-FFF2-40B4-BE49-F238E27FC236}">
                <a16:creationId xmlns:a16="http://schemas.microsoft.com/office/drawing/2014/main" id="{4662D8CD-EA84-463C-B799-C43EE5A3FBA8}"/>
              </a:ext>
            </a:extLst>
          </p:cNvPr>
          <p:cNvPicPr>
            <a:picLocks noChangeAspect="1"/>
          </p:cNvPicPr>
          <p:nvPr/>
        </p:nvPicPr>
        <p:blipFill rotWithShape="1">
          <a:blip r:embed="rId6">
            <a:extLst>
              <a:ext uri="{28A0092B-C50C-407E-A947-70E740481C1C}">
                <a14:useLocalDpi xmlns:a14="http://schemas.microsoft.com/office/drawing/2010/main" val="0"/>
              </a:ext>
            </a:extLst>
          </a:blip>
          <a:srcRect l="24451" t="2165" r="26293" b="806"/>
          <a:stretch/>
        </p:blipFill>
        <p:spPr>
          <a:xfrm>
            <a:off x="7494246" y="1974775"/>
            <a:ext cx="4367065" cy="4317339"/>
          </a:xfrm>
          <a:prstGeom prst="rect">
            <a:avLst/>
          </a:prstGeom>
          <a:ln>
            <a:noFill/>
          </a:ln>
          <a:effectLst>
            <a:softEdge rad="112500"/>
          </a:effectLst>
        </p:spPr>
      </p:pic>
      <p:pic>
        <p:nvPicPr>
          <p:cNvPr id="19" name="Picture 18" descr="A picture containing green&#10;&#10;Description automatically generated">
            <a:extLst>
              <a:ext uri="{FF2B5EF4-FFF2-40B4-BE49-F238E27FC236}">
                <a16:creationId xmlns:a16="http://schemas.microsoft.com/office/drawing/2014/main" id="{471C3370-25B8-4E46-8150-F07D2E028257}"/>
              </a:ext>
            </a:extLst>
          </p:cNvPr>
          <p:cNvPicPr>
            <a:picLocks noChangeAspect="1"/>
          </p:cNvPicPr>
          <p:nvPr/>
        </p:nvPicPr>
        <p:blipFill rotWithShape="1">
          <a:blip r:embed="rId7">
            <a:extLst>
              <a:ext uri="{28A0092B-C50C-407E-A947-70E740481C1C}">
                <a14:useLocalDpi xmlns:a14="http://schemas.microsoft.com/office/drawing/2010/main" val="0"/>
              </a:ext>
            </a:extLst>
          </a:blip>
          <a:srcRect l="4183" t="15180" r="13903" b="1"/>
          <a:stretch/>
        </p:blipFill>
        <p:spPr>
          <a:xfrm>
            <a:off x="4199819" y="4349815"/>
            <a:ext cx="3218447" cy="1877607"/>
          </a:xfrm>
          <a:prstGeom prst="rect">
            <a:avLst/>
          </a:prstGeom>
          <a:ln>
            <a:noFill/>
          </a:ln>
          <a:effectLst>
            <a:softEdge rad="112500"/>
          </a:effectLst>
        </p:spPr>
      </p:pic>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2212AE00-05B0-4851-8B0A-5F79C9CE1B5A}"/>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9EF41F7D-E088-4A0B-9969-48EC0F926964}"/>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AD40EB7B-0068-4A82-8A2A-434362A4F0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7" name="Rectangle: Rounded Corners 6">
            <a:extLst>
              <a:ext uri="{FF2B5EF4-FFF2-40B4-BE49-F238E27FC236}">
                <a16:creationId xmlns:a16="http://schemas.microsoft.com/office/drawing/2014/main" id="{4A238730-E7AC-4581-BEBE-ABCD0802162C}"/>
              </a:ext>
            </a:extLst>
          </p:cNvPr>
          <p:cNvSpPr/>
          <p:nvPr/>
        </p:nvSpPr>
        <p:spPr>
          <a:xfrm>
            <a:off x="838200" y="762000"/>
            <a:ext cx="10920949" cy="855611"/>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8" name="Picture 7" descr="A picture containing logo&#10;&#10;Description automatically generated">
            <a:extLst>
              <a:ext uri="{FF2B5EF4-FFF2-40B4-BE49-F238E27FC236}">
                <a16:creationId xmlns:a16="http://schemas.microsoft.com/office/drawing/2014/main" id="{415DB230-AD7D-42A6-807A-43213244A1CE}"/>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39715" y="252541"/>
            <a:ext cx="1073503" cy="1018918"/>
          </a:xfrm>
          <a:prstGeom prst="rect">
            <a:avLst/>
          </a:prstGeom>
        </p:spPr>
      </p:pic>
      <p:sp>
        <p:nvSpPr>
          <p:cNvPr id="9" name="Text Box 29">
            <a:extLst>
              <a:ext uri="{FF2B5EF4-FFF2-40B4-BE49-F238E27FC236}">
                <a16:creationId xmlns:a16="http://schemas.microsoft.com/office/drawing/2014/main" id="{B3DC6AB1-50E3-40B1-B615-4A509BF6B12F}"/>
              </a:ext>
            </a:extLst>
          </p:cNvPr>
          <p:cNvSpPr txBox="1">
            <a:spLocks noChangeArrowheads="1"/>
          </p:cNvSpPr>
          <p:nvPr/>
        </p:nvSpPr>
        <p:spPr bwMode="auto">
          <a:xfrm>
            <a:off x="1029415" y="818931"/>
            <a:ext cx="10476786" cy="79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hình, trình bày những hiểu biết của em về tác hại và lợi ích của chất phóng xạ. Từ đó, nêu những quy tắc an toàn khi làm việc với chất phóng xạ.</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3" name="Picture 12" descr="A picture containing indoor, wall&#10;&#10;Description automatically generated">
            <a:extLst>
              <a:ext uri="{FF2B5EF4-FFF2-40B4-BE49-F238E27FC236}">
                <a16:creationId xmlns:a16="http://schemas.microsoft.com/office/drawing/2014/main" id="{B4D0985F-9311-4470-8B10-1E334B43E636}"/>
              </a:ext>
            </a:extLst>
          </p:cNvPr>
          <p:cNvPicPr>
            <a:picLocks noChangeAspect="1"/>
          </p:cNvPicPr>
          <p:nvPr/>
        </p:nvPicPr>
        <p:blipFill rotWithShape="1">
          <a:blip r:embed="rId3">
            <a:extLst>
              <a:ext uri="{28A0092B-C50C-407E-A947-70E740481C1C}">
                <a14:useLocalDpi xmlns:a14="http://schemas.microsoft.com/office/drawing/2010/main" val="0"/>
              </a:ext>
            </a:extLst>
          </a:blip>
          <a:srcRect l="2702" t="-519" r="60827"/>
          <a:stretch/>
        </p:blipFill>
        <p:spPr>
          <a:xfrm>
            <a:off x="706243" y="2452882"/>
            <a:ext cx="2568185" cy="3844077"/>
          </a:xfrm>
          <a:prstGeom prst="rect">
            <a:avLst/>
          </a:prstGeom>
          <a:ln>
            <a:noFill/>
          </a:ln>
          <a:effectLst>
            <a:softEdge rad="112500"/>
          </a:effectLst>
        </p:spPr>
      </p:pic>
      <p:pic>
        <p:nvPicPr>
          <p:cNvPr id="15" name="Picture 14" descr="A picture containing person&#10;&#10;Description automatically generated">
            <a:extLst>
              <a:ext uri="{FF2B5EF4-FFF2-40B4-BE49-F238E27FC236}">
                <a16:creationId xmlns:a16="http://schemas.microsoft.com/office/drawing/2014/main" id="{980F0280-8DCE-424E-A489-42FA0B35DBBC}"/>
              </a:ext>
            </a:extLst>
          </p:cNvPr>
          <p:cNvPicPr>
            <a:picLocks noChangeAspect="1"/>
          </p:cNvPicPr>
          <p:nvPr/>
        </p:nvPicPr>
        <p:blipFill rotWithShape="1">
          <a:blip r:embed="rId4">
            <a:extLst>
              <a:ext uri="{28A0092B-C50C-407E-A947-70E740481C1C}">
                <a14:useLocalDpi xmlns:a14="http://schemas.microsoft.com/office/drawing/2010/main" val="0"/>
              </a:ext>
            </a:extLst>
          </a:blip>
          <a:srcRect l="10324" t="6" r="36422"/>
          <a:stretch/>
        </p:blipFill>
        <p:spPr>
          <a:xfrm>
            <a:off x="3464664" y="2439381"/>
            <a:ext cx="3172517" cy="3844077"/>
          </a:xfrm>
          <a:prstGeom prst="rect">
            <a:avLst/>
          </a:prstGeom>
          <a:ln>
            <a:noFill/>
          </a:ln>
          <a:effectLst>
            <a:softEdge rad="112500"/>
          </a:effectLst>
        </p:spPr>
      </p:pic>
      <p:pic>
        <p:nvPicPr>
          <p:cNvPr id="19" name="Picture 18" descr="A picture containing indoor, floor, kitchen, cluttered&#10;&#10;Description automatically generated">
            <a:extLst>
              <a:ext uri="{FF2B5EF4-FFF2-40B4-BE49-F238E27FC236}">
                <a16:creationId xmlns:a16="http://schemas.microsoft.com/office/drawing/2014/main" id="{88C9131C-41F2-47C8-9A04-44710F8E2BB2}"/>
              </a:ext>
            </a:extLst>
          </p:cNvPr>
          <p:cNvPicPr>
            <a:picLocks noChangeAspect="1"/>
          </p:cNvPicPr>
          <p:nvPr/>
        </p:nvPicPr>
        <p:blipFill rotWithShape="1">
          <a:blip r:embed="rId5">
            <a:extLst>
              <a:ext uri="{28A0092B-C50C-407E-A947-70E740481C1C}">
                <a14:useLocalDpi xmlns:a14="http://schemas.microsoft.com/office/drawing/2010/main" val="0"/>
              </a:ext>
            </a:extLst>
          </a:blip>
          <a:srcRect l="24886" t="1455" r="26562" b="1"/>
          <a:stretch/>
        </p:blipFill>
        <p:spPr>
          <a:xfrm>
            <a:off x="6793793" y="2436874"/>
            <a:ext cx="4833398" cy="3824194"/>
          </a:xfrm>
          <a:prstGeom prst="rect">
            <a:avLst/>
          </a:prstGeom>
          <a:ln>
            <a:noFill/>
          </a:ln>
          <a:effectLst>
            <a:softEdge rad="112500"/>
          </a:effectLst>
        </p:spPr>
      </p:pic>
      <p:sp>
        <p:nvSpPr>
          <p:cNvPr id="21" name="TextBox 20">
            <a:extLst>
              <a:ext uri="{FF2B5EF4-FFF2-40B4-BE49-F238E27FC236}">
                <a16:creationId xmlns:a16="http://schemas.microsoft.com/office/drawing/2014/main" id="{C5A0A3BC-7A7E-4221-86DE-77520A2C00AC}"/>
              </a:ext>
            </a:extLst>
          </p:cNvPr>
          <p:cNvSpPr txBox="1"/>
          <p:nvPr/>
        </p:nvSpPr>
        <p:spPr>
          <a:xfrm>
            <a:off x="2720576" y="1814309"/>
            <a:ext cx="6446047" cy="477054"/>
          </a:xfrm>
          <a:prstGeom prst="rect">
            <a:avLst/>
          </a:prstGeom>
          <a:noFill/>
        </p:spPr>
        <p:txBody>
          <a:bodyPr wrap="square">
            <a:spAutoFit/>
          </a:bodyPr>
          <a:lstStyle/>
          <a:p>
            <a:pPr algn="ctr"/>
            <a:r>
              <a:rPr lang="en-US" sz="2500" i="1">
                <a:solidFill>
                  <a:srgbClr val="7030A0"/>
                </a:solidFill>
                <a:effectLst/>
                <a:latin typeface="Arial" panose="020B0604020202020204" pitchFamily="34" charset="0"/>
                <a:ea typeface="Times New Roman" panose="02020603050405020304" pitchFamily="18" charset="0"/>
              </a:rPr>
              <a:t>Một số vấn đề liên quan đến phóng xạ</a:t>
            </a:r>
            <a:endParaRPr lang="en-US" sz="2500">
              <a:solidFill>
                <a:srgbClr val="7030A0"/>
              </a:solidFill>
            </a:endParaRPr>
          </a:p>
        </p:txBody>
      </p:sp>
      <p:sp>
        <p:nvSpPr>
          <p:cNvPr id="25" name="TextBox 24">
            <a:extLst>
              <a:ext uri="{FF2B5EF4-FFF2-40B4-BE49-F238E27FC236}">
                <a16:creationId xmlns:a16="http://schemas.microsoft.com/office/drawing/2014/main" id="{AC79B32B-CE09-44BC-8E28-27A82EE53899}"/>
              </a:ext>
            </a:extLst>
          </p:cNvPr>
          <p:cNvSpPr txBox="1"/>
          <p:nvPr/>
        </p:nvSpPr>
        <p:spPr>
          <a:xfrm>
            <a:off x="1033909" y="6336268"/>
            <a:ext cx="1912852" cy="369332"/>
          </a:xfrm>
          <a:prstGeom prst="rect">
            <a:avLst/>
          </a:prstGeom>
          <a:noFill/>
        </p:spPr>
        <p:txBody>
          <a:bodyPr wrap="square">
            <a:spAutoFit/>
          </a:bodyPr>
          <a:lstStyle/>
          <a:p>
            <a:r>
              <a:rPr lang="en-US" i="1">
                <a:solidFill>
                  <a:srgbClr val="000000"/>
                </a:solidFill>
                <a:latin typeface="Arial" panose="020B0604020202020204" pitchFamily="34" charset="0"/>
                <a:ea typeface="Times New Roman" panose="02020603050405020304" pitchFamily="18" charset="0"/>
              </a:rPr>
              <a:t>T</a:t>
            </a:r>
            <a:r>
              <a:rPr lang="en-US" sz="1800" i="1">
                <a:solidFill>
                  <a:srgbClr val="000000"/>
                </a:solidFill>
                <a:effectLst/>
                <a:latin typeface="Arial" panose="020B0604020202020204" pitchFamily="34" charset="0"/>
                <a:ea typeface="Times New Roman" panose="02020603050405020304" pitchFamily="18" charset="0"/>
              </a:rPr>
              <a:t>huốc phóng xạ </a:t>
            </a:r>
            <a:endParaRPr lang="en-US"/>
          </a:p>
        </p:txBody>
      </p:sp>
      <p:sp>
        <p:nvSpPr>
          <p:cNvPr id="27" name="TextBox 26">
            <a:extLst>
              <a:ext uri="{FF2B5EF4-FFF2-40B4-BE49-F238E27FC236}">
                <a16:creationId xmlns:a16="http://schemas.microsoft.com/office/drawing/2014/main" id="{3AD08F67-FE18-4BA8-BCD3-B81FF973EEDF}"/>
              </a:ext>
            </a:extLst>
          </p:cNvPr>
          <p:cNvSpPr txBox="1"/>
          <p:nvPr/>
        </p:nvSpPr>
        <p:spPr>
          <a:xfrm>
            <a:off x="5943600" y="6279397"/>
            <a:ext cx="4777339" cy="369332"/>
          </a:xfrm>
          <a:prstGeom prst="rect">
            <a:avLst/>
          </a:prstGeom>
          <a:noFill/>
        </p:spPr>
        <p:txBody>
          <a:bodyPr wrap="square">
            <a:spAutoFit/>
          </a:bodyPr>
          <a:lstStyle/>
          <a:p>
            <a:r>
              <a:rPr lang="en-US" i="1">
                <a:solidFill>
                  <a:srgbClr val="000000"/>
                </a:solidFill>
                <a:latin typeface="Arial" panose="020B0604020202020204" pitchFamily="34" charset="0"/>
                <a:ea typeface="Times New Roman" panose="02020603050405020304" pitchFamily="18" charset="0"/>
              </a:rPr>
              <a:t>A</a:t>
            </a:r>
            <a:r>
              <a:rPr lang="en-US" sz="1800" i="1">
                <a:solidFill>
                  <a:srgbClr val="000000"/>
                </a:solidFill>
                <a:effectLst/>
                <a:latin typeface="Arial" panose="020B0604020202020204" pitchFamily="34" charset="0"/>
                <a:ea typeface="Times New Roman" panose="02020603050405020304" pitchFamily="18" charset="0"/>
              </a:rPr>
              <a:t>n toàn khi làm việc với chất phóng xạ</a:t>
            </a:r>
            <a:endParaRPr lang="en-US"/>
          </a:p>
        </p:txBody>
      </p:sp>
    </p:spTree>
    <p:extLst>
      <p:ext uri="{BB962C8B-B14F-4D97-AF65-F5344CB8AC3E}">
        <p14:creationId xmlns:p14="http://schemas.microsoft.com/office/powerpoint/2010/main" val="297947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Vấn đề an toàn trong nghiên cứu và học tập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9537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Những quy tắc an toàn trong nghiên cứu và học tập môn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52400" y="1557065"/>
            <a:ext cx="12039600" cy="957535"/>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9" name="TextBox 28">
            <a:extLst>
              <a:ext uri="{FF2B5EF4-FFF2-40B4-BE49-F238E27FC236}">
                <a16:creationId xmlns:a16="http://schemas.microsoft.com/office/drawing/2014/main" id="{54F69EE5-7B54-407A-A02B-7CBE8CDA1794}"/>
              </a:ext>
            </a:extLst>
          </p:cNvPr>
          <p:cNvSpPr txBox="1"/>
          <p:nvPr/>
        </p:nvSpPr>
        <p:spPr>
          <a:xfrm>
            <a:off x="-152400" y="1077724"/>
            <a:ext cx="6957207" cy="446276"/>
          </a:xfrm>
          <a:prstGeom prst="rect">
            <a:avLst/>
          </a:prstGeom>
          <a:noFill/>
        </p:spPr>
        <p:txBody>
          <a:bodyPr wrap="square">
            <a:spAutoFit/>
          </a:bodyPr>
          <a:lstStyle/>
          <a:p>
            <a:pPr marL="342900" indent="-342900" algn="ctr">
              <a:buFont typeface="Wingdings" panose="05000000000000000000" pitchFamily="2" charset="2"/>
              <a:buChar char="Ø"/>
            </a:pPr>
            <a:r>
              <a:rPr lang="en-US" sz="23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Vấn đề 1: an toàn khi làm việc với phóng xạ</a:t>
            </a:r>
            <a:endParaRPr lang="en-US" sz="2300" i="1">
              <a:solidFill>
                <a:srgbClr val="00B050"/>
              </a:solidFill>
            </a:endParaRPr>
          </a:p>
        </p:txBody>
      </p:sp>
      <p:sp>
        <p:nvSpPr>
          <p:cNvPr id="36" name="TextBox 35">
            <a:extLst>
              <a:ext uri="{FF2B5EF4-FFF2-40B4-BE49-F238E27FC236}">
                <a16:creationId xmlns:a16="http://schemas.microsoft.com/office/drawing/2014/main" id="{AAE2F6F3-9DDE-4137-BE9D-DEEF937B31B4}"/>
              </a:ext>
            </a:extLst>
          </p:cNvPr>
          <p:cNvSpPr txBox="1"/>
          <p:nvPr/>
        </p:nvSpPr>
        <p:spPr>
          <a:xfrm>
            <a:off x="457200" y="1600200"/>
            <a:ext cx="11313753" cy="830997"/>
          </a:xfrm>
          <a:prstGeom prst="rect">
            <a:avLst/>
          </a:prstGeom>
          <a:noFill/>
        </p:spPr>
        <p:txBody>
          <a:bodyPr wrap="square">
            <a:spAutoFit/>
          </a:bodyPr>
          <a:lstStyle/>
          <a:p>
            <a:pPr marL="287338" indent="-287338" algn="ctr" defTabSz="1095376">
              <a:buClr>
                <a:schemeClr val="tx2"/>
              </a:buClr>
              <a:buSzPct val="95000"/>
              <a:buBlip>
                <a:blip r:embed="rId5"/>
              </a:buBlip>
              <a:defRPr/>
            </a:pPr>
            <a:r>
              <a:rPr lang="en-US" sz="2400">
                <a:solidFill>
                  <a:srgbClr val="000000"/>
                </a:solidFill>
                <a:effectLst/>
                <a:latin typeface="Arial" panose="020B0604020202020204" pitchFamily="34" charset="0"/>
                <a:ea typeface="Times New Roman" panose="02020603050405020304" pitchFamily="18" charset="0"/>
              </a:rPr>
              <a:t>Hiện tượng phóng xạ tự nhiên được nhà vật lí Becquerel tình cờ khám phá ra vào cuối thế kỉ XIX và được phát triển nhờ những nghiên cứu của Marie Curie </a:t>
            </a:r>
          </a:p>
        </p:txBody>
      </p:sp>
      <p:pic>
        <p:nvPicPr>
          <p:cNvPr id="11" name="Picture 10" descr="A person with a beard&#10;&#10;Description automatically generated with low confidence">
            <a:extLst>
              <a:ext uri="{FF2B5EF4-FFF2-40B4-BE49-F238E27FC236}">
                <a16:creationId xmlns:a16="http://schemas.microsoft.com/office/drawing/2014/main" id="{864A6350-FDE1-4989-B388-DD52951D8D41}"/>
              </a:ext>
            </a:extLst>
          </p:cNvPr>
          <p:cNvPicPr>
            <a:picLocks noChangeAspect="1"/>
          </p:cNvPicPr>
          <p:nvPr/>
        </p:nvPicPr>
        <p:blipFill rotWithShape="1">
          <a:blip r:embed="rId6">
            <a:extLst>
              <a:ext uri="{28A0092B-C50C-407E-A947-70E740481C1C}">
                <a14:useLocalDpi xmlns:a14="http://schemas.microsoft.com/office/drawing/2010/main" val="0"/>
              </a:ext>
            </a:extLst>
          </a:blip>
          <a:srcRect l="1" r="-6826" b="17740"/>
          <a:stretch/>
        </p:blipFill>
        <p:spPr>
          <a:xfrm>
            <a:off x="390527" y="2650998"/>
            <a:ext cx="2839539" cy="3279817"/>
          </a:xfrm>
          <a:prstGeom prst="rect">
            <a:avLst/>
          </a:prstGeom>
          <a:ln>
            <a:noFill/>
          </a:ln>
          <a:effectLst>
            <a:softEdge rad="112500"/>
          </a:effectLst>
        </p:spPr>
      </p:pic>
      <p:sp>
        <p:nvSpPr>
          <p:cNvPr id="21" name="Text Box 4">
            <a:extLst>
              <a:ext uri="{FF2B5EF4-FFF2-40B4-BE49-F238E27FC236}">
                <a16:creationId xmlns:a16="http://schemas.microsoft.com/office/drawing/2014/main" id="{45AB0BC7-AC3F-42CC-B5C1-6D217959FF3C}"/>
              </a:ext>
            </a:extLst>
          </p:cNvPr>
          <p:cNvSpPr txBox="1">
            <a:spLocks noChangeArrowheads="1"/>
          </p:cNvSpPr>
          <p:nvPr/>
        </p:nvSpPr>
        <p:spPr bwMode="auto">
          <a:xfrm>
            <a:off x="322738" y="5890369"/>
            <a:ext cx="31094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1200"/>
              </a:spcAft>
            </a:pPr>
            <a:r>
              <a:rPr lang="fr-FR" sz="1600" i="1">
                <a:latin typeface="Arial" panose="020B0604020202020204" pitchFamily="34" charset="0"/>
                <a:cs typeface="Arial" panose="020B0604020202020204" pitchFamily="34" charset="0"/>
              </a:rPr>
              <a:t>Năm 1892 H. Becquerel tình cờ phát hiện ra hiện tượng phóng xạ của muối urani kali sulfat</a:t>
            </a:r>
          </a:p>
        </p:txBody>
      </p:sp>
      <p:pic>
        <p:nvPicPr>
          <p:cNvPr id="22" name="Picture 21" descr="A picture containing person, person, indoor, black&#10;&#10;Description automatically generated">
            <a:extLst>
              <a:ext uri="{FF2B5EF4-FFF2-40B4-BE49-F238E27FC236}">
                <a16:creationId xmlns:a16="http://schemas.microsoft.com/office/drawing/2014/main" id="{5CE330E6-B1C4-44FB-A84A-3BF03DEE9ED9}"/>
              </a:ext>
            </a:extLst>
          </p:cNvPr>
          <p:cNvPicPr>
            <a:picLocks noChangeAspect="1"/>
          </p:cNvPicPr>
          <p:nvPr/>
        </p:nvPicPr>
        <p:blipFill rotWithShape="1">
          <a:blip r:embed="rId7">
            <a:extLst>
              <a:ext uri="{28A0092B-C50C-407E-A947-70E740481C1C}">
                <a14:useLocalDpi xmlns:a14="http://schemas.microsoft.com/office/drawing/2010/main" val="0"/>
              </a:ext>
            </a:extLst>
          </a:blip>
          <a:srcRect r="-715" b="5017"/>
          <a:stretch/>
        </p:blipFill>
        <p:spPr>
          <a:xfrm>
            <a:off x="4128942" y="2742325"/>
            <a:ext cx="4525624" cy="3188490"/>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20" name="Text Box 4">
                <a:extLst>
                  <a:ext uri="{FF2B5EF4-FFF2-40B4-BE49-F238E27FC236}">
                    <a16:creationId xmlns:a16="http://schemas.microsoft.com/office/drawing/2014/main" id="{F9D4A423-F324-65DC-9943-728538EADA01}"/>
                  </a:ext>
                </a:extLst>
              </p:cNvPr>
              <p:cNvSpPr txBox="1">
                <a:spLocks noChangeArrowheads="1"/>
              </p:cNvSpPr>
              <p:nvPr/>
            </p:nvSpPr>
            <p:spPr bwMode="auto">
              <a:xfrm>
                <a:off x="3883237" y="5899355"/>
                <a:ext cx="5324706" cy="840936"/>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Aft>
                    <a:spcPts val="1200"/>
                  </a:spcAft>
                </a:pPr>
                <a:r>
                  <a:rPr lang="fr-FR" sz="1600" i="1">
                    <a:latin typeface="Arial" panose="020B0604020202020204" pitchFamily="34" charset="0"/>
                    <a:cs typeface="Arial" panose="020B0604020202020204" pitchFamily="34" charset="0"/>
                  </a:rPr>
                  <a:t>Năm 1934, ông bà Curie đã tạo nguyên tố phóng xạ nhân tạo đầu tiên </a:t>
                </a:r>
                <a14:m>
                  <m:oMath xmlns:m="http://schemas.openxmlformats.org/officeDocument/2006/math">
                    <m:sPre>
                      <m:sPrePr>
                        <m:ctrlPr>
                          <a:rPr lang="en-US" sz="1600" i="1">
                            <a:solidFill>
                              <a:srgbClr val="C00000"/>
                            </a:solidFill>
                            <a:latin typeface="Cambria Math" panose="02040503050406030204" pitchFamily="18" charset="0"/>
                          </a:rPr>
                        </m:ctrlPr>
                      </m:sPrePr>
                      <m:sub>
                        <m:r>
                          <a:rPr lang="en-US" sz="1600" b="0" i="1" smtClean="0">
                            <a:solidFill>
                              <a:srgbClr val="C00000"/>
                            </a:solidFill>
                            <a:latin typeface="Cambria Math" panose="02040503050406030204" pitchFamily="18" charset="0"/>
                          </a:rPr>
                          <m:t>15</m:t>
                        </m:r>
                      </m:sub>
                      <m:sup>
                        <m:r>
                          <a:rPr lang="en-US" sz="1600" b="0" i="1" smtClean="0">
                            <a:solidFill>
                              <a:srgbClr val="C00000"/>
                            </a:solidFill>
                            <a:latin typeface="Cambria Math" panose="02040503050406030204" pitchFamily="18" charset="0"/>
                          </a:rPr>
                          <m:t>30</m:t>
                        </m:r>
                      </m:sup>
                      <m:e>
                        <m:r>
                          <a:rPr lang="en-US" sz="1600" b="0" i="1" smtClean="0">
                            <a:solidFill>
                              <a:srgbClr val="C00000"/>
                            </a:solidFill>
                            <a:latin typeface="Cambria Math" panose="02040503050406030204" pitchFamily="18" charset="0"/>
                          </a:rPr>
                          <m:t>𝑃</m:t>
                        </m:r>
                      </m:e>
                    </m:sPre>
                  </m:oMath>
                </a14:m>
                <a:r>
                  <a:rPr lang="en-US" sz="1600" i="1" dirty="0">
                    <a:solidFill>
                      <a:schemeClr val="tx1"/>
                    </a:solidFill>
                    <a:latin typeface="Arial" panose="020B0604020202020204" pitchFamily="34" charset="0"/>
                    <a:cs typeface="Arial" panose="020B0604020202020204" pitchFamily="34" charset="0"/>
                  </a:rPr>
                  <a:t> </a:t>
                </a:r>
                <a:r>
                  <a:rPr lang="en-US" sz="1600" i="1">
                    <a:solidFill>
                      <a:schemeClr val="tx1"/>
                    </a:solidFill>
                    <a:latin typeface="Arial" panose="020B0604020202020204" pitchFamily="34" charset="0"/>
                    <a:cs typeface="Arial" panose="020B0604020202020204" pitchFamily="34" charset="0"/>
                  </a:rPr>
                  <a:t>có chu kì bán rã T = 3’15s bằng cách rọi tia </a:t>
                </a:r>
                <a:r>
                  <a:rPr lang="en-US" sz="1600" i="1">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600" i="1">
                    <a:solidFill>
                      <a:schemeClr val="tx1"/>
                    </a:solidFill>
                    <a:latin typeface="Arial" panose="020B0604020202020204" pitchFamily="34" charset="0"/>
                    <a:cs typeface="Arial" panose="020B0604020202020204" pitchFamily="34" charset="0"/>
                  </a:rPr>
                  <a:t> (phát ra bởi poloni) vào tấm Al dày 1mm</a:t>
                </a:r>
                <a:endParaRPr lang="en-US" sz="1600" i="1" dirty="0">
                  <a:solidFill>
                    <a:schemeClr val="tx1"/>
                  </a:solidFill>
                  <a:latin typeface="Arial" panose="020B0604020202020204" pitchFamily="34" charset="0"/>
                  <a:cs typeface="Arial" panose="020B0604020202020204" pitchFamily="34" charset="0"/>
                </a:endParaRPr>
              </a:p>
            </p:txBody>
          </p:sp>
        </mc:Choice>
        <mc:Fallback xmlns="">
          <p:sp>
            <p:nvSpPr>
              <p:cNvPr id="20" name="Text Box 4">
                <a:extLst>
                  <a:ext uri="{FF2B5EF4-FFF2-40B4-BE49-F238E27FC236}">
                    <a16:creationId xmlns:a16="http://schemas.microsoft.com/office/drawing/2014/main" id="{F9D4A423-F324-65DC-9943-728538EADA01}"/>
                  </a:ext>
                </a:extLst>
              </p:cNvPr>
              <p:cNvSpPr txBox="1">
                <a:spLocks noRot="1" noChangeAspect="1" noMove="1" noResize="1" noEditPoints="1" noAdjustHandles="1" noChangeArrowheads="1" noChangeShapeType="1" noTextEdit="1"/>
              </p:cNvSpPr>
              <p:nvPr/>
            </p:nvSpPr>
            <p:spPr bwMode="auto">
              <a:xfrm>
                <a:off x="3883237" y="5899355"/>
                <a:ext cx="5324706" cy="840936"/>
              </a:xfrm>
              <a:prstGeom prst="rect">
                <a:avLst/>
              </a:prstGeom>
              <a:blipFill>
                <a:blip r:embed="rId8"/>
                <a:stretch>
                  <a:fillRect l="-573" t="-2174" b="-8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5" name="Picture 24" descr="A picture containing person&#10;&#10;Description automatically generated">
            <a:extLst>
              <a:ext uri="{FF2B5EF4-FFF2-40B4-BE49-F238E27FC236}">
                <a16:creationId xmlns:a16="http://schemas.microsoft.com/office/drawing/2014/main" id="{C2A6C7CE-113E-2E4E-1170-C3A96A28B0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6193" y="2716357"/>
            <a:ext cx="2667000" cy="3174012"/>
          </a:xfrm>
          <a:prstGeom prst="rect">
            <a:avLst/>
          </a:prstGeom>
          <a:ln>
            <a:noFill/>
          </a:ln>
          <a:effectLst>
            <a:softEdge rad="112500"/>
          </a:effectLst>
        </p:spPr>
      </p:pic>
      <p:sp>
        <p:nvSpPr>
          <p:cNvPr id="26" name="TextBox 25">
            <a:extLst>
              <a:ext uri="{FF2B5EF4-FFF2-40B4-BE49-F238E27FC236}">
                <a16:creationId xmlns:a16="http://schemas.microsoft.com/office/drawing/2014/main" id="{FC230E6A-68B6-70E4-6F4D-4EAB1987B300}"/>
              </a:ext>
            </a:extLst>
          </p:cNvPr>
          <p:cNvSpPr txBox="1"/>
          <p:nvPr/>
        </p:nvSpPr>
        <p:spPr>
          <a:xfrm>
            <a:off x="9114878" y="5890368"/>
            <a:ext cx="2809629" cy="830997"/>
          </a:xfrm>
          <a:prstGeom prst="rect">
            <a:avLst/>
          </a:prstGeom>
          <a:noFill/>
        </p:spPr>
        <p:txBody>
          <a:bodyPr wrap="square">
            <a:spAutoFit/>
          </a:bodyPr>
          <a:lstStyle/>
          <a:p>
            <a:pPr algn="ctr"/>
            <a:r>
              <a:rPr lang="en-US" sz="1600" i="1">
                <a:solidFill>
                  <a:srgbClr val="000000"/>
                </a:solidFill>
                <a:effectLst/>
                <a:latin typeface="Arial" panose="020B0604020202020204" pitchFamily="34" charset="0"/>
                <a:ea typeface="Times New Roman" panose="02020603050405020304" pitchFamily="18" charset="0"/>
              </a:rPr>
              <a:t>Marie Curie</a:t>
            </a:r>
            <a:r>
              <a:rPr lang="en-US" sz="1600" i="1">
                <a:solidFill>
                  <a:srgbClr val="000000"/>
                </a:solidFill>
                <a:latin typeface="Arial" panose="020B0604020202020204" pitchFamily="34" charset="0"/>
                <a:ea typeface="Times New Roman" panose="02020603050405020304" pitchFamily="18" charset="0"/>
              </a:rPr>
              <a:t> </a:t>
            </a:r>
            <a:r>
              <a:rPr lang="en-US" sz="1600">
                <a:solidFill>
                  <a:srgbClr val="000000"/>
                </a:solidFill>
                <a:latin typeface="Arial" panose="020B0604020202020204" pitchFamily="34" charset="0"/>
                <a:ea typeface="Times New Roman" panose="02020603050405020304" pitchFamily="18" charset="0"/>
              </a:rPr>
              <a:t>là N</a:t>
            </a:r>
            <a:r>
              <a:rPr lang="en-US" sz="1600">
                <a:solidFill>
                  <a:srgbClr val="000000"/>
                </a:solidFill>
                <a:effectLst/>
                <a:latin typeface="Arial" panose="020B0604020202020204" pitchFamily="34" charset="0"/>
                <a:ea typeface="Times New Roman" panose="02020603050405020304" pitchFamily="18" charset="0"/>
              </a:rPr>
              <a:t>gười phụ nữ đầu tiên đoạt hai giải Nobel (Vật lí và Hoá học). </a:t>
            </a:r>
            <a:endParaRPr lang="en-US" sz="1600"/>
          </a:p>
        </p:txBody>
      </p:sp>
    </p:spTree>
    <p:extLst>
      <p:ext uri="{BB962C8B-B14F-4D97-AF65-F5344CB8AC3E}">
        <p14:creationId xmlns:p14="http://schemas.microsoft.com/office/powerpoint/2010/main" val="398457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Vấn đề an toàn trong nghiên cứu và học tập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9537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Những quy tắc an toàn trong nghiên cứu và học tập môn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7344" y="5423498"/>
            <a:ext cx="12268200" cy="1316960"/>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9" name="TextBox 28">
            <a:extLst>
              <a:ext uri="{FF2B5EF4-FFF2-40B4-BE49-F238E27FC236}">
                <a16:creationId xmlns:a16="http://schemas.microsoft.com/office/drawing/2014/main" id="{54F69EE5-7B54-407A-A02B-7CBE8CDA1794}"/>
              </a:ext>
            </a:extLst>
          </p:cNvPr>
          <p:cNvSpPr txBox="1"/>
          <p:nvPr/>
        </p:nvSpPr>
        <p:spPr>
          <a:xfrm>
            <a:off x="-152400" y="1077724"/>
            <a:ext cx="6957207" cy="446276"/>
          </a:xfrm>
          <a:prstGeom prst="rect">
            <a:avLst/>
          </a:prstGeom>
          <a:noFill/>
        </p:spPr>
        <p:txBody>
          <a:bodyPr wrap="square">
            <a:spAutoFit/>
          </a:bodyPr>
          <a:lstStyle/>
          <a:p>
            <a:pPr marL="342900" indent="-342900" algn="ctr">
              <a:buFont typeface="Wingdings" panose="05000000000000000000" pitchFamily="2" charset="2"/>
              <a:buChar char="Ø"/>
            </a:pPr>
            <a:r>
              <a:rPr lang="en-US" sz="23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Vấn đề 1: an toàn khi làm việc với phóng xạ</a:t>
            </a:r>
            <a:endParaRPr lang="en-US" sz="2300" i="1">
              <a:solidFill>
                <a:srgbClr val="00B050"/>
              </a:solidFill>
            </a:endParaRPr>
          </a:p>
        </p:txBody>
      </p:sp>
      <p:sp>
        <p:nvSpPr>
          <p:cNvPr id="36" name="TextBox 35">
            <a:extLst>
              <a:ext uri="{FF2B5EF4-FFF2-40B4-BE49-F238E27FC236}">
                <a16:creationId xmlns:a16="http://schemas.microsoft.com/office/drawing/2014/main" id="{AAE2F6F3-9DDE-4137-BE9D-DEEF937B31B4}"/>
              </a:ext>
            </a:extLst>
          </p:cNvPr>
          <p:cNvSpPr txBox="1"/>
          <p:nvPr/>
        </p:nvSpPr>
        <p:spPr>
          <a:xfrm>
            <a:off x="586593" y="5433618"/>
            <a:ext cx="10919607" cy="1246495"/>
          </a:xfrm>
          <a:prstGeom prst="rect">
            <a:avLst/>
          </a:prstGeom>
          <a:noFill/>
        </p:spPr>
        <p:txBody>
          <a:bodyPr wrap="square">
            <a:spAutoFit/>
          </a:bodyPr>
          <a:lstStyle/>
          <a:p>
            <a:pPr marL="287338" indent="-287338" algn="just" defTabSz="1095376">
              <a:buClr>
                <a:schemeClr val="tx2"/>
              </a:buClr>
              <a:buSzPct val="95000"/>
              <a:buBlip>
                <a:blip r:embed="rId6"/>
              </a:buBlip>
              <a:defRP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Việc sử dụng chất phóng xạ không đúng cách sẽ ảnh hưởng nghiêm trọng đến sức khoẻ con người. Đã có những trường hợp tử vong bởi phóng xạ do chiến tranh, do vô ý phơi nhiễm hay do bị đầu độc.</a:t>
            </a:r>
          </a:p>
        </p:txBody>
      </p:sp>
      <p:pic>
        <p:nvPicPr>
          <p:cNvPr id="14" name="Picture 13" descr="A picture containing dog, outdoor, mammal, bovine&#10;&#10;Description automatically generated">
            <a:extLst>
              <a:ext uri="{FF2B5EF4-FFF2-40B4-BE49-F238E27FC236}">
                <a16:creationId xmlns:a16="http://schemas.microsoft.com/office/drawing/2014/main" id="{6E89A29F-A974-48F1-A516-5EDE0F0DC4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21" y="1621827"/>
            <a:ext cx="5229180" cy="3435171"/>
          </a:xfrm>
          <a:prstGeom prst="rect">
            <a:avLst/>
          </a:prstGeom>
          <a:ln>
            <a:noFill/>
          </a:ln>
          <a:effectLst>
            <a:softEdge rad="112500"/>
          </a:effectLst>
        </p:spPr>
      </p:pic>
      <p:pic>
        <p:nvPicPr>
          <p:cNvPr id="25" name="Picture 8" descr="http://giaoduc.net.vn/Uploaded/nguyenhuong/2012_04_08/chernobyl-quocte-giaoduc.net.vn15.jpg">
            <a:extLst>
              <a:ext uri="{FF2B5EF4-FFF2-40B4-BE49-F238E27FC236}">
                <a16:creationId xmlns:a16="http://schemas.microsoft.com/office/drawing/2014/main" id="{C957450A-9C8D-4DCA-8651-AE2978AAEE87}"/>
              </a:ext>
            </a:extLst>
          </p:cNvPr>
          <p:cNvPicPr>
            <a:picLocks noChangeAspect="1" noChangeArrowheads="1"/>
          </p:cNvPicPr>
          <p:nvPr>
            <p:custDataLst>
              <p:tags r:id="rId1"/>
            </p:custDataLst>
          </p:nvPr>
        </p:nvPicPr>
        <p:blipFill rotWithShape="1">
          <a:blip r:embed="rId8"/>
          <a:srcRect l="657" t="339" r="684"/>
          <a:stretch/>
        </p:blipFill>
        <p:spPr bwMode="auto">
          <a:xfrm>
            <a:off x="6085244" y="1561165"/>
            <a:ext cx="5792551" cy="3486209"/>
          </a:xfrm>
          <a:prstGeom prst="rect">
            <a:avLst/>
          </a:prstGeom>
          <a:ln>
            <a:noFill/>
          </a:ln>
          <a:effectLst>
            <a:softEdge rad="112500"/>
          </a:effectLst>
        </p:spPr>
      </p:pic>
      <p:sp>
        <p:nvSpPr>
          <p:cNvPr id="20" name="TextBox 19">
            <a:extLst>
              <a:ext uri="{FF2B5EF4-FFF2-40B4-BE49-F238E27FC236}">
                <a16:creationId xmlns:a16="http://schemas.microsoft.com/office/drawing/2014/main" id="{8A5BDDB5-9C78-36E4-1B95-4C73A8466EDC}"/>
              </a:ext>
            </a:extLst>
          </p:cNvPr>
          <p:cNvSpPr txBox="1"/>
          <p:nvPr/>
        </p:nvSpPr>
        <p:spPr>
          <a:xfrm>
            <a:off x="1306536" y="4970159"/>
            <a:ext cx="3700315" cy="369332"/>
          </a:xfrm>
          <a:prstGeom prst="rect">
            <a:avLst/>
          </a:prstGeom>
          <a:noFill/>
        </p:spPr>
        <p:txBody>
          <a:bodyPr wrap="square">
            <a:spAutoFit/>
          </a:bodyPr>
          <a:lstStyle/>
          <a:p>
            <a:r>
              <a:rPr lang="en-US">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Động vật bị đột biến do </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phóng xạ </a:t>
            </a:r>
            <a:endParaRPr lang="en-US"/>
          </a:p>
        </p:txBody>
      </p:sp>
      <p:sp>
        <p:nvSpPr>
          <p:cNvPr id="21" name="TextBox 20">
            <a:extLst>
              <a:ext uri="{FF2B5EF4-FFF2-40B4-BE49-F238E27FC236}">
                <a16:creationId xmlns:a16="http://schemas.microsoft.com/office/drawing/2014/main" id="{5F8F7F10-5B21-6D08-C0CE-E95F486FD564}"/>
              </a:ext>
            </a:extLst>
          </p:cNvPr>
          <p:cNvSpPr txBox="1"/>
          <p:nvPr/>
        </p:nvSpPr>
        <p:spPr>
          <a:xfrm>
            <a:off x="6499115" y="4946715"/>
            <a:ext cx="5378680" cy="369332"/>
          </a:xfrm>
          <a:prstGeom prst="rect">
            <a:avLst/>
          </a:prstGeom>
          <a:noFill/>
        </p:spPr>
        <p:txBody>
          <a:bodyPr wrap="square">
            <a:spAutoFit/>
          </a:bodyPr>
          <a:lstStyle/>
          <a:p>
            <a:r>
              <a:rPr lang="en-US">
                <a:solidFill>
                  <a:srgbClr val="000000"/>
                </a:solidFill>
                <a:latin typeface="Arial" panose="020B0604020202020204" pitchFamily="34" charset="0"/>
                <a:ea typeface="Times New Roman" panose="02020603050405020304" pitchFamily="18" charset="0"/>
                <a:cs typeface="Times New Roman" panose="02020603050405020304" pitchFamily="18" charset="0"/>
              </a:rPr>
              <a:t>Nạn nhân nhiễm phóng xạ trong vụ Checnobyl</a:t>
            </a:r>
            <a:endParaRPr lang="en-US"/>
          </a:p>
        </p:txBody>
      </p:sp>
    </p:spTree>
    <p:extLst>
      <p:ext uri="{BB962C8B-B14F-4D97-AF65-F5344CB8AC3E}">
        <p14:creationId xmlns:p14="http://schemas.microsoft.com/office/powerpoint/2010/main" val="61505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Vấn đề an toàn trong nghiên cứu và học tập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9537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Những quy tắc an toàn trong nghiên cứu và học tập môn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0" y="1482171"/>
            <a:ext cx="12268200" cy="1582212"/>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9" name="TextBox 28">
            <a:extLst>
              <a:ext uri="{FF2B5EF4-FFF2-40B4-BE49-F238E27FC236}">
                <a16:creationId xmlns:a16="http://schemas.microsoft.com/office/drawing/2014/main" id="{54F69EE5-7B54-407A-A02B-7CBE8CDA1794}"/>
              </a:ext>
            </a:extLst>
          </p:cNvPr>
          <p:cNvSpPr txBox="1"/>
          <p:nvPr/>
        </p:nvSpPr>
        <p:spPr>
          <a:xfrm>
            <a:off x="-152400" y="1077724"/>
            <a:ext cx="6957207" cy="446276"/>
          </a:xfrm>
          <a:prstGeom prst="rect">
            <a:avLst/>
          </a:prstGeom>
          <a:noFill/>
        </p:spPr>
        <p:txBody>
          <a:bodyPr wrap="square">
            <a:spAutoFit/>
          </a:bodyPr>
          <a:lstStyle/>
          <a:p>
            <a:pPr marL="342900" indent="-342900" algn="ctr">
              <a:buFont typeface="Wingdings" panose="05000000000000000000" pitchFamily="2" charset="2"/>
              <a:buChar char="Ø"/>
            </a:pPr>
            <a:r>
              <a:rPr lang="en-US" sz="23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Vấn đề 1: an toàn khi làm việc với phóng xạ</a:t>
            </a:r>
            <a:endParaRPr lang="en-US" sz="2300" i="1">
              <a:solidFill>
                <a:srgbClr val="00B050"/>
              </a:solidFill>
            </a:endParaRPr>
          </a:p>
        </p:txBody>
      </p:sp>
      <p:sp>
        <p:nvSpPr>
          <p:cNvPr id="36" name="TextBox 35">
            <a:extLst>
              <a:ext uri="{FF2B5EF4-FFF2-40B4-BE49-F238E27FC236}">
                <a16:creationId xmlns:a16="http://schemas.microsoft.com/office/drawing/2014/main" id="{AAE2F6F3-9DDE-4137-BE9D-DEEF937B31B4}"/>
              </a:ext>
            </a:extLst>
          </p:cNvPr>
          <p:cNvSpPr txBox="1"/>
          <p:nvPr/>
        </p:nvSpPr>
        <p:spPr>
          <a:xfrm>
            <a:off x="515138" y="1553393"/>
            <a:ext cx="11178755" cy="1785104"/>
          </a:xfrm>
          <a:prstGeom prst="rect">
            <a:avLst/>
          </a:prstGeom>
          <a:noFill/>
        </p:spPr>
        <p:txBody>
          <a:bodyPr wrap="square">
            <a:spAutoFit/>
          </a:bodyPr>
          <a:lstStyle/>
          <a:p>
            <a:pPr algn="just" defTabSz="1095376">
              <a:buClr>
                <a:schemeClr val="tx2"/>
              </a:buClr>
              <a:buSzPct val="95000"/>
              <a:defRPr/>
            </a:pPr>
            <a:r>
              <a:rPr lang="en-US" sz="2200">
                <a:solidFill>
                  <a:srgbClr val="000000"/>
                </a:solidFill>
                <a:effectLst/>
                <a:latin typeface="Arial" panose="020B0604020202020204" pitchFamily="34" charset="0"/>
                <a:ea typeface="Times New Roman" panose="02020603050405020304" pitchFamily="18" charset="0"/>
              </a:rPr>
              <a:t>Để hạn chế rủi ro và nguy hiểm do chất phóng xạ gây ra, chúng ta cần :</a:t>
            </a:r>
          </a:p>
          <a:p>
            <a:pPr marL="744538" lvl="1" indent="-287338" algn="just" defTabSz="1095376">
              <a:buClr>
                <a:schemeClr val="tx2"/>
              </a:buClr>
              <a:buSzPct val="95000"/>
              <a:buBlip>
                <a:blip r:embed="rId5"/>
              </a:buBlip>
              <a:defRPr/>
            </a:pPr>
            <a:r>
              <a:rPr lang="en-US" sz="2200">
                <a:solidFill>
                  <a:srgbClr val="000000"/>
                </a:solidFill>
                <a:latin typeface="Arial" panose="020B0604020202020204" pitchFamily="34" charset="0"/>
                <a:ea typeface="Times New Roman" panose="02020603050405020304" pitchFamily="18" charset="0"/>
              </a:rPr>
              <a:t>G</a:t>
            </a:r>
            <a:r>
              <a:rPr lang="en-US" sz="2200">
                <a:solidFill>
                  <a:srgbClr val="000000"/>
                </a:solidFill>
                <a:effectLst/>
                <a:latin typeface="Arial" panose="020B0604020202020204" pitchFamily="34" charset="0"/>
                <a:ea typeface="Times New Roman" panose="02020603050405020304" pitchFamily="18" charset="0"/>
              </a:rPr>
              <a:t>iảm thời gian tiếp xúc với nguồn phóng xạ, </a:t>
            </a:r>
          </a:p>
          <a:p>
            <a:pPr marL="744538" lvl="1" indent="-287338" algn="just" defTabSz="1095376">
              <a:buClr>
                <a:schemeClr val="tx2"/>
              </a:buClr>
              <a:buSzPct val="95000"/>
              <a:buBlip>
                <a:blip r:embed="rId5"/>
              </a:buBlip>
              <a:defRPr/>
            </a:pPr>
            <a:r>
              <a:rPr lang="en-US" sz="2200">
                <a:solidFill>
                  <a:srgbClr val="000000"/>
                </a:solidFill>
                <a:latin typeface="Arial" panose="020B0604020202020204" pitchFamily="34" charset="0"/>
                <a:ea typeface="Times New Roman" panose="02020603050405020304" pitchFamily="18" charset="0"/>
              </a:rPr>
              <a:t>T</a:t>
            </a:r>
            <a:r>
              <a:rPr lang="en-US" sz="2200">
                <a:solidFill>
                  <a:srgbClr val="000000"/>
                </a:solidFill>
                <a:effectLst/>
                <a:latin typeface="Arial" panose="020B0604020202020204" pitchFamily="34" charset="0"/>
                <a:ea typeface="Times New Roman" panose="02020603050405020304" pitchFamily="18" charset="0"/>
              </a:rPr>
              <a:t>ăng khoảng cách từ ta đến nguồn phóng xạ, </a:t>
            </a:r>
          </a:p>
          <a:p>
            <a:pPr marL="744538" lvl="1" indent="-287338" algn="just" defTabSz="1095376">
              <a:buClr>
                <a:schemeClr val="tx2"/>
              </a:buClr>
              <a:buSzPct val="95000"/>
              <a:buBlip>
                <a:blip r:embed="rId5"/>
              </a:buBlip>
              <a:defRPr/>
            </a:pPr>
            <a:r>
              <a:rPr lang="en-US" sz="2200">
                <a:solidFill>
                  <a:srgbClr val="000000"/>
                </a:solidFill>
                <a:effectLst/>
                <a:latin typeface="Arial" panose="020B0604020202020204" pitchFamily="34" charset="0"/>
                <a:ea typeface="Times New Roman" panose="02020603050405020304" pitchFamily="18" charset="0"/>
              </a:rPr>
              <a:t>Đảm bảo che chắn những cơ quan trọng yếu của cơ thể. </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a:p>
            <a:pPr marL="287338" indent="-287338" algn="just" defTabSz="1095376">
              <a:buClr>
                <a:schemeClr val="tx2"/>
              </a:buClr>
              <a:buSzPct val="95000"/>
              <a:buBlip>
                <a:blip r:embed="rId5"/>
              </a:buBlip>
              <a:defRPr/>
            </a:pP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0" name="Picture 9" descr="A picture containing indoor, preparing, dressed&#10;&#10;Description automatically generated">
            <a:extLst>
              <a:ext uri="{FF2B5EF4-FFF2-40B4-BE49-F238E27FC236}">
                <a16:creationId xmlns:a16="http://schemas.microsoft.com/office/drawing/2014/main" id="{D2F3C39E-2F04-405A-B206-25E3E0884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7851" y="3077264"/>
            <a:ext cx="4997799" cy="3323536"/>
          </a:xfrm>
          <a:prstGeom prst="rect">
            <a:avLst/>
          </a:prstGeom>
          <a:ln>
            <a:noFill/>
          </a:ln>
          <a:effectLst>
            <a:softEdge rad="112500"/>
          </a:effectLst>
        </p:spPr>
      </p:pic>
      <p:pic>
        <p:nvPicPr>
          <p:cNvPr id="21" name="Picture 20" descr="A picture containing text, indoor, person, kitchen&#10;&#10;Description automatically generated">
            <a:extLst>
              <a:ext uri="{FF2B5EF4-FFF2-40B4-BE49-F238E27FC236}">
                <a16:creationId xmlns:a16="http://schemas.microsoft.com/office/drawing/2014/main" id="{8F8AE64E-C6D4-439D-B684-42F0C37133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731" y="3109596"/>
            <a:ext cx="5824433" cy="3278323"/>
          </a:xfrm>
          <a:prstGeom prst="rect">
            <a:avLst/>
          </a:prstGeom>
          <a:ln>
            <a:noFill/>
          </a:ln>
          <a:effectLst>
            <a:softEdge rad="112500"/>
          </a:effectLst>
        </p:spPr>
      </p:pic>
      <p:sp>
        <p:nvSpPr>
          <p:cNvPr id="20" name="TextBox 19">
            <a:extLst>
              <a:ext uri="{FF2B5EF4-FFF2-40B4-BE49-F238E27FC236}">
                <a16:creationId xmlns:a16="http://schemas.microsoft.com/office/drawing/2014/main" id="{5229C7C2-B796-9920-4467-F89154758D21}"/>
              </a:ext>
            </a:extLst>
          </p:cNvPr>
          <p:cNvSpPr txBox="1"/>
          <p:nvPr/>
        </p:nvSpPr>
        <p:spPr>
          <a:xfrm>
            <a:off x="2057400" y="6387919"/>
            <a:ext cx="2625631"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Mang đồ bảo hộ</a:t>
            </a:r>
            <a:endParaRPr lang="en-US"/>
          </a:p>
        </p:txBody>
      </p:sp>
      <p:sp>
        <p:nvSpPr>
          <p:cNvPr id="22" name="TextBox 21">
            <a:extLst>
              <a:ext uri="{FF2B5EF4-FFF2-40B4-BE49-F238E27FC236}">
                <a16:creationId xmlns:a16="http://schemas.microsoft.com/office/drawing/2014/main" id="{A3DA435D-B8EC-FFE9-935E-F1562131E757}"/>
              </a:ext>
            </a:extLst>
          </p:cNvPr>
          <p:cNvSpPr txBox="1"/>
          <p:nvPr/>
        </p:nvSpPr>
        <p:spPr>
          <a:xfrm>
            <a:off x="6778569" y="6387919"/>
            <a:ext cx="4880031"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Tương tác không tiếp xúc qua tay điều khiển</a:t>
            </a:r>
            <a:endParaRPr lang="en-US"/>
          </a:p>
        </p:txBody>
      </p:sp>
    </p:spTree>
    <p:extLst>
      <p:ext uri="{BB962C8B-B14F-4D97-AF65-F5344CB8AC3E}">
        <p14:creationId xmlns:p14="http://schemas.microsoft.com/office/powerpoint/2010/main" val="420946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Vấn đề an toàn trong nghiên cứu và học tập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9537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Những quy tắc an toàn trong nghiên cứu và học tập môn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38101" y="4734092"/>
            <a:ext cx="12268200" cy="2058309"/>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9" name="TextBox 28">
            <a:extLst>
              <a:ext uri="{FF2B5EF4-FFF2-40B4-BE49-F238E27FC236}">
                <a16:creationId xmlns:a16="http://schemas.microsoft.com/office/drawing/2014/main" id="{54F69EE5-7B54-407A-A02B-7CBE8CDA1794}"/>
              </a:ext>
            </a:extLst>
          </p:cNvPr>
          <p:cNvSpPr txBox="1"/>
          <p:nvPr/>
        </p:nvSpPr>
        <p:spPr>
          <a:xfrm>
            <a:off x="-152400" y="1077724"/>
            <a:ext cx="6957207" cy="446276"/>
          </a:xfrm>
          <a:prstGeom prst="rect">
            <a:avLst/>
          </a:prstGeom>
          <a:noFill/>
        </p:spPr>
        <p:txBody>
          <a:bodyPr wrap="square">
            <a:spAutoFit/>
          </a:bodyPr>
          <a:lstStyle/>
          <a:p>
            <a:pPr marL="342900" indent="-342900" algn="ctr">
              <a:buFont typeface="Wingdings" panose="05000000000000000000" pitchFamily="2" charset="2"/>
              <a:buChar char="Ø"/>
            </a:pPr>
            <a:r>
              <a:rPr lang="en-US" sz="23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Vấn đề 1: an toàn khi làm việc với phóng xạ</a:t>
            </a:r>
            <a:endParaRPr lang="en-US" sz="2300" i="1">
              <a:solidFill>
                <a:srgbClr val="00B050"/>
              </a:solidFill>
            </a:endParaRPr>
          </a:p>
        </p:txBody>
      </p:sp>
      <p:sp>
        <p:nvSpPr>
          <p:cNvPr id="36" name="TextBox 35">
            <a:extLst>
              <a:ext uri="{FF2B5EF4-FFF2-40B4-BE49-F238E27FC236}">
                <a16:creationId xmlns:a16="http://schemas.microsoft.com/office/drawing/2014/main" id="{AAE2F6F3-9DDE-4137-BE9D-DEEF937B31B4}"/>
              </a:ext>
            </a:extLst>
          </p:cNvPr>
          <p:cNvSpPr txBox="1"/>
          <p:nvPr/>
        </p:nvSpPr>
        <p:spPr>
          <a:xfrm>
            <a:off x="540542" y="4830585"/>
            <a:ext cx="10715766" cy="861774"/>
          </a:xfrm>
          <a:prstGeom prst="rect">
            <a:avLst/>
          </a:prstGeom>
          <a:noFill/>
        </p:spPr>
        <p:txBody>
          <a:bodyPr wrap="square">
            <a:spAutoFit/>
          </a:bodyPr>
          <a:lstStyle/>
          <a:p>
            <a:pPr marL="287338" indent="-287338" algn="just" defTabSz="1095376">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Các chất phóng xạ đã được ứng dụng rất rộng rãi trong đời sống: y tế, nông nghiệp, giám định vật liệu, khảo cổ… </a:t>
            </a:r>
          </a:p>
        </p:txBody>
      </p:sp>
      <p:pic>
        <p:nvPicPr>
          <p:cNvPr id="17" name="Picture 16">
            <a:extLst>
              <a:ext uri="{FF2B5EF4-FFF2-40B4-BE49-F238E27FC236}">
                <a16:creationId xmlns:a16="http://schemas.microsoft.com/office/drawing/2014/main" id="{2D64E1FF-B50D-458F-9340-ABC9B64C731D}"/>
              </a:ext>
            </a:extLst>
          </p:cNvPr>
          <p:cNvPicPr>
            <a:picLocks noChangeAspect="1"/>
          </p:cNvPicPr>
          <p:nvPr/>
        </p:nvPicPr>
        <p:blipFill rotWithShape="1">
          <a:blip r:embed="rId6"/>
          <a:srcRect l="988" t="6879"/>
          <a:stretch/>
        </p:blipFill>
        <p:spPr>
          <a:xfrm>
            <a:off x="787659" y="1596528"/>
            <a:ext cx="5337925" cy="3094601"/>
          </a:xfrm>
          <a:prstGeom prst="rect">
            <a:avLst/>
          </a:prstGeom>
        </p:spPr>
      </p:pic>
      <p:pic>
        <p:nvPicPr>
          <p:cNvPr id="10" name="Picture 9" descr="A picture containing grass, outdoor, outdoor object, farm machine&#10;&#10;Description automatically generated">
            <a:extLst>
              <a:ext uri="{FF2B5EF4-FFF2-40B4-BE49-F238E27FC236}">
                <a16:creationId xmlns:a16="http://schemas.microsoft.com/office/drawing/2014/main" id="{E3F0C1A6-7FEB-4BF7-94C3-185853CC50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6485" y="1672928"/>
            <a:ext cx="5376898" cy="2822872"/>
          </a:xfrm>
          <a:prstGeom prst="rect">
            <a:avLst/>
          </a:prstGeom>
        </p:spPr>
      </p:pic>
      <p:sp>
        <p:nvSpPr>
          <p:cNvPr id="20" name="TextBox 19">
            <a:extLst>
              <a:ext uri="{FF2B5EF4-FFF2-40B4-BE49-F238E27FC236}">
                <a16:creationId xmlns:a16="http://schemas.microsoft.com/office/drawing/2014/main" id="{C5E7D0A3-944E-5429-F523-7D132273E975}"/>
              </a:ext>
            </a:extLst>
          </p:cNvPr>
          <p:cNvSpPr txBox="1"/>
          <p:nvPr/>
        </p:nvSpPr>
        <p:spPr>
          <a:xfrm>
            <a:off x="736944" y="5683670"/>
            <a:ext cx="10694644" cy="1015663"/>
          </a:xfrm>
          <a:prstGeom prst="rect">
            <a:avLst/>
          </a:prstGeom>
          <a:noFill/>
        </p:spPr>
        <p:txBody>
          <a:bodyPr wrap="square">
            <a:spAutoFit/>
          </a:bodyPr>
          <a:lstStyle/>
          <a:p>
            <a:pPr algn="just" defTabSz="1095376">
              <a:buClr>
                <a:schemeClr val="tx2"/>
              </a:buClr>
              <a:buSzPct val="95000"/>
              <a:defRPr/>
            </a:pPr>
            <a:r>
              <a:rPr lang="en-US" sz="2000" i="1">
                <a:solidFill>
                  <a:srgbClr val="000000"/>
                </a:solidFill>
                <a:effectLst/>
                <a:latin typeface="Arial" panose="020B0604020202020204" pitchFamily="34" charset="0"/>
                <a:ea typeface="Times New Roman" panose="02020603050405020304" pitchFamily="18" charset="0"/>
              </a:rPr>
              <a:t>VD: sử dụng trong y học để chẩn đoán hình ảnh và điều trị ung thư, sử dụng trong nông nghiệp để tạo đột biến cải thiện giống cây trồng, sử dụng trong công nghiệp để phát hiện các khiếm khuyết trong vật liệu, sử dụng trong khảo cổ để xác định tuổi của các mẫu vật,... </a:t>
            </a:r>
            <a:endPar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15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Vấn đề an toàn trong nghiên cứu và học tập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9537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Những quy tắc an toàn trong nghiên cứu và học tập môn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91687" y="1713430"/>
            <a:ext cx="12192000" cy="1780688"/>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9" name="TextBox 28">
            <a:extLst>
              <a:ext uri="{FF2B5EF4-FFF2-40B4-BE49-F238E27FC236}">
                <a16:creationId xmlns:a16="http://schemas.microsoft.com/office/drawing/2014/main" id="{54F69EE5-7B54-407A-A02B-7CBE8CDA1794}"/>
              </a:ext>
            </a:extLst>
          </p:cNvPr>
          <p:cNvSpPr txBox="1"/>
          <p:nvPr/>
        </p:nvSpPr>
        <p:spPr>
          <a:xfrm>
            <a:off x="-228600" y="1130727"/>
            <a:ext cx="6957207" cy="446276"/>
          </a:xfrm>
          <a:prstGeom prst="rect">
            <a:avLst/>
          </a:prstGeom>
          <a:noFill/>
        </p:spPr>
        <p:txBody>
          <a:bodyPr wrap="square">
            <a:spAutoFit/>
          </a:bodyPr>
          <a:lstStyle/>
          <a:p>
            <a:pPr marL="342900" indent="-342900" algn="ctr">
              <a:buFont typeface="Wingdings" panose="05000000000000000000" pitchFamily="2" charset="2"/>
              <a:buChar char="Ø"/>
            </a:pPr>
            <a:r>
              <a:rPr lang="en-US" sz="23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Vấn đề 2: An toàn trong phòng thí nghiệm</a:t>
            </a:r>
            <a:endParaRPr lang="en-US" sz="2300" i="1">
              <a:solidFill>
                <a:srgbClr val="00B050"/>
              </a:solidFill>
            </a:endParaRPr>
          </a:p>
        </p:txBody>
      </p:sp>
      <p:sp>
        <p:nvSpPr>
          <p:cNvPr id="36" name="TextBox 35">
            <a:extLst>
              <a:ext uri="{FF2B5EF4-FFF2-40B4-BE49-F238E27FC236}">
                <a16:creationId xmlns:a16="http://schemas.microsoft.com/office/drawing/2014/main" id="{AAE2F6F3-9DDE-4137-BE9D-DEEF937B31B4}"/>
              </a:ext>
            </a:extLst>
          </p:cNvPr>
          <p:cNvSpPr txBox="1"/>
          <p:nvPr/>
        </p:nvSpPr>
        <p:spPr>
          <a:xfrm>
            <a:off x="486169" y="1857835"/>
            <a:ext cx="11219662" cy="800219"/>
          </a:xfrm>
          <a:prstGeom prst="rect">
            <a:avLst/>
          </a:prstGeom>
          <a:noFill/>
        </p:spPr>
        <p:txBody>
          <a:bodyPr wrap="square">
            <a:spAutoFit/>
          </a:bodyPr>
          <a:lstStyle/>
          <a:p>
            <a:pPr marL="287338" indent="-287338" algn="just" defTabSz="1095376">
              <a:buClr>
                <a:schemeClr val="tx2"/>
              </a:buClr>
              <a:buSzPct val="95000"/>
              <a:buBlip>
                <a:blip r:embed="rId5"/>
              </a:buBlip>
              <a:defRP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 Vật lí, thực hành thí nghiệm nhằm khảo sát, kiểm chứng kiến thức có vai trò quan trọng trong việc phát triển năng lực tìm hiểu thế giới tự nhiên của học sinh. </a:t>
            </a:r>
          </a:p>
        </p:txBody>
      </p:sp>
      <p:sp>
        <p:nvSpPr>
          <p:cNvPr id="21" name="TextBox 20">
            <a:extLst>
              <a:ext uri="{FF2B5EF4-FFF2-40B4-BE49-F238E27FC236}">
                <a16:creationId xmlns:a16="http://schemas.microsoft.com/office/drawing/2014/main" id="{4D2C9AE4-35FE-400C-8149-D3F1B6F4F367}"/>
              </a:ext>
            </a:extLst>
          </p:cNvPr>
          <p:cNvSpPr txBox="1"/>
          <p:nvPr/>
        </p:nvSpPr>
        <p:spPr>
          <a:xfrm>
            <a:off x="254130" y="6160294"/>
            <a:ext cx="3318658" cy="584775"/>
          </a:xfrm>
          <a:prstGeom prst="rect">
            <a:avLst/>
          </a:prstGeom>
          <a:noFill/>
        </p:spPr>
        <p:txBody>
          <a:bodyPr wrap="square">
            <a:spAutoFit/>
          </a:bodyPr>
          <a:lstStyle/>
          <a:p>
            <a:pPr marL="0" marR="0" algn="just">
              <a:spcBef>
                <a:spcPts val="0"/>
              </a:spcBef>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 bỏng khi xảy ra sự cố chập điện hoặc cháy nổ do lửa, hoá chất. </a:t>
            </a:r>
            <a:endParaRPr lang="en-US" sz="16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2" name="TextBox 21">
            <a:extLst>
              <a:ext uri="{FF2B5EF4-FFF2-40B4-BE49-F238E27FC236}">
                <a16:creationId xmlns:a16="http://schemas.microsoft.com/office/drawing/2014/main" id="{DF84C11C-F7A9-486B-B346-693F3577C918}"/>
              </a:ext>
            </a:extLst>
          </p:cNvPr>
          <p:cNvSpPr txBox="1"/>
          <p:nvPr/>
        </p:nvSpPr>
        <p:spPr>
          <a:xfrm>
            <a:off x="3909932" y="6154394"/>
            <a:ext cx="3659330" cy="584775"/>
          </a:xfrm>
          <a:prstGeom prst="rect">
            <a:avLst/>
          </a:prstGeom>
          <a:noFill/>
        </p:spPr>
        <p:txBody>
          <a:bodyPr wrap="square">
            <a:spAutoFit/>
          </a:bodyPr>
          <a:lstStyle/>
          <a:p>
            <a:pPr marL="0" marR="0" algn="just">
              <a:spcBef>
                <a:spcPts val="0"/>
              </a:spcBef>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 chấn thương khi sử dụng những vật sắc nhọn hoặc thuỷ tinh</a:t>
            </a:r>
            <a:endParaRPr lang="en-US" sz="16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6" name="TextBox 25">
            <a:extLst>
              <a:ext uri="{FF2B5EF4-FFF2-40B4-BE49-F238E27FC236}">
                <a16:creationId xmlns:a16="http://schemas.microsoft.com/office/drawing/2014/main" id="{9C30F72E-869C-481A-A700-8D0FA3699550}"/>
              </a:ext>
            </a:extLst>
          </p:cNvPr>
          <p:cNvSpPr txBox="1"/>
          <p:nvPr/>
        </p:nvSpPr>
        <p:spPr>
          <a:xfrm>
            <a:off x="8088609" y="6169595"/>
            <a:ext cx="3659329" cy="584775"/>
          </a:xfrm>
          <a:prstGeom prst="rect">
            <a:avLst/>
          </a:prstGeom>
          <a:noFill/>
        </p:spPr>
        <p:txBody>
          <a:bodyPr wrap="square">
            <a:spAutoFit/>
          </a:bodyPr>
          <a:lstStyle/>
          <a:p>
            <a:pPr marL="0" marR="0" algn="just">
              <a:spcBef>
                <a:spcPts val="0"/>
              </a:spcBef>
            </a:pPr>
            <a:r>
              <a:rPr lang="en-US" sz="1600">
                <a:solidFill>
                  <a:srgbClr val="000000"/>
                </a:solidFill>
                <a:latin typeface="Arial" panose="020B0604020202020204" pitchFamily="34" charset="0"/>
                <a:ea typeface="Times New Roman" panose="02020603050405020304" pitchFamily="18" charset="0"/>
                <a:cs typeface="Times New Roman" panose="02020603050405020304" pitchFamily="18" charset="0"/>
              </a:rPr>
              <a:t>Bị t</a:t>
            </a: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ai nạn liên quan đến điện giật thường gây ra hậu quả nghiêm trọng</a:t>
            </a:r>
            <a:endParaRPr lang="en-US" sz="16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7" name="Picture 26" descr="A picture containing floor, indoor&#10;&#10;Description automatically generated">
            <a:extLst>
              <a:ext uri="{FF2B5EF4-FFF2-40B4-BE49-F238E27FC236}">
                <a16:creationId xmlns:a16="http://schemas.microsoft.com/office/drawing/2014/main" id="{05190681-4D18-42DE-B129-1A8A7625E9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237" b="9398"/>
          <a:stretch/>
        </p:blipFill>
        <p:spPr>
          <a:xfrm>
            <a:off x="7812237" y="3751617"/>
            <a:ext cx="4125633" cy="2496714"/>
          </a:xfrm>
          <a:prstGeom prst="rect">
            <a:avLst/>
          </a:prstGeom>
          <a:ln>
            <a:noFill/>
          </a:ln>
          <a:effectLst>
            <a:softEdge rad="112500"/>
          </a:effectLst>
        </p:spPr>
      </p:pic>
      <p:pic>
        <p:nvPicPr>
          <p:cNvPr id="30" name="Picture 29">
            <a:extLst>
              <a:ext uri="{FF2B5EF4-FFF2-40B4-BE49-F238E27FC236}">
                <a16:creationId xmlns:a16="http://schemas.microsoft.com/office/drawing/2014/main" id="{4467933E-A06E-4182-9EAD-4ECC8164B3E6}"/>
              </a:ext>
            </a:extLst>
          </p:cNvPr>
          <p:cNvPicPr>
            <a:picLocks noChangeAspect="1"/>
          </p:cNvPicPr>
          <p:nvPr/>
        </p:nvPicPr>
        <p:blipFill rotWithShape="1">
          <a:blip r:embed="rId7">
            <a:extLst>
              <a:ext uri="{28A0092B-C50C-407E-A947-70E740481C1C}">
                <a14:useLocalDpi xmlns:a14="http://schemas.microsoft.com/office/drawing/2010/main" val="0"/>
              </a:ext>
            </a:extLst>
          </a:blip>
          <a:srcRect l="237" t="9124" r="-1"/>
          <a:stretch/>
        </p:blipFill>
        <p:spPr>
          <a:xfrm>
            <a:off x="176950" y="3770935"/>
            <a:ext cx="3543050" cy="2420567"/>
          </a:xfrm>
          <a:prstGeom prst="rect">
            <a:avLst/>
          </a:prstGeom>
          <a:ln>
            <a:noFill/>
          </a:ln>
          <a:effectLst>
            <a:softEdge rad="112500"/>
          </a:effectLst>
        </p:spPr>
      </p:pic>
      <p:pic>
        <p:nvPicPr>
          <p:cNvPr id="12" name="Picture 11">
            <a:extLst>
              <a:ext uri="{FF2B5EF4-FFF2-40B4-BE49-F238E27FC236}">
                <a16:creationId xmlns:a16="http://schemas.microsoft.com/office/drawing/2014/main" id="{C2295ECA-8DF4-48ED-BE2A-86523736AF20}"/>
              </a:ext>
            </a:extLst>
          </p:cNvPr>
          <p:cNvPicPr>
            <a:picLocks noChangeAspect="1"/>
          </p:cNvPicPr>
          <p:nvPr/>
        </p:nvPicPr>
        <p:blipFill rotWithShape="1">
          <a:blip r:embed="rId8">
            <a:extLst>
              <a:ext uri="{28A0092B-C50C-407E-A947-70E740481C1C}">
                <a14:useLocalDpi xmlns:a14="http://schemas.microsoft.com/office/drawing/2010/main" val="0"/>
              </a:ext>
            </a:extLst>
          </a:blip>
          <a:srcRect l="3835" t="-349" r="12496"/>
          <a:stretch/>
        </p:blipFill>
        <p:spPr>
          <a:xfrm>
            <a:off x="3720000" y="3705473"/>
            <a:ext cx="3945025" cy="2476645"/>
          </a:xfrm>
          <a:prstGeom prst="rect">
            <a:avLst/>
          </a:prstGeom>
          <a:ln>
            <a:noFill/>
          </a:ln>
          <a:effectLst>
            <a:softEdge rad="112500"/>
          </a:effectLst>
        </p:spPr>
      </p:pic>
      <p:sp>
        <p:nvSpPr>
          <p:cNvPr id="25" name="TextBox 24">
            <a:extLst>
              <a:ext uri="{FF2B5EF4-FFF2-40B4-BE49-F238E27FC236}">
                <a16:creationId xmlns:a16="http://schemas.microsoft.com/office/drawing/2014/main" id="{912C9C5C-A4B9-F715-D0F0-4F9B0332842A}"/>
              </a:ext>
            </a:extLst>
          </p:cNvPr>
          <p:cNvSpPr txBox="1"/>
          <p:nvPr/>
        </p:nvSpPr>
        <p:spPr>
          <a:xfrm>
            <a:off x="502129" y="2610732"/>
            <a:ext cx="11219662" cy="800219"/>
          </a:xfrm>
          <a:prstGeom prst="rect">
            <a:avLst/>
          </a:prstGeom>
          <a:noFill/>
        </p:spPr>
        <p:txBody>
          <a:bodyPr wrap="square">
            <a:spAutoFit/>
          </a:bodyPr>
          <a:lstStyle/>
          <a:p>
            <a:pPr marL="287338" indent="-287338" algn="just" defTabSz="1095376">
              <a:buClr>
                <a:schemeClr val="tx2"/>
              </a:buClr>
              <a:buSzPct val="95000"/>
              <a:buBlip>
                <a:blip r:embed="rId5"/>
              </a:buBlip>
              <a:defRPr/>
            </a:pPr>
            <a:r>
              <a:rPr lang="en-US" sz="2300">
                <a:solidFill>
                  <a:srgbClr val="000000"/>
                </a:solidFill>
                <a:latin typeface="Arial" panose="020B0604020202020204" pitchFamily="34" charset="0"/>
                <a:ea typeface="Times New Roman" panose="02020603050405020304" pitchFamily="18" charset="0"/>
                <a:cs typeface="Times New Roman" panose="02020603050405020304" pitchFamily="18" charset="0"/>
              </a:rPr>
              <a:t>N</a:t>
            </a: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ếu không đảm bảo các quy tắc an toàn khi thực hiện thí nghiệm có thể xảy ra nhiều sự cố nguy hiểm cho học sinh. </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54136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56">
            <a:extLst>
              <a:ext uri="{FF2B5EF4-FFF2-40B4-BE49-F238E27FC236}">
                <a16:creationId xmlns:a16="http://schemas.microsoft.com/office/drawing/2014/main" id="{BA4F22A2-9441-44EB-BB44-82E101932683}"/>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3" name="Rounded Rectangle 57">
              <a:extLst>
                <a:ext uri="{FF2B5EF4-FFF2-40B4-BE49-F238E27FC236}">
                  <a16:creationId xmlns:a16="http://schemas.microsoft.com/office/drawing/2014/main" id="{EE30BFB1-17E9-4417-A0B9-F0F176387B34}"/>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0D806A42-9F1C-4A11-BE2A-BC5CFB0DD4B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5" name="Rectangle: Rounded Corners 24">
            <a:extLst>
              <a:ext uri="{FF2B5EF4-FFF2-40B4-BE49-F238E27FC236}">
                <a16:creationId xmlns:a16="http://schemas.microsoft.com/office/drawing/2014/main" id="{D0BC9B00-EAF4-41B2-883C-D0679014D3E1}"/>
              </a:ext>
            </a:extLst>
          </p:cNvPr>
          <p:cNvSpPr/>
          <p:nvPr/>
        </p:nvSpPr>
        <p:spPr>
          <a:xfrm>
            <a:off x="838199" y="762000"/>
            <a:ext cx="11078991" cy="75247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6" name="Text Box 29">
            <a:extLst>
              <a:ext uri="{FF2B5EF4-FFF2-40B4-BE49-F238E27FC236}">
                <a16:creationId xmlns:a16="http://schemas.microsoft.com/office/drawing/2014/main" id="{81D4D661-F7F0-4092-9C54-75854A42FBC1}"/>
              </a:ext>
            </a:extLst>
          </p:cNvPr>
          <p:cNvSpPr txBox="1">
            <a:spLocks noChangeArrowheads="1"/>
          </p:cNvSpPr>
          <p:nvPr/>
        </p:nvSpPr>
        <p:spPr bwMode="auto">
          <a:xfrm>
            <a:off x="1365413" y="920037"/>
            <a:ext cx="10536621" cy="43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và chỉ ra những điểm không an toàn trong hình</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7" name="Picture 26" descr="A picture containing logo&#10;&#10;Description automatically generated">
            <a:extLst>
              <a:ext uri="{FF2B5EF4-FFF2-40B4-BE49-F238E27FC236}">
                <a16:creationId xmlns:a16="http://schemas.microsoft.com/office/drawing/2014/main" id="{0064FAED-7CAB-4195-A5F4-0D96729AD09E}"/>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74809" y="444989"/>
            <a:ext cx="1126782" cy="1069488"/>
          </a:xfrm>
          <a:prstGeom prst="rect">
            <a:avLst/>
          </a:prstGeom>
        </p:spPr>
      </p:pic>
      <p:pic>
        <p:nvPicPr>
          <p:cNvPr id="31" name="Picture 30" descr="A picture containing plug, jack, adapter&#10;&#10;Description automatically generated">
            <a:extLst>
              <a:ext uri="{FF2B5EF4-FFF2-40B4-BE49-F238E27FC236}">
                <a16:creationId xmlns:a16="http://schemas.microsoft.com/office/drawing/2014/main" id="{E805D468-2B40-4646-8F2E-4B035A718913}"/>
              </a:ext>
            </a:extLst>
          </p:cNvPr>
          <p:cNvPicPr>
            <a:picLocks noChangeAspect="1"/>
          </p:cNvPicPr>
          <p:nvPr/>
        </p:nvPicPr>
        <p:blipFill rotWithShape="1">
          <a:blip r:embed="rId3">
            <a:extLst>
              <a:ext uri="{28A0092B-C50C-407E-A947-70E740481C1C}">
                <a14:useLocalDpi xmlns:a14="http://schemas.microsoft.com/office/drawing/2010/main" val="0"/>
              </a:ext>
            </a:extLst>
          </a:blip>
          <a:srcRect l="3284" r="113" b="17699"/>
          <a:stretch/>
        </p:blipFill>
        <p:spPr>
          <a:xfrm>
            <a:off x="1036648" y="1667258"/>
            <a:ext cx="4484047" cy="2292086"/>
          </a:xfrm>
          <a:prstGeom prst="rect">
            <a:avLst/>
          </a:prstGeom>
          <a:ln>
            <a:noFill/>
          </a:ln>
          <a:effectLst>
            <a:softEdge rad="112500"/>
          </a:effectLst>
        </p:spPr>
      </p:pic>
      <p:pic>
        <p:nvPicPr>
          <p:cNvPr id="6" name="Picture 5">
            <a:extLst>
              <a:ext uri="{FF2B5EF4-FFF2-40B4-BE49-F238E27FC236}">
                <a16:creationId xmlns:a16="http://schemas.microsoft.com/office/drawing/2014/main" id="{E081A954-4B31-4B03-A10B-B2ACE5A71F54}"/>
              </a:ext>
            </a:extLst>
          </p:cNvPr>
          <p:cNvPicPr>
            <a:picLocks noChangeAspect="1"/>
          </p:cNvPicPr>
          <p:nvPr/>
        </p:nvPicPr>
        <p:blipFill rotWithShape="1">
          <a:blip r:embed="rId4">
            <a:extLst>
              <a:ext uri="{28A0092B-C50C-407E-A947-70E740481C1C}">
                <a14:useLocalDpi xmlns:a14="http://schemas.microsoft.com/office/drawing/2010/main" val="0"/>
              </a:ext>
            </a:extLst>
          </a:blip>
          <a:srcRect t="18034" b="6610"/>
          <a:stretch/>
        </p:blipFill>
        <p:spPr>
          <a:xfrm>
            <a:off x="6018555" y="1638355"/>
            <a:ext cx="4572000" cy="2295404"/>
          </a:xfrm>
          <a:prstGeom prst="rect">
            <a:avLst/>
          </a:prstGeom>
          <a:ln>
            <a:noFill/>
          </a:ln>
          <a:effectLst>
            <a:softEdge rad="112500"/>
          </a:effectLst>
        </p:spPr>
      </p:pic>
      <p:pic>
        <p:nvPicPr>
          <p:cNvPr id="13" name="Picture 12">
            <a:extLst>
              <a:ext uri="{FF2B5EF4-FFF2-40B4-BE49-F238E27FC236}">
                <a16:creationId xmlns:a16="http://schemas.microsoft.com/office/drawing/2014/main" id="{078F4B7F-AA7D-9128-2416-E20EE5EB3532}"/>
              </a:ext>
            </a:extLst>
          </p:cNvPr>
          <p:cNvPicPr>
            <a:picLocks noChangeAspect="1"/>
          </p:cNvPicPr>
          <p:nvPr/>
        </p:nvPicPr>
        <p:blipFill rotWithShape="1">
          <a:blip r:embed="rId5">
            <a:extLst>
              <a:ext uri="{28A0092B-C50C-407E-A947-70E740481C1C}">
                <a14:useLocalDpi xmlns:a14="http://schemas.microsoft.com/office/drawing/2010/main" val="0"/>
              </a:ext>
            </a:extLst>
          </a:blip>
          <a:srcRect l="-2243" t="3596" r="-758" b="18128"/>
          <a:stretch/>
        </p:blipFill>
        <p:spPr>
          <a:xfrm>
            <a:off x="1086575" y="3990875"/>
            <a:ext cx="4468279" cy="2437963"/>
          </a:xfrm>
          <a:prstGeom prst="rect">
            <a:avLst/>
          </a:prstGeom>
          <a:ln>
            <a:noFill/>
          </a:ln>
          <a:effectLst>
            <a:softEdge rad="112500"/>
          </a:effectLst>
        </p:spPr>
      </p:pic>
      <p:pic>
        <p:nvPicPr>
          <p:cNvPr id="14" name="Picture 13" descr="A close-up of a pen&#10;&#10;Description automatically generated with low confidence">
            <a:extLst>
              <a:ext uri="{FF2B5EF4-FFF2-40B4-BE49-F238E27FC236}">
                <a16:creationId xmlns:a16="http://schemas.microsoft.com/office/drawing/2014/main" id="{F02B7220-36BA-C1FD-7788-5985897754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891" r="1151" b="7199"/>
          <a:stretch/>
        </p:blipFill>
        <p:spPr>
          <a:xfrm>
            <a:off x="6096000" y="4040397"/>
            <a:ext cx="4494555" cy="2486351"/>
          </a:xfrm>
          <a:prstGeom prst="rect">
            <a:avLst/>
          </a:prstGeom>
          <a:ln>
            <a:noFill/>
          </a:ln>
          <a:effectLst>
            <a:softEdge rad="112500"/>
          </a:effectLst>
        </p:spPr>
      </p:pic>
    </p:spTree>
    <p:extLst>
      <p:ext uri="{BB962C8B-B14F-4D97-AF65-F5344CB8AC3E}">
        <p14:creationId xmlns:p14="http://schemas.microsoft.com/office/powerpoint/2010/main" val="33534992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B610C5-EBA3-41E7-98AE-3A21C0899C5B}&quot;/&gt;&lt;isInvalidForFieldText val=&quot;0&quot;/&gt;&lt;Image&gt;&lt;filename val=&quot;E:\data\asimages\{EBB610C5-EBA3-41E7-98AE-3A21C0899C5B}_47.png&quot;/&gt;&lt;left val=&quot;385&quot;/&gt;&lt;top val=&quot;320&quot;/&gt;&lt;width val=&quot;313&quot;/&gt;&lt;height val=&quot;187&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5134</TotalTime>
  <Words>1040</Words>
  <PresentationFormat>Widescreen</PresentationFormat>
  <Paragraphs>66</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Cambria Math</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2007-10-27T08:09:53Z</dcterms:created>
  <dcterms:modified xsi:type="dcterms:W3CDTF">2022-06-22T04:03:17Z</dcterms:modified>
</cp:coreProperties>
</file>