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04" r:id="rId3"/>
    <p:sldId id="301" r:id="rId4"/>
    <p:sldId id="258" r:id="rId5"/>
    <p:sldId id="307" r:id="rId6"/>
    <p:sldId id="305" r:id="rId7"/>
    <p:sldId id="306" r:id="rId8"/>
    <p:sldId id="286" r:id="rId9"/>
    <p:sldId id="312" r:id="rId10"/>
    <p:sldId id="311" r:id="rId11"/>
    <p:sldId id="310" r:id="rId12"/>
    <p:sldId id="295" r:id="rId13"/>
  </p:sldIdLst>
  <p:sldSz cx="24387175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678" y="8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3-12T15:38:09.4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34578 26343 0,'0'-50'219,"149"0"-219,148 50 15,100 0-15,893 0 32,-694 0-17,-200 0 1,-346 0 484,0 0-500,-1 0 15,1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861778" y="333375"/>
            <a:ext cx="314861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2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15" Type="http://schemas.openxmlformats.org/officeDocument/2006/relationships/image" Target="../media/image34.png"/><Relationship Id="rId19" Type="http://schemas.openxmlformats.org/officeDocument/2006/relationships/image" Target="../media/image45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7" y="6858000"/>
            <a:ext cx="12602663" cy="54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8" y="-40256"/>
            <a:ext cx="6460331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109" y="-35493"/>
            <a:ext cx="6120582" cy="545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10517187" y="12351774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278451" y="12344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50287" y="13038147"/>
            <a:ext cx="14592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thần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Fukuoka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355387" y="6096000"/>
            <a:ext cx="8458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Nẵng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4587" y="4110842"/>
            <a:ext cx="5486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suốt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7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384" y="2031253"/>
            <a:ext cx="21948825" cy="10872693"/>
            <a:chOff x="1361214" y="4076041"/>
            <a:chExt cx="21948825" cy="4745022"/>
          </a:xfrm>
        </p:grpSpPr>
        <p:grpSp>
          <p:nvGrpSpPr>
            <p:cNvPr id="12" name="Group 11"/>
            <p:cNvGrpSpPr/>
            <p:nvPr/>
          </p:nvGrpSpPr>
          <p:grpSpPr>
            <a:xfrm>
              <a:off x="1361214" y="4076041"/>
              <a:ext cx="21948825" cy="4745022"/>
              <a:chOff x="1203559" y="2495616"/>
              <a:chExt cx="21948825" cy="474502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03559" y="3763496"/>
                <a:ext cx="21948825" cy="347714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980132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26718" y="4281112"/>
              <a:ext cx="19801324" cy="815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TXĐ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5802" y="5627314"/>
            <a:ext cx="19267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966" y="7467600"/>
            <a:ext cx="1872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9966" y="9351818"/>
            <a:ext cx="1637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3: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6987" y="4572001"/>
            <a:ext cx="21819676" cy="83058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27326"/>
              <a:chOff x="1224541" y="6305967"/>
              <a:chExt cx="3568119" cy="92732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320775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24560" y="1600200"/>
            <a:ext cx="21841827" cy="2832409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5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+3    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blipFill rotWithShape="0"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blipFill>
                <a:blip r:embed="rId4"/>
                <a:stretch>
                  <a:fillRect l="-563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blipFill>
                <a:blip r:embed="rId5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206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blipFill>
                <a:blip r:embed="rId7"/>
                <a:stretch>
                  <a:fillRect l="-1148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hàm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blipFill>
                <a:blip r:embed="rId8"/>
                <a:stretch>
                  <a:fillRect l="-115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/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blipFill>
                <a:blip r:embed="rId9"/>
                <a:stretch>
                  <a:fillRect l="-868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/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blipFill>
                <a:blip r:embed="rId10"/>
                <a:stretch>
                  <a:fillRect l="-30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101" grpId="0"/>
      <p:bldP spid="11" grpId="0"/>
      <p:bldP spid="49" grpId="0"/>
      <p:bldP spid="51" grpId="0"/>
      <p:bldP spid="48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-150813" y="1600200"/>
            <a:ext cx="93445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6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Hàm</a:t>
            </a:r>
            <a:r>
              <a:rPr kumimoji="0" lang="pt-BR" sz="4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số liên tục tại một điểm</a:t>
            </a:r>
            <a:endParaRPr kumimoji="0" lang="pt-BR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176" y="2489013"/>
                <a:ext cx="18396011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6" y="2489013"/>
                <a:ext cx="18396011" cy="1145763"/>
              </a:xfrm>
              <a:prstGeom prst="rect">
                <a:avLst/>
              </a:prstGeom>
              <a:blipFill rotWithShape="1">
                <a:blip r:embed="rId2"/>
                <a:stretch>
                  <a:fillRect l="-1359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2"/>
          <p:cNvSpPr>
            <a:spLocks noChangeArrowheads="1"/>
          </p:cNvSpPr>
          <p:nvPr/>
        </p:nvSpPr>
        <p:spPr bwMode="auto">
          <a:xfrm>
            <a:off x="-150813" y="6758226"/>
            <a:ext cx="1048428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6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pt-BR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Hàm</a:t>
            </a:r>
            <a:r>
              <a:rPr kumimoji="0" lang="pt-BR" sz="4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số liên tục trên một khoảng</a:t>
            </a:r>
            <a:endParaRPr kumimoji="0" lang="pt-BR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236" y="7573444"/>
            <a:ext cx="344122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237" y="8754674"/>
            <a:ext cx="344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80236" y="9771812"/>
            <a:ext cx="2278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58787" y="35052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3505200"/>
                <a:ext cx="2148112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458787" y="4343400"/>
                <a:ext cx="22663211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4343400"/>
                <a:ext cx="22663211" cy="2457532"/>
              </a:xfrm>
              <a:prstGeom prst="rect">
                <a:avLst/>
              </a:prstGeom>
              <a:blipFill rotWithShape="1">
                <a:blip r:embed="rId6"/>
                <a:stretch>
                  <a:fillRect l="-1076" r="-1103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3E680BF-2E56-4BA4-A967-23FABC2037F8}"/>
              </a:ext>
            </a:extLst>
          </p:cNvPr>
          <p:cNvSpPr txBox="1"/>
          <p:nvPr/>
        </p:nvSpPr>
        <p:spPr>
          <a:xfrm>
            <a:off x="1080236" y="10896600"/>
            <a:ext cx="222385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TXĐ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" grpId="0"/>
      <p:bldP spid="112" grpId="0"/>
      <p:bldP spid="8" grpId="0"/>
      <p:bldP spid="10" grpId="0"/>
      <p:bldP spid="121" grpId="0"/>
      <p:bldP spid="124" grpId="0"/>
      <p:bldP spid="1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4613" y="29718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đồ thị hàm số.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nét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40468"/>
              </p:ext>
            </p:extLst>
          </p:nvPr>
        </p:nvGraphicFramePr>
        <p:xfrm>
          <a:off x="8459787" y="323850"/>
          <a:ext cx="688437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Bitmap Image" r:id="rId4" imgW="2666667" imgH="1790476" progId="Paint.Picture">
                  <p:embed/>
                </p:oleObj>
              </mc:Choice>
              <mc:Fallback>
                <p:oleObj name="Bitmap Image" r:id="rId4" imgW="2666667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7" y="323850"/>
                        <a:ext cx="6884377" cy="462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89"/>
              </p:ext>
            </p:extLst>
          </p:nvPr>
        </p:nvGraphicFramePr>
        <p:xfrm>
          <a:off x="15747687" y="0"/>
          <a:ext cx="7113900" cy="467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Bitmap Image" r:id="rId6" imgW="2657846" imgH="1743318" progId="Paint.Picture">
                  <p:embed/>
                </p:oleObj>
              </mc:Choice>
              <mc:Fallback>
                <p:oleObj name="Bitmap Image" r:id="rId6" imgW="2657846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687" y="0"/>
                        <a:ext cx="7113900" cy="4672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6096001"/>
            <a:ext cx="9253537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7391400"/>
            <a:ext cx="99012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974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1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07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1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3" y="3914360"/>
              <a:ext cx="7855743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6934200"/>
            <a:ext cx="12908440" cy="929775"/>
            <a:chOff x="7459670" y="8524495"/>
            <a:chExt cx="1290994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2771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42" y="8244997"/>
            <a:ext cx="9548550" cy="942109"/>
            <a:chOff x="7459670" y="9982200"/>
            <a:chExt cx="954964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9168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63987" y="9525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63987" y="107525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63987" y="119800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04800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722254" cy="824978"/>
              <a:chOff x="166396" y="8712046"/>
              <a:chExt cx="472225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412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565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4855029"/>
            <a:chOff x="1390107" y="4038600"/>
            <a:chExt cx="21948825" cy="4855029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4817588"/>
              <a:chOff x="1232452" y="2495616"/>
              <a:chExt cx="21948825" cy="48175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445492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657955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66074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spcAft>
                    <a:spcPts val="60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𝐾</m:t>
                    </m:r>
                    <m:r>
                      <a:rPr lang="en-US" sz="4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blipFill rotWithShape="0">
                <a:blip r:embed="rId3"/>
                <a:stretch>
                  <a:fillRect l="-1163" t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13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blipFill rotWithShape="1">
                <a:blip r:embed="rId6"/>
                <a:stretch>
                  <a:fillRect l="-1562" t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blipFill rotWithShape="1">
                <a:blip r:embed="rId7"/>
                <a:stretch>
                  <a:fillRect l="-152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14:cNvPr>
              <p14:cNvContentPartPr/>
              <p14:nvPr/>
            </p14:nvContentPartPr>
            <p14:xfrm>
              <a:off x="12448080" y="9447480"/>
              <a:ext cx="1197000" cy="3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2240" y="9384120"/>
                <a:ext cx="122832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398402" cy="830997"/>
            <a:chOff x="-288924" y="1892299"/>
            <a:chExt cx="1339840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102191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562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800" i="1">
                        <a:latin typeface="Cambria Math"/>
                      </a:rPr>
                      <m:t>{</m:t>
                    </m:r>
                  </m:oMath>
                </a14:m>
                <a:r>
                  <a:rPr lang="en-US" sz="4800" dirty="0"/>
                  <a:t>2},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49" b="-1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1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2}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03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85303" y="8745794"/>
            <a:ext cx="173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5009981"/>
            <a:chOff x="1076414" y="3099768"/>
            <a:chExt cx="21773564" cy="501056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79"/>
              <a:ext cx="21537427" cy="466784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95699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HÀM SỐ TRÊN MỘT KHOẢNG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1183" r="-1212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  <a:blipFill rotWithShape="1">
                <a:blip r:embed="rId4"/>
                <a:stretch>
                  <a:fillRect l="-1212" r="-1183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35604"/>
              </p:ext>
            </p:extLst>
          </p:nvPr>
        </p:nvGraphicFramePr>
        <p:xfrm>
          <a:off x="6636344" y="7591415"/>
          <a:ext cx="6700243" cy="49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" name="Bitmap Image" r:id="rId5" imgW="3514286" imgH="2600000" progId="PBrush">
                  <p:embed/>
                </p:oleObj>
              </mc:Choice>
              <mc:Fallback>
                <p:oleObj name="Bitmap Image" r:id="rId5" imgW="3514286" imgH="26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344" y="7591415"/>
                        <a:ext cx="6700243" cy="49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01747"/>
              </p:ext>
            </p:extLst>
          </p:nvPr>
        </p:nvGraphicFramePr>
        <p:xfrm>
          <a:off x="14555787" y="7620809"/>
          <a:ext cx="6766432" cy="498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" name="Bitmap Image" r:id="rId7" imgW="3580952" imgH="2638095" progId="PBrush">
                  <p:embed/>
                </p:oleObj>
              </mc:Choice>
              <mc:Fallback>
                <p:oleObj name="Bitmap Image" r:id="rId7" imgW="3580952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87" y="7620809"/>
                        <a:ext cx="6766432" cy="498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12"/>
          <p:cNvSpPr txBox="1">
            <a:spLocks noChangeArrowheads="1"/>
          </p:cNvSpPr>
          <p:nvPr/>
        </p:nvSpPr>
        <p:spPr bwMode="auto">
          <a:xfrm>
            <a:off x="839787" y="12344400"/>
            <a:ext cx="232933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Chú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ý: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Đồ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thị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hàm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tục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là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đư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ờng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liền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nét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ó.</a:t>
            </a:r>
          </a:p>
        </p:txBody>
      </p:sp>
    </p:spTree>
    <p:extLst>
      <p:ext uri="{BB962C8B-B14F-4D97-AF65-F5344CB8AC3E}">
        <p14:creationId xmlns:p14="http://schemas.microsoft.com/office/powerpoint/2010/main" val="37349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2398" y="2551034"/>
            <a:ext cx="21727140" cy="3458824"/>
            <a:chOff x="1120323" y="10988402"/>
            <a:chExt cx="21729655" cy="5145762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476326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3" cy="956588"/>
              <a:chOff x="1120323" y="10988402"/>
              <a:chExt cx="3727653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29406" y="9626420"/>
                <a:ext cx="936757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507708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53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525586" y="3886200"/>
            <a:ext cx="21323951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Hàm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grpSp>
        <p:nvGrpSpPr>
          <p:cNvPr id="58" name="Group 54"/>
          <p:cNvGrpSpPr/>
          <p:nvPr/>
        </p:nvGrpSpPr>
        <p:grpSpPr>
          <a:xfrm>
            <a:off x="1272674" y="5867399"/>
            <a:ext cx="21841827" cy="2234852"/>
            <a:chOff x="1268078" y="3405486"/>
            <a:chExt cx="21841827" cy="2826431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4409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343539" cy="1133722"/>
              <a:chOff x="1311958" y="3405486"/>
              <a:chExt cx="3343539" cy="1133722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404826" cy="101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4849621" y="6096000"/>
            <a:ext cx="1862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255"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blipFill rotWithShape="1">
                <a:blip r:embed="rId6"/>
                <a:stretch>
                  <a:fillRect l="-281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830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blipFill rotWithShape="1">
                <a:blip r:embed="rId8"/>
                <a:stretch>
                  <a:fillRect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  <m:r>
                      <a:rPr lang="en-US" sz="4400" b="0" i="1" smtClean="0">
                        <a:latin typeface="Cambria Math"/>
                      </a:rPr>
                      <m:t>1}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290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1;+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blipFill rotWithShape="1">
                <a:blip r:embed="rId14"/>
                <a:stretch>
                  <a:fillRect r="-3070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blipFill rotWithShape="1">
                <a:blip r:embed="rId15"/>
                <a:stretch>
                  <a:fillRect l="-288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h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)=</m:t>
                    </m:r>
                    <m:r>
                      <a:rPr lang="en-US" sz="4400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(−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∞; +∞)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29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  <p:bldP spid="12" grpId="0"/>
      <p:bldP spid="22" grpId="0"/>
      <p:bldP spid="113" grpId="0"/>
      <p:bldP spid="32" grpId="0"/>
      <p:bldP spid="37" grpId="0"/>
      <p:bldP spid="114" grpId="0"/>
      <p:bldP spid="39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8026" y="2419124"/>
            <a:ext cx="21727140" cy="3829275"/>
            <a:chOff x="1120323" y="10988402"/>
            <a:chExt cx="21729655" cy="5714317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526086" cy="533182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216432" cy="1279586"/>
              <a:chOff x="1120323" y="10988402"/>
              <a:chExt cx="3216432" cy="1279586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112296" y="10043529"/>
                <a:ext cx="1259755" cy="318916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405104" cy="1148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113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4"/>
          <p:cNvGrpSpPr/>
          <p:nvPr/>
        </p:nvGrpSpPr>
        <p:grpSpPr>
          <a:xfrm>
            <a:off x="1338775" y="6477000"/>
            <a:ext cx="21841827" cy="2309924"/>
            <a:chOff x="1268078" y="3405486"/>
            <a:chExt cx="21841827" cy="2921375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5359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251532" cy="1048708"/>
              <a:chOff x="1311958" y="3405486"/>
              <a:chExt cx="3251532" cy="1048708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3255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.(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81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h</m:t>
                    </m:r>
                    <m:r>
                      <a:rPr lang="en-US" sz="4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x</m:t>
                    </m:r>
                    <m:r>
                      <a:rPr lang="en-US" sz="4800" b="0" i="0" smtClean="0">
                        <a:latin typeface="Cambria Math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𝑠𝑖𝑛𝑥</m:t>
                        </m:r>
                        <m:r>
                          <m:rPr>
                            <m:nor/>
                          </m:rPr>
                          <a:rPr lang="en-US" sz="4800" dirty="0"/>
                          <m:t>  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blipFill rotWithShape="1">
                <a:blip r:embed="rId7"/>
                <a:stretch>
                  <a:fillRect l="-2884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Cambria Math"/>
                        <a:cs typeface="Tahoma" pitchFamily="34" charset="0"/>
                      </a:rPr>
                      <m:t>≠0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blipFill rotWithShape="1">
                <a:blip r:embed="rId8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385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0"/>
          <p:cNvGrpSpPr/>
          <p:nvPr/>
        </p:nvGrpSpPr>
        <p:grpSpPr>
          <a:xfrm>
            <a:off x="1296987" y="9245306"/>
            <a:ext cx="21819676" cy="4318294"/>
            <a:chOff x="1270511" y="5867400"/>
            <a:chExt cx="21819676" cy="4777459"/>
          </a:xfrm>
        </p:grpSpPr>
        <p:sp>
          <p:nvSpPr>
            <p:cNvPr id="126" name="Rounded Rectangle 125"/>
            <p:cNvSpPr/>
            <p:nvPr/>
          </p:nvSpPr>
          <p:spPr>
            <a:xfrm>
              <a:off x="1272210" y="6790185"/>
              <a:ext cx="21817977" cy="38546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𝑠𝑖𝑛𝑥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=1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blipFill rotWithShape="1">
                <a:blip r:embed="rId10"/>
                <a:stretch>
                  <a:fillRect l="-11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dụng  định lý 2 ta có các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blipFill rotWithShape="0">
                <a:blip r:embed="rId11"/>
                <a:stretch>
                  <a:fillRect l="-1171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2" grpId="0"/>
      <p:bldP spid="113" grpId="0"/>
      <p:bldP spid="115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4648200"/>
            <a:ext cx="21819676" cy="88392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749" y="1466875"/>
            <a:ext cx="21841827" cy="2919827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Dễ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liên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(1;+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∞)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blipFill>
                <a:blip r:embed="rId4"/>
                <a:stretch>
                  <a:fillRect l="-1049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h</m:t>
                    </m:r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e>
                    </m: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blipFill>
                <a:blip r:embed="rId5"/>
                <a:stretch>
                  <a:fillRect l="-1459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blipFill>
                <a:blip r:embed="rId6"/>
                <a:stretch>
                  <a:fillRect l="-1520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blipFill>
                <a:blip r:embed="rId7"/>
                <a:stretch>
                  <a:fillRect l="-268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blipFill>
                <a:blip r:embed="rId8"/>
                <a:stretch>
                  <a:fillRect l="-30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4" grpId="0"/>
      <p:bldP spid="98" grpId="0"/>
      <p:bldP spid="101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1205</Words>
  <PresentationFormat>Custom</PresentationFormat>
  <Paragraphs>134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2020-03-12T16:13:39Z</dcterms:modified>
</cp:coreProperties>
</file>