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1" r:id="rId2"/>
    <p:sldId id="257" r:id="rId3"/>
    <p:sldId id="284" r:id="rId4"/>
    <p:sldId id="285" r:id="rId5"/>
    <p:sldId id="382" r:id="rId6"/>
    <p:sldId id="384" r:id="rId7"/>
    <p:sldId id="373" r:id="rId8"/>
    <p:sldId id="407" r:id="rId9"/>
    <p:sldId id="389" r:id="rId10"/>
    <p:sldId id="398" r:id="rId11"/>
    <p:sldId id="408" r:id="rId12"/>
    <p:sldId id="399" r:id="rId13"/>
    <p:sldId id="400" r:id="rId14"/>
    <p:sldId id="401" r:id="rId15"/>
    <p:sldId id="402" r:id="rId16"/>
    <p:sldId id="409" r:id="rId17"/>
    <p:sldId id="404" r:id="rId18"/>
    <p:sldId id="294" r:id="rId19"/>
    <p:sldId id="403" r:id="rId20"/>
    <p:sldId id="406" r:id="rId21"/>
    <p:sldId id="269" r:id="rId22"/>
    <p:sldId id="295" r:id="rId23"/>
    <p:sldId id="317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0261" autoAdjust="0"/>
  </p:normalViewPr>
  <p:slideViewPr>
    <p:cSldViewPr snapToGrid="0" snapToObjects="1">
      <p:cViewPr varScale="1">
        <p:scale>
          <a:sx n="68" d="100"/>
          <a:sy n="68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uhome.com.vn/DHALesson?idGrade=19&amp;idSubject=1&amp;idSeries=117&amp;idTheme=979&amp;IdLevel=1&amp;idThemeServer=59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7.wav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audio" Target="../media/audio9.wav"/><Relationship Id="rId5" Type="http://schemas.microsoft.com/office/2007/relationships/hdphoto" Target="../media/hdphoto1.wdp"/><Relationship Id="rId10" Type="http://schemas.openxmlformats.org/officeDocument/2006/relationships/audio" Target="../media/audio8.wav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2: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ENTERTAINMENT &amp; LEISURE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16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FADB9-FDF2-4CF2-86B4-63E478C4681E}"/>
              </a:ext>
            </a:extLst>
          </p:cNvPr>
          <p:cNvSpPr txBox="1"/>
          <p:nvPr/>
        </p:nvSpPr>
        <p:spPr>
          <a:xfrm>
            <a:off x="394273" y="538939"/>
            <a:ext cx="5789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Look and read the sentences: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B5EDC-B2C2-42A7-9ADF-5A853478C6CA}"/>
              </a:ext>
            </a:extLst>
          </p:cNvPr>
          <p:cNvSpPr txBox="1"/>
          <p:nvPr/>
        </p:nvSpPr>
        <p:spPr>
          <a:xfrm>
            <a:off x="1965960" y="2388870"/>
            <a:ext cx="93954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I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promised to meet </a:t>
            </a:r>
            <a:r>
              <a:rPr lang="en-US" sz="3200" dirty="0">
                <a:solidFill>
                  <a:srgbClr val="00ADEE"/>
                </a:solidFill>
                <a:latin typeface="HelveticaNeueLTStd-Cn"/>
              </a:rPr>
              <a:t>my friends.</a:t>
            </a:r>
            <a:endParaRPr lang="en-US" sz="3200" b="0" i="0" dirty="0">
              <a:solidFill>
                <a:srgbClr val="00ADEE"/>
              </a:solidFill>
              <a:effectLst/>
              <a:latin typeface="HelveticaNeueLTStd-Cn"/>
            </a:endParaRP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You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didn't agree to help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HelveticaNeueLTStd-BdCn"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  <a:latin typeface="HelveticaNeueLTStd-Cn"/>
              </a:rPr>
              <a:t>clean the yard.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We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promised to pay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HelveticaNeueLTStd-BdCn"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  <a:latin typeface="HelveticaNeueLTStd-Cn"/>
              </a:rPr>
              <a:t>for lunch.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They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promised </a:t>
            </a:r>
            <a:r>
              <a:rPr lang="en-US" sz="3200" b="1" dirty="0">
                <a:solidFill>
                  <a:srgbClr val="00B050"/>
                </a:solidFill>
                <a:latin typeface="HelveticaNeueLTStd-BdCn"/>
              </a:rPr>
              <a:t>to help</a:t>
            </a:r>
            <a:r>
              <a:rPr lang="en-US" sz="3200" b="1" dirty="0">
                <a:solidFill>
                  <a:srgbClr val="242021"/>
                </a:solidFill>
                <a:latin typeface="HelveticaNeueLTStd-BdCn"/>
              </a:rPr>
              <a:t> </a:t>
            </a:r>
            <a:r>
              <a:rPr lang="en-US" sz="3200" dirty="0">
                <a:solidFill>
                  <a:srgbClr val="00ADEE"/>
                </a:solidFill>
                <a:latin typeface="HelveticaNeueLTStd-Cn"/>
              </a:rPr>
              <a:t>Ben with his homework.</a:t>
            </a:r>
            <a:endParaRPr lang="en-US" sz="3200" b="0" i="0" dirty="0">
              <a:solidFill>
                <a:srgbClr val="00ADEE"/>
              </a:solidFill>
              <a:effectLst/>
              <a:latin typeface="HelveticaNeueLTStd-Cn"/>
            </a:endParaRP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He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refused to help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HelveticaNeueLTStd-BdCn"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  <a:latin typeface="HelveticaNeueLTStd-Cn"/>
              </a:rPr>
              <a:t>Ben with his homework</a:t>
            </a:r>
            <a:r>
              <a:rPr lang="en-US" sz="3200" dirty="0">
                <a:solidFill>
                  <a:srgbClr val="00ADEE"/>
                </a:solidFill>
                <a:latin typeface="HelveticaNeueLTStd-Cn"/>
              </a:rPr>
              <a:t>.</a:t>
            </a:r>
            <a:endParaRPr lang="en-US" sz="3200" dirty="0">
              <a:solidFill>
                <a:srgbClr val="FF0000"/>
              </a:solidFill>
              <a:latin typeface="HelveticaNeueLTStd-Cn"/>
            </a:endParaRP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She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refused to help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HelveticaNeueLTStd-BdCn"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  <a:latin typeface="HelveticaNeueLTStd-Cn"/>
              </a:rPr>
              <a:t>clean the yard.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They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didn't agree to go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HelveticaNeueLTStd-BdCn"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  <a:latin typeface="HelveticaNeueLTStd-Cn"/>
              </a:rPr>
              <a:t>swimming.</a:t>
            </a:r>
          </a:p>
          <a:p>
            <a:r>
              <a:rPr lang="en-US" sz="3200" b="0" i="0" dirty="0">
                <a:solidFill>
                  <a:srgbClr val="00B0F0"/>
                </a:solidFill>
                <a:effectLst/>
                <a:latin typeface="HelveticaNeueLTStd-Cn"/>
              </a:rPr>
              <a:t>Did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HelveticaNeueLTStd-Cn"/>
              </a:rPr>
              <a:t>she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HelveticaNeueLTStd-BdCn"/>
              </a:rPr>
              <a:t>offer to pay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HelveticaNeueLTStd-BdCn"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  <a:latin typeface="HelveticaNeueLTStd-Cn"/>
              </a:rPr>
              <a:t>for lunch?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503F4-AC36-4F3D-A8C6-CF7165354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9653" b="17373"/>
          <a:stretch/>
        </p:blipFill>
        <p:spPr>
          <a:xfrm>
            <a:off x="2897064" y="11430"/>
            <a:ext cx="6397870" cy="545515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7B4B3-4256-416A-986B-0F806FA19CE5}"/>
              </a:ext>
            </a:extLst>
          </p:cNvPr>
          <p:cNvSpPr txBox="1"/>
          <p:nvPr/>
        </p:nvSpPr>
        <p:spPr>
          <a:xfrm>
            <a:off x="380048" y="568375"/>
            <a:ext cx="3997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  <a:latin typeface="HelveticaNeueLTStd-BlkCn"/>
              </a:rPr>
              <a:t>Meaning and Use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EECC8-72BF-4763-A985-4C7EE136CAB2}"/>
              </a:ext>
            </a:extLst>
          </p:cNvPr>
          <p:cNvSpPr txBox="1"/>
          <p:nvPr/>
        </p:nvSpPr>
        <p:spPr>
          <a:xfrm>
            <a:off x="480060" y="1055846"/>
            <a:ext cx="112699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We can use 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to-infinitives 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to </a:t>
            </a:r>
            <a:r>
              <a:rPr lang="en-US" sz="3200" b="0" i="1" u="sng" dirty="0">
                <a:solidFill>
                  <a:srgbClr val="FF0000"/>
                </a:solidFill>
                <a:effectLst/>
              </a:rPr>
              <a:t>make, accept, and refuse invitations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, and to </a:t>
            </a:r>
            <a:r>
              <a:rPr lang="en-US" sz="3200" b="0" i="1" u="sng" dirty="0">
                <a:solidFill>
                  <a:srgbClr val="FF0000"/>
                </a:solidFill>
                <a:effectLst/>
              </a:rPr>
              <a:t>talk about habits and preferences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. They are commonly used after verbs like 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promise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decide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offer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arrange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refuse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, and 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agree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.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E5F9F-A8D2-41F0-959A-8859382A8ABE}"/>
              </a:ext>
            </a:extLst>
          </p:cNvPr>
          <p:cNvSpPr txBox="1"/>
          <p:nvPr/>
        </p:nvSpPr>
        <p:spPr>
          <a:xfrm>
            <a:off x="2491740" y="2514600"/>
            <a:ext cx="82867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I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promised to help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Ben with his homework. 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You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didn't agree to help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clean the yard.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We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promised to pay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for lunch.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They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promised to go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swimming.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He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refused to help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Ben with his homework</a:t>
            </a:r>
            <a:r>
              <a:rPr lang="en-US" sz="3200" dirty="0">
                <a:solidFill>
                  <a:srgbClr val="00ADEE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She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refused to help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clean the yard.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They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didn't agree to go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swimming.</a:t>
            </a:r>
          </a:p>
          <a:p>
            <a:r>
              <a:rPr lang="en-US" sz="3200" b="0" i="0" dirty="0">
                <a:solidFill>
                  <a:srgbClr val="00B0F0"/>
                </a:solidFill>
                <a:effectLst/>
              </a:rPr>
              <a:t>Did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she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offer to pay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for lunch?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D98F60-1EED-4192-8577-4DA217D711B6}"/>
              </a:ext>
            </a:extLst>
          </p:cNvPr>
          <p:cNvSpPr txBox="1"/>
          <p:nvPr/>
        </p:nvSpPr>
        <p:spPr>
          <a:xfrm>
            <a:off x="25718" y="305485"/>
            <a:ext cx="11347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Fill in the blanks. Use the Past Simple and </a:t>
            </a:r>
            <a:r>
              <a:rPr lang="en-US" sz="3200" b="1" i="1" dirty="0">
                <a:solidFill>
                  <a:srgbClr val="002060"/>
                </a:solidFill>
                <a:effectLst/>
              </a:rPr>
              <a:t>to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-infinitives.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4B64B-4644-4385-8F38-F8AA0B46B23C}"/>
              </a:ext>
            </a:extLst>
          </p:cNvPr>
          <p:cNvSpPr txBox="1"/>
          <p:nvPr/>
        </p:nvSpPr>
        <p:spPr>
          <a:xfrm>
            <a:off x="502920" y="953691"/>
            <a:ext cx="1134713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__________ they _______________________ at the party? 	(arrange/meet)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My teacher ______________________ us a test. (decide/give)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They _____________________ together on the project.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	(agree/work)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My mom _________________________ me a new laptop for my 	birthday. (promise/buy)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___________ you ______________________ your grandpa clean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	the yard? (offer/help)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6. Peter _________________________ me use his cell phone. 	(refuse/let)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407BA-0587-4F43-A734-C69FBCB8BA7A}"/>
              </a:ext>
            </a:extLst>
          </p:cNvPr>
          <p:cNvSpPr txBox="1"/>
          <p:nvPr/>
        </p:nvSpPr>
        <p:spPr>
          <a:xfrm>
            <a:off x="925385" y="878459"/>
            <a:ext cx="2113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Did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81C66-6F43-4EBC-9F92-C97BF0B1E3F6}"/>
              </a:ext>
            </a:extLst>
          </p:cNvPr>
          <p:cNvSpPr txBox="1"/>
          <p:nvPr/>
        </p:nvSpPr>
        <p:spPr>
          <a:xfrm>
            <a:off x="4057650" y="88226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arrange to meet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F4DE0-1483-4D0A-B6D3-E87ED5051C7E}"/>
              </a:ext>
            </a:extLst>
          </p:cNvPr>
          <p:cNvSpPr txBox="1"/>
          <p:nvPr/>
        </p:nvSpPr>
        <p:spPr>
          <a:xfrm>
            <a:off x="3089910" y="183476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decided to give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729A-11C9-46CE-94B5-E76D3B6573C4}"/>
              </a:ext>
            </a:extLst>
          </p:cNvPr>
          <p:cNvSpPr txBox="1"/>
          <p:nvPr/>
        </p:nvSpPr>
        <p:spPr>
          <a:xfrm>
            <a:off x="1939290" y="236435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agreed to work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0D4479-4EC5-4420-B6ED-65AFFFF9F863}"/>
              </a:ext>
            </a:extLst>
          </p:cNvPr>
          <p:cNvSpPr txBox="1"/>
          <p:nvPr/>
        </p:nvSpPr>
        <p:spPr>
          <a:xfrm>
            <a:off x="2716530" y="33473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promised to buy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8B295-B9E5-4688-BD8A-2D951D4203CE}"/>
              </a:ext>
            </a:extLst>
          </p:cNvPr>
          <p:cNvSpPr txBox="1"/>
          <p:nvPr/>
        </p:nvSpPr>
        <p:spPr>
          <a:xfrm>
            <a:off x="3859530" y="42617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offer to help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E652E-084A-4091-8390-8B6F6B183246}"/>
              </a:ext>
            </a:extLst>
          </p:cNvPr>
          <p:cNvSpPr txBox="1"/>
          <p:nvPr/>
        </p:nvSpPr>
        <p:spPr>
          <a:xfrm>
            <a:off x="997775" y="4311269"/>
            <a:ext cx="2113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Did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BDF772-276D-4407-8FBC-7012FF65ABAC}"/>
              </a:ext>
            </a:extLst>
          </p:cNvPr>
          <p:cNvSpPr txBox="1"/>
          <p:nvPr/>
        </p:nvSpPr>
        <p:spPr>
          <a:xfrm>
            <a:off x="2091690" y="525995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refused to let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8" name="Picture 17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D5C25EE1-8C1E-42B7-BAD7-3AC8233E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317" y="5917082"/>
            <a:ext cx="2028444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B324EB-588B-45F8-B1FF-CC68CC12DE70}"/>
              </a:ext>
            </a:extLst>
          </p:cNvPr>
          <p:cNvSpPr txBox="1"/>
          <p:nvPr/>
        </p:nvSpPr>
        <p:spPr>
          <a:xfrm>
            <a:off x="3028950" y="248335"/>
            <a:ext cx="4869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c. Circle the correct verbs.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C43DB-BF28-4CA4-A622-069CFF879A4B}"/>
              </a:ext>
            </a:extLst>
          </p:cNvPr>
          <p:cNvSpPr txBox="1"/>
          <p:nvPr/>
        </p:nvSpPr>
        <p:spPr>
          <a:xfrm>
            <a:off x="148590" y="539532"/>
            <a:ext cx="12043410" cy="656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0" i="0" spc="-100" dirty="0">
                <a:solidFill>
                  <a:srgbClr val="0070C0"/>
                </a:solidFill>
                <a:effectLst/>
              </a:rPr>
              <a:t>Hi, Jessie,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Sorry I can't go to the movies on Saturday morning. I </a:t>
            </a:r>
            <a:r>
              <a:rPr lang="en-US" sz="3200" b="0" i="1" spc="-100" dirty="0">
                <a:solidFill>
                  <a:srgbClr val="0070C0"/>
                </a:solidFill>
                <a:effectLst/>
              </a:rPr>
              <a:t>refused/promised </a:t>
            </a:r>
            <a:r>
              <a:rPr lang="en-US" sz="3200" b="0" i="0" spc="-100" dirty="0">
                <a:solidFill>
                  <a:srgbClr val="0070C0"/>
                </a:solidFill>
                <a:effectLst/>
              </a:rPr>
              <a:t>to take my little sister to the swimming pool. She wants to learn to swim. I asked my brother to do it, but he </a:t>
            </a:r>
            <a:r>
              <a:rPr lang="en-US" sz="3200" b="0" i="1" spc="-100" dirty="0">
                <a:solidFill>
                  <a:srgbClr val="0070C0"/>
                </a:solidFill>
                <a:effectLst/>
              </a:rPr>
              <a:t>refused/agreed </a:t>
            </a:r>
            <a:r>
              <a:rPr lang="en-US" sz="3200" b="0" i="0" spc="-100" dirty="0">
                <a:solidFill>
                  <a:srgbClr val="0070C0"/>
                </a:solidFill>
                <a:effectLst/>
              </a:rPr>
              <a:t>to take her. I </a:t>
            </a:r>
            <a:r>
              <a:rPr lang="en-US" sz="3200" b="0" i="1" spc="-100" dirty="0">
                <a:solidFill>
                  <a:srgbClr val="0070C0"/>
                </a:solidFill>
                <a:effectLst/>
              </a:rPr>
              <a:t>offered/decided </a:t>
            </a:r>
            <a:r>
              <a:rPr lang="en-US" sz="3200" b="0" i="0" spc="-100" dirty="0">
                <a:solidFill>
                  <a:srgbClr val="0070C0"/>
                </a:solidFill>
                <a:effectLst/>
              </a:rPr>
              <a:t>to 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do all his chores for him, but he still said no. He wants to play video games with his friends.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Can we </a:t>
            </a:r>
            <a:r>
              <a:rPr lang="en-US" sz="3200" b="0" i="1" spc="-100" dirty="0">
                <a:solidFill>
                  <a:srgbClr val="0070C0"/>
                </a:solidFill>
                <a:effectLst/>
              </a:rPr>
              <a:t>offer/arrange </a:t>
            </a:r>
            <a:r>
              <a:rPr lang="en-US" sz="3200" b="0" i="0" spc="-100" dirty="0">
                <a:solidFill>
                  <a:srgbClr val="0070C0"/>
                </a:solidFill>
                <a:effectLst/>
              </a:rPr>
              <a:t>to go to the movies another time? I really want to see this movie. I love Parker Ranger. He's my favorite actor. If you </a:t>
            </a:r>
            <a:r>
              <a:rPr lang="en-US" sz="3200" b="0" i="1" spc="-100" dirty="0">
                <a:solidFill>
                  <a:srgbClr val="0070C0"/>
                </a:solidFill>
                <a:effectLst/>
              </a:rPr>
              <a:t>decide/agree </a:t>
            </a:r>
            <a:r>
              <a:rPr lang="en-US" sz="3200" b="0" i="0" spc="-100" dirty="0">
                <a:solidFill>
                  <a:srgbClr val="0070C0"/>
                </a:solidFill>
                <a:effectLst/>
              </a:rPr>
              <a:t>to see it anyway, let me know. I'll watch it online instead.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Speak to you soon,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Adam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  <a:br>
              <a:rPr lang="en-US" sz="3200" spc="-100" dirty="0">
                <a:solidFill>
                  <a:srgbClr val="0070C0"/>
                </a:solidFill>
              </a:rPr>
            </a:br>
            <a:endParaRPr lang="en-US" sz="3200" spc="-1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AC2791-668B-499A-8ACD-EFA02C6ED9A3}"/>
              </a:ext>
            </a:extLst>
          </p:cNvPr>
          <p:cNvSpPr/>
          <p:nvPr/>
        </p:nvSpPr>
        <p:spPr>
          <a:xfrm>
            <a:off x="9583270" y="1074420"/>
            <a:ext cx="1464611" cy="617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398BF8-C31E-4336-9667-9E44D5395A82}"/>
              </a:ext>
            </a:extLst>
          </p:cNvPr>
          <p:cNvSpPr/>
          <p:nvPr/>
        </p:nvSpPr>
        <p:spPr>
          <a:xfrm>
            <a:off x="4306837" y="2164080"/>
            <a:ext cx="1212316" cy="617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9E74DD-533B-4CE9-A95A-2110833A37E9}"/>
              </a:ext>
            </a:extLst>
          </p:cNvPr>
          <p:cNvSpPr/>
          <p:nvPr/>
        </p:nvSpPr>
        <p:spPr>
          <a:xfrm>
            <a:off x="8699767" y="2167890"/>
            <a:ext cx="1212316" cy="617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045662-09E4-4A31-89F5-76DBBF295F78}"/>
              </a:ext>
            </a:extLst>
          </p:cNvPr>
          <p:cNvSpPr/>
          <p:nvPr/>
        </p:nvSpPr>
        <p:spPr>
          <a:xfrm>
            <a:off x="2261211" y="3745230"/>
            <a:ext cx="1333548" cy="617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3BD1F2-BDB8-4588-AF6E-CC12F1D7F004}"/>
              </a:ext>
            </a:extLst>
          </p:cNvPr>
          <p:cNvSpPr/>
          <p:nvPr/>
        </p:nvSpPr>
        <p:spPr>
          <a:xfrm>
            <a:off x="9497823" y="4316730"/>
            <a:ext cx="1102105" cy="617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B36D4D29-082B-4DE3-ADAC-F99B23D3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317" y="5928512"/>
            <a:ext cx="2028444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1B6C4-D701-4ADA-854B-D73F528AA465}"/>
              </a:ext>
            </a:extLst>
          </p:cNvPr>
          <p:cNvSpPr txBox="1"/>
          <p:nvPr/>
        </p:nvSpPr>
        <p:spPr>
          <a:xfrm>
            <a:off x="2185057" y="248335"/>
            <a:ext cx="10260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Write the correct forms of the verbs in the brackets.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108A2-B192-4A48-83E4-E4C6447BA1EF}"/>
              </a:ext>
            </a:extLst>
          </p:cNvPr>
          <p:cNvSpPr txBox="1"/>
          <p:nvPr/>
        </p:nvSpPr>
        <p:spPr>
          <a:xfrm>
            <a:off x="240030" y="1005840"/>
            <a:ext cx="11852910" cy="585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Yesterday, Jake (decide/see) a movie with his friends instead of playing video games. 				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Marina (offer/help) her teacher clean up after the class finished. 							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Everyone (agree/buy) pizza instead of burgers for the class party.							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We (arrange/have) a party for my sister's birthday. 										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I (promise/take) my little cousin to the zoo because she loves animals. 						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6. Ben (refuse/let) me read his new comic book. 											_____________________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EDC2A-8145-4D0B-8F1E-806F5868C741}"/>
              </a:ext>
            </a:extLst>
          </p:cNvPr>
          <p:cNvSpPr txBox="1"/>
          <p:nvPr/>
        </p:nvSpPr>
        <p:spPr>
          <a:xfrm>
            <a:off x="6667500" y="135470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decided to see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0C719-32DB-4A38-875C-0BA0433B7948}"/>
              </a:ext>
            </a:extLst>
          </p:cNvPr>
          <p:cNvSpPr txBox="1"/>
          <p:nvPr/>
        </p:nvSpPr>
        <p:spPr>
          <a:xfrm>
            <a:off x="6659880" y="222719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offered to help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23D4A-9935-4EEC-918F-9FD08567A923}"/>
              </a:ext>
            </a:extLst>
          </p:cNvPr>
          <p:cNvSpPr txBox="1"/>
          <p:nvPr/>
        </p:nvSpPr>
        <p:spPr>
          <a:xfrm>
            <a:off x="6659880" y="309587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agreed to buy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2C234-D271-4B6A-890C-8049100F4BFE}"/>
              </a:ext>
            </a:extLst>
          </p:cNvPr>
          <p:cNvSpPr txBox="1"/>
          <p:nvPr/>
        </p:nvSpPr>
        <p:spPr>
          <a:xfrm>
            <a:off x="6659880" y="398741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arranged to have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54E6C-1203-40B7-A27F-B9BBA9CCCDBB}"/>
              </a:ext>
            </a:extLst>
          </p:cNvPr>
          <p:cNvSpPr txBox="1"/>
          <p:nvPr/>
        </p:nvSpPr>
        <p:spPr>
          <a:xfrm>
            <a:off x="6652260" y="48713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promised to take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1469C-6514-4DAE-9308-8BF4F59FA3E1}"/>
              </a:ext>
            </a:extLst>
          </p:cNvPr>
          <p:cNvSpPr txBox="1"/>
          <p:nvPr/>
        </p:nvSpPr>
        <p:spPr>
          <a:xfrm>
            <a:off x="6629400" y="574001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refused to let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5FD7FB2F-A106-445F-8453-14C9B3F8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317" y="6351422"/>
            <a:ext cx="2028444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2640B4-56B1-48FF-B797-CBDAB16BAB9F}"/>
              </a:ext>
            </a:extLst>
          </p:cNvPr>
          <p:cNvSpPr txBox="1"/>
          <p:nvPr/>
        </p:nvSpPr>
        <p:spPr>
          <a:xfrm>
            <a:off x="34290" y="335059"/>
            <a:ext cx="2055767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WB, page 11</a:t>
            </a:r>
          </a:p>
        </p:txBody>
      </p:sp>
    </p:spTree>
    <p:extLst>
      <p:ext uri="{BB962C8B-B14F-4D97-AF65-F5344CB8AC3E}">
        <p14:creationId xmlns:p14="http://schemas.microsoft.com/office/powerpoint/2010/main" val="26476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4BC26-689E-4960-AFEB-5A8BA83270EF}"/>
              </a:ext>
            </a:extLst>
          </p:cNvPr>
          <p:cNvSpPr txBox="1"/>
          <p:nvPr/>
        </p:nvSpPr>
        <p:spPr>
          <a:xfrm>
            <a:off x="2125685" y="248335"/>
            <a:ext cx="1016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Write the sentences in the Past Simple using the prompts.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F1217-D926-4526-9340-3C545802E85D}"/>
              </a:ext>
            </a:extLst>
          </p:cNvPr>
          <p:cNvSpPr txBox="1"/>
          <p:nvPr/>
        </p:nvSpPr>
        <p:spPr>
          <a:xfrm>
            <a:off x="34290" y="335059"/>
            <a:ext cx="2055767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WB, page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43399-9141-4108-9980-01C05E47ABFC}"/>
              </a:ext>
            </a:extLst>
          </p:cNvPr>
          <p:cNvSpPr txBox="1"/>
          <p:nvPr/>
        </p:nvSpPr>
        <p:spPr>
          <a:xfrm>
            <a:off x="406283" y="898965"/>
            <a:ext cx="11872801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0" i="0" spc="-100" dirty="0">
                <a:solidFill>
                  <a:srgbClr val="0070C0"/>
                </a:solidFill>
                <a:effectLst/>
              </a:rPr>
              <a:t>1. Caroline/promise/buy/sister/cake.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2. Chris/offer/do the shopping/party/because/Peter/be/busy.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3. They/arrange/book club meeting/7 p.m./tomorrow.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4. Josh/agree/go mountain climbing/although/he/be not/very interested.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5. Mandy and Jenny/agree/go/beach/instead/shopping mall.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6. Abigail/decide/sign up/karate class.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</a:t>
            </a:r>
            <a:endParaRPr lang="en-US" sz="3200" spc="-100" dirty="0">
              <a:solidFill>
                <a:srgbClr val="0070C0"/>
              </a:solidFill>
            </a:endParaRPr>
          </a:p>
        </p:txBody>
      </p:sp>
      <p:pic>
        <p:nvPicPr>
          <p:cNvPr id="5" name="Picture 4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0E6006F6-A1BE-4CE7-82F5-41693118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2317" y="6351422"/>
            <a:ext cx="2028444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5870E-5EFC-46AE-AFEE-051C14558459}"/>
              </a:ext>
            </a:extLst>
          </p:cNvPr>
          <p:cNvSpPr txBox="1"/>
          <p:nvPr/>
        </p:nvSpPr>
        <p:spPr>
          <a:xfrm>
            <a:off x="771899" y="1283457"/>
            <a:ext cx="9334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Caroline promised to buy her sister a cake.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1BD0D-F398-4FF5-9D59-CB5C685B6B75}"/>
              </a:ext>
            </a:extLst>
          </p:cNvPr>
          <p:cNvSpPr txBox="1"/>
          <p:nvPr/>
        </p:nvSpPr>
        <p:spPr>
          <a:xfrm>
            <a:off x="770559" y="2124626"/>
            <a:ext cx="10932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>
                <a:solidFill>
                  <a:srgbClr val="FF0000"/>
                </a:solidFill>
              </a:rPr>
              <a:t>Chris offered to do the shopping for the party because Peter was busy.</a:t>
            </a:r>
            <a:endParaRPr lang="en-US" sz="3200" i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AC671-4A6E-4998-A555-C49009A63E81}"/>
              </a:ext>
            </a:extLst>
          </p:cNvPr>
          <p:cNvSpPr txBox="1"/>
          <p:nvPr/>
        </p:nvSpPr>
        <p:spPr>
          <a:xfrm>
            <a:off x="783774" y="3041005"/>
            <a:ext cx="11139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They arranged a book club meeting at 7 p.m. tomorrow.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59F9F-C7E0-454D-B3E4-9317E8D79B6C}"/>
              </a:ext>
            </a:extLst>
          </p:cNvPr>
          <p:cNvSpPr txBox="1"/>
          <p:nvPr/>
        </p:nvSpPr>
        <p:spPr>
          <a:xfrm>
            <a:off x="769920" y="3917799"/>
            <a:ext cx="12209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20" dirty="0">
                <a:solidFill>
                  <a:srgbClr val="FF0000"/>
                </a:solidFill>
              </a:rPr>
              <a:t>Josh agreed to go mountain climbing although he was not very interested.</a:t>
            </a:r>
            <a:endParaRPr lang="en-US" sz="3200" i="1" spc="-12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BCBCD-1522-4DAE-AED1-20AD7E74C1A8}"/>
              </a:ext>
            </a:extLst>
          </p:cNvPr>
          <p:cNvSpPr txBox="1"/>
          <p:nvPr/>
        </p:nvSpPr>
        <p:spPr>
          <a:xfrm>
            <a:off x="758681" y="4784698"/>
            <a:ext cx="11377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>
                <a:solidFill>
                  <a:srgbClr val="FF0000"/>
                </a:solidFill>
              </a:rPr>
              <a:t>Mandy and Jenny agreed to go to the beach instead of the shopping mall.</a:t>
            </a:r>
            <a:endParaRPr lang="en-US" sz="3200" i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F3396-2CC3-4C96-AD93-5438745028DA}"/>
              </a:ext>
            </a:extLst>
          </p:cNvPr>
          <p:cNvSpPr txBox="1"/>
          <p:nvPr/>
        </p:nvSpPr>
        <p:spPr>
          <a:xfrm>
            <a:off x="746167" y="5663467"/>
            <a:ext cx="9334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Abigail decided to sign up for a karate class.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62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4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ACB16-542D-4582-988F-EF8787C2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8" y="1607084"/>
            <a:ext cx="9726743" cy="71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8D319-CEC8-4DAB-B24E-08D725C53F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485" y="355419"/>
            <a:ext cx="4472148" cy="91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38669-C9DA-44E3-914F-4F8EE2FF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46" y="2966580"/>
            <a:ext cx="4578747" cy="1633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B7A9A-6D1D-41B8-B447-787B33B04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30" y="2730939"/>
            <a:ext cx="6175118" cy="19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" y="11584"/>
            <a:ext cx="12081212" cy="6370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5429250" cy="1200329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59E9-CC8B-440C-9A24-B127002768D1}"/>
              </a:ext>
            </a:extLst>
          </p:cNvPr>
          <p:cNvSpPr txBox="1"/>
          <p:nvPr/>
        </p:nvSpPr>
        <p:spPr>
          <a:xfrm>
            <a:off x="3749040" y="26449"/>
            <a:ext cx="3737609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11.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D9D2E-1B4E-4016-94F3-E95ED6F2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" y="303479"/>
            <a:ext cx="3509997" cy="78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C5FB8-3571-4C20-8EE0-598C9D61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191" y="577505"/>
            <a:ext cx="7793176" cy="490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A11CB2-4FC2-47F8-8F82-C7903D706A5C}"/>
              </a:ext>
            </a:extLst>
          </p:cNvPr>
          <p:cNvSpPr txBox="1"/>
          <p:nvPr/>
        </p:nvSpPr>
        <p:spPr>
          <a:xfrm>
            <a:off x="342901" y="1188720"/>
            <a:ext cx="11807190" cy="517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What did you decide to do this weekend?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Do you often offer to help your family? What kinds of things do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 you help them with?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What did you plan to do this month?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Did someone promise to do something for you before? What did they promise to do?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Would you agree to do an extreme sport such as bungee jumping? Why? Why not?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2" y="1475631"/>
            <a:ext cx="2112864" cy="62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2" y="2697850"/>
            <a:ext cx="3924756" cy="80056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55666" y="5697670"/>
            <a:ext cx="2616496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Franklin Gothic Demi Cond" panose="020B0706030402020204" pitchFamily="34" charset="0"/>
              </a:rPr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3632" y="4129800"/>
            <a:ext cx="3959441" cy="8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07" y="48098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4637" y="494522"/>
            <a:ext cx="288315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345233" y="2808514"/>
            <a:ext cx="202474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76" y="1631877"/>
            <a:ext cx="8826991" cy="43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577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922" y="1706137"/>
            <a:ext cx="113519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using </a:t>
            </a:r>
            <a:r>
              <a:rPr lang="en-US" sz="3600" b="1" dirty="0">
                <a:solidFill>
                  <a:srgbClr val="0070C0"/>
                </a:solidFill>
              </a:rPr>
              <a:t>to + infinitives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 after verbs like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promise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,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arrange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,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decide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,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offer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,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agree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refuse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making, accepting, and refusing invitations, and talking about habits and preferences.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08597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91" y="2346273"/>
            <a:ext cx="11719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11.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18,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" y="386370"/>
            <a:ext cx="10789914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679" y="3133709"/>
            <a:ext cx="8361021" cy="280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use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to + infinitives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 after certain verbs.</a:t>
            </a:r>
            <a:endParaRPr lang="en-US" sz="3600" b="0" i="0" dirty="0">
              <a:solidFill>
                <a:srgbClr val="0070C0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to make, accept, and refuse invitations.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talk about habits and preferences.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" y="314142"/>
            <a:ext cx="4666149" cy="2566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A2ECB-EF50-44B6-954A-009D7C7E75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822" y="-103600"/>
            <a:ext cx="4919363" cy="1003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4FE54C-F6E6-492C-B900-1C581A57E4C4}"/>
              </a:ext>
            </a:extLst>
          </p:cNvPr>
          <p:cNvSpPr txBox="1"/>
          <p:nvPr/>
        </p:nvSpPr>
        <p:spPr>
          <a:xfrm>
            <a:off x="276547" y="751114"/>
            <a:ext cx="11670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Review the Vocabulary in the previous lesson.</a:t>
            </a:r>
          </a:p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Listen and repeat.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9CEA6A-B475-4DE6-AD42-F0BAE1079536}"/>
              </a:ext>
            </a:extLst>
          </p:cNvPr>
          <p:cNvSpPr/>
          <p:nvPr/>
        </p:nvSpPr>
        <p:spPr>
          <a:xfrm>
            <a:off x="4812030" y="622563"/>
            <a:ext cx="9151620" cy="5543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600" b="1" i="1" u="sng" spc="-1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i="1" spc="-100" dirty="0">
                <a:solidFill>
                  <a:srgbClr val="0070C0"/>
                </a:solidFill>
              </a:rPr>
              <a:t>p</a:t>
            </a:r>
            <a:r>
              <a:rPr lang="en-US" sz="3600" i="1" spc="-100" dirty="0">
                <a:solidFill>
                  <a:srgbClr val="0070C0"/>
                </a:solidFill>
                <a:effectLst/>
              </a:rPr>
              <a:t>romise (v) 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prɑːmɪs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r>
              <a:rPr lang="en-US" sz="3600" dirty="0" err="1">
                <a:solidFill>
                  <a:srgbClr val="0070C0"/>
                </a:solidFill>
              </a:rPr>
              <a:t>hứa</a:t>
            </a:r>
            <a:r>
              <a:rPr lang="en-US" sz="3600" i="1" spc="-100" dirty="0">
                <a:solidFill>
                  <a:srgbClr val="0070C0"/>
                </a:solidFill>
                <a:effectLst/>
              </a:rPr>
              <a:t> </a:t>
            </a:r>
            <a:endParaRPr lang="en-US" sz="3600" i="1" spc="-1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i="1" spc="-100" dirty="0">
                <a:solidFill>
                  <a:srgbClr val="0070C0"/>
                </a:solidFill>
              </a:rPr>
              <a:t>decide (v) 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dɪˈsaɪd</a:t>
            </a:r>
            <a:r>
              <a:rPr lang="en-US" sz="3600" dirty="0">
                <a:solidFill>
                  <a:srgbClr val="0070C0"/>
                </a:solidFill>
              </a:rPr>
              <a:t> / </a:t>
            </a:r>
            <a:r>
              <a:rPr lang="en-US" sz="3600" dirty="0" err="1">
                <a:solidFill>
                  <a:srgbClr val="0070C0"/>
                </a:solidFill>
              </a:rPr>
              <a:t>quyết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định</a:t>
            </a:r>
            <a:endParaRPr lang="en-US" sz="3600" i="1" spc="-1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i="1" spc="-100" dirty="0">
                <a:solidFill>
                  <a:srgbClr val="0070C0"/>
                </a:solidFill>
              </a:rPr>
              <a:t>arrange (v) 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əˈreɪndʒ</a:t>
            </a:r>
            <a:r>
              <a:rPr lang="en-US" sz="3600" dirty="0">
                <a:solidFill>
                  <a:srgbClr val="0070C0"/>
                </a:solidFill>
              </a:rPr>
              <a:t> / </a:t>
            </a:r>
            <a:r>
              <a:rPr lang="en-US" sz="3600" dirty="0" err="1">
                <a:solidFill>
                  <a:srgbClr val="0070C0"/>
                </a:solidFill>
              </a:rPr>
              <a:t>sắp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xếp</a:t>
            </a:r>
            <a:endParaRPr lang="en-US" sz="3600" i="1" spc="-100" dirty="0">
              <a:solidFill>
                <a:srgbClr val="0070C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600" i="1" spc="-100" dirty="0">
                <a:solidFill>
                  <a:srgbClr val="0070C0"/>
                </a:solidFill>
              </a:rPr>
              <a:t>refuse (v) 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rɪˈfjuːz</a:t>
            </a:r>
            <a:r>
              <a:rPr lang="en-US" sz="3600" dirty="0">
                <a:solidFill>
                  <a:srgbClr val="0070C0"/>
                </a:solidFill>
              </a:rPr>
              <a:t> / </a:t>
            </a:r>
            <a:r>
              <a:rPr lang="en-US" sz="3600" dirty="0" err="1">
                <a:solidFill>
                  <a:srgbClr val="0070C0"/>
                </a:solidFill>
              </a:rPr>
              <a:t>từ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chối</a:t>
            </a:r>
            <a:endParaRPr lang="en-US" sz="3600" i="1" spc="-1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i="1" spc="-100" dirty="0">
                <a:solidFill>
                  <a:srgbClr val="0070C0"/>
                </a:solidFill>
              </a:rPr>
              <a:t>agree (v) 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əˈgri</a:t>
            </a:r>
            <a:r>
              <a:rPr lang="en-US" sz="3600" dirty="0">
                <a:solidFill>
                  <a:srgbClr val="FF0000"/>
                </a:solidFill>
              </a:rPr>
              <a:t>ː</a:t>
            </a:r>
            <a:r>
              <a:rPr lang="en-US" sz="3600" dirty="0">
                <a:solidFill>
                  <a:srgbClr val="0070C0"/>
                </a:solidFill>
              </a:rPr>
              <a:t> / </a:t>
            </a:r>
            <a:r>
              <a:rPr lang="en-US" sz="3600" dirty="0" err="1">
                <a:solidFill>
                  <a:srgbClr val="0070C0"/>
                </a:solidFill>
              </a:rPr>
              <a:t>đồng</a:t>
            </a:r>
            <a:r>
              <a:rPr lang="en-US" sz="3600" dirty="0">
                <a:solidFill>
                  <a:srgbClr val="0070C0"/>
                </a:solidFill>
              </a:rPr>
              <a:t> ý</a:t>
            </a:r>
            <a:endParaRPr lang="en-US" sz="3600" i="1" spc="-1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i="1" spc="-100" dirty="0">
                <a:solidFill>
                  <a:srgbClr val="0070C0"/>
                </a:solidFill>
              </a:rPr>
              <a:t>offer (v) 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ɑːfə</a:t>
            </a:r>
            <a:r>
              <a:rPr lang="en-US" sz="3600" dirty="0">
                <a:solidFill>
                  <a:srgbClr val="0070C0"/>
                </a:solidFill>
              </a:rPr>
              <a:t> / </a:t>
            </a:r>
            <a:r>
              <a:rPr lang="en-US" sz="3600" dirty="0" err="1">
                <a:solidFill>
                  <a:srgbClr val="0070C0"/>
                </a:solidFill>
              </a:rPr>
              <a:t>đề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nghị</a:t>
            </a:r>
            <a:endParaRPr lang="en-US" sz="3600" i="1" spc="-1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Rectangle 36">
            <a:hlinkClick r:id="" action="ppaction://noaction">
              <a:snd r:embed="rId2" name="promise.wav"/>
            </a:hlinkClick>
            <a:extLst>
              <a:ext uri="{FF2B5EF4-FFF2-40B4-BE49-F238E27FC236}">
                <a16:creationId xmlns:a16="http://schemas.microsoft.com/office/drawing/2014/main" id="{41CBB29C-2226-40BD-A768-3B7664D3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540" y="1582683"/>
            <a:ext cx="6052564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36">
            <a:hlinkClick r:id="" action="ppaction://noaction">
              <a:snd r:embed="rId3" name="decide.wav"/>
            </a:hlinkClick>
            <a:extLst>
              <a:ext uri="{FF2B5EF4-FFF2-40B4-BE49-F238E27FC236}">
                <a16:creationId xmlns:a16="http://schemas.microsoft.com/office/drawing/2014/main" id="{23BAEB01-6CD0-4C64-950C-4ED3508B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2375163"/>
            <a:ext cx="6052564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36">
            <a:hlinkClick r:id="" action="ppaction://noaction">
              <a:snd r:embed="rId4" name="arrange.wav"/>
            </a:hlinkClick>
            <a:extLst>
              <a:ext uri="{FF2B5EF4-FFF2-40B4-BE49-F238E27FC236}">
                <a16:creationId xmlns:a16="http://schemas.microsoft.com/office/drawing/2014/main" id="{922C9F70-138C-4F4F-80B4-80C8AF3F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920" y="3220983"/>
            <a:ext cx="6052564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36">
            <a:hlinkClick r:id="" action="ppaction://noaction">
              <a:snd r:embed="rId5" name="refuse.wav"/>
            </a:hlinkClick>
            <a:extLst>
              <a:ext uri="{FF2B5EF4-FFF2-40B4-BE49-F238E27FC236}">
                <a16:creationId xmlns:a16="http://schemas.microsoft.com/office/drawing/2014/main" id="{8733AA57-865A-4EE4-B6D6-4D406100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002033"/>
            <a:ext cx="6052564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36">
            <a:hlinkClick r:id="" action="ppaction://noaction">
              <a:snd r:embed="rId6" name="agree.wav"/>
            </a:hlinkClick>
            <a:extLst>
              <a:ext uri="{FF2B5EF4-FFF2-40B4-BE49-F238E27FC236}">
                <a16:creationId xmlns:a16="http://schemas.microsoft.com/office/drawing/2014/main" id="{092D079E-47B8-453B-93C6-61ACD7E9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110" y="4863093"/>
            <a:ext cx="6052564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36">
            <a:hlinkClick r:id="" action="ppaction://noaction">
              <a:snd r:embed="rId7" name="offer.wav"/>
            </a:hlinkClick>
            <a:extLst>
              <a:ext uri="{FF2B5EF4-FFF2-40B4-BE49-F238E27FC236}">
                <a16:creationId xmlns:a16="http://schemas.microsoft.com/office/drawing/2014/main" id="{F95F3CC9-6DC7-47D6-9332-32C2BCDF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5724153"/>
            <a:ext cx="6052564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m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c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f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gr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ff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D49421-CE67-452A-B83E-E75CF9337728}"/>
              </a:ext>
            </a:extLst>
          </p:cNvPr>
          <p:cNvSpPr txBox="1"/>
          <p:nvPr/>
        </p:nvSpPr>
        <p:spPr>
          <a:xfrm>
            <a:off x="330092" y="1366088"/>
            <a:ext cx="2754218" cy="4448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pc="-100" dirty="0">
                <a:solidFill>
                  <a:srgbClr val="FF0000"/>
                </a:solidFill>
                <a:effectLst/>
              </a:rPr>
              <a:t>agree</a:t>
            </a:r>
          </a:p>
          <a:p>
            <a:pPr>
              <a:lnSpc>
                <a:spcPct val="150000"/>
              </a:lnSpc>
            </a:pPr>
            <a:r>
              <a:rPr lang="en-US" sz="3200" b="1" spc="-100" dirty="0">
                <a:solidFill>
                  <a:srgbClr val="FF0000"/>
                </a:solidFill>
                <a:effectLst/>
              </a:rPr>
              <a:t>refuse</a:t>
            </a:r>
          </a:p>
          <a:p>
            <a:pPr>
              <a:lnSpc>
                <a:spcPct val="150000"/>
              </a:lnSpc>
            </a:pPr>
            <a:r>
              <a:rPr lang="en-US" sz="3200" b="1" spc="-100" dirty="0">
                <a:solidFill>
                  <a:srgbClr val="FF0000"/>
                </a:solidFill>
                <a:effectLst/>
              </a:rPr>
              <a:t>offer</a:t>
            </a:r>
            <a:endParaRPr lang="en-US" sz="3200" spc="-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spc="-100" dirty="0">
                <a:solidFill>
                  <a:srgbClr val="FF0000"/>
                </a:solidFill>
                <a:effectLst/>
              </a:rPr>
              <a:t>promise </a:t>
            </a:r>
          </a:p>
          <a:p>
            <a:pPr>
              <a:lnSpc>
                <a:spcPct val="150000"/>
              </a:lnSpc>
            </a:pPr>
            <a:r>
              <a:rPr lang="en-US" sz="3200" b="1" spc="-100" dirty="0">
                <a:solidFill>
                  <a:srgbClr val="FF0000"/>
                </a:solidFill>
                <a:effectLst/>
              </a:rPr>
              <a:t>decide</a:t>
            </a:r>
            <a:endParaRPr lang="en-US" sz="3200" spc="-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spc="-100" dirty="0">
                <a:solidFill>
                  <a:srgbClr val="FF0000"/>
                </a:solidFill>
                <a:effectLst/>
              </a:rPr>
              <a:t>arrange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13571-B1E1-47AD-9A66-36077DC09318}"/>
              </a:ext>
            </a:extLst>
          </p:cNvPr>
          <p:cNvSpPr txBox="1"/>
          <p:nvPr/>
        </p:nvSpPr>
        <p:spPr>
          <a:xfrm>
            <a:off x="3447866" y="1112702"/>
            <a:ext cx="8736378" cy="53713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25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spc="-100" dirty="0">
                <a:solidFill>
                  <a:srgbClr val="0070C0"/>
                </a:solidFill>
                <a:effectLst/>
              </a:rPr>
              <a:t>say you will definitely do something to someone</a:t>
            </a:r>
            <a:endParaRPr lang="en-US" sz="3200" i="1" spc="-100" dirty="0">
              <a:solidFill>
                <a:srgbClr val="0070C0"/>
              </a:solidFill>
            </a:endParaRPr>
          </a:p>
          <a:p>
            <a:pPr marL="285750" indent="-225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spc="-100" dirty="0">
                <a:solidFill>
                  <a:srgbClr val="0070C0"/>
                </a:solidFill>
                <a:effectLst/>
              </a:rPr>
              <a:t>think carefully about different options and choose </a:t>
            </a:r>
            <a:br>
              <a:rPr lang="en-US" sz="3200" i="1" spc="-100" dirty="0">
                <a:solidFill>
                  <a:srgbClr val="0070C0"/>
                </a:solidFill>
              </a:rPr>
            </a:br>
            <a:r>
              <a:rPr lang="en-US" sz="3200" i="1" spc="-100" dirty="0">
                <a:solidFill>
                  <a:srgbClr val="0070C0"/>
                </a:solidFill>
              </a:rPr>
              <a:t>		</a:t>
            </a:r>
            <a:r>
              <a:rPr lang="en-US" sz="3200" b="0" i="1" spc="-100" dirty="0">
                <a:solidFill>
                  <a:srgbClr val="0070C0"/>
                </a:solidFill>
                <a:effectLst/>
              </a:rPr>
              <a:t>one of them</a:t>
            </a:r>
            <a:endParaRPr lang="en-US" sz="3200" i="1" spc="-100" dirty="0">
              <a:solidFill>
                <a:srgbClr val="0070C0"/>
              </a:solidFill>
            </a:endParaRPr>
          </a:p>
          <a:p>
            <a:pPr marL="285750" indent="-225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spc="-100" dirty="0">
                <a:solidFill>
                  <a:srgbClr val="0070C0"/>
                </a:solidFill>
                <a:effectLst/>
              </a:rPr>
              <a:t>organize or prepare for something, especially an 			event to meet other people</a:t>
            </a:r>
            <a:endParaRPr lang="en-US" sz="3200" i="1" spc="-100" dirty="0">
              <a:solidFill>
                <a:srgbClr val="0070C0"/>
              </a:solidFill>
            </a:endParaRPr>
          </a:p>
          <a:p>
            <a:pPr marL="285750" indent="-225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spc="-100" dirty="0">
                <a:solidFill>
                  <a:srgbClr val="0070C0"/>
                </a:solidFill>
                <a:effectLst/>
              </a:rPr>
              <a:t>say no to something very strongly.</a:t>
            </a:r>
          </a:p>
          <a:p>
            <a:pPr marL="285750" indent="-225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spc="-100" dirty="0">
                <a:solidFill>
                  <a:srgbClr val="0070C0"/>
                </a:solidFill>
                <a:effectLst/>
              </a:rPr>
              <a:t>have the same opinion as another person,</a:t>
            </a:r>
            <a:r>
              <a:rPr lang="en-US" sz="3200" i="1" spc="-100" dirty="0">
                <a:solidFill>
                  <a:srgbClr val="0070C0"/>
                </a:solidFill>
              </a:rPr>
              <a:t> </a:t>
            </a:r>
            <a:r>
              <a:rPr lang="en-US" sz="3200" b="0" i="1" spc="-100" dirty="0">
                <a:solidFill>
                  <a:srgbClr val="0070C0"/>
                </a:solidFill>
                <a:effectLst/>
              </a:rPr>
              <a:t>or say you 		will do what they asked you</a:t>
            </a:r>
            <a:endParaRPr lang="en-US" sz="3200" i="1" spc="-100" dirty="0">
              <a:solidFill>
                <a:srgbClr val="0070C0"/>
              </a:solidFill>
            </a:endParaRPr>
          </a:p>
          <a:p>
            <a:pPr marL="285750" indent="-225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spc="-100" dirty="0">
                <a:solidFill>
                  <a:srgbClr val="0070C0"/>
                </a:solidFill>
                <a:effectLst/>
              </a:rPr>
              <a:t>say that you are willing to do something for someone</a:t>
            </a:r>
            <a:r>
              <a:rPr lang="en-US" sz="3200" i="1" spc="-1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E5F88-E39A-4D38-89E6-EE65646B8D56}"/>
              </a:ext>
            </a:extLst>
          </p:cNvPr>
          <p:cNvSpPr txBox="1"/>
          <p:nvPr/>
        </p:nvSpPr>
        <p:spPr>
          <a:xfrm>
            <a:off x="689" y="13159"/>
            <a:ext cx="1217988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</a:rPr>
              <a:t>Test your memory. Which word can you define?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(Click on each word to see the answer)</a:t>
            </a:r>
            <a:endParaRPr lang="en-US" sz="3200" i="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03F399-D74E-40C3-9925-08436925C2CA}"/>
              </a:ext>
            </a:extLst>
          </p:cNvPr>
          <p:cNvCxnSpPr>
            <a:cxnSpLocks/>
          </p:cNvCxnSpPr>
          <p:nvPr/>
        </p:nvCxnSpPr>
        <p:spPr>
          <a:xfrm>
            <a:off x="1299577" y="2049140"/>
            <a:ext cx="2322723" cy="28203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7B9A6B-118A-4CC4-8FBD-05AF304D9B17}"/>
              </a:ext>
            </a:extLst>
          </p:cNvPr>
          <p:cNvCxnSpPr>
            <a:cxnSpLocks/>
          </p:cNvCxnSpPr>
          <p:nvPr/>
        </p:nvCxnSpPr>
        <p:spPr>
          <a:xfrm>
            <a:off x="1451977" y="2653235"/>
            <a:ext cx="2170323" cy="16023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900F0D-A4A9-4AA9-89E9-32146E65DDB9}"/>
              </a:ext>
            </a:extLst>
          </p:cNvPr>
          <p:cNvCxnSpPr>
            <a:cxnSpLocks/>
          </p:cNvCxnSpPr>
          <p:nvPr/>
        </p:nvCxnSpPr>
        <p:spPr>
          <a:xfrm>
            <a:off x="1299577" y="3294048"/>
            <a:ext cx="2322723" cy="27072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54D8EA-8029-4FDF-9B9A-8F8445BCE032}"/>
              </a:ext>
            </a:extLst>
          </p:cNvPr>
          <p:cNvCxnSpPr>
            <a:cxnSpLocks/>
          </p:cNvCxnSpPr>
          <p:nvPr/>
        </p:nvCxnSpPr>
        <p:spPr>
          <a:xfrm flipV="1">
            <a:off x="1768207" y="1431584"/>
            <a:ext cx="1854093" cy="26446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5A8774-400C-4B41-BEF9-CD92320F3D87}"/>
              </a:ext>
            </a:extLst>
          </p:cNvPr>
          <p:cNvCxnSpPr>
            <a:cxnSpLocks/>
          </p:cNvCxnSpPr>
          <p:nvPr/>
        </p:nvCxnSpPr>
        <p:spPr>
          <a:xfrm flipV="1">
            <a:off x="1451977" y="2045970"/>
            <a:ext cx="2125613" cy="282348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1B0E75-C7AB-49B0-BCE9-154A38F7ADD5}"/>
              </a:ext>
            </a:extLst>
          </p:cNvPr>
          <p:cNvCxnSpPr>
            <a:cxnSpLocks/>
          </p:cNvCxnSpPr>
          <p:nvPr/>
        </p:nvCxnSpPr>
        <p:spPr>
          <a:xfrm flipV="1">
            <a:off x="1707201" y="3150774"/>
            <a:ext cx="1915099" cy="2398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A65F8C-41C9-4B1D-9F9C-F4AC7C2B3148}"/>
              </a:ext>
            </a:extLst>
          </p:cNvPr>
          <p:cNvSpPr txBox="1"/>
          <p:nvPr/>
        </p:nvSpPr>
        <p:spPr>
          <a:xfrm>
            <a:off x="-91441" y="3789970"/>
            <a:ext cx="18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BEF966-FC46-40E9-872F-177399608034}"/>
              </a:ext>
            </a:extLst>
          </p:cNvPr>
          <p:cNvSpPr txBox="1"/>
          <p:nvPr/>
        </p:nvSpPr>
        <p:spPr>
          <a:xfrm>
            <a:off x="-87631" y="4479580"/>
            <a:ext cx="18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2F35D-FAC0-43AD-B2BA-D6603E3E15B6}"/>
              </a:ext>
            </a:extLst>
          </p:cNvPr>
          <p:cNvSpPr txBox="1"/>
          <p:nvPr/>
        </p:nvSpPr>
        <p:spPr>
          <a:xfrm>
            <a:off x="-76201" y="5268250"/>
            <a:ext cx="18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C40D0B-E03D-4B7A-8415-11AE0749E3F4}"/>
              </a:ext>
            </a:extLst>
          </p:cNvPr>
          <p:cNvSpPr txBox="1"/>
          <p:nvPr/>
        </p:nvSpPr>
        <p:spPr>
          <a:xfrm>
            <a:off x="-87631" y="3039400"/>
            <a:ext cx="18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2F541-FCCF-418E-86C8-B2A41EEFC01E}"/>
              </a:ext>
            </a:extLst>
          </p:cNvPr>
          <p:cNvSpPr txBox="1"/>
          <p:nvPr/>
        </p:nvSpPr>
        <p:spPr>
          <a:xfrm>
            <a:off x="-76201" y="2330740"/>
            <a:ext cx="18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77412D-2FC3-496B-934F-39B5D77B6D26}"/>
              </a:ext>
            </a:extLst>
          </p:cNvPr>
          <p:cNvSpPr txBox="1"/>
          <p:nvPr/>
        </p:nvSpPr>
        <p:spPr>
          <a:xfrm>
            <a:off x="-87631" y="1587790"/>
            <a:ext cx="185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CEE8D-C22E-48E6-80E7-F36723DF5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219" y="354329"/>
            <a:ext cx="12253280" cy="6469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B0FD6-6380-473D-B930-CED4B623B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9626" y="515557"/>
            <a:ext cx="6547672" cy="13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4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6D279D-1D45-4211-8E7E-2468D5935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4" y="414760"/>
            <a:ext cx="4523951" cy="587799"/>
          </a:xfrm>
          <a:prstGeom prst="rect">
            <a:avLst/>
          </a:prstGeom>
        </p:spPr>
      </p:pic>
      <p:sp>
        <p:nvSpPr>
          <p:cNvPr id="10" name="Rectangle 36">
            <a:hlinkClick r:id="" action="ppaction://noaction">
              <a:snd r:embed="rId3" name="CD1-TRACK 20.wav"/>
            </a:hlinkClick>
            <a:extLst>
              <a:ext uri="{FF2B5EF4-FFF2-40B4-BE49-F238E27FC236}">
                <a16:creationId xmlns:a16="http://schemas.microsoft.com/office/drawing/2014/main" id="{A3805AAC-3C89-44C8-AAB0-772F309F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128692"/>
            <a:ext cx="5565527" cy="11079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sym typeface="Webdings" panose="05030102010509060703" pitchFamily="18" charset="2"/>
              </a:rPr>
              <a:t>				</a:t>
            </a:r>
            <a:r>
              <a:rPr lang="vi-VN" sz="66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66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748C93-4C27-41D4-B395-57A87EE45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09"/>
          <a:stretch/>
        </p:blipFill>
        <p:spPr>
          <a:xfrm>
            <a:off x="5816987" y="-8261"/>
            <a:ext cx="6433047" cy="6369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4B963D-437C-4491-A9A8-BB279CFC00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620" y="5201606"/>
            <a:ext cx="3223260" cy="947734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B13A7-F39C-44E1-B128-246D3715A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1180" y="5264477"/>
            <a:ext cx="2672635" cy="1178427"/>
          </a:xfrm>
          <a:prstGeom prst="roundRect">
            <a:avLst/>
          </a:prstGeom>
        </p:spPr>
      </p:pic>
      <p:sp>
        <p:nvSpPr>
          <p:cNvPr id="15" name="Rectangle 36">
            <a:hlinkClick r:id="" action="ppaction://noaction">
              <a:snd r:embed="rId10" name="CD1-TRACK 20_Segment_0.wav"/>
            </a:hlinkClick>
            <a:extLst>
              <a:ext uri="{FF2B5EF4-FFF2-40B4-BE49-F238E27FC236}">
                <a16:creationId xmlns:a16="http://schemas.microsoft.com/office/drawing/2014/main" id="{5AA0FDE7-F058-446E-9247-B9CED02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441" y="5122559"/>
            <a:ext cx="3474720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Rectangle 36">
            <a:hlinkClick r:id="" action="ppaction://noaction">
              <a:snd r:embed="rId11" name="CD1-TRACK 20_Segment_0_001.wav"/>
            </a:hlinkClick>
            <a:extLst>
              <a:ext uri="{FF2B5EF4-FFF2-40B4-BE49-F238E27FC236}">
                <a16:creationId xmlns:a16="http://schemas.microsoft.com/office/drawing/2014/main" id="{1343D0FF-4C71-4EBF-9652-026034B8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871" y="5191834"/>
            <a:ext cx="2771694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40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r"/>
            <a:r>
              <a:rPr lang="vi-VN" sz="40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58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1325</Words>
  <Application>Microsoft Office PowerPoint</Application>
  <PresentationFormat>Màn hình rộng</PresentationFormat>
  <Paragraphs>119</Paragraphs>
  <Slides>23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Demi Cond</vt:lpstr>
      <vt:lpstr>HelveticaNeueLTStd-BdCn</vt:lpstr>
      <vt:lpstr>HelveticaNeueLTStd-BlkCn</vt:lpstr>
      <vt:lpstr>HelveticaNeueLTStd-Cn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401</cp:revision>
  <dcterms:created xsi:type="dcterms:W3CDTF">2022-02-12T14:14:43Z</dcterms:created>
  <dcterms:modified xsi:type="dcterms:W3CDTF">2022-07-26T03:46:55Z</dcterms:modified>
</cp:coreProperties>
</file>