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75" r:id="rId3"/>
    <p:sldId id="268" r:id="rId4"/>
    <p:sldId id="276" r:id="rId5"/>
    <p:sldId id="277" r:id="rId6"/>
    <p:sldId id="328" r:id="rId7"/>
    <p:sldId id="326" r:id="rId8"/>
    <p:sldId id="278" r:id="rId9"/>
    <p:sldId id="279" r:id="rId10"/>
    <p:sldId id="313" r:id="rId11"/>
    <p:sldId id="322" r:id="rId12"/>
    <p:sldId id="327" r:id="rId13"/>
    <p:sldId id="321" r:id="rId14"/>
    <p:sldId id="325" r:id="rId15"/>
    <p:sldId id="315" r:id="rId16"/>
    <p:sldId id="316" r:id="rId17"/>
    <p:sldId id="323" r:id="rId18"/>
    <p:sldId id="317" r:id="rId19"/>
    <p:sldId id="269" r:id="rId20"/>
    <p:sldId id="318" r:id="rId21"/>
    <p:sldId id="319" r:id="rId22"/>
    <p:sldId id="324" r:id="rId23"/>
    <p:sldId id="320" r:id="rId24"/>
    <p:sldId id="285" r:id="rId25"/>
    <p:sldId id="301" r:id="rId26"/>
    <p:sldId id="286" r:id="rId27"/>
    <p:sldId id="287" r:id="rId28"/>
    <p:sldId id="288" r:id="rId29"/>
    <p:sldId id="29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B13134"/>
    <a:srgbClr val="BE4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961" autoAdjust="0"/>
  </p:normalViewPr>
  <p:slideViewPr>
    <p:cSldViewPr snapToGrid="0">
      <p:cViewPr varScale="1">
        <p:scale>
          <a:sx n="72" d="100"/>
          <a:sy n="72" d="100"/>
        </p:scale>
        <p:origin x="102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770EF-F83C-41A9-B963-CD28D652117F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C767C-F4CB-437F-98CB-A6CB3F770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1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01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 on the words that may be new</a:t>
            </a:r>
            <a:r>
              <a:rPr lang="en-US" baseline="0" dirty="0"/>
              <a:t> to your students. Review / go through quickly those which are familiar to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26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67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1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55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A291F16-60D2-BE4D-8D42-1D2F1D761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23" y="2"/>
            <a:ext cx="63671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prstClr val="white"/>
                </a:solidFill>
              </a:rPr>
              <a:t>Unit 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CEC4D34-5C0D-A247-B0E6-0132545A15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15129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FAB79FA-3F64-CB4B-B48D-9BD1D031C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05DC4D-802B-1E4E-92C3-EBCFD64330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7C1779EA-D06B-284E-9192-FBDDC8E474AA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2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C1779EA-D06B-284E-9192-FBDDC8E474AA}"/>
              </a:ext>
            </a:extLst>
          </p:cNvPr>
          <p:cNvSpPr txBox="1"/>
          <p:nvPr userDrawn="1"/>
        </p:nvSpPr>
        <p:spPr>
          <a:xfrm>
            <a:off x="11118223" y="2"/>
            <a:ext cx="101021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Lesson 2a</a:t>
            </a:r>
          </a:p>
        </p:txBody>
      </p:sp>
    </p:spTree>
    <p:extLst>
      <p:ext uri="{BB962C8B-B14F-4D97-AF65-F5344CB8AC3E}">
        <p14:creationId xmlns:p14="http://schemas.microsoft.com/office/powerpoint/2010/main" val="3176190522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0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40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26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5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8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0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4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65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0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7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6.png"/><Relationship Id="rId3" Type="http://schemas.microsoft.com/office/2007/relationships/media" Target="../media/media2.mp3"/><Relationship Id="rId21" Type="http://schemas.openxmlformats.org/officeDocument/2006/relationships/image" Target="../media/image40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35.png"/><Relationship Id="rId2" Type="http://schemas.openxmlformats.org/officeDocument/2006/relationships/audio" Target="../media/media1.mp3"/><Relationship Id="rId16" Type="http://schemas.openxmlformats.org/officeDocument/2006/relationships/image" Target="../media/image34.png"/><Relationship Id="rId20" Type="http://schemas.openxmlformats.org/officeDocument/2006/relationships/image" Target="../media/image39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33.png"/><Relationship Id="rId10" Type="http://schemas.openxmlformats.org/officeDocument/2006/relationships/audio" Target="../media/media5.mp3"/><Relationship Id="rId19" Type="http://schemas.openxmlformats.org/officeDocument/2006/relationships/image" Target="../media/image37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32.png"/><Relationship Id="rId22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microsoft.com/office/2007/relationships/media" Target="../media/media13.mp3"/><Relationship Id="rId18" Type="http://schemas.openxmlformats.org/officeDocument/2006/relationships/notesSlide" Target="../notesSlides/notesSlide2.xml"/><Relationship Id="rId3" Type="http://schemas.microsoft.com/office/2007/relationships/media" Target="../media/media8.mp3"/><Relationship Id="rId7" Type="http://schemas.microsoft.com/office/2007/relationships/media" Target="../media/media10.mp3"/><Relationship Id="rId12" Type="http://schemas.openxmlformats.org/officeDocument/2006/relationships/audio" Target="../media/media12.mp3"/><Relationship Id="rId17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6" Type="http://schemas.openxmlformats.org/officeDocument/2006/relationships/audio" Target="../media/media14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microsoft.com/office/2007/relationships/media" Target="../media/media12.mp3"/><Relationship Id="rId5" Type="http://schemas.microsoft.com/office/2007/relationships/media" Target="../media/media9.mp3"/><Relationship Id="rId15" Type="http://schemas.microsoft.com/office/2007/relationships/media" Target="../media/media14.mp3"/><Relationship Id="rId10" Type="http://schemas.openxmlformats.org/officeDocument/2006/relationships/audio" Target="../media/media11.mp3"/><Relationship Id="rId19" Type="http://schemas.openxmlformats.org/officeDocument/2006/relationships/image" Target="../media/image41.png"/><Relationship Id="rId4" Type="http://schemas.openxmlformats.org/officeDocument/2006/relationships/audio" Target="../media/media8.mp3"/><Relationship Id="rId9" Type="http://schemas.microsoft.com/office/2007/relationships/media" Target="../media/media11.mp3"/><Relationship Id="rId14" Type="http://schemas.openxmlformats.org/officeDocument/2006/relationships/audio" Target="../media/media13.mp3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41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4202" y="2343507"/>
            <a:ext cx="6858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Unit 2: Every Day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000" b="1" dirty="0">
                <a:solidFill>
                  <a:srgbClr val="00B050"/>
                </a:solidFill>
              </a:rPr>
              <a:t>Lesson 2a: Vocab Expansion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endParaRPr lang="en-US" sz="4400" b="1" dirty="0">
              <a:solidFill>
                <a:srgbClr val="FF0000"/>
              </a:solidFill>
            </a:endParaRPr>
          </a:p>
          <a:p>
            <a:pPr algn="ctr"/>
            <a:r>
              <a:rPr lang="en-US" sz="4400" b="1" dirty="0">
                <a:solidFill>
                  <a:srgbClr val="0070C0"/>
                </a:solidFill>
              </a:rPr>
              <a:t>Page 39</a:t>
            </a:r>
          </a:p>
        </p:txBody>
      </p:sp>
    </p:spTree>
    <p:extLst>
      <p:ext uri="{BB962C8B-B14F-4D97-AF65-F5344CB8AC3E}">
        <p14:creationId xmlns:p14="http://schemas.microsoft.com/office/powerpoint/2010/main" val="662620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91" y="1638921"/>
            <a:ext cx="10925175" cy="4752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23522" y="596348"/>
            <a:ext cx="2932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TELLING TIME 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422913" y="6195392"/>
            <a:ext cx="947530" cy="165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224004" y="3362407"/>
            <a:ext cx="2117035" cy="12920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944678" y="3369364"/>
            <a:ext cx="2117035" cy="12920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504044" y="438590"/>
            <a:ext cx="4479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A quarter = 15 minutes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Half = 30 minutes</a:t>
            </a:r>
          </a:p>
        </p:txBody>
      </p:sp>
    </p:spTree>
    <p:extLst>
      <p:ext uri="{BB962C8B-B14F-4D97-AF65-F5344CB8AC3E}">
        <p14:creationId xmlns:p14="http://schemas.microsoft.com/office/powerpoint/2010/main" val="179764650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185767" y="2575228"/>
            <a:ext cx="235920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five </a:t>
            </a:r>
            <a:r>
              <a:rPr lang="en-US" sz="3600" u="sng" dirty="0">
                <a:solidFill>
                  <a:srgbClr val="FF0000"/>
                </a:solidFill>
              </a:rPr>
              <a:t>o’clock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07135" y="2381485"/>
            <a:ext cx="2005113" cy="1200329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 quarter </a:t>
            </a:r>
            <a:r>
              <a:rPr lang="en-US" sz="3600" u="sng" dirty="0">
                <a:solidFill>
                  <a:srgbClr val="FF0000"/>
                </a:solidFill>
              </a:rPr>
              <a:t>past</a:t>
            </a:r>
            <a:r>
              <a:rPr lang="en-US" sz="3600" dirty="0">
                <a:solidFill>
                  <a:srgbClr val="FF0000"/>
                </a:solidFill>
              </a:rPr>
              <a:t> five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4136" y="2380586"/>
            <a:ext cx="2151925" cy="1200329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solidFill>
                  <a:srgbClr val="FF0000"/>
                </a:solidFill>
              </a:rPr>
              <a:t>Twenty </a:t>
            </a:r>
            <a:r>
              <a:rPr lang="en-US" sz="3600" u="sng" dirty="0">
                <a:solidFill>
                  <a:srgbClr val="FF0000"/>
                </a:solidFill>
              </a:rPr>
              <a:t>past</a:t>
            </a:r>
            <a:r>
              <a:rPr lang="en-US" sz="3600" dirty="0">
                <a:solidFill>
                  <a:srgbClr val="FF0000"/>
                </a:solidFill>
              </a:rPr>
              <a:t> five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87450" y="5044880"/>
            <a:ext cx="1999420" cy="1200329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Half </a:t>
            </a:r>
            <a:r>
              <a:rPr lang="en-US" sz="3600" u="sng" dirty="0">
                <a:solidFill>
                  <a:srgbClr val="FF0000"/>
                </a:solidFill>
              </a:rPr>
              <a:t>past</a:t>
            </a:r>
            <a:r>
              <a:rPr lang="en-US" sz="3600" dirty="0">
                <a:solidFill>
                  <a:srgbClr val="FF0000"/>
                </a:solidFill>
              </a:rPr>
              <a:t> five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91731" y="5129614"/>
            <a:ext cx="1635920" cy="1200329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solidFill>
                  <a:srgbClr val="FF0000"/>
                </a:solidFill>
              </a:rPr>
              <a:t>Twenty  </a:t>
            </a:r>
            <a:r>
              <a:rPr lang="en-US" sz="3600" u="sng" dirty="0">
                <a:solidFill>
                  <a:srgbClr val="FF0000"/>
                </a:solidFill>
              </a:rPr>
              <a:t>to</a:t>
            </a:r>
            <a:r>
              <a:rPr lang="en-US" sz="3600" dirty="0">
                <a:solidFill>
                  <a:srgbClr val="FF0000"/>
                </a:solidFill>
              </a:rPr>
              <a:t> six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09370" y="5129614"/>
            <a:ext cx="2201525" cy="1200329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solidFill>
                  <a:srgbClr val="FF0000"/>
                </a:solidFill>
              </a:rPr>
              <a:t>A quarter </a:t>
            </a:r>
            <a:r>
              <a:rPr lang="en-US" sz="3600" u="sng" dirty="0">
                <a:solidFill>
                  <a:srgbClr val="FF0000"/>
                </a:solidFill>
              </a:rPr>
              <a:t>to</a:t>
            </a:r>
            <a:r>
              <a:rPr lang="en-US" sz="3600" dirty="0">
                <a:solidFill>
                  <a:srgbClr val="FF0000"/>
                </a:solidFill>
              </a:rPr>
              <a:t> six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51222" y="849197"/>
            <a:ext cx="1935648" cy="16460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00017" y="772720"/>
            <a:ext cx="1455546" cy="15622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6"/>
          <a:srcRect t="3568"/>
          <a:stretch/>
        </p:blipFill>
        <p:spPr>
          <a:xfrm>
            <a:off x="10034302" y="966751"/>
            <a:ext cx="1562235" cy="14109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07753" y="3499667"/>
            <a:ext cx="1394581" cy="14631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00017" y="3628344"/>
            <a:ext cx="1379340" cy="15012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27787" y="3629507"/>
            <a:ext cx="1386960" cy="150127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550829"/>
            <a:ext cx="36874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4.Listen and repeat. </a:t>
            </a:r>
          </a:p>
          <a:p>
            <a:r>
              <a:rPr lang="en-US" sz="3200" b="1" dirty="0">
                <a:solidFill>
                  <a:schemeClr val="accent1"/>
                </a:solidFill>
              </a:rPr>
              <a:t>Then ask and answer.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106" y="2377704"/>
            <a:ext cx="4129172" cy="10295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77253" y="3501002"/>
            <a:ext cx="3009900" cy="2952750"/>
          </a:xfrm>
          <a:prstGeom prst="rect">
            <a:avLst/>
          </a:prstGeom>
        </p:spPr>
      </p:pic>
      <p:pic>
        <p:nvPicPr>
          <p:cNvPr id="24" name="five oclo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243535" y="550092"/>
            <a:ext cx="487363" cy="487363"/>
          </a:xfrm>
          <a:prstGeom prst="rect">
            <a:avLst/>
          </a:prstGeom>
        </p:spPr>
      </p:pic>
      <p:pic>
        <p:nvPicPr>
          <p:cNvPr id="25" name="quarter past fiv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136648" y="537381"/>
            <a:ext cx="487363" cy="487363"/>
          </a:xfrm>
          <a:prstGeom prst="rect">
            <a:avLst/>
          </a:prstGeom>
        </p:spPr>
      </p:pic>
      <p:pic>
        <p:nvPicPr>
          <p:cNvPr id="26" name="twenty past fiv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109174" y="535257"/>
            <a:ext cx="487363" cy="487363"/>
          </a:xfrm>
          <a:prstGeom prst="rect">
            <a:avLst/>
          </a:prstGeom>
        </p:spPr>
      </p:pic>
      <p:pic>
        <p:nvPicPr>
          <p:cNvPr id="27" name="twenty to six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038395" y="3743887"/>
            <a:ext cx="487363" cy="487363"/>
          </a:xfrm>
          <a:prstGeom prst="rect">
            <a:avLst/>
          </a:prstGeom>
        </p:spPr>
      </p:pic>
      <p:pic>
        <p:nvPicPr>
          <p:cNvPr id="28" name="half past fiv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960246" y="3580915"/>
            <a:ext cx="487363" cy="487363"/>
          </a:xfrm>
          <a:prstGeom prst="rect">
            <a:avLst/>
          </a:prstGeom>
        </p:spPr>
      </p:pic>
      <p:pic>
        <p:nvPicPr>
          <p:cNvPr id="29" name="quarter to six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380796" y="36658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688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8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4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28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01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28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8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48" y="1707044"/>
            <a:ext cx="5210175" cy="2733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820" y="1602269"/>
            <a:ext cx="5181600" cy="28384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0048" y="600525"/>
            <a:ext cx="46415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Circle the correct word</a:t>
            </a:r>
          </a:p>
        </p:txBody>
      </p:sp>
      <p:sp>
        <p:nvSpPr>
          <p:cNvPr id="6" name="Oval 5"/>
          <p:cNvSpPr/>
          <p:nvPr/>
        </p:nvSpPr>
        <p:spPr>
          <a:xfrm>
            <a:off x="1421296" y="3965714"/>
            <a:ext cx="606287" cy="4750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889672" y="3965714"/>
            <a:ext cx="652511" cy="4750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943850" y="3531706"/>
            <a:ext cx="365760" cy="4340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679896" y="3531706"/>
            <a:ext cx="612944" cy="4340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897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18160"/>
            <a:ext cx="2226365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Pair work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26365" y="447040"/>
            <a:ext cx="9864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Ask and answer about when you do your routines.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26365" y="1401417"/>
            <a:ext cx="9640957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4472C4"/>
                </a:solidFill>
              </a:rPr>
              <a:t>What time do you get up?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4472C4"/>
                </a:solidFill>
              </a:rPr>
              <a:t>What time do you go to school?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4472C4"/>
                </a:solidFill>
              </a:rPr>
              <a:t>What time do you come back home?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4472C4"/>
                </a:solidFill>
              </a:rPr>
              <a:t>What time do you have dinner?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4472C4"/>
                </a:solidFill>
              </a:rPr>
              <a:t>What time do you go to bed?</a:t>
            </a:r>
          </a:p>
        </p:txBody>
      </p:sp>
    </p:spTree>
    <p:extLst>
      <p:ext uri="{BB962C8B-B14F-4D97-AF65-F5344CB8AC3E}">
        <p14:creationId xmlns:p14="http://schemas.microsoft.com/office/powerpoint/2010/main" val="1450726719"/>
      </p:ext>
    </p:extLst>
  </p:cSld>
  <p:clrMapOvr>
    <a:masterClrMapping/>
  </p:clrMapOvr>
  <p:transition spd="med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1897" y="5559190"/>
            <a:ext cx="22903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Phys_cal </a:t>
            </a:r>
          </a:p>
          <a:p>
            <a:r>
              <a:rPr lang="en-US" sz="2800" dirty="0" err="1">
                <a:solidFill>
                  <a:schemeClr val="accent1"/>
                </a:solidFill>
              </a:rPr>
              <a:t>Educ_tion</a:t>
            </a:r>
            <a:r>
              <a:rPr lang="en-US" sz="2800" dirty="0">
                <a:solidFill>
                  <a:schemeClr val="accent1"/>
                </a:solidFill>
              </a:rPr>
              <a:t> (PE)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01642" y="5648739"/>
            <a:ext cx="2290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</a:rPr>
              <a:t>M_sic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26965" y="5774634"/>
            <a:ext cx="1441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</a:rPr>
              <a:t>H_story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68757" y="5774635"/>
            <a:ext cx="194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</a:rPr>
              <a:t>Ge_graphy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84464" y="3138985"/>
            <a:ext cx="11224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M_ths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517105" y="3187890"/>
            <a:ext cx="6094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_</a:t>
            </a:r>
            <a:r>
              <a:rPr lang="en-US" sz="2800" dirty="0" err="1">
                <a:solidFill>
                  <a:schemeClr val="accent1"/>
                </a:solidFill>
              </a:rPr>
              <a:t>rt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9008" y="3154038"/>
            <a:ext cx="12971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_</a:t>
            </a:r>
            <a:r>
              <a:rPr lang="en-US" sz="2800" dirty="0" err="1">
                <a:solidFill>
                  <a:schemeClr val="accent1"/>
                </a:solidFill>
              </a:rPr>
              <a:t>nglish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026965" y="3163161"/>
            <a:ext cx="12827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</a:rPr>
              <a:t>Sci_nce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9008" y="3154038"/>
            <a:ext cx="397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44707" y="5767618"/>
            <a:ext cx="397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517105" y="3197765"/>
            <a:ext cx="397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40993" y="3161013"/>
            <a:ext cx="397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12779" y="3142630"/>
            <a:ext cx="397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36658" y="6003161"/>
            <a:ext cx="397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46160" y="5618872"/>
            <a:ext cx="397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180982" y="5648739"/>
            <a:ext cx="397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70761" y="5768140"/>
            <a:ext cx="397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44726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Fill in the gaps with the missing letters carrying vowels: u, e, o, a, </a:t>
            </a:r>
            <a:r>
              <a:rPr lang="en-US" sz="3200" b="1" dirty="0" err="1">
                <a:solidFill>
                  <a:schemeClr val="accent1"/>
                </a:solidFill>
              </a:rPr>
              <a:t>i</a:t>
            </a:r>
            <a:r>
              <a:rPr lang="en-US" sz="3200" b="1" dirty="0">
                <a:solidFill>
                  <a:schemeClr val="accent1"/>
                </a:solidFill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27" y="1055857"/>
            <a:ext cx="11952588" cy="19158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35" y="3779764"/>
            <a:ext cx="11456664" cy="188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4604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975" y="600526"/>
            <a:ext cx="114816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5. Listen and repeat. Click on each word/phrase to hear the sound.</a:t>
            </a:r>
          </a:p>
        </p:txBody>
      </p:sp>
      <p:sp>
        <p:nvSpPr>
          <p:cNvPr id="3" name="Rectangle 2"/>
          <p:cNvSpPr/>
          <p:nvPr/>
        </p:nvSpPr>
        <p:spPr>
          <a:xfrm>
            <a:off x="222987" y="1337511"/>
            <a:ext cx="1200495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English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(n)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ɪŋɡlɪʃ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en-US" sz="3200" dirty="0" err="1">
                <a:solidFill>
                  <a:srgbClr val="FF00FF"/>
                </a:solidFill>
              </a:rPr>
              <a:t>môn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tiếng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Anh</a:t>
            </a:r>
            <a:endParaRPr lang="en-US" sz="3200" dirty="0">
              <a:solidFill>
                <a:srgbClr val="FF00FF"/>
              </a:solidFill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3283" y="1992291"/>
            <a:ext cx="118028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Maths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(n)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mæ</a:t>
            </a:r>
            <a:r>
              <a:rPr lang="el-GR" sz="3200" dirty="0">
                <a:solidFill>
                  <a:srgbClr val="FF0000"/>
                </a:solidFill>
              </a:rPr>
              <a:t>θ</a:t>
            </a:r>
            <a:r>
              <a:rPr lang="en-US" sz="3200" dirty="0">
                <a:solidFill>
                  <a:srgbClr val="FF0000"/>
                </a:solidFill>
              </a:rPr>
              <a:t>s/: </a:t>
            </a:r>
            <a:r>
              <a:rPr lang="en-US" sz="3200" dirty="0" err="1">
                <a:solidFill>
                  <a:srgbClr val="FF00FF"/>
                </a:solidFill>
              </a:rPr>
              <a:t>môn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toán</a:t>
            </a:r>
            <a:endParaRPr lang="en-US" sz="3200" dirty="0">
              <a:solidFill>
                <a:srgbClr val="FF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3283" y="2638622"/>
            <a:ext cx="122600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Science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(n)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saɪəns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en-US" sz="3200" dirty="0" err="1">
                <a:solidFill>
                  <a:srgbClr val="FF00FF"/>
                </a:solidFill>
              </a:rPr>
              <a:t>môn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khoa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học</a:t>
            </a:r>
            <a:endParaRPr lang="en-US" sz="3200" dirty="0">
              <a:solidFill>
                <a:srgbClr val="FF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9430" y="3284953"/>
            <a:ext cx="70160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Art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(n)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ɑːt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en-US" sz="3200" dirty="0" err="1">
                <a:solidFill>
                  <a:srgbClr val="FF00FF"/>
                </a:solidFill>
              </a:rPr>
              <a:t>môn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mỹ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thuật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237542" y="3886628"/>
            <a:ext cx="119544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Physical Education (P.E.)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(n) /</a:t>
            </a:r>
            <a:r>
              <a:rPr lang="en-US" sz="3200" dirty="0">
                <a:solidFill>
                  <a:srgbClr val="FF0000"/>
                </a:solidFill>
              </a:rPr>
              <a:t>ˌ</a:t>
            </a:r>
            <a:r>
              <a:rPr lang="en-US" sz="3200" dirty="0" err="1">
                <a:solidFill>
                  <a:srgbClr val="FF0000"/>
                </a:solidFill>
              </a:rPr>
              <a:t>fɪzɪkl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edʒuˈkeɪʃn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en-US" sz="3200" dirty="0" err="1">
                <a:solidFill>
                  <a:srgbClr val="FF00FF"/>
                </a:solidFill>
              </a:rPr>
              <a:t>môn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thể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dục</a:t>
            </a:r>
            <a:endParaRPr lang="en-US" sz="3200" dirty="0">
              <a:solidFill>
                <a:srgbClr val="FF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9430" y="4517570"/>
            <a:ext cx="119785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Geography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(n)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dʒiˈɒɡrəfi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en-US" sz="3200" dirty="0" err="1">
                <a:solidFill>
                  <a:srgbClr val="FF00FF"/>
                </a:solidFill>
              </a:rPr>
              <a:t>môn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địa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lý</a:t>
            </a:r>
            <a:endParaRPr lang="en-US" sz="3200" dirty="0">
              <a:solidFill>
                <a:srgbClr val="FF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2986" y="5179290"/>
            <a:ext cx="119690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History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(n)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/ˈ</a:t>
            </a:r>
            <a:r>
              <a:rPr lang="en-US" sz="3600" dirty="0" err="1">
                <a:solidFill>
                  <a:srgbClr val="FF0000"/>
                </a:solidFill>
              </a:rPr>
              <a:t>hɪstri</a:t>
            </a:r>
            <a:r>
              <a:rPr lang="en-US" sz="3600" dirty="0">
                <a:solidFill>
                  <a:srgbClr val="FF0000"/>
                </a:solidFill>
              </a:rPr>
              <a:t>/: </a:t>
            </a:r>
            <a:r>
              <a:rPr lang="en-US" sz="3200" dirty="0" err="1">
                <a:solidFill>
                  <a:srgbClr val="FF00FF"/>
                </a:solidFill>
              </a:rPr>
              <a:t>môn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lịch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sử</a:t>
            </a:r>
            <a:endParaRPr lang="en-US" sz="3200" dirty="0">
              <a:solidFill>
                <a:srgbClr val="FF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987" y="5880663"/>
            <a:ext cx="119690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Music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(n)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mjuːzɪk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en-US" sz="3200" dirty="0" err="1">
                <a:solidFill>
                  <a:srgbClr val="FF00FF"/>
                </a:solidFill>
              </a:rPr>
              <a:t>môn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âm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nhạc</a:t>
            </a:r>
            <a:endParaRPr lang="en-US" sz="3200" dirty="0">
              <a:solidFill>
                <a:srgbClr val="FF00FF"/>
              </a:solidFill>
            </a:endParaRPr>
          </a:p>
        </p:txBody>
      </p:sp>
      <p:pic>
        <p:nvPicPr>
          <p:cNvPr id="11" name="englis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11015" y="1093829"/>
            <a:ext cx="487363" cy="487363"/>
          </a:xfrm>
          <a:prstGeom prst="rect">
            <a:avLst/>
          </a:prstGeom>
        </p:spPr>
      </p:pic>
      <p:pic>
        <p:nvPicPr>
          <p:cNvPr id="12" name="mat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11014" y="1801366"/>
            <a:ext cx="487363" cy="487363"/>
          </a:xfrm>
          <a:prstGeom prst="rect">
            <a:avLst/>
          </a:prstGeom>
        </p:spPr>
      </p:pic>
      <p:pic>
        <p:nvPicPr>
          <p:cNvPr id="13" name="scienc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8025" y="2525815"/>
            <a:ext cx="487363" cy="487363"/>
          </a:xfrm>
          <a:prstGeom prst="rect">
            <a:avLst/>
          </a:prstGeom>
        </p:spPr>
      </p:pic>
      <p:pic>
        <p:nvPicPr>
          <p:cNvPr id="14" name="ar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28880" y="3201697"/>
            <a:ext cx="487363" cy="487363"/>
          </a:xfrm>
          <a:prstGeom prst="rect">
            <a:avLst/>
          </a:prstGeom>
        </p:spPr>
      </p:pic>
      <p:pic>
        <p:nvPicPr>
          <p:cNvPr id="15" name="P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11016" y="3809503"/>
            <a:ext cx="487363" cy="487363"/>
          </a:xfrm>
          <a:prstGeom prst="rect">
            <a:avLst/>
          </a:prstGeom>
        </p:spPr>
      </p:pic>
      <p:pic>
        <p:nvPicPr>
          <p:cNvPr id="16" name="geography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11013" y="4492190"/>
            <a:ext cx="487363" cy="487363"/>
          </a:xfrm>
          <a:prstGeom prst="rect">
            <a:avLst/>
          </a:prstGeom>
        </p:spPr>
      </p:pic>
      <p:pic>
        <p:nvPicPr>
          <p:cNvPr id="17" name="history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11011" y="5118084"/>
            <a:ext cx="487363" cy="487363"/>
          </a:xfrm>
          <a:prstGeom prst="rect">
            <a:avLst/>
          </a:prstGeom>
        </p:spPr>
      </p:pic>
      <p:pic>
        <p:nvPicPr>
          <p:cNvPr id="18" name="music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11012" y="58256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594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5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6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5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2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2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5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6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6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9043" y="560769"/>
            <a:ext cx="80198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Underline the correct school subject.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1678056"/>
            <a:ext cx="9620250" cy="44958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16626" y="2902226"/>
            <a:ext cx="15604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700670" y="4386470"/>
            <a:ext cx="15604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782957" y="5850834"/>
            <a:ext cx="2133601" cy="132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653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437322" y="1560443"/>
            <a:ext cx="4870174" cy="2484783"/>
          </a:xfrm>
          <a:prstGeom prst="wedgeEllipseCallout">
            <a:avLst>
              <a:gd name="adj1" fmla="val 41208"/>
              <a:gd name="adj2" fmla="val 781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What are your </a:t>
            </a:r>
            <a:r>
              <a:rPr lang="en-US" sz="3600" dirty="0" err="1">
                <a:solidFill>
                  <a:srgbClr val="0070C0"/>
                </a:solidFill>
              </a:rPr>
              <a:t>favourite</a:t>
            </a:r>
            <a:r>
              <a:rPr lang="en-US" sz="3600" dirty="0">
                <a:solidFill>
                  <a:srgbClr val="0070C0"/>
                </a:solidFill>
              </a:rPr>
              <a:t> school subjects?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" y="496957"/>
            <a:ext cx="259411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PAIRWORK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94112" y="496957"/>
            <a:ext cx="95978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accent1"/>
                </a:solidFill>
              </a:rPr>
              <a:t>Ask and answer about your favorite school subject.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6818243" y="3279913"/>
            <a:ext cx="4959627" cy="2693504"/>
          </a:xfrm>
          <a:prstGeom prst="wedgeEllipseCallout">
            <a:avLst>
              <a:gd name="adj1" fmla="val -81881"/>
              <a:gd name="adj2" fmla="val 4183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My </a:t>
            </a:r>
            <a:r>
              <a:rPr lang="en-US" sz="3200" dirty="0" err="1">
                <a:solidFill>
                  <a:srgbClr val="FF0000"/>
                </a:solidFill>
              </a:rPr>
              <a:t>favourite</a:t>
            </a:r>
            <a:r>
              <a:rPr lang="en-US" sz="3200" dirty="0">
                <a:solidFill>
                  <a:srgbClr val="FF0000"/>
                </a:solidFill>
              </a:rPr>
              <a:t> subjects are Maths and English.</a:t>
            </a:r>
          </a:p>
        </p:txBody>
      </p:sp>
    </p:spTree>
    <p:extLst>
      <p:ext uri="{BB962C8B-B14F-4D97-AF65-F5344CB8AC3E}">
        <p14:creationId xmlns:p14="http://schemas.microsoft.com/office/powerpoint/2010/main" val="26911140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536712"/>
            <a:ext cx="10287000" cy="57945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20479" y="3918856"/>
            <a:ext cx="2714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 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117261"/>
      </p:ext>
    </p:extLst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443" y="462026"/>
            <a:ext cx="121058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6. Listen to Tony talking about his school timetable for Monday and complete the gaps (1-4).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8495" y="1525093"/>
            <a:ext cx="8582646" cy="47663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33661" y="2648089"/>
            <a:ext cx="1868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Music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64086" y="3585115"/>
            <a:ext cx="1868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English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32889" y="4971347"/>
            <a:ext cx="1868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Science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0" y="5458710"/>
            <a:ext cx="1868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Art </a:t>
            </a:r>
          </a:p>
        </p:txBody>
      </p:sp>
      <p:pic>
        <p:nvPicPr>
          <p:cNvPr id="10" name="CD2-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4086" y="10377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1893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75238" y="1479503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898023" y="234414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  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897014" y="485097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897014" y="5759151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897014" y="3165239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   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900124" y="658404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897014" y="4008107"/>
            <a:ext cx="3256378" cy="662474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Writing   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854" y="490818"/>
            <a:ext cx="4174591" cy="58763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0514702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496957"/>
            <a:ext cx="259411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PAIRWORK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53748" y="477078"/>
            <a:ext cx="9462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Ask and answer about Tony’s school timetable for Monday.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300" y="1647825"/>
            <a:ext cx="8572500" cy="4733097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166481" y="1677407"/>
            <a:ext cx="3424030" cy="2039828"/>
          </a:xfrm>
          <a:prstGeom prst="wedgeEllipse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What time does Tony have music class?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166481" y="4393095"/>
            <a:ext cx="3424030" cy="1600200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He has music class at 9:30.</a:t>
            </a:r>
          </a:p>
        </p:txBody>
      </p:sp>
    </p:spTree>
    <p:extLst>
      <p:ext uri="{BB962C8B-B14F-4D97-AF65-F5344CB8AC3E}">
        <p14:creationId xmlns:p14="http://schemas.microsoft.com/office/powerpoint/2010/main" val="416605660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5488" y="690627"/>
            <a:ext cx="9375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Look at the table and complete the sentences.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473" y="1695036"/>
            <a:ext cx="7600950" cy="4362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77517" y="3763673"/>
            <a:ext cx="1133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aths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22265" y="4281427"/>
            <a:ext cx="1464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cience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32778" y="4835109"/>
            <a:ext cx="1133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42522" y="5337313"/>
            <a:ext cx="1225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istory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64837" y="3763673"/>
            <a:ext cx="3236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half past eight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7329" y="4277522"/>
            <a:ext cx="3563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twenty past nine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96389" y="4807417"/>
            <a:ext cx="4608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(a) quarter past eleven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34201" y="5337312"/>
            <a:ext cx="2978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twenty to one </a:t>
            </a:r>
          </a:p>
        </p:txBody>
      </p:sp>
    </p:spTree>
    <p:extLst>
      <p:ext uri="{BB962C8B-B14F-4D97-AF65-F5344CB8AC3E}">
        <p14:creationId xmlns:p14="http://schemas.microsoft.com/office/powerpoint/2010/main" val="13661400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114" y="567828"/>
            <a:ext cx="1247360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chemeClr val="accent1"/>
                </a:solidFill>
              </a:rPr>
              <a:t>7. Write your school timetable for Monday. Compare it to Tony’s.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190" y="1273037"/>
            <a:ext cx="7734300" cy="5067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479" y="2470307"/>
            <a:ext cx="38066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My first lesson is English, but Tony’s is </a:t>
            </a:r>
            <a:r>
              <a:rPr lang="en-US" sz="3600" dirty="0" err="1">
                <a:solidFill>
                  <a:schemeClr val="accent1"/>
                </a:solidFill>
              </a:rPr>
              <a:t>Maths</a:t>
            </a:r>
            <a:r>
              <a:rPr lang="en-US" sz="3600" dirty="0">
                <a:solidFill>
                  <a:schemeClr val="accent1"/>
                </a:solidFill>
              </a:rPr>
              <a:t>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8479" y="1495984"/>
            <a:ext cx="3011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SAMPLE </a:t>
            </a:r>
          </a:p>
        </p:txBody>
      </p:sp>
    </p:spTree>
    <p:extLst>
      <p:ext uri="{BB962C8B-B14F-4D97-AF65-F5344CB8AC3E}">
        <p14:creationId xmlns:p14="http://schemas.microsoft.com/office/powerpoint/2010/main" val="36158567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524968534"/>
      </p:ext>
    </p:extLst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8909" y="682102"/>
            <a:ext cx="11194181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Write six sentences (about 50 words) about your timetable on Friday, using the vocabulary you have studied today.</a:t>
            </a:r>
            <a:endParaRPr lang="en-US" sz="40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618415"/>
      </p:ext>
    </p:extLst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347"/>
            <a:ext cx="10058400" cy="57249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537788195"/>
      </p:ext>
    </p:extLst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635" y="423702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339283" y="1237702"/>
            <a:ext cx="5093164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4472C4"/>
                </a:solidFill>
              </a:rPr>
              <a:t>English 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 err="1">
                <a:solidFill>
                  <a:srgbClr val="4472C4"/>
                </a:solidFill>
              </a:rPr>
              <a:t>Maths</a:t>
            </a:r>
            <a:r>
              <a:rPr lang="en-US" sz="3600" i="1" dirty="0">
                <a:solidFill>
                  <a:srgbClr val="4472C4"/>
                </a:solidFill>
              </a:rPr>
              <a:t> 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4472C4"/>
                </a:solidFill>
              </a:rPr>
              <a:t>Science 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4472C4"/>
                </a:solidFill>
              </a:rPr>
              <a:t>Geography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4472C4"/>
                </a:solidFill>
              </a:rPr>
              <a:t>History </a:t>
            </a:r>
            <a:endParaRPr lang="en-US" sz="3600" i="1" dirty="0">
              <a:solidFill>
                <a:srgbClr val="FF00FF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4472C4"/>
                </a:solidFill>
              </a:rPr>
              <a:t>Physical Education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4472C4"/>
                </a:solidFill>
              </a:rPr>
              <a:t>Music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4472C4"/>
                </a:solidFill>
              </a:rPr>
              <a:t>Art 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70379" y="1619516"/>
            <a:ext cx="5892278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Listening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</a:rPr>
              <a:t>Listen to a timetable.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</a:rPr>
              <a:t>Practice listening and completing a table.</a:t>
            </a:r>
          </a:p>
          <a:p>
            <a:pPr marL="571500" indent="-571500">
              <a:buFontTx/>
              <a:buChar char="-"/>
            </a:pP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70379" y="3835507"/>
            <a:ext cx="5892278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Writing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</a:rPr>
              <a:t>Write a timetable.</a:t>
            </a:r>
          </a:p>
        </p:txBody>
      </p:sp>
    </p:spTree>
    <p:extLst>
      <p:ext uri="{BB962C8B-B14F-4D97-AF65-F5344CB8AC3E}">
        <p14:creationId xmlns:p14="http://schemas.microsoft.com/office/powerpoint/2010/main" val="1512116417"/>
      </p:ext>
    </p:extLst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242595" y="1394107"/>
            <a:ext cx="11872029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err="1">
                <a:solidFill>
                  <a:srgbClr val="0070C0"/>
                </a:solidFill>
              </a:rPr>
              <a:t>Practise</a:t>
            </a:r>
            <a:r>
              <a:rPr lang="en-US" sz="3600" i="1" dirty="0">
                <a:solidFill>
                  <a:srgbClr val="0070C0"/>
                </a:solidFill>
              </a:rPr>
              <a:t> the vocabularies and make sentences using them.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exercise 5 in </a:t>
            </a:r>
            <a:r>
              <a:rPr lang="en-US" sz="3600" b="1" i="1" dirty="0">
                <a:solidFill>
                  <a:srgbClr val="0070C0"/>
                </a:solidFill>
              </a:rPr>
              <a:t>TA 6 Right on WB </a:t>
            </a:r>
            <a:r>
              <a:rPr lang="en-US" sz="3600" i="1" dirty="0">
                <a:solidFill>
                  <a:srgbClr val="0070C0"/>
                </a:solidFill>
              </a:rPr>
              <a:t>(p. 22).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</a:rPr>
              <a:t>TA 6 Right on Notebook</a:t>
            </a:r>
            <a:r>
              <a:rPr lang="en-US" sz="3600" i="1" dirty="0">
                <a:solidFill>
                  <a:srgbClr val="0070C0"/>
                </a:solidFill>
              </a:rPr>
              <a:t> (pp. 20-21).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(p. 40 SB).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528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23599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383" y="611513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5" y="2077278"/>
            <a:ext cx="9640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</a:rPr>
              <a:t>Learn vocabulary about time and school subjects.</a:t>
            </a:r>
          </a:p>
          <a:p>
            <a:pPr marL="285750" indent="-285750">
              <a:buFontTx/>
              <a:buChar char="-"/>
            </a:pPr>
            <a:r>
              <a:rPr lang="en-US" sz="3600" i="1" dirty="0" err="1">
                <a:solidFill>
                  <a:schemeClr val="accent1"/>
                </a:solidFill>
              </a:rPr>
              <a:t>Practise</a:t>
            </a:r>
            <a:r>
              <a:rPr lang="en-US" sz="3600" i="1" dirty="0">
                <a:solidFill>
                  <a:schemeClr val="accent1"/>
                </a:solidFill>
              </a:rPr>
              <a:t> listening to a timetable.</a:t>
            </a:r>
          </a:p>
          <a:p>
            <a:pPr marL="285750" indent="-28575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</a:rPr>
              <a:t>Write their timetable.</a:t>
            </a:r>
          </a:p>
        </p:txBody>
      </p:sp>
    </p:spTree>
    <p:extLst>
      <p:ext uri="{BB962C8B-B14F-4D97-AF65-F5344CB8AC3E}">
        <p14:creationId xmlns:p14="http://schemas.microsoft.com/office/powerpoint/2010/main" val="38385547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552140"/>
            <a:ext cx="10058400" cy="57537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1734573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407" y="365229"/>
            <a:ext cx="118010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Choose the words whose main stress is placed differently from the others.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407" y="1434986"/>
            <a:ext cx="11887200" cy="4992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A. canteen        B. student        C. lesson              D. practice</a:t>
            </a:r>
          </a:p>
          <a:p>
            <a:pPr lvl="0">
              <a:lnSpc>
                <a:spcPct val="150000"/>
              </a:lnSpc>
            </a:pPr>
            <a:r>
              <a:rPr lang="en-US" sz="3600" kern="0" dirty="0">
                <a:solidFill>
                  <a:srgbClr val="FF0000"/>
                </a:solidFill>
              </a:rPr>
              <a:t>      /</a:t>
            </a:r>
            <a:r>
              <a:rPr lang="en-US" sz="3600" kern="0" dirty="0" err="1">
                <a:solidFill>
                  <a:srgbClr val="FF0000"/>
                </a:solidFill>
              </a:rPr>
              <a:t>kænˈtiːn</a:t>
            </a:r>
            <a:r>
              <a:rPr lang="en-US" sz="3600" kern="0" dirty="0">
                <a:solidFill>
                  <a:srgbClr val="FF0000"/>
                </a:solidFill>
              </a:rPr>
              <a:t>/       /ˈ</a:t>
            </a:r>
            <a:r>
              <a:rPr lang="en-US" sz="3600" kern="0" dirty="0" err="1">
                <a:solidFill>
                  <a:srgbClr val="FF0000"/>
                </a:solidFill>
              </a:rPr>
              <a:t>stjuːdnt</a:t>
            </a:r>
            <a:r>
              <a:rPr lang="en-US" sz="3600" kern="0" dirty="0">
                <a:solidFill>
                  <a:srgbClr val="FF0000"/>
                </a:solidFill>
              </a:rPr>
              <a:t>/          /ˈ</a:t>
            </a:r>
            <a:r>
              <a:rPr lang="en-US" sz="3600" kern="0" dirty="0" err="1">
                <a:solidFill>
                  <a:srgbClr val="FF0000"/>
                </a:solidFill>
              </a:rPr>
              <a:t>lesn</a:t>
            </a:r>
            <a:r>
              <a:rPr lang="en-US" sz="3600" kern="0" dirty="0">
                <a:solidFill>
                  <a:srgbClr val="FF0000"/>
                </a:solidFill>
              </a:rPr>
              <a:t>/               /ˈ</a:t>
            </a:r>
            <a:r>
              <a:rPr lang="en-US" sz="3600" kern="0" dirty="0" err="1">
                <a:solidFill>
                  <a:srgbClr val="FF0000"/>
                </a:solidFill>
              </a:rPr>
              <a:t>præktɪs</a:t>
            </a:r>
            <a:r>
              <a:rPr lang="en-US" sz="3600" kern="0" dirty="0">
                <a:solidFill>
                  <a:srgbClr val="FF0000"/>
                </a:solidFill>
              </a:rPr>
              <a:t>/</a:t>
            </a:r>
          </a:p>
          <a:p>
            <a:pPr lvl="0">
              <a:lnSpc>
                <a:spcPct val="150000"/>
              </a:lnSpc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2. A. football        B. dinner           C. </a:t>
            </a:r>
            <a:r>
              <a:rPr lang="en-US" sz="3600" kern="0" dirty="0">
                <a:solidFill>
                  <a:prstClr val="black"/>
                </a:solidFill>
              </a:rPr>
              <a:t>s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hower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 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D. routine</a:t>
            </a:r>
          </a:p>
          <a:p>
            <a:pPr lvl="0">
              <a:lnSpc>
                <a:spcPct val="150000"/>
              </a:lnSpc>
            </a:pPr>
            <a:r>
              <a:rPr lang="en-US" sz="3600" kern="0" dirty="0">
                <a:solidFill>
                  <a:srgbClr val="FF0000"/>
                </a:solidFill>
              </a:rPr>
              <a:t>       /ˈ</a:t>
            </a:r>
            <a:r>
              <a:rPr lang="en-US" sz="3600" kern="0" dirty="0" err="1">
                <a:solidFill>
                  <a:srgbClr val="FF0000"/>
                </a:solidFill>
              </a:rPr>
              <a:t>fʊtbɔːl</a:t>
            </a:r>
            <a:r>
              <a:rPr lang="en-US" sz="3600" kern="0" dirty="0">
                <a:solidFill>
                  <a:srgbClr val="FF0000"/>
                </a:solidFill>
              </a:rPr>
              <a:t>/         /ˈ</a:t>
            </a:r>
            <a:r>
              <a:rPr lang="en-US" sz="3600" kern="0" dirty="0" err="1">
                <a:solidFill>
                  <a:srgbClr val="FF0000"/>
                </a:solidFill>
              </a:rPr>
              <a:t>dɪnə</a:t>
            </a:r>
            <a:r>
              <a:rPr lang="en-US" sz="3600" kern="0" dirty="0">
                <a:solidFill>
                  <a:srgbClr val="FF0000"/>
                </a:solidFill>
              </a:rPr>
              <a:t>/                /ˈ</a:t>
            </a:r>
            <a:r>
              <a:rPr lang="en-US" sz="3600" kern="0" dirty="0" err="1">
                <a:solidFill>
                  <a:srgbClr val="FF0000"/>
                </a:solidFill>
              </a:rPr>
              <a:t>ʃaʊə</a:t>
            </a:r>
            <a:r>
              <a:rPr lang="en-US" sz="3600" kern="0" dirty="0">
                <a:solidFill>
                  <a:srgbClr val="FF0000"/>
                </a:solidFill>
              </a:rPr>
              <a:t>/                   /</a:t>
            </a:r>
            <a:r>
              <a:rPr lang="en-US" sz="3600" kern="0" dirty="0" err="1">
                <a:solidFill>
                  <a:srgbClr val="FF0000"/>
                </a:solidFill>
              </a:rPr>
              <a:t>ru</a:t>
            </a:r>
            <a:r>
              <a:rPr lang="en-US" sz="3600" kern="0" dirty="0">
                <a:solidFill>
                  <a:srgbClr val="FF0000"/>
                </a:solidFill>
              </a:rPr>
              <a:t>ːˈ</a:t>
            </a:r>
            <a:r>
              <a:rPr lang="en-US" sz="3600" kern="0" dirty="0" err="1">
                <a:solidFill>
                  <a:srgbClr val="FF0000"/>
                </a:solidFill>
              </a:rPr>
              <a:t>tiːn</a:t>
            </a:r>
            <a:r>
              <a:rPr lang="en-US" sz="3600" kern="0" dirty="0">
                <a:solidFill>
                  <a:srgbClr val="FF0000"/>
                </a:solidFill>
              </a:rPr>
              <a:t>/</a:t>
            </a:r>
          </a:p>
          <a:p>
            <a:pPr lvl="0">
              <a:lnSpc>
                <a:spcPct val="150000"/>
              </a:lnSpc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3. A. museum       B. uniform        C. basketball       D. family</a:t>
            </a:r>
          </a:p>
          <a:p>
            <a:pPr lvl="0">
              <a:lnSpc>
                <a:spcPct val="150000"/>
              </a:lnSpc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/</a:t>
            </a:r>
            <a:r>
              <a:rPr lang="en-US" sz="3600" kern="0" dirty="0" err="1">
                <a:solidFill>
                  <a:srgbClr val="FF0000"/>
                </a:solidFill>
              </a:rPr>
              <a:t>mju</a:t>
            </a:r>
            <a:r>
              <a:rPr lang="en-US" sz="3600" kern="0" dirty="0">
                <a:solidFill>
                  <a:srgbClr val="FF0000"/>
                </a:solidFill>
              </a:rPr>
              <a:t>ːˈ</a:t>
            </a:r>
            <a:r>
              <a:rPr lang="en-US" sz="3600" kern="0" dirty="0" err="1">
                <a:solidFill>
                  <a:srgbClr val="FF0000"/>
                </a:solidFill>
              </a:rPr>
              <a:t>ziːəm</a:t>
            </a:r>
            <a:r>
              <a:rPr lang="en-US" sz="3600" kern="0" dirty="0">
                <a:solidFill>
                  <a:srgbClr val="FF0000"/>
                </a:solidFill>
              </a:rPr>
              <a:t>/     /ˈ</a:t>
            </a:r>
            <a:r>
              <a:rPr lang="en-US" sz="3600" kern="0" dirty="0" err="1">
                <a:solidFill>
                  <a:srgbClr val="FF0000"/>
                </a:solidFill>
              </a:rPr>
              <a:t>juːnɪfɔːm</a:t>
            </a:r>
            <a:r>
              <a:rPr lang="en-US" sz="3600" kern="0" dirty="0">
                <a:solidFill>
                  <a:srgbClr val="FF0000"/>
                </a:solidFill>
              </a:rPr>
              <a:t>/       /ˈ</a:t>
            </a:r>
            <a:r>
              <a:rPr lang="en-US" sz="3600" kern="0" dirty="0" err="1">
                <a:solidFill>
                  <a:srgbClr val="FF0000"/>
                </a:solidFill>
              </a:rPr>
              <a:t>bɑːskɪtbɔːl</a:t>
            </a:r>
            <a:r>
              <a:rPr lang="en-US" sz="3600" kern="0" dirty="0">
                <a:solidFill>
                  <a:srgbClr val="FF0000"/>
                </a:solidFill>
              </a:rPr>
              <a:t>/      /ˈ</a:t>
            </a:r>
            <a:r>
              <a:rPr lang="en-US" sz="3600" kern="0" dirty="0" err="1">
                <a:solidFill>
                  <a:srgbClr val="FF0000"/>
                </a:solidFill>
              </a:rPr>
              <a:t>fæməli</a:t>
            </a:r>
            <a:r>
              <a:rPr lang="en-US" sz="3600" kern="0" dirty="0">
                <a:solidFill>
                  <a:srgbClr val="FF0000"/>
                </a:solidFill>
              </a:rPr>
              <a:t>/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" name="Oval 3"/>
          <p:cNvSpPr/>
          <p:nvPr/>
        </p:nvSpPr>
        <p:spPr>
          <a:xfrm>
            <a:off x="665922" y="1639957"/>
            <a:ext cx="526774" cy="6460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326218" y="3328099"/>
            <a:ext cx="526774" cy="6460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65922" y="4895021"/>
            <a:ext cx="526774" cy="6460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5780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7261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Match the clocks with the correct time.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412" y="1093592"/>
            <a:ext cx="5619750" cy="175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36699"/>
            <a:ext cx="5695950" cy="1809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3637" y="3736699"/>
            <a:ext cx="5724525" cy="1838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37" y="2846192"/>
            <a:ext cx="1381125" cy="866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3868" y="2846192"/>
            <a:ext cx="1304925" cy="790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9721" y="1886589"/>
            <a:ext cx="1257300" cy="895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074" y="1966343"/>
            <a:ext cx="1238250" cy="7715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9773" y="1083216"/>
            <a:ext cx="1190625" cy="7810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9721" y="2846192"/>
            <a:ext cx="1209675" cy="762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6436" y="1978237"/>
            <a:ext cx="1257300" cy="8191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21644" y="1015690"/>
            <a:ext cx="1285875" cy="838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9549" y="1072840"/>
            <a:ext cx="1257300" cy="7810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69730" y="2847260"/>
            <a:ext cx="1383912" cy="865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83570" y="2895171"/>
            <a:ext cx="1304657" cy="7925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1167" y="5546449"/>
            <a:ext cx="1237595" cy="7681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40825" y="2840509"/>
            <a:ext cx="1255885" cy="8961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53563" y="5534256"/>
            <a:ext cx="1188823" cy="7803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60013" y="5570181"/>
            <a:ext cx="1261981" cy="7803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83570" y="5533602"/>
            <a:ext cx="1255885" cy="8169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64388" y="5570181"/>
            <a:ext cx="1207113" cy="7620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233790" y="5570181"/>
            <a:ext cx="1280271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8163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2537227547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15" y="606286"/>
            <a:ext cx="10287000" cy="57547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5854" y="4134683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Vocabulary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125431"/>
      </p:ext>
    </p:extLst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471900"/>
            <a:ext cx="4492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Match the clocks to the correct times.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672" y="1514887"/>
            <a:ext cx="453224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accent1"/>
                </a:solidFill>
              </a:rPr>
              <a:t>1. A quarter past five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accent1"/>
                </a:solidFill>
              </a:rPr>
              <a:t>2. Half past five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accent1"/>
                </a:solidFill>
              </a:rPr>
              <a:t>3. Twenty past five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accent1"/>
                </a:solidFill>
              </a:rPr>
              <a:t>4. Five o’clock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accent1"/>
                </a:solidFill>
              </a:rPr>
              <a:t>5. A quarter to six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accent1"/>
                </a:solidFill>
              </a:rPr>
              <a:t>6. Twenty to six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85767" y="2575228"/>
            <a:ext cx="2359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five </a:t>
            </a:r>
            <a:r>
              <a:rPr lang="en-US" sz="3600" u="sng" dirty="0">
                <a:solidFill>
                  <a:srgbClr val="FF0000"/>
                </a:solidFill>
              </a:rPr>
              <a:t>o’clock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07135" y="2381485"/>
            <a:ext cx="2005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 quarter </a:t>
            </a:r>
            <a:r>
              <a:rPr lang="en-US" sz="3600" u="sng" dirty="0">
                <a:solidFill>
                  <a:srgbClr val="FF0000"/>
                </a:solidFill>
              </a:rPr>
              <a:t>past</a:t>
            </a:r>
            <a:r>
              <a:rPr lang="en-US" sz="3600" dirty="0">
                <a:solidFill>
                  <a:srgbClr val="FF0000"/>
                </a:solidFill>
              </a:rPr>
              <a:t> five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4136" y="2380586"/>
            <a:ext cx="2151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solidFill>
                  <a:srgbClr val="FF0000"/>
                </a:solidFill>
              </a:rPr>
              <a:t>Twenty </a:t>
            </a:r>
            <a:r>
              <a:rPr lang="en-US" sz="3600" u="sng" dirty="0">
                <a:solidFill>
                  <a:srgbClr val="FF0000"/>
                </a:solidFill>
              </a:rPr>
              <a:t>past</a:t>
            </a:r>
            <a:r>
              <a:rPr lang="en-US" sz="3600" dirty="0">
                <a:solidFill>
                  <a:srgbClr val="FF0000"/>
                </a:solidFill>
              </a:rPr>
              <a:t> five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69629" y="5226130"/>
            <a:ext cx="1999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Half </a:t>
            </a:r>
            <a:r>
              <a:rPr lang="en-US" sz="3600" u="sng" dirty="0">
                <a:solidFill>
                  <a:srgbClr val="FF0000"/>
                </a:solidFill>
              </a:rPr>
              <a:t>past</a:t>
            </a:r>
            <a:r>
              <a:rPr lang="en-US" sz="3600" dirty="0">
                <a:solidFill>
                  <a:srgbClr val="FF0000"/>
                </a:solidFill>
              </a:rPr>
              <a:t> five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37087" y="5220952"/>
            <a:ext cx="1635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solidFill>
                  <a:srgbClr val="FF0000"/>
                </a:solidFill>
              </a:rPr>
              <a:t>Twenty  </a:t>
            </a:r>
            <a:r>
              <a:rPr lang="en-US" sz="3600" u="sng" dirty="0">
                <a:solidFill>
                  <a:srgbClr val="FF0000"/>
                </a:solidFill>
              </a:rPr>
              <a:t>to</a:t>
            </a:r>
            <a:r>
              <a:rPr lang="en-US" sz="3600" dirty="0">
                <a:solidFill>
                  <a:srgbClr val="FF0000"/>
                </a:solidFill>
              </a:rPr>
              <a:t> six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04136" y="5220951"/>
            <a:ext cx="2201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solidFill>
                  <a:srgbClr val="FF0000"/>
                </a:solidFill>
              </a:rPr>
              <a:t>A quarter </a:t>
            </a:r>
            <a:r>
              <a:rPr lang="en-US" sz="3600" u="sng" dirty="0">
                <a:solidFill>
                  <a:srgbClr val="FF0000"/>
                </a:solidFill>
              </a:rPr>
              <a:t>to</a:t>
            </a:r>
            <a:r>
              <a:rPr lang="en-US" sz="3600" dirty="0">
                <a:solidFill>
                  <a:srgbClr val="FF0000"/>
                </a:solidFill>
              </a:rPr>
              <a:t> six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222" y="849197"/>
            <a:ext cx="1935648" cy="16460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017" y="772720"/>
            <a:ext cx="1455546" cy="15622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t="3568"/>
          <a:stretch/>
        </p:blipFill>
        <p:spPr>
          <a:xfrm>
            <a:off x="10034302" y="966751"/>
            <a:ext cx="1562235" cy="14109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4429" y="3757785"/>
            <a:ext cx="1394581" cy="14631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0017" y="3814776"/>
            <a:ext cx="1379340" cy="15012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0792" y="3855163"/>
            <a:ext cx="1386960" cy="15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9251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768</Words>
  <Application>Microsoft Office PowerPoint</Application>
  <PresentationFormat>Widescreen</PresentationFormat>
  <Paragraphs>140</Paragraphs>
  <Slides>28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 Le</dc:creator>
  <cp:lastModifiedBy>Vũ Trần Gia Bửu</cp:lastModifiedBy>
  <cp:revision>156</cp:revision>
  <dcterms:created xsi:type="dcterms:W3CDTF">2021-09-24T06:18:33Z</dcterms:created>
  <dcterms:modified xsi:type="dcterms:W3CDTF">2023-08-02T08:02:21Z</dcterms:modified>
</cp:coreProperties>
</file>