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A9AD62-19D6-4D62-ADED-A12E4FEA1627}"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2874851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A9AD62-19D6-4D62-ADED-A12E4FEA1627}"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221530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A9AD62-19D6-4D62-ADED-A12E4FEA1627}"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2806151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A9AD62-19D6-4D62-ADED-A12E4FEA1627}"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2040985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A9AD62-19D6-4D62-ADED-A12E4FEA1627}"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2322426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A9AD62-19D6-4D62-ADED-A12E4FEA1627}"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2165464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A9AD62-19D6-4D62-ADED-A12E4FEA1627}" type="datetimeFigureOut">
              <a:rPr lang="en-US" smtClean="0"/>
              <a:t>5/5/2022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197371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A9AD62-19D6-4D62-ADED-A12E4FEA1627}" type="datetimeFigureOut">
              <a:rPr lang="en-US" smtClean="0"/>
              <a:t>5/5/2022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2504313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9AD62-19D6-4D62-ADED-A12E4FEA1627}" type="datetimeFigureOut">
              <a:rPr lang="en-US" smtClean="0"/>
              <a:t>5/5/2022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266967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A9AD62-19D6-4D62-ADED-A12E4FEA1627}"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1304518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A9AD62-19D6-4D62-ADED-A12E4FEA1627}"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4ACA1-7212-493E-B722-4FD1CF8BEA3A}" type="slidenum">
              <a:rPr lang="en-US" smtClean="0"/>
              <a:t>‹#›</a:t>
            </a:fld>
            <a:endParaRPr lang="en-US"/>
          </a:p>
        </p:txBody>
      </p:sp>
    </p:spTree>
    <p:extLst>
      <p:ext uri="{BB962C8B-B14F-4D97-AF65-F5344CB8AC3E}">
        <p14:creationId xmlns:p14="http://schemas.microsoft.com/office/powerpoint/2010/main" val="2279416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A9AD62-19D6-4D62-ADED-A12E4FEA1627}" type="datetimeFigureOut">
              <a:rPr lang="en-US" smtClean="0"/>
              <a:t>5/5/2022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4ACA1-7212-493E-B722-4FD1CF8BEA3A}" type="slidenum">
              <a:rPr lang="en-US" smtClean="0"/>
              <a:t>‹#›</a:t>
            </a:fld>
            <a:endParaRPr lang="en-US"/>
          </a:p>
        </p:txBody>
      </p:sp>
    </p:spTree>
    <p:extLst>
      <p:ext uri="{BB962C8B-B14F-4D97-AF65-F5344CB8AC3E}">
        <p14:creationId xmlns:p14="http://schemas.microsoft.com/office/powerpoint/2010/main" val="87183931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7109639"/>
          </a:xfrm>
          <a:prstGeom prst="rect">
            <a:avLst/>
          </a:prstGeom>
          <a:noFill/>
        </p:spPr>
        <p:txBody>
          <a:bodyPr wrap="square" rtlCol="0">
            <a:spAutoFit/>
          </a:bodyPr>
          <a:lstStyle/>
          <a:p>
            <a:r>
              <a:rPr lang="en-US" sz="2400" b="1" dirty="0"/>
              <a:t>Question 1</a:t>
            </a:r>
            <a:r>
              <a:rPr lang="en-US" sz="2400" dirty="0"/>
              <a:t>. </a:t>
            </a:r>
            <a:r>
              <a:rPr lang="vi-VN" sz="2400" dirty="0"/>
              <a:t>Both inventors and engineers look for ways to improve things in areas like health, food, safety, transportation, aerospace, electronics, </a:t>
            </a:r>
            <a:r>
              <a:rPr lang="en-US" sz="2400" dirty="0"/>
              <a:t>_______</a:t>
            </a:r>
            <a:r>
              <a:rPr lang="vi-VN" sz="2400" dirty="0"/>
              <a:t>, and the environment.</a:t>
            </a:r>
            <a:endParaRPr lang="en-US" sz="2400" dirty="0"/>
          </a:p>
          <a:p>
            <a:r>
              <a:rPr lang="vi-VN" sz="2400" dirty="0"/>
              <a:t>	</a:t>
            </a:r>
            <a:r>
              <a:rPr lang="vi-VN" sz="2400" b="1" dirty="0"/>
              <a:t>A</a:t>
            </a:r>
            <a:r>
              <a:rPr lang="vi-VN" sz="2400" dirty="0"/>
              <a:t>. communication	</a:t>
            </a:r>
            <a:r>
              <a:rPr lang="vi-VN" sz="2400" b="1" dirty="0"/>
              <a:t>B</a:t>
            </a:r>
            <a:r>
              <a:rPr lang="vi-VN" sz="2400" dirty="0"/>
              <a:t>. communicative	</a:t>
            </a:r>
            <a:endParaRPr lang="en-US" sz="2400" dirty="0" smtClean="0"/>
          </a:p>
          <a:p>
            <a:r>
              <a:rPr lang="en-US" sz="2400" b="1" dirty="0"/>
              <a:t>	</a:t>
            </a:r>
            <a:r>
              <a:rPr lang="vi-VN" sz="2400" b="1" dirty="0" smtClean="0"/>
              <a:t>C</a:t>
            </a:r>
            <a:r>
              <a:rPr lang="vi-VN" sz="2400" dirty="0"/>
              <a:t>. communicat</a:t>
            </a:r>
            <a:r>
              <a:rPr lang="en-US" sz="2400" dirty="0" err="1"/>
              <a:t>ively</a:t>
            </a:r>
            <a:r>
              <a:rPr lang="vi-VN" sz="2400" dirty="0"/>
              <a:t> 	</a:t>
            </a:r>
            <a:r>
              <a:rPr lang="vi-VN" sz="2400" b="1" dirty="0"/>
              <a:t>D</a:t>
            </a:r>
            <a:r>
              <a:rPr lang="vi-VN" sz="2400" dirty="0"/>
              <a:t>. communicat</a:t>
            </a:r>
            <a:r>
              <a:rPr lang="en-US" sz="2400" dirty="0"/>
              <a:t>e</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Từ</a:t>
            </a:r>
            <a:r>
              <a:rPr lang="en-US" sz="2400" dirty="0"/>
              <a:t> </a:t>
            </a:r>
            <a:r>
              <a:rPr lang="en-US" sz="2400" dirty="0" err="1"/>
              <a:t>loại</a:t>
            </a:r>
            <a:endParaRPr lang="en-US" sz="2400" dirty="0"/>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endParaRPr lang="en-US" sz="2400" dirty="0"/>
          </a:p>
          <a:p>
            <a:r>
              <a:rPr lang="fr-FR" sz="2400" dirty="0"/>
              <a:t>	A. communication /</a:t>
            </a:r>
            <a:r>
              <a:rPr lang="fr-FR" sz="2400" dirty="0" err="1"/>
              <a:t>kəmjuːnɪˈkeɪʃən</a:t>
            </a:r>
            <a:r>
              <a:rPr lang="fr-FR" sz="2400" dirty="0"/>
              <a:t>/ (n): </a:t>
            </a:r>
            <a:r>
              <a:rPr lang="fr-FR" sz="2400" dirty="0" err="1"/>
              <a:t>sự</a:t>
            </a:r>
            <a:r>
              <a:rPr lang="fr-FR" sz="2400" dirty="0"/>
              <a:t> </a:t>
            </a:r>
            <a:r>
              <a:rPr lang="fr-FR" sz="2400" dirty="0" err="1"/>
              <a:t>giao</a:t>
            </a:r>
            <a:r>
              <a:rPr lang="fr-FR" sz="2400" dirty="0"/>
              <a:t> </a:t>
            </a:r>
            <a:r>
              <a:rPr lang="fr-FR" sz="2400" dirty="0" err="1"/>
              <a:t>tiếp</a:t>
            </a:r>
            <a:endParaRPr lang="en-US" sz="2400" dirty="0"/>
          </a:p>
          <a:p>
            <a:r>
              <a:rPr lang="fr-FR" sz="2400" dirty="0"/>
              <a:t>	B. communicative /</a:t>
            </a:r>
            <a:r>
              <a:rPr lang="fr-FR" sz="2400" dirty="0" err="1"/>
              <a:t>kəˈmjuːnɪkətɪv</a:t>
            </a:r>
            <a:r>
              <a:rPr lang="fr-FR" sz="2400" dirty="0"/>
              <a:t>/ (a): </a:t>
            </a:r>
            <a:r>
              <a:rPr lang="fr-FR" sz="2400" dirty="0" err="1"/>
              <a:t>dễ</a:t>
            </a:r>
            <a:r>
              <a:rPr lang="fr-FR" sz="2400" dirty="0"/>
              <a:t> </a:t>
            </a:r>
            <a:r>
              <a:rPr lang="fr-FR" sz="2400" dirty="0" err="1"/>
              <a:t>truyền</a:t>
            </a:r>
            <a:r>
              <a:rPr lang="fr-FR" sz="2400" dirty="0"/>
              <a:t>, </a:t>
            </a:r>
            <a:r>
              <a:rPr lang="fr-FR" sz="2400" dirty="0" err="1"/>
              <a:t>thích</a:t>
            </a:r>
            <a:r>
              <a:rPr lang="fr-FR" sz="2400" dirty="0"/>
              <a:t> </a:t>
            </a:r>
            <a:r>
              <a:rPr lang="fr-FR" sz="2400" dirty="0" err="1"/>
              <a:t>trò</a:t>
            </a:r>
            <a:r>
              <a:rPr lang="fr-FR" sz="2400" dirty="0"/>
              <a:t> </a:t>
            </a:r>
            <a:r>
              <a:rPr lang="fr-FR" sz="2400" dirty="0" err="1"/>
              <a:t>chuyện</a:t>
            </a:r>
            <a:endParaRPr lang="en-US" sz="2400" dirty="0"/>
          </a:p>
          <a:p>
            <a:r>
              <a:rPr lang="fr-FR" sz="2400" dirty="0"/>
              <a:t>	C. </a:t>
            </a:r>
            <a:r>
              <a:rPr lang="fr-FR" sz="2400" dirty="0" err="1"/>
              <a:t>communicatively</a:t>
            </a:r>
            <a:r>
              <a:rPr lang="fr-FR" sz="2400" dirty="0"/>
              <a:t> / </a:t>
            </a:r>
            <a:r>
              <a:rPr lang="fr-FR" sz="2400" dirty="0" err="1"/>
              <a:t>kəˈmjuːnɪkətɪvli</a:t>
            </a:r>
            <a:r>
              <a:rPr lang="fr-FR" sz="2400" dirty="0"/>
              <a:t>/ (</a:t>
            </a:r>
            <a:r>
              <a:rPr lang="fr-FR" sz="2400" dirty="0" err="1"/>
              <a:t>adv</a:t>
            </a:r>
            <a:r>
              <a:rPr lang="fr-FR" sz="2400" dirty="0"/>
              <a:t>): </a:t>
            </a:r>
            <a:r>
              <a:rPr lang="fr-FR" sz="2400" dirty="0" err="1"/>
              <a:t>người</a:t>
            </a:r>
            <a:r>
              <a:rPr lang="fr-FR" sz="2400" dirty="0"/>
              <a:t> </a:t>
            </a:r>
            <a:r>
              <a:rPr lang="fr-FR" sz="2400" dirty="0" err="1"/>
              <a:t>giao</a:t>
            </a:r>
            <a:r>
              <a:rPr lang="fr-FR" sz="2400" dirty="0"/>
              <a:t> </a:t>
            </a:r>
            <a:r>
              <a:rPr lang="fr-FR" sz="2400" dirty="0" err="1"/>
              <a:t>tiếp</a:t>
            </a:r>
            <a:endParaRPr lang="en-US" sz="2400" dirty="0"/>
          </a:p>
          <a:p>
            <a:r>
              <a:rPr lang="fr-FR" sz="2400" dirty="0"/>
              <a:t>	D. </a:t>
            </a:r>
            <a:r>
              <a:rPr lang="fr-FR" sz="2400" dirty="0" err="1"/>
              <a:t>communicate</a:t>
            </a:r>
            <a:r>
              <a:rPr lang="fr-FR" sz="2400" dirty="0"/>
              <a:t> /</a:t>
            </a:r>
            <a:r>
              <a:rPr lang="fr-FR" sz="2400" dirty="0" err="1"/>
              <a:t>kəˈmjuːnɪkeɪt</a:t>
            </a:r>
            <a:r>
              <a:rPr lang="fr-FR" sz="2400" dirty="0"/>
              <a:t>/ (v): </a:t>
            </a:r>
            <a:r>
              <a:rPr lang="fr-FR" sz="2400" dirty="0" err="1"/>
              <a:t>giao</a:t>
            </a:r>
            <a:r>
              <a:rPr lang="fr-FR" sz="2400" dirty="0"/>
              <a:t> </a:t>
            </a:r>
            <a:r>
              <a:rPr lang="fr-FR" sz="2400" dirty="0" err="1"/>
              <a:t>tiếp</a:t>
            </a:r>
            <a:endParaRPr lang="en-US" sz="2400" dirty="0"/>
          </a:p>
          <a:p>
            <a:r>
              <a:rPr lang="fr-FR" sz="2400" dirty="0" err="1"/>
              <a:t>Căn</a:t>
            </a:r>
            <a:r>
              <a:rPr lang="fr-FR" sz="2400" dirty="0"/>
              <a:t> </a:t>
            </a:r>
            <a:r>
              <a:rPr lang="fr-FR" sz="2400" dirty="0" err="1"/>
              <a:t>cứ</a:t>
            </a:r>
            <a:r>
              <a:rPr lang="fr-FR" sz="2400" dirty="0"/>
              <a:t> </a:t>
            </a:r>
            <a:r>
              <a:rPr lang="fr-FR" sz="2400" dirty="0" err="1"/>
              <a:t>vào</a:t>
            </a:r>
            <a:r>
              <a:rPr lang="fr-FR" sz="2400" dirty="0"/>
              <a:t> </a:t>
            </a:r>
            <a:r>
              <a:rPr lang="fr-FR" sz="2400" dirty="0" err="1"/>
              <a:t>một</a:t>
            </a:r>
            <a:r>
              <a:rPr lang="fr-FR" sz="2400" dirty="0"/>
              <a:t> </a:t>
            </a:r>
            <a:r>
              <a:rPr lang="fr-FR" sz="2400" dirty="0" err="1"/>
              <a:t>loạt</a:t>
            </a:r>
            <a:r>
              <a:rPr lang="fr-FR" sz="2400" dirty="0"/>
              <a:t> </a:t>
            </a:r>
            <a:r>
              <a:rPr lang="fr-FR" sz="2400" dirty="0" err="1"/>
              <a:t>danh</a:t>
            </a:r>
            <a:r>
              <a:rPr lang="fr-FR" sz="2400" dirty="0"/>
              <a:t> </a:t>
            </a:r>
            <a:r>
              <a:rPr lang="fr-FR" sz="2400" dirty="0" err="1"/>
              <a:t>từ</a:t>
            </a:r>
            <a:r>
              <a:rPr lang="fr-FR" sz="2400" dirty="0"/>
              <a:t> “</a:t>
            </a:r>
            <a:r>
              <a:rPr lang="fr-FR" sz="2400" dirty="0" err="1"/>
              <a:t>health</a:t>
            </a:r>
            <a:r>
              <a:rPr lang="fr-FR" sz="2400" dirty="0"/>
              <a:t>, </a:t>
            </a:r>
            <a:r>
              <a:rPr lang="fr-FR" sz="2400" dirty="0" err="1"/>
              <a:t>food</a:t>
            </a:r>
            <a:r>
              <a:rPr lang="fr-FR" sz="2400" dirty="0"/>
              <a:t>, </a:t>
            </a:r>
            <a:r>
              <a:rPr lang="fr-FR" sz="2400" dirty="0" err="1"/>
              <a:t>safety</a:t>
            </a:r>
            <a:r>
              <a:rPr lang="fr-FR" sz="2400" dirty="0"/>
              <a:t>, transportation, </a:t>
            </a:r>
            <a:r>
              <a:rPr lang="fr-FR" sz="2400" dirty="0" err="1"/>
              <a:t>aerospace</a:t>
            </a:r>
            <a:r>
              <a:rPr lang="fr-FR" sz="2400" dirty="0"/>
              <a:t>, </a:t>
            </a:r>
            <a:r>
              <a:rPr lang="fr-FR" sz="2400" dirty="0" err="1"/>
              <a:t>electronics</a:t>
            </a:r>
            <a:r>
              <a:rPr lang="fr-FR" sz="2400" dirty="0"/>
              <a:t>,_____ , and the </a:t>
            </a:r>
            <a:r>
              <a:rPr lang="fr-FR" sz="2400" dirty="0" err="1"/>
              <a:t>environment</a:t>
            </a:r>
            <a:r>
              <a:rPr lang="fr-FR" sz="2400" dirty="0"/>
              <a:t>” </a:t>
            </a:r>
            <a:r>
              <a:rPr lang="fr-FR" sz="2400" dirty="0" err="1"/>
              <a:t>thì</a:t>
            </a:r>
            <a:r>
              <a:rPr lang="fr-FR" sz="2400" dirty="0"/>
              <a:t> </a:t>
            </a:r>
            <a:r>
              <a:rPr lang="fr-FR" sz="2400" dirty="0" err="1"/>
              <a:t>trong</a:t>
            </a:r>
            <a:r>
              <a:rPr lang="fr-FR" sz="2400" dirty="0"/>
              <a:t> </a:t>
            </a:r>
            <a:r>
              <a:rPr lang="fr-FR" sz="2400" dirty="0" err="1"/>
              <a:t>chỗ</a:t>
            </a:r>
            <a:r>
              <a:rPr lang="fr-FR" sz="2400" dirty="0"/>
              <a:t> </a:t>
            </a:r>
            <a:r>
              <a:rPr lang="fr-FR" sz="2400" dirty="0" err="1"/>
              <a:t>trống</a:t>
            </a:r>
            <a:r>
              <a:rPr lang="fr-FR" sz="2400" dirty="0"/>
              <a:t> ta </a:t>
            </a:r>
            <a:r>
              <a:rPr lang="fr-FR" sz="2400" dirty="0" err="1"/>
              <a:t>cũng</a:t>
            </a:r>
            <a:r>
              <a:rPr lang="fr-FR" sz="2400" dirty="0"/>
              <a:t> </a:t>
            </a:r>
            <a:r>
              <a:rPr lang="fr-FR" sz="2400" dirty="0" err="1"/>
              <a:t>sẽ</a:t>
            </a:r>
            <a:r>
              <a:rPr lang="fr-FR" sz="2400" dirty="0"/>
              <a:t> </a:t>
            </a:r>
            <a:r>
              <a:rPr lang="fr-FR" sz="2400" dirty="0" err="1"/>
              <a:t>cần</a:t>
            </a:r>
            <a:r>
              <a:rPr lang="fr-FR" sz="2400" dirty="0"/>
              <a:t> </a:t>
            </a:r>
            <a:r>
              <a:rPr lang="fr-FR" sz="2400" dirty="0" err="1"/>
              <a:t>một</a:t>
            </a:r>
            <a:r>
              <a:rPr lang="fr-FR" sz="2400" dirty="0"/>
              <a:t> </a:t>
            </a:r>
            <a:r>
              <a:rPr lang="fr-FR" sz="2400" dirty="0" err="1"/>
              <a:t>danh</a:t>
            </a:r>
            <a:r>
              <a:rPr lang="fr-FR" sz="2400" dirty="0"/>
              <a:t> </a:t>
            </a:r>
            <a:r>
              <a:rPr lang="fr-FR" sz="2400" dirty="0" err="1"/>
              <a:t>từ</a:t>
            </a:r>
            <a:r>
              <a:rPr lang="fr-FR" sz="2400" dirty="0"/>
              <a:t>. </a:t>
            </a:r>
            <a:r>
              <a:rPr lang="fr-FR" sz="2400" dirty="0" err="1"/>
              <a:t>Loại</a:t>
            </a:r>
            <a:r>
              <a:rPr lang="fr-FR" sz="2400" dirty="0"/>
              <a:t> B, C, D.</a:t>
            </a:r>
            <a:endParaRPr lang="en-US" sz="2400" dirty="0"/>
          </a:p>
          <a:p>
            <a:r>
              <a:rPr lang="fr-FR" sz="2400" dirty="0" err="1"/>
              <a:t>Vậy</a:t>
            </a:r>
            <a:r>
              <a:rPr lang="fr-FR" sz="2400" dirty="0"/>
              <a:t> </a:t>
            </a:r>
            <a:r>
              <a:rPr lang="fr-FR" sz="2400" dirty="0" err="1"/>
              <a:t>đáp</a:t>
            </a:r>
            <a:r>
              <a:rPr lang="fr-FR" sz="2400" dirty="0"/>
              <a:t> </a:t>
            </a:r>
            <a:r>
              <a:rPr lang="fr-FR" sz="2400" dirty="0" err="1"/>
              <a:t>án</a:t>
            </a:r>
            <a:r>
              <a:rPr lang="fr-FR" sz="2400" dirty="0"/>
              <a:t> </a:t>
            </a:r>
            <a:r>
              <a:rPr lang="fr-FR" sz="2400" dirty="0" err="1"/>
              <a:t>đúng</a:t>
            </a:r>
            <a:r>
              <a:rPr lang="fr-FR" sz="2400" dirty="0"/>
              <a:t> là A</a:t>
            </a:r>
            <a:endParaRPr lang="en-US" sz="2400" dirty="0"/>
          </a:p>
          <a:p>
            <a:endParaRPr lang="en-US" sz="2400" dirty="0"/>
          </a:p>
        </p:txBody>
      </p:sp>
      <p:sp>
        <p:nvSpPr>
          <p:cNvPr id="3" name="Oval 2"/>
          <p:cNvSpPr/>
          <p:nvPr/>
        </p:nvSpPr>
        <p:spPr>
          <a:xfrm>
            <a:off x="1066800" y="12954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4192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calcmode="lin" valueType="num">
                                      <p:cBhvr additive="base">
                                        <p:cTn id="3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915400" cy="5632311"/>
          </a:xfrm>
          <a:prstGeom prst="rect">
            <a:avLst/>
          </a:prstGeom>
          <a:noFill/>
        </p:spPr>
        <p:txBody>
          <a:bodyPr wrap="square" rtlCol="0">
            <a:spAutoFit/>
          </a:bodyPr>
          <a:lstStyle/>
          <a:p>
            <a:r>
              <a:rPr lang="en-US" sz="2400" b="1" dirty="0"/>
              <a:t>Question 10</a:t>
            </a:r>
            <a:r>
              <a:rPr lang="vi-VN" sz="2400" dirty="0"/>
              <a:t>. John will look for a job </a:t>
            </a:r>
            <a:r>
              <a:rPr lang="en-US" sz="2400" dirty="0"/>
              <a:t>_______</a:t>
            </a:r>
            <a:r>
              <a:rPr lang="vi-VN" sz="2400" dirty="0"/>
              <a:t>.</a:t>
            </a:r>
            <a:endParaRPr lang="en-US" sz="2400" dirty="0"/>
          </a:p>
          <a:p>
            <a:r>
              <a:rPr lang="vi-VN" sz="2400" dirty="0"/>
              <a:t>	</a:t>
            </a:r>
            <a:r>
              <a:rPr lang="vi-VN" sz="2400" b="1" dirty="0"/>
              <a:t>A</a:t>
            </a:r>
            <a:r>
              <a:rPr lang="vi-VN" sz="2400" dirty="0"/>
              <a:t>. when he passed his exams 	</a:t>
            </a:r>
            <a:r>
              <a:rPr lang="vi-VN" sz="2400" b="1" dirty="0"/>
              <a:t>B</a:t>
            </a:r>
            <a:r>
              <a:rPr lang="vi-VN" sz="2400" dirty="0"/>
              <a:t>. when he was passing his exams</a:t>
            </a:r>
            <a:endParaRPr lang="en-US" sz="2400" dirty="0"/>
          </a:p>
          <a:p>
            <a:r>
              <a:rPr lang="vi-VN" sz="2400" dirty="0"/>
              <a:t>	</a:t>
            </a:r>
            <a:r>
              <a:rPr lang="vi-VN" sz="2400" b="1" dirty="0"/>
              <a:t>C</a:t>
            </a:r>
            <a:r>
              <a:rPr lang="vi-VN" sz="2400" dirty="0"/>
              <a:t>. when he passes his exams 	</a:t>
            </a:r>
            <a:r>
              <a:rPr lang="vi-VN" sz="2400" b="1" dirty="0"/>
              <a:t>D</a:t>
            </a:r>
            <a:r>
              <a:rPr lang="vi-VN" sz="2400" dirty="0"/>
              <a:t>. when he had passed his exams</a:t>
            </a:r>
            <a:endParaRPr lang="en-US" sz="2400" dirty="0"/>
          </a:p>
          <a:p>
            <a:endParaRPr lang="en-US" sz="2400" b="1" dirty="0" smtClean="0"/>
          </a:p>
          <a:p>
            <a:r>
              <a:rPr lang="vi-VN" sz="2400" dirty="0" smtClean="0"/>
              <a:t>Kiến </a:t>
            </a:r>
            <a:r>
              <a:rPr lang="vi-VN" sz="2400" dirty="0"/>
              <a:t>thức:  </a:t>
            </a:r>
            <a:r>
              <a:rPr lang="en-US" sz="2400" dirty="0" err="1"/>
              <a:t>Sự</a:t>
            </a:r>
            <a:r>
              <a:rPr lang="en-US" sz="2400" dirty="0"/>
              <a:t> </a:t>
            </a:r>
            <a:r>
              <a:rPr lang="vi-VN" sz="2400" dirty="0"/>
              <a:t>phối hợp các thì </a:t>
            </a:r>
            <a:r>
              <a:rPr lang="en-US" sz="2400" dirty="0"/>
              <a:t>(</a:t>
            </a:r>
            <a:r>
              <a:rPr lang="en-US" sz="2400" dirty="0" err="1"/>
              <a:t>Tương</a:t>
            </a:r>
            <a:r>
              <a:rPr lang="en-US" sz="2400" dirty="0"/>
              <a:t> </a:t>
            </a:r>
            <a:r>
              <a:rPr lang="en-US" sz="2400" dirty="0" err="1"/>
              <a:t>lai</a:t>
            </a:r>
            <a:r>
              <a:rPr lang="en-US" sz="2400" dirty="0"/>
              <a:t> &amp; </a:t>
            </a:r>
            <a:r>
              <a:rPr lang="en-US" sz="2400" dirty="0" err="1"/>
              <a:t>hiện</a:t>
            </a:r>
            <a:r>
              <a:rPr lang="en-US" sz="2400" dirty="0"/>
              <a:t> </a:t>
            </a:r>
            <a:r>
              <a:rPr lang="en-US" sz="2400" dirty="0" err="1"/>
              <a:t>tại</a:t>
            </a:r>
            <a:r>
              <a:rPr lang="en-US" sz="2400" dirty="0"/>
              <a:t>)</a:t>
            </a:r>
          </a:p>
          <a:p>
            <a:r>
              <a:rPr lang="vi-VN" sz="2400" dirty="0"/>
              <a:t>Giải thích:</a:t>
            </a:r>
            <a:endParaRPr lang="en-US" sz="2400" dirty="0"/>
          </a:p>
          <a:p>
            <a:r>
              <a:rPr lang="en-US" sz="2400" dirty="0"/>
              <a:t>Ta </a:t>
            </a:r>
            <a:r>
              <a:rPr lang="en-US" sz="2400" dirty="0" err="1"/>
              <a:t>thấy</a:t>
            </a:r>
            <a:r>
              <a:rPr lang="en-US" sz="2400" dirty="0"/>
              <a:t>, ở </a:t>
            </a:r>
            <a:r>
              <a:rPr lang="en-US" sz="2400" dirty="0" err="1"/>
              <a:t>mệnh</a:t>
            </a:r>
            <a:r>
              <a:rPr lang="en-US" sz="2400" dirty="0"/>
              <a:t> </a:t>
            </a:r>
            <a:r>
              <a:rPr lang="en-US" sz="2400" dirty="0" err="1"/>
              <a:t>đề</a:t>
            </a:r>
            <a:r>
              <a:rPr lang="en-US" sz="2400" dirty="0"/>
              <a:t> </a:t>
            </a:r>
            <a:r>
              <a:rPr lang="en-US" sz="2400" dirty="0" err="1"/>
              <a:t>chính</a:t>
            </a:r>
            <a:r>
              <a:rPr lang="en-US" sz="2400" dirty="0"/>
              <a:t> </a:t>
            </a:r>
            <a:r>
              <a:rPr lang="en-US" sz="2400" dirty="0" err="1"/>
              <a:t>động</a:t>
            </a:r>
            <a:r>
              <a:rPr lang="en-US" sz="2400" dirty="0"/>
              <a:t> </a:t>
            </a:r>
            <a:r>
              <a:rPr lang="en-US" sz="2400" dirty="0" err="1"/>
              <a:t>từ</a:t>
            </a:r>
            <a:r>
              <a:rPr lang="en-US" sz="2400" dirty="0"/>
              <a:t> chia ở </a:t>
            </a:r>
            <a:r>
              <a:rPr lang="en-US" sz="2400" dirty="0" err="1"/>
              <a:t>thì</a:t>
            </a:r>
            <a:r>
              <a:rPr lang="en-US" sz="2400" dirty="0"/>
              <a:t> </a:t>
            </a:r>
            <a:r>
              <a:rPr lang="en-US" sz="2400" dirty="0" err="1"/>
              <a:t>tương</a:t>
            </a:r>
            <a:r>
              <a:rPr lang="en-US" sz="2400" dirty="0"/>
              <a:t> </a:t>
            </a:r>
            <a:r>
              <a:rPr lang="en-US" sz="2400" dirty="0" err="1"/>
              <a:t>lai</a:t>
            </a:r>
            <a:r>
              <a:rPr lang="en-US" sz="2400" dirty="0"/>
              <a:t> </a:t>
            </a:r>
            <a:r>
              <a:rPr lang="en-US" sz="2400" dirty="0" err="1"/>
              <a:t>đơn</a:t>
            </a:r>
            <a:r>
              <a:rPr lang="en-US" sz="2400" dirty="0"/>
              <a:t> </a:t>
            </a:r>
            <a:r>
              <a:rPr lang="en-US" sz="2400" dirty="0" err="1"/>
              <a:t>nên</a:t>
            </a:r>
            <a:r>
              <a:rPr lang="en-US" sz="2400" dirty="0"/>
              <a:t> </a:t>
            </a:r>
            <a:r>
              <a:rPr lang="en-US" sz="2400" dirty="0" err="1"/>
              <a:t>động</a:t>
            </a:r>
            <a:r>
              <a:rPr lang="en-US" sz="2400" dirty="0"/>
              <a:t> </a:t>
            </a:r>
            <a:r>
              <a:rPr lang="en-US" sz="2400" dirty="0" err="1"/>
              <a:t>từ</a:t>
            </a:r>
            <a:r>
              <a:rPr lang="en-US" sz="2400" dirty="0"/>
              <a:t> ở </a:t>
            </a:r>
            <a:r>
              <a:rPr lang="en-US" sz="2400" dirty="0" err="1"/>
              <a:t>mệnh</a:t>
            </a:r>
            <a:r>
              <a:rPr lang="en-US" sz="2400" dirty="0"/>
              <a:t> </a:t>
            </a:r>
            <a:r>
              <a:rPr lang="en-US" sz="2400" dirty="0" err="1"/>
              <a:t>đề</a:t>
            </a:r>
            <a:r>
              <a:rPr lang="en-US" sz="2400" dirty="0"/>
              <a:t> </a:t>
            </a:r>
            <a:r>
              <a:rPr lang="en-US" sz="2400" dirty="0" err="1"/>
              <a:t>trạng</a:t>
            </a:r>
            <a:r>
              <a:rPr lang="en-US" sz="2400" dirty="0"/>
              <a:t> </a:t>
            </a:r>
            <a:r>
              <a:rPr lang="en-US" sz="2400" dirty="0" err="1"/>
              <a:t>ngữ</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chia ở </a:t>
            </a:r>
            <a:r>
              <a:rPr lang="en-US" sz="2400" dirty="0" err="1"/>
              <a:t>hiện</a:t>
            </a:r>
            <a:r>
              <a:rPr lang="en-US" sz="2400" dirty="0"/>
              <a:t> </a:t>
            </a:r>
            <a:r>
              <a:rPr lang="en-US" sz="2400" dirty="0" err="1"/>
              <a:t>tại</a:t>
            </a:r>
            <a:r>
              <a:rPr lang="en-US" sz="2400" dirty="0"/>
              <a:t>.</a:t>
            </a:r>
          </a:p>
          <a:p>
            <a:r>
              <a:rPr lang="en-US" sz="2400" dirty="0"/>
              <a:t>Ta </a:t>
            </a:r>
            <a:r>
              <a:rPr lang="en-US" sz="2400" dirty="0" err="1"/>
              <a:t>có</a:t>
            </a:r>
            <a:r>
              <a:rPr lang="en-US" sz="2400" dirty="0"/>
              <a:t> </a:t>
            </a:r>
            <a:r>
              <a:rPr lang="en-US" sz="2400" dirty="0" err="1"/>
              <a:t>công</a:t>
            </a:r>
            <a:r>
              <a:rPr lang="en-US" sz="2400" dirty="0"/>
              <a:t> </a:t>
            </a:r>
            <a:r>
              <a:rPr lang="en-US" sz="2400" dirty="0" err="1"/>
              <a:t>thức</a:t>
            </a:r>
            <a:r>
              <a:rPr lang="en-US" sz="2400" dirty="0"/>
              <a:t>: S1 + will + V1 + O1 + when + S2 + V2(s/</a:t>
            </a:r>
            <a:r>
              <a:rPr lang="en-US" sz="2400" dirty="0" err="1"/>
              <a:t>es</a:t>
            </a:r>
            <a:r>
              <a:rPr lang="en-US" sz="2400" dirty="0"/>
              <a:t>) + O2</a:t>
            </a:r>
          </a:p>
          <a:p>
            <a:r>
              <a:rPr lang="en-US" sz="2400" dirty="0"/>
              <a:t> </a:t>
            </a:r>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John </a:t>
            </a:r>
            <a:r>
              <a:rPr lang="en-US" sz="2400" dirty="0" err="1"/>
              <a:t>sẽ</a:t>
            </a:r>
            <a:r>
              <a:rPr lang="en-US" sz="2400" dirty="0"/>
              <a:t> </a:t>
            </a:r>
            <a:r>
              <a:rPr lang="en-US" sz="2400" dirty="0" err="1"/>
              <a:t>tìm</a:t>
            </a:r>
            <a:r>
              <a:rPr lang="en-US" sz="2400" dirty="0"/>
              <a:t> </a:t>
            </a:r>
            <a:r>
              <a:rPr lang="en-US" sz="2400" dirty="0" err="1"/>
              <a:t>kiếm</a:t>
            </a:r>
            <a:r>
              <a:rPr lang="en-US" sz="2400" dirty="0"/>
              <a:t> </a:t>
            </a:r>
            <a:r>
              <a:rPr lang="en-US" sz="2400" dirty="0" err="1"/>
              <a:t>một</a:t>
            </a:r>
            <a:r>
              <a:rPr lang="en-US" sz="2400" dirty="0"/>
              <a:t> </a:t>
            </a:r>
            <a:r>
              <a:rPr lang="en-US" sz="2400" dirty="0" err="1"/>
              <a:t>công</a:t>
            </a:r>
            <a:r>
              <a:rPr lang="en-US" sz="2400" dirty="0"/>
              <a:t> </a:t>
            </a:r>
            <a:r>
              <a:rPr lang="en-US" sz="2400" dirty="0" err="1"/>
              <a:t>việc</a:t>
            </a:r>
            <a:r>
              <a:rPr lang="en-US" sz="2400" dirty="0"/>
              <a:t> </a:t>
            </a:r>
            <a:r>
              <a:rPr lang="en-US" sz="2400" dirty="0" err="1"/>
              <a:t>khi</a:t>
            </a:r>
            <a:r>
              <a:rPr lang="en-US" sz="2400" dirty="0"/>
              <a:t> </a:t>
            </a:r>
            <a:r>
              <a:rPr lang="en-US" sz="2400" dirty="0" err="1"/>
              <a:t>anh</a:t>
            </a:r>
            <a:r>
              <a:rPr lang="en-US" sz="2400" dirty="0"/>
              <a:t> </a:t>
            </a:r>
            <a:r>
              <a:rPr lang="en-US" sz="2400" dirty="0" err="1"/>
              <a:t>ấy</a:t>
            </a:r>
            <a:r>
              <a:rPr lang="en-US" sz="2400" dirty="0"/>
              <a:t> </a:t>
            </a:r>
            <a:r>
              <a:rPr lang="en-US" sz="2400" dirty="0" err="1"/>
              <a:t>vượt</a:t>
            </a:r>
            <a:r>
              <a:rPr lang="en-US" sz="2400" dirty="0"/>
              <a:t> qua </a:t>
            </a:r>
            <a:r>
              <a:rPr lang="en-US" sz="2400" dirty="0" err="1"/>
              <a:t>kỳ</a:t>
            </a:r>
            <a:r>
              <a:rPr lang="en-US" sz="2400" dirty="0"/>
              <a:t> </a:t>
            </a:r>
            <a:r>
              <a:rPr lang="en-US" sz="2400" dirty="0" err="1"/>
              <a:t>thi</a:t>
            </a:r>
            <a:r>
              <a:rPr lang="en-US" sz="2400" dirty="0"/>
              <a:t> </a:t>
            </a:r>
            <a:r>
              <a:rPr lang="en-US" sz="2400" dirty="0" err="1"/>
              <a:t>của</a:t>
            </a:r>
            <a:r>
              <a:rPr lang="en-US" sz="2400" dirty="0"/>
              <a:t> </a:t>
            </a:r>
            <a:r>
              <a:rPr lang="en-US" sz="2400" dirty="0" err="1"/>
              <a:t>mình</a:t>
            </a:r>
            <a:r>
              <a:rPr lang="en-US" sz="2400" dirty="0"/>
              <a:t>.</a:t>
            </a:r>
          </a:p>
          <a:p>
            <a:endParaRPr lang="en-US" sz="2400" dirty="0"/>
          </a:p>
        </p:txBody>
      </p:sp>
      <p:sp>
        <p:nvSpPr>
          <p:cNvPr id="2" name="Oval 1"/>
          <p:cNvSpPr/>
          <p:nvPr/>
        </p:nvSpPr>
        <p:spPr>
          <a:xfrm>
            <a:off x="11430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480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304800"/>
            <a:ext cx="8610600" cy="4524315"/>
          </a:xfrm>
          <a:prstGeom prst="rect">
            <a:avLst/>
          </a:prstGeom>
          <a:noFill/>
        </p:spPr>
        <p:txBody>
          <a:bodyPr wrap="square" rtlCol="0">
            <a:spAutoFit/>
          </a:bodyPr>
          <a:lstStyle/>
          <a:p>
            <a:r>
              <a:rPr lang="en-US" sz="2400" b="1" dirty="0"/>
              <a:t>Question 11</a:t>
            </a:r>
            <a:r>
              <a:rPr lang="vi-VN" sz="2400" dirty="0"/>
              <a:t>. I'm a patient of Dr. Stephens, please could I </a:t>
            </a:r>
            <a:r>
              <a:rPr lang="en-US" sz="2400" dirty="0"/>
              <a:t>_______ </a:t>
            </a:r>
            <a:r>
              <a:rPr lang="vi-VN" sz="2400" dirty="0"/>
              <a:t>an appointment to see her?</a:t>
            </a:r>
            <a:endParaRPr lang="en-US" sz="2400" dirty="0"/>
          </a:p>
          <a:p>
            <a:r>
              <a:rPr lang="vi-VN" sz="2400" dirty="0"/>
              <a:t>	</a:t>
            </a:r>
            <a:r>
              <a:rPr lang="vi-VN" sz="2400" b="1" dirty="0"/>
              <a:t>A</a:t>
            </a:r>
            <a:r>
              <a:rPr lang="vi-VN" sz="2400" dirty="0"/>
              <a:t>. do	</a:t>
            </a:r>
            <a:r>
              <a:rPr lang="vi-VN" sz="2400" b="1" dirty="0"/>
              <a:t>B</a:t>
            </a:r>
            <a:r>
              <a:rPr lang="vi-VN" sz="2400" dirty="0"/>
              <a:t>. make	</a:t>
            </a:r>
            <a:r>
              <a:rPr lang="vi-VN" sz="2400" b="1" dirty="0"/>
              <a:t>C</a:t>
            </a:r>
            <a:r>
              <a:rPr lang="vi-VN" sz="2400" dirty="0"/>
              <a:t>. take	</a:t>
            </a:r>
            <a:r>
              <a:rPr lang="vi-VN" sz="2400" b="1" dirty="0"/>
              <a:t>D</a:t>
            </a:r>
            <a:r>
              <a:rPr lang="vi-VN" sz="2400" dirty="0"/>
              <a:t>. leave</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Cụm</a:t>
            </a:r>
            <a:r>
              <a:rPr lang="vi-VN" sz="2400" dirty="0"/>
              <a:t> từ</a:t>
            </a:r>
            <a:r>
              <a:rPr lang="en-US" sz="2400" dirty="0"/>
              <a:t> </a:t>
            </a:r>
            <a:r>
              <a:rPr lang="en-US" sz="2400" dirty="0" err="1"/>
              <a:t>cố</a:t>
            </a:r>
            <a:r>
              <a:rPr lang="en-US" sz="2400" dirty="0"/>
              <a:t> </a:t>
            </a:r>
            <a:r>
              <a:rPr lang="en-US" sz="2400" dirty="0" err="1"/>
              <a:t>định</a:t>
            </a:r>
            <a:endParaRPr lang="en-US" sz="2400" dirty="0"/>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a:t>
            </a:r>
            <a:r>
              <a:rPr lang="en-US" sz="2400" dirty="0" err="1"/>
              <a:t>cụm</a:t>
            </a:r>
            <a:r>
              <a:rPr lang="en-US" sz="2400" dirty="0"/>
              <a:t> </a:t>
            </a:r>
            <a:r>
              <a:rPr lang="en-US" sz="2400" dirty="0" err="1"/>
              <a:t>từ</a:t>
            </a:r>
            <a:r>
              <a:rPr lang="en-US" sz="2400" dirty="0"/>
              <a:t> </a:t>
            </a:r>
            <a:r>
              <a:rPr lang="en-US" sz="2400" dirty="0" err="1"/>
              <a:t>cố</a:t>
            </a:r>
            <a:r>
              <a:rPr lang="en-US" sz="2400" dirty="0"/>
              <a:t> </a:t>
            </a:r>
            <a:r>
              <a:rPr lang="en-US" sz="2400" dirty="0" err="1"/>
              <a:t>định</a:t>
            </a:r>
            <a:r>
              <a:rPr lang="en-US" sz="2400" dirty="0"/>
              <a:t>: make an appointment: </a:t>
            </a:r>
            <a:r>
              <a:rPr lang="en-US" sz="2400" dirty="0" err="1"/>
              <a:t>sắp</a:t>
            </a:r>
            <a:r>
              <a:rPr lang="en-US" sz="2400" dirty="0"/>
              <a:t> </a:t>
            </a:r>
            <a:r>
              <a:rPr lang="en-US" sz="2400" dirty="0" err="1"/>
              <a:t>xếp</a:t>
            </a:r>
            <a:r>
              <a:rPr lang="en-US" sz="2400" dirty="0"/>
              <a:t> </a:t>
            </a:r>
            <a:r>
              <a:rPr lang="en-US" sz="2400" dirty="0" err="1"/>
              <a:t>cuộc</a:t>
            </a:r>
            <a:r>
              <a:rPr lang="en-US" sz="2400" dirty="0"/>
              <a:t> </a:t>
            </a:r>
            <a:r>
              <a:rPr lang="en-US" sz="2400" dirty="0" err="1"/>
              <a:t>hẹn</a:t>
            </a:r>
            <a:r>
              <a:rPr lang="en-US" sz="2400" dirty="0"/>
              <a:t>/ </a:t>
            </a:r>
            <a:r>
              <a:rPr lang="en-US" sz="2400" dirty="0" err="1"/>
              <a:t>đặt</a:t>
            </a:r>
            <a:r>
              <a:rPr lang="en-US" sz="2400" dirty="0"/>
              <a:t> </a:t>
            </a:r>
            <a:r>
              <a:rPr lang="en-US" sz="2400" dirty="0" err="1"/>
              <a:t>lịch</a:t>
            </a:r>
            <a:r>
              <a:rPr lang="en-US" sz="2400" dirty="0"/>
              <a:t> </a:t>
            </a:r>
            <a:r>
              <a:rPr lang="en-US" sz="2400" dirty="0" err="1"/>
              <a:t>hẹn</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Tôi</a:t>
            </a:r>
            <a:r>
              <a:rPr lang="en-US" sz="2400" dirty="0"/>
              <a:t> </a:t>
            </a:r>
            <a:r>
              <a:rPr lang="en-US" sz="2400" dirty="0" err="1"/>
              <a:t>là</a:t>
            </a:r>
            <a:r>
              <a:rPr lang="en-US" sz="2400" dirty="0"/>
              <a:t> </a:t>
            </a:r>
            <a:r>
              <a:rPr lang="en-US" sz="2400" dirty="0" err="1"/>
              <a:t>bệnh</a:t>
            </a:r>
            <a:r>
              <a:rPr lang="en-US" sz="2400" dirty="0"/>
              <a:t> </a:t>
            </a:r>
            <a:r>
              <a:rPr lang="en-US" sz="2400" dirty="0" err="1"/>
              <a:t>nhân</a:t>
            </a:r>
            <a:r>
              <a:rPr lang="en-US" sz="2400" dirty="0"/>
              <a:t> </a:t>
            </a:r>
            <a:r>
              <a:rPr lang="en-US" sz="2400" dirty="0" err="1"/>
              <a:t>của</a:t>
            </a:r>
            <a:r>
              <a:rPr lang="en-US" sz="2400" dirty="0"/>
              <a:t> </a:t>
            </a:r>
            <a:r>
              <a:rPr lang="en-US" sz="2400" dirty="0" err="1"/>
              <a:t>bác</a:t>
            </a:r>
            <a:r>
              <a:rPr lang="en-US" sz="2400" dirty="0"/>
              <a:t> </a:t>
            </a:r>
            <a:r>
              <a:rPr lang="en-US" sz="2400" dirty="0" err="1"/>
              <a:t>sĩ</a:t>
            </a:r>
            <a:r>
              <a:rPr lang="en-US" sz="2400" dirty="0"/>
              <a:t> Stephens, </a:t>
            </a:r>
            <a:r>
              <a:rPr lang="en-US" sz="2400" dirty="0" err="1"/>
              <a:t>vui</a:t>
            </a:r>
            <a:r>
              <a:rPr lang="en-US" sz="2400" dirty="0"/>
              <a:t> </a:t>
            </a:r>
            <a:r>
              <a:rPr lang="en-US" sz="2400" dirty="0" err="1"/>
              <a:t>lòng</a:t>
            </a:r>
            <a:r>
              <a:rPr lang="en-US" sz="2400" dirty="0"/>
              <a:t> </a:t>
            </a:r>
            <a:r>
              <a:rPr lang="en-US" sz="2400" dirty="0" err="1"/>
              <a:t>đặt</a:t>
            </a:r>
            <a:r>
              <a:rPr lang="en-US" sz="2400" dirty="0"/>
              <a:t> </a:t>
            </a:r>
            <a:r>
              <a:rPr lang="en-US" sz="2400" dirty="0" err="1"/>
              <a:t>lịch</a:t>
            </a:r>
            <a:r>
              <a:rPr lang="en-US" sz="2400" dirty="0"/>
              <a:t> </a:t>
            </a:r>
            <a:r>
              <a:rPr lang="en-US" sz="2400" dirty="0" err="1"/>
              <a:t>hẹn</a:t>
            </a:r>
            <a:r>
              <a:rPr lang="en-US" sz="2400" dirty="0"/>
              <a:t> </a:t>
            </a:r>
            <a:r>
              <a:rPr lang="en-US" sz="2400" dirty="0" err="1"/>
              <a:t>gặp</a:t>
            </a:r>
            <a:r>
              <a:rPr lang="en-US" sz="2400" dirty="0"/>
              <a:t> </a:t>
            </a:r>
            <a:r>
              <a:rPr lang="en-US" sz="2400" dirty="0" err="1"/>
              <a:t>cô</a:t>
            </a:r>
            <a:r>
              <a:rPr lang="en-US" sz="2400" dirty="0"/>
              <a:t> </a:t>
            </a:r>
            <a:r>
              <a:rPr lang="en-US" sz="2400" dirty="0" err="1"/>
              <a:t>ấy</a:t>
            </a:r>
            <a:r>
              <a:rPr lang="en-US" sz="2400" dirty="0"/>
              <a:t> </a:t>
            </a:r>
            <a:r>
              <a:rPr lang="en-US" sz="2400" dirty="0" err="1"/>
              <a:t>được</a:t>
            </a:r>
            <a:r>
              <a:rPr lang="en-US" sz="2400" dirty="0"/>
              <a:t> </a:t>
            </a:r>
            <a:r>
              <a:rPr lang="en-US" sz="2400" dirty="0" err="1"/>
              <a:t>không</a:t>
            </a:r>
            <a:r>
              <a:rPr lang="en-US" sz="2400" dirty="0"/>
              <a:t>?</a:t>
            </a:r>
          </a:p>
          <a:p>
            <a:endParaRPr lang="en-US" sz="2400" dirty="0"/>
          </a:p>
        </p:txBody>
      </p:sp>
      <p:sp>
        <p:nvSpPr>
          <p:cNvPr id="2" name="Oval 1"/>
          <p:cNvSpPr/>
          <p:nvPr/>
        </p:nvSpPr>
        <p:spPr>
          <a:xfrm>
            <a:off x="21336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270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 calcmode="lin" valueType="num">
                                      <p:cBhvr additive="base">
                                        <p:cTn id="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anim calcmode="lin" valueType="num">
                                      <p:cBhvr additive="base">
                                        <p:cTn id="1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anim calcmode="lin" valueType="num">
                                      <p:cBhvr additive="base">
                                        <p:cTn id="1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 calcmode="lin" valueType="num">
                                      <p:cBhvr additive="base">
                                        <p:cTn id="1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 calcmode="lin" valueType="num">
                                      <p:cBhvr additive="base">
                                        <p:cTn id="2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5632311"/>
          </a:xfrm>
          <a:prstGeom prst="rect">
            <a:avLst/>
          </a:prstGeom>
          <a:noFill/>
        </p:spPr>
        <p:txBody>
          <a:bodyPr wrap="square" rtlCol="0">
            <a:spAutoFit/>
          </a:bodyPr>
          <a:lstStyle/>
          <a:p>
            <a:r>
              <a:rPr lang="en-US" sz="2400" b="1" dirty="0"/>
              <a:t>Question 12</a:t>
            </a:r>
            <a:r>
              <a:rPr lang="vi-VN" sz="2400" dirty="0"/>
              <a:t>. The </a:t>
            </a:r>
            <a:r>
              <a:rPr lang="en-US" sz="2400" dirty="0"/>
              <a:t>_______ </a:t>
            </a:r>
            <a:r>
              <a:rPr lang="vi-VN" sz="2400" dirty="0"/>
              <a:t>prices of property in big cities may deter people on low incomes from owning a house there.</a:t>
            </a:r>
            <a:endParaRPr lang="en-US" sz="2400" dirty="0"/>
          </a:p>
          <a:p>
            <a:r>
              <a:rPr lang="vi-VN" sz="2400" b="1" dirty="0" smtClean="0"/>
              <a:t>A</a:t>
            </a:r>
            <a:r>
              <a:rPr lang="vi-VN" sz="2400" dirty="0"/>
              <a:t>. competitive 	</a:t>
            </a:r>
            <a:r>
              <a:rPr lang="vi-VN" sz="2400" b="1" dirty="0"/>
              <a:t>B</a:t>
            </a:r>
            <a:r>
              <a:rPr lang="vi-VN" sz="2400" dirty="0"/>
              <a:t>. forbidding 	</a:t>
            </a:r>
            <a:r>
              <a:rPr lang="vi-VN" sz="2400" b="1" dirty="0"/>
              <a:t>C</a:t>
            </a:r>
            <a:r>
              <a:rPr lang="vi-VN" sz="2400" dirty="0"/>
              <a:t>. prohibitive </a:t>
            </a:r>
            <a:r>
              <a:rPr lang="en-US" sz="2400" dirty="0" smtClean="0"/>
              <a:t> </a:t>
            </a:r>
            <a:r>
              <a:rPr lang="vi-VN" sz="2400" b="1" dirty="0" smtClean="0"/>
              <a:t>D</a:t>
            </a:r>
            <a:r>
              <a:rPr lang="vi-VN" sz="2400" dirty="0"/>
              <a:t>. inflatable</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a:t>
            </a:r>
            <a:r>
              <a:rPr lang="fr-FR" sz="2400" dirty="0" err="1"/>
              <a:t>Từ</a:t>
            </a:r>
            <a:r>
              <a:rPr lang="fr-FR" sz="2400" dirty="0"/>
              <a:t> </a:t>
            </a:r>
            <a:r>
              <a:rPr lang="fr-FR" sz="2400" dirty="0" err="1"/>
              <a:t>vựng</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fr-FR" sz="2400" dirty="0"/>
              <a:t>	A. </a:t>
            </a:r>
            <a:r>
              <a:rPr lang="fr-FR" sz="2400" dirty="0" err="1"/>
              <a:t>competitive</a:t>
            </a:r>
            <a:r>
              <a:rPr lang="fr-FR" sz="2400" dirty="0"/>
              <a:t> (a): (</a:t>
            </a:r>
            <a:r>
              <a:rPr lang="fr-FR" sz="2400" dirty="0" err="1"/>
              <a:t>giá</a:t>
            </a:r>
            <a:r>
              <a:rPr lang="fr-FR" sz="2400" dirty="0"/>
              <a:t> </a:t>
            </a:r>
            <a:r>
              <a:rPr lang="fr-FR" sz="2400" dirty="0" err="1"/>
              <a:t>cả</a:t>
            </a:r>
            <a:r>
              <a:rPr lang="fr-FR" sz="2400" dirty="0"/>
              <a:t>) </a:t>
            </a:r>
            <a:r>
              <a:rPr lang="fr-FR" sz="2400" dirty="0" err="1"/>
              <a:t>thấp</a:t>
            </a:r>
            <a:r>
              <a:rPr lang="fr-FR" sz="2400" dirty="0"/>
              <a:t> </a:t>
            </a:r>
            <a:r>
              <a:rPr lang="fr-FR" sz="2400" dirty="0" err="1"/>
              <a:t>đủ</a:t>
            </a:r>
            <a:r>
              <a:rPr lang="fr-FR" sz="2400" dirty="0"/>
              <a:t> </a:t>
            </a:r>
            <a:r>
              <a:rPr lang="fr-FR" sz="2400" dirty="0" err="1"/>
              <a:t>để</a:t>
            </a:r>
            <a:r>
              <a:rPr lang="fr-FR" sz="2400" dirty="0"/>
              <a:t> </a:t>
            </a:r>
            <a:r>
              <a:rPr lang="fr-FR" sz="2400" dirty="0" err="1"/>
              <a:t>cạnh</a:t>
            </a:r>
            <a:r>
              <a:rPr lang="fr-FR" sz="2400" dirty="0"/>
              <a:t> </a:t>
            </a:r>
            <a:r>
              <a:rPr lang="fr-FR" sz="2400" dirty="0" err="1"/>
              <a:t>tranh</a:t>
            </a:r>
            <a:r>
              <a:rPr lang="fr-FR" sz="2400" dirty="0"/>
              <a:t> </a:t>
            </a:r>
            <a:r>
              <a:rPr lang="fr-FR" sz="2400" dirty="0" err="1"/>
              <a:t>với</a:t>
            </a:r>
            <a:r>
              <a:rPr lang="fr-FR" sz="2400" dirty="0"/>
              <a:t> </a:t>
            </a:r>
            <a:r>
              <a:rPr lang="fr-FR" sz="2400" dirty="0" err="1"/>
              <a:t>đối</a:t>
            </a:r>
            <a:r>
              <a:rPr lang="fr-FR" sz="2400" dirty="0"/>
              <a:t> </a:t>
            </a:r>
            <a:r>
              <a:rPr lang="fr-FR" sz="2400" dirty="0" err="1"/>
              <a:t>thủ</a:t>
            </a:r>
            <a:r>
              <a:rPr lang="fr-FR" sz="2400" dirty="0"/>
              <a:t>; </a:t>
            </a:r>
            <a:r>
              <a:rPr lang="fr-FR" sz="2400" dirty="0" err="1"/>
              <a:t>có</a:t>
            </a:r>
            <a:r>
              <a:rPr lang="fr-FR" sz="2400" dirty="0"/>
              <a:t> </a:t>
            </a:r>
            <a:r>
              <a:rPr lang="fr-FR" sz="2400" dirty="0" err="1"/>
              <a:t>tính</a:t>
            </a:r>
            <a:r>
              <a:rPr lang="fr-FR" sz="2400" dirty="0"/>
              <a:t> </a:t>
            </a:r>
            <a:r>
              <a:rPr lang="fr-FR" sz="2400" dirty="0" err="1"/>
              <a:t>cạnh</a:t>
            </a:r>
            <a:r>
              <a:rPr lang="fr-FR" sz="2400" dirty="0"/>
              <a:t> </a:t>
            </a:r>
            <a:r>
              <a:rPr lang="fr-FR" sz="2400" dirty="0" err="1"/>
              <a:t>tranh</a:t>
            </a:r>
            <a:r>
              <a:rPr lang="fr-FR" sz="2400" dirty="0"/>
              <a:t>, </a:t>
            </a:r>
            <a:r>
              <a:rPr lang="fr-FR" sz="2400" dirty="0" err="1"/>
              <a:t>có</a:t>
            </a:r>
            <a:r>
              <a:rPr lang="fr-FR" sz="2400" dirty="0"/>
              <a:t> </a:t>
            </a:r>
            <a:r>
              <a:rPr lang="fr-FR" sz="2400" dirty="0" err="1"/>
              <a:t>tính</a:t>
            </a:r>
            <a:r>
              <a:rPr lang="fr-FR" sz="2400" dirty="0"/>
              <a:t> </a:t>
            </a:r>
            <a:r>
              <a:rPr lang="fr-FR" sz="2400" dirty="0" err="1"/>
              <a:t>ganh</a:t>
            </a:r>
            <a:r>
              <a:rPr lang="fr-FR" sz="2400" dirty="0"/>
              <a:t> </a:t>
            </a:r>
            <a:r>
              <a:rPr lang="fr-FR" sz="2400" dirty="0" err="1"/>
              <a:t>đua</a:t>
            </a:r>
            <a:endParaRPr lang="en-US" sz="2400" dirty="0"/>
          </a:p>
          <a:p>
            <a:r>
              <a:rPr lang="fr-FR" sz="2400" dirty="0"/>
              <a:t>	B. </a:t>
            </a:r>
            <a:r>
              <a:rPr lang="fr-FR" sz="2400" dirty="0" err="1"/>
              <a:t>forbidding</a:t>
            </a:r>
            <a:r>
              <a:rPr lang="fr-FR" sz="2400" dirty="0"/>
              <a:t> (a): (</a:t>
            </a:r>
            <a:r>
              <a:rPr lang="fr-FR" sz="2400" dirty="0" err="1"/>
              <a:t>ngoại</a:t>
            </a:r>
            <a:r>
              <a:rPr lang="fr-FR" sz="2400" dirty="0"/>
              <a:t> </a:t>
            </a:r>
            <a:r>
              <a:rPr lang="fr-FR" sz="2400" dirty="0" err="1"/>
              <a:t>hình</a:t>
            </a:r>
            <a:r>
              <a:rPr lang="fr-FR" sz="2400" dirty="0"/>
              <a:t>) </a:t>
            </a:r>
            <a:r>
              <a:rPr lang="fr-FR" sz="2400" dirty="0" err="1"/>
              <a:t>trông</a:t>
            </a:r>
            <a:r>
              <a:rPr lang="fr-FR" sz="2400" dirty="0"/>
              <a:t> </a:t>
            </a:r>
            <a:r>
              <a:rPr lang="fr-FR" sz="2400" dirty="0" err="1"/>
              <a:t>gớm</a:t>
            </a:r>
            <a:r>
              <a:rPr lang="fr-FR" sz="2400" dirty="0"/>
              <a:t> </a:t>
            </a:r>
            <a:r>
              <a:rPr lang="fr-FR" sz="2400" dirty="0" err="1"/>
              <a:t>guốc</a:t>
            </a:r>
            <a:r>
              <a:rPr lang="fr-FR" sz="2400" dirty="0"/>
              <a:t>, </a:t>
            </a:r>
            <a:r>
              <a:rPr lang="fr-FR" sz="2400" dirty="0" err="1"/>
              <a:t>không</a:t>
            </a:r>
            <a:r>
              <a:rPr lang="fr-FR" sz="2400" dirty="0"/>
              <a:t> </a:t>
            </a:r>
            <a:r>
              <a:rPr lang="fr-FR" sz="2400" dirty="0" err="1"/>
              <a:t>thân</a:t>
            </a:r>
            <a:r>
              <a:rPr lang="fr-FR" sz="2400" dirty="0"/>
              <a:t> </a:t>
            </a:r>
            <a:r>
              <a:rPr lang="fr-FR" sz="2400" dirty="0" err="1"/>
              <a:t>thiện</a:t>
            </a:r>
            <a:endParaRPr lang="en-US" sz="2400" dirty="0"/>
          </a:p>
          <a:p>
            <a:r>
              <a:rPr lang="fr-FR" sz="2400" dirty="0"/>
              <a:t>	C. prohibitive (a): (</a:t>
            </a:r>
            <a:r>
              <a:rPr lang="fr-FR" sz="2400" dirty="0" err="1"/>
              <a:t>giá</a:t>
            </a:r>
            <a:r>
              <a:rPr lang="fr-FR" sz="2400" dirty="0"/>
              <a:t> </a:t>
            </a:r>
            <a:r>
              <a:rPr lang="fr-FR" sz="2400" dirty="0" err="1"/>
              <a:t>cả</a:t>
            </a:r>
            <a:r>
              <a:rPr lang="fr-FR" sz="2400" dirty="0"/>
              <a:t>) </a:t>
            </a:r>
            <a:r>
              <a:rPr lang="fr-FR" sz="2400" dirty="0" err="1"/>
              <a:t>quá</a:t>
            </a:r>
            <a:r>
              <a:rPr lang="fr-FR" sz="2400" dirty="0"/>
              <a:t> </a:t>
            </a:r>
            <a:r>
              <a:rPr lang="fr-FR" sz="2400" dirty="0" err="1"/>
              <a:t>cao</a:t>
            </a:r>
            <a:r>
              <a:rPr lang="fr-FR" sz="2400" dirty="0"/>
              <a:t> </a:t>
            </a:r>
            <a:r>
              <a:rPr lang="fr-FR" sz="2400" dirty="0" err="1"/>
              <a:t>không</a:t>
            </a:r>
            <a:r>
              <a:rPr lang="fr-FR" sz="2400" dirty="0"/>
              <a:t> </a:t>
            </a:r>
            <a:r>
              <a:rPr lang="fr-FR" sz="2400" dirty="0" err="1"/>
              <a:t>thể</a:t>
            </a:r>
            <a:r>
              <a:rPr lang="fr-FR" sz="2400" dirty="0"/>
              <a:t> mua </a:t>
            </a:r>
            <a:r>
              <a:rPr lang="fr-FR" sz="2400" dirty="0" err="1"/>
              <a:t>được</a:t>
            </a:r>
            <a:r>
              <a:rPr lang="fr-FR" sz="2400" dirty="0"/>
              <a:t>; </a:t>
            </a:r>
            <a:r>
              <a:rPr lang="fr-FR" sz="2400" dirty="0" err="1"/>
              <a:t>có</a:t>
            </a:r>
            <a:r>
              <a:rPr lang="fr-FR" sz="2400" dirty="0"/>
              <a:t> </a:t>
            </a:r>
            <a:r>
              <a:rPr lang="fr-FR" sz="2400" dirty="0" err="1"/>
              <a:t>tính</a:t>
            </a:r>
            <a:r>
              <a:rPr lang="fr-FR" sz="2400" dirty="0"/>
              <a:t> </a:t>
            </a:r>
            <a:r>
              <a:rPr lang="fr-FR" sz="2400" dirty="0" err="1"/>
              <a:t>ngăn</a:t>
            </a:r>
            <a:r>
              <a:rPr lang="fr-FR" sz="2400" dirty="0"/>
              <a:t> </a:t>
            </a:r>
            <a:r>
              <a:rPr lang="fr-FR" sz="2400" dirty="0" err="1"/>
              <a:t>cấm</a:t>
            </a:r>
            <a:r>
              <a:rPr lang="fr-FR" sz="2400" dirty="0"/>
              <a:t>, </a:t>
            </a:r>
            <a:r>
              <a:rPr lang="fr-FR" sz="2400" dirty="0" err="1"/>
              <a:t>ngăn</a:t>
            </a:r>
            <a:r>
              <a:rPr lang="fr-FR" sz="2400" dirty="0"/>
              <a:t> </a:t>
            </a:r>
            <a:r>
              <a:rPr lang="fr-FR" sz="2400" dirty="0" err="1"/>
              <a:t>cản</a:t>
            </a:r>
            <a:endParaRPr lang="en-US" sz="2400" dirty="0"/>
          </a:p>
          <a:p>
            <a:r>
              <a:rPr lang="fr-FR" sz="2400" dirty="0"/>
              <a:t>	D. </a:t>
            </a:r>
            <a:r>
              <a:rPr lang="fr-FR" sz="2400" dirty="0" err="1"/>
              <a:t>inflatable</a:t>
            </a:r>
            <a:r>
              <a:rPr lang="fr-FR" sz="2400" dirty="0"/>
              <a:t> (a): </a:t>
            </a:r>
            <a:r>
              <a:rPr lang="fr-FR" sz="2400" dirty="0" err="1"/>
              <a:t>thổi</a:t>
            </a:r>
            <a:r>
              <a:rPr lang="fr-FR" sz="2400" dirty="0"/>
              <a:t> </a:t>
            </a:r>
            <a:r>
              <a:rPr lang="fr-FR" sz="2400" dirty="0" err="1"/>
              <a:t>phồng</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endParaRPr lang="en-US" sz="2400" dirty="0"/>
          </a:p>
        </p:txBody>
      </p:sp>
      <p:sp>
        <p:nvSpPr>
          <p:cNvPr id="2" name="Oval 1"/>
          <p:cNvSpPr/>
          <p:nvPr/>
        </p:nvSpPr>
        <p:spPr>
          <a:xfrm>
            <a:off x="4876800" y="1143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1485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4893647"/>
          </a:xfrm>
          <a:prstGeom prst="rect">
            <a:avLst/>
          </a:prstGeom>
          <a:noFill/>
        </p:spPr>
        <p:txBody>
          <a:bodyPr wrap="square" rtlCol="0">
            <a:spAutoFit/>
          </a:bodyPr>
          <a:lstStyle/>
          <a:p>
            <a:r>
              <a:rPr lang="en-US" sz="2400" b="1" dirty="0"/>
              <a:t>Question 13</a:t>
            </a:r>
            <a:r>
              <a:rPr lang="vi-VN" sz="2400" dirty="0"/>
              <a:t>. </a:t>
            </a:r>
            <a:r>
              <a:rPr lang="en-US" sz="2400" dirty="0"/>
              <a:t>We can’t go along here because the road _______.</a:t>
            </a:r>
          </a:p>
          <a:p>
            <a:r>
              <a:rPr lang="en-US" sz="2400" dirty="0"/>
              <a:t>	</a:t>
            </a:r>
            <a:r>
              <a:rPr lang="en-US" sz="2400" b="1" dirty="0"/>
              <a:t>A</a:t>
            </a:r>
            <a:r>
              <a:rPr lang="en-US" sz="2400" dirty="0"/>
              <a:t>. is repairing	</a:t>
            </a:r>
            <a:r>
              <a:rPr lang="en-US" sz="2400" b="1" dirty="0"/>
              <a:t>B</a:t>
            </a:r>
            <a:r>
              <a:rPr lang="en-US" sz="2400" dirty="0"/>
              <a:t>. repaired	</a:t>
            </a:r>
            <a:r>
              <a:rPr lang="en-US" sz="2400" b="1" dirty="0"/>
              <a:t>C</a:t>
            </a:r>
            <a:r>
              <a:rPr lang="en-US" sz="2400" dirty="0"/>
              <a:t>. is being repaired	</a:t>
            </a:r>
            <a:r>
              <a:rPr lang="en-US" sz="2400" b="1" dirty="0"/>
              <a:t>D</a:t>
            </a:r>
            <a:r>
              <a:rPr lang="en-US" sz="2400" dirty="0"/>
              <a:t>. repairs</a:t>
            </a:r>
          </a:p>
          <a:p>
            <a:endParaRPr lang="en-US" sz="2400" b="1" dirty="0" smtClean="0"/>
          </a:p>
          <a:p>
            <a:r>
              <a:rPr lang="fr-FR" sz="2400" dirty="0" err="1" smtClean="0"/>
              <a:t>Kiến</a:t>
            </a:r>
            <a:r>
              <a:rPr lang="fr-FR" sz="2400" dirty="0" smtClean="0"/>
              <a:t> </a:t>
            </a:r>
            <a:r>
              <a:rPr lang="fr-FR" sz="2400" dirty="0" err="1"/>
              <a:t>thức</a:t>
            </a:r>
            <a:r>
              <a:rPr lang="fr-FR" sz="2400" dirty="0"/>
              <a:t>: </a:t>
            </a:r>
            <a:r>
              <a:rPr lang="fr-FR" sz="2400" dirty="0" err="1"/>
              <a:t>Câu</a:t>
            </a:r>
            <a:r>
              <a:rPr lang="fr-FR" sz="2400" dirty="0"/>
              <a:t> </a:t>
            </a:r>
            <a:r>
              <a:rPr lang="fr-FR" sz="2400" dirty="0" err="1"/>
              <a:t>bị</a:t>
            </a:r>
            <a:r>
              <a:rPr lang="fr-FR" sz="2400" dirty="0"/>
              <a:t> </a:t>
            </a:r>
            <a:r>
              <a:rPr lang="fr-FR" sz="2400" dirty="0" err="1"/>
              <a:t>động</a:t>
            </a:r>
            <a:endParaRPr lang="en-US" sz="2400" dirty="0"/>
          </a:p>
          <a:p>
            <a:r>
              <a:rPr lang="fr-FR" sz="2400" dirty="0" err="1"/>
              <a:t>Giải</a:t>
            </a:r>
            <a:r>
              <a:rPr lang="fr-FR" sz="2400" dirty="0"/>
              <a:t> </a:t>
            </a:r>
            <a:r>
              <a:rPr lang="fr-FR" sz="2400" dirty="0" err="1"/>
              <a:t>thích</a:t>
            </a:r>
            <a:r>
              <a:rPr lang="fr-FR" sz="2400" dirty="0"/>
              <a:t>:</a:t>
            </a:r>
            <a:endParaRPr lang="en-US" sz="2400" dirty="0"/>
          </a:p>
          <a:p>
            <a:r>
              <a:rPr lang="vi-VN" sz="2400" dirty="0"/>
              <a:t>	Vì chủ ngữ là “the road” không thể thực hiện hành động “repair” nên ta chia động từ ở thể bị động.</a:t>
            </a:r>
            <a:endParaRPr lang="en-US" sz="2400" dirty="0"/>
          </a:p>
          <a:p>
            <a:r>
              <a:rPr lang="vi-VN" sz="2400" dirty="0"/>
              <a:t>	Vì “chúng tôi không thể đi qua đây” chứng minh hành động sửa đường đang diễn ra nên ta d</a:t>
            </a:r>
            <a:r>
              <a:rPr lang="en-US" sz="2400" dirty="0"/>
              <a:t>ù</a:t>
            </a:r>
            <a:r>
              <a:rPr lang="vi-VN" sz="2400" dirty="0"/>
              <a:t>ng thì hiện tại tiếp diễn.</a:t>
            </a:r>
            <a:endParaRPr lang="en-US" sz="2400" dirty="0"/>
          </a:p>
          <a:p>
            <a:r>
              <a:rPr lang="vi-VN" sz="2400" dirty="0"/>
              <a:t>	</a:t>
            </a:r>
            <a:r>
              <a:rPr lang="en-US" sz="2400" dirty="0" err="1"/>
              <a:t>Công</a:t>
            </a:r>
            <a:r>
              <a:rPr lang="en-US" sz="2400" dirty="0"/>
              <a:t> </a:t>
            </a:r>
            <a:r>
              <a:rPr lang="en-US" sz="2400" dirty="0" err="1"/>
              <a:t>thức</a:t>
            </a:r>
            <a:r>
              <a:rPr lang="en-US" sz="2400" dirty="0"/>
              <a:t> </a:t>
            </a:r>
            <a:r>
              <a:rPr lang="en-US" sz="2400" dirty="0" err="1"/>
              <a:t>bị</a:t>
            </a:r>
            <a:r>
              <a:rPr lang="en-US" sz="2400" dirty="0"/>
              <a:t> </a:t>
            </a:r>
            <a:r>
              <a:rPr lang="en-US" sz="2400" dirty="0" err="1"/>
              <a:t>động</a:t>
            </a:r>
            <a:r>
              <a:rPr lang="en-US" sz="2400" dirty="0"/>
              <a:t> </a:t>
            </a:r>
            <a:r>
              <a:rPr lang="en-US" sz="2400" dirty="0" err="1"/>
              <a:t>của</a:t>
            </a:r>
            <a:r>
              <a:rPr lang="en-US" sz="2400" dirty="0"/>
              <a:t> </a:t>
            </a:r>
            <a:r>
              <a:rPr lang="en-US" sz="2400" dirty="0" err="1"/>
              <a:t>thì</a:t>
            </a:r>
            <a:r>
              <a:rPr lang="en-US" sz="2400" dirty="0"/>
              <a:t> </a:t>
            </a:r>
            <a:r>
              <a:rPr lang="en-US" sz="2400" dirty="0" err="1"/>
              <a:t>tiếp</a:t>
            </a:r>
            <a:r>
              <a:rPr lang="en-US" sz="2400" dirty="0"/>
              <a:t> </a:t>
            </a:r>
            <a:r>
              <a:rPr lang="en-US" sz="2400" dirty="0" err="1"/>
              <a:t>diễn</a:t>
            </a:r>
            <a:r>
              <a:rPr lang="en-US" sz="2400" dirty="0"/>
              <a:t>: be + being + Vp2</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Chúng</a:t>
            </a:r>
            <a:r>
              <a:rPr lang="en-US" sz="2400" dirty="0"/>
              <a:t> </a:t>
            </a:r>
            <a:r>
              <a:rPr lang="en-US" sz="2400" dirty="0" err="1"/>
              <a:t>tôi</a:t>
            </a:r>
            <a:r>
              <a:rPr lang="en-US" sz="2400" dirty="0"/>
              <a:t> </a:t>
            </a:r>
            <a:r>
              <a:rPr lang="en-US" sz="2400" dirty="0" err="1"/>
              <a:t>không</a:t>
            </a:r>
            <a:r>
              <a:rPr lang="en-US" sz="2400" dirty="0"/>
              <a:t> </a:t>
            </a:r>
            <a:r>
              <a:rPr lang="en-US" sz="2400" dirty="0" err="1"/>
              <a:t>thể</a:t>
            </a:r>
            <a:r>
              <a:rPr lang="en-US" sz="2400" dirty="0"/>
              <a:t> qua </a:t>
            </a:r>
            <a:r>
              <a:rPr lang="en-US" sz="2400" dirty="0" err="1"/>
              <a:t>đây</a:t>
            </a:r>
            <a:r>
              <a:rPr lang="en-US" sz="2400" dirty="0"/>
              <a:t> </a:t>
            </a:r>
            <a:r>
              <a:rPr lang="en-US" sz="2400" dirty="0" err="1"/>
              <a:t>vì</a:t>
            </a:r>
            <a:r>
              <a:rPr lang="en-US" sz="2400" dirty="0"/>
              <a:t> </a:t>
            </a:r>
            <a:r>
              <a:rPr lang="en-US" sz="2400" dirty="0" err="1"/>
              <a:t>đường</a:t>
            </a:r>
            <a:r>
              <a:rPr lang="en-US" sz="2400" dirty="0"/>
              <a:t> </a:t>
            </a:r>
            <a:r>
              <a:rPr lang="en-US" sz="2400" dirty="0" err="1"/>
              <a:t>đang</a:t>
            </a:r>
            <a:r>
              <a:rPr lang="en-US" sz="2400" dirty="0"/>
              <a:t> </a:t>
            </a:r>
            <a:r>
              <a:rPr lang="en-US" sz="2400" dirty="0" err="1"/>
              <a:t>được</a:t>
            </a:r>
            <a:r>
              <a:rPr lang="en-US" sz="2400" dirty="0"/>
              <a:t> </a:t>
            </a:r>
            <a:r>
              <a:rPr lang="en-US" sz="2400" dirty="0" err="1"/>
              <a:t>sửa</a:t>
            </a:r>
            <a:r>
              <a:rPr lang="en-US" sz="2400" dirty="0"/>
              <a:t>.</a:t>
            </a:r>
          </a:p>
          <a:p>
            <a:endParaRPr lang="en-US" sz="2400" dirty="0"/>
          </a:p>
        </p:txBody>
      </p:sp>
      <p:sp>
        <p:nvSpPr>
          <p:cNvPr id="2" name="Oval 1"/>
          <p:cNvSpPr/>
          <p:nvPr/>
        </p:nvSpPr>
        <p:spPr>
          <a:xfrm>
            <a:off x="4724400" y="838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091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4893647"/>
          </a:xfrm>
          <a:prstGeom prst="rect">
            <a:avLst/>
          </a:prstGeom>
          <a:noFill/>
        </p:spPr>
        <p:txBody>
          <a:bodyPr wrap="square" rtlCol="0">
            <a:spAutoFit/>
          </a:bodyPr>
          <a:lstStyle/>
          <a:p>
            <a:r>
              <a:rPr lang="en-US" sz="2400" dirty="0"/>
              <a:t> </a:t>
            </a:r>
            <a:r>
              <a:rPr lang="en-US" sz="2400" b="1" dirty="0"/>
              <a:t>Question 14</a:t>
            </a:r>
            <a:r>
              <a:rPr lang="vi-VN" sz="2400" dirty="0"/>
              <a:t>. </a:t>
            </a:r>
            <a:r>
              <a:rPr lang="en-US" sz="2400" dirty="0"/>
              <a:t>______ to get in touch my closest friend by phone, I decided to send her a message.</a:t>
            </a:r>
          </a:p>
          <a:p>
            <a:r>
              <a:rPr lang="en-US" sz="2400" dirty="0" smtClean="0"/>
              <a:t>A</a:t>
            </a:r>
            <a:r>
              <a:rPr lang="en-US" sz="2400" dirty="0"/>
              <a:t>. Having failed	B. Failed 	C. To fail	D. Have failed </a:t>
            </a:r>
          </a:p>
          <a:p>
            <a:endParaRPr lang="en-US" sz="2400" b="1" dirty="0" smtClean="0"/>
          </a:p>
          <a:p>
            <a:r>
              <a:rPr lang="fr-FR" sz="2400" dirty="0" err="1" smtClean="0"/>
              <a:t>Kiến</a:t>
            </a:r>
            <a:r>
              <a:rPr lang="fr-FR" sz="2400" dirty="0" smtClean="0"/>
              <a:t> </a:t>
            </a:r>
            <a:r>
              <a:rPr lang="fr-FR" sz="2400" dirty="0" err="1"/>
              <a:t>thức</a:t>
            </a:r>
            <a:r>
              <a:rPr lang="fr-FR" sz="2400" dirty="0"/>
              <a:t> : </a:t>
            </a:r>
            <a:r>
              <a:rPr lang="fr-FR" sz="2400" dirty="0" err="1"/>
              <a:t>Rút</a:t>
            </a:r>
            <a:r>
              <a:rPr lang="fr-FR" sz="2400" dirty="0"/>
              <a:t> </a:t>
            </a:r>
            <a:r>
              <a:rPr lang="fr-FR" sz="2400" dirty="0" err="1"/>
              <a:t>gọn</a:t>
            </a:r>
            <a:r>
              <a:rPr lang="fr-FR" sz="2400" dirty="0"/>
              <a:t> </a:t>
            </a:r>
            <a:r>
              <a:rPr lang="fr-FR" sz="2400" dirty="0" err="1"/>
              <a:t>mệnh</a:t>
            </a:r>
            <a:r>
              <a:rPr lang="fr-FR" sz="2400" dirty="0"/>
              <a:t> </a:t>
            </a:r>
            <a:r>
              <a:rPr lang="fr-FR" sz="2400" dirty="0" err="1"/>
              <a:t>đề</a:t>
            </a:r>
            <a:r>
              <a:rPr lang="fr-FR" sz="2400" dirty="0"/>
              <a:t> </a:t>
            </a:r>
            <a:r>
              <a:rPr lang="fr-FR" sz="2400" dirty="0" err="1"/>
              <a:t>trạng</a:t>
            </a:r>
            <a:r>
              <a:rPr lang="fr-FR" sz="2400" dirty="0"/>
              <a:t> </a:t>
            </a:r>
            <a:r>
              <a:rPr lang="fr-FR" sz="2400" dirty="0" err="1"/>
              <a:t>ngữ</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en-US" sz="2400" dirty="0"/>
              <a:t>Ta </a:t>
            </a:r>
            <a:r>
              <a:rPr lang="en-US" sz="2400" dirty="0" err="1"/>
              <a:t>có</a:t>
            </a:r>
            <a:r>
              <a:rPr lang="en-US" sz="2400" dirty="0"/>
              <a:t>, </a:t>
            </a:r>
            <a:r>
              <a:rPr lang="en-US" sz="2400" dirty="0" err="1"/>
              <a:t>công</a:t>
            </a:r>
            <a:r>
              <a:rPr lang="en-US" sz="2400" dirty="0"/>
              <a:t> </a:t>
            </a:r>
            <a:r>
              <a:rPr lang="en-US" sz="2400" dirty="0" err="1"/>
              <a:t>thức</a:t>
            </a:r>
            <a:r>
              <a:rPr lang="en-US" sz="2400" dirty="0"/>
              <a:t> </a:t>
            </a:r>
            <a:r>
              <a:rPr lang="en-US" sz="2400" dirty="0" err="1"/>
              <a:t>rút</a:t>
            </a:r>
            <a:r>
              <a:rPr lang="en-US" sz="2400" dirty="0"/>
              <a:t> </a:t>
            </a:r>
            <a:r>
              <a:rPr lang="en-US" sz="2400" dirty="0" err="1"/>
              <a:t>gọn</a:t>
            </a:r>
            <a:r>
              <a:rPr lang="en-US" sz="2400" dirty="0"/>
              <a:t> </a:t>
            </a:r>
            <a:r>
              <a:rPr lang="en-US" sz="2400" dirty="0" err="1"/>
              <a:t>mệnh</a:t>
            </a:r>
            <a:r>
              <a:rPr lang="en-US" sz="2400" dirty="0"/>
              <a:t> </a:t>
            </a:r>
            <a:r>
              <a:rPr lang="en-US" sz="2400" dirty="0" err="1"/>
              <a:t>đề</a:t>
            </a:r>
            <a:r>
              <a:rPr lang="en-US" sz="2400" dirty="0"/>
              <a:t> </a:t>
            </a:r>
            <a:r>
              <a:rPr lang="en-US" sz="2400" dirty="0" err="1"/>
              <a:t>trạng</a:t>
            </a:r>
            <a:r>
              <a:rPr lang="en-US" sz="2400" dirty="0"/>
              <a:t> </a:t>
            </a:r>
            <a:r>
              <a:rPr lang="en-US" sz="2400" dirty="0" err="1"/>
              <a:t>ngữ</a:t>
            </a:r>
            <a:r>
              <a:rPr lang="en-US" sz="2400" dirty="0"/>
              <a:t> </a:t>
            </a:r>
            <a:r>
              <a:rPr lang="en-US" sz="2400" dirty="0" err="1"/>
              <a:t>đồng</a:t>
            </a:r>
            <a:r>
              <a:rPr lang="en-US" sz="2400" dirty="0"/>
              <a:t> </a:t>
            </a:r>
            <a:r>
              <a:rPr lang="en-US" sz="2400" dirty="0" err="1"/>
              <a:t>chủ</a:t>
            </a:r>
            <a:r>
              <a:rPr lang="en-US" sz="2400" dirty="0"/>
              <a:t> </a:t>
            </a:r>
            <a:r>
              <a:rPr lang="en-US" sz="2400" dirty="0" err="1"/>
              <a:t>ngữ</a:t>
            </a:r>
            <a:r>
              <a:rPr lang="en-US" sz="2400" dirty="0"/>
              <a:t> (AFTER </a:t>
            </a:r>
            <a:r>
              <a:rPr lang="en-US" sz="2400" dirty="0" err="1"/>
              <a:t>và</a:t>
            </a:r>
            <a:r>
              <a:rPr lang="en-US" sz="2400" dirty="0"/>
              <a:t> BECAUSE):</a:t>
            </a:r>
          </a:p>
          <a:p>
            <a:r>
              <a:rPr lang="en-US" sz="2400" dirty="0"/>
              <a:t>Having+ Vp2, S+ V: </a:t>
            </a:r>
            <a:r>
              <a:rPr lang="en-US" sz="2400" dirty="0" err="1"/>
              <a:t>sau</a:t>
            </a:r>
            <a:r>
              <a:rPr lang="en-US" sz="2400" dirty="0"/>
              <a:t> </a:t>
            </a:r>
            <a:r>
              <a:rPr lang="en-US" sz="2400" dirty="0" err="1"/>
              <a:t>khi</a:t>
            </a:r>
            <a:r>
              <a:rPr lang="en-US" sz="2400" dirty="0"/>
              <a:t> </a:t>
            </a:r>
            <a:r>
              <a:rPr lang="en-US" sz="2400" dirty="0" err="1"/>
              <a:t>đã</a:t>
            </a:r>
            <a:r>
              <a:rPr lang="en-US" sz="2400" dirty="0"/>
              <a:t> … </a:t>
            </a:r>
            <a:r>
              <a:rPr lang="en-US" sz="2400" dirty="0" err="1"/>
              <a:t>thì</a:t>
            </a:r>
            <a:r>
              <a:rPr lang="en-US" sz="2400" dirty="0"/>
              <a:t> …/ </a:t>
            </a:r>
            <a:r>
              <a:rPr lang="en-US" sz="2400" dirty="0" err="1"/>
              <a:t>Bởi</a:t>
            </a:r>
            <a:r>
              <a:rPr lang="en-US" sz="2400" dirty="0"/>
              <a:t> </a:t>
            </a:r>
            <a:r>
              <a:rPr lang="en-US" sz="2400" dirty="0" err="1"/>
              <a:t>vì</a:t>
            </a:r>
            <a:r>
              <a:rPr lang="en-US" sz="2400" dirty="0"/>
              <a:t> …., </a:t>
            </a:r>
            <a:r>
              <a:rPr lang="en-US" sz="2400" dirty="0" err="1"/>
              <a:t>nên</a:t>
            </a:r>
            <a:r>
              <a:rPr lang="en-US" sz="2400" dirty="0"/>
              <a:t> …</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en-US" sz="2400" dirty="0" err="1"/>
              <a:t>Không</a:t>
            </a:r>
            <a:r>
              <a:rPr lang="en-US" sz="2400" dirty="0"/>
              <a:t> </a:t>
            </a:r>
            <a:r>
              <a:rPr lang="en-US" sz="2400" dirty="0" err="1"/>
              <a:t>liên</a:t>
            </a:r>
            <a:r>
              <a:rPr lang="en-US" sz="2400" dirty="0"/>
              <a:t> </a:t>
            </a:r>
            <a:r>
              <a:rPr lang="en-US" sz="2400" dirty="0" err="1"/>
              <a:t>lạc</a:t>
            </a:r>
            <a:r>
              <a:rPr lang="en-US" sz="2400" dirty="0"/>
              <a:t> </a:t>
            </a:r>
            <a:r>
              <a:rPr lang="en-US" sz="2400" dirty="0" err="1"/>
              <a:t>được</a:t>
            </a:r>
            <a:r>
              <a:rPr lang="en-US" sz="2400" dirty="0"/>
              <a:t> </a:t>
            </a:r>
            <a:r>
              <a:rPr lang="en-US" sz="2400" dirty="0" err="1"/>
              <a:t>với</a:t>
            </a:r>
            <a:r>
              <a:rPr lang="en-US" sz="2400" dirty="0"/>
              <a:t> </a:t>
            </a:r>
            <a:r>
              <a:rPr lang="en-US" sz="2400" dirty="0" err="1"/>
              <a:t>người</a:t>
            </a:r>
            <a:r>
              <a:rPr lang="en-US" sz="2400" dirty="0"/>
              <a:t> </a:t>
            </a:r>
            <a:r>
              <a:rPr lang="en-US" sz="2400" dirty="0" err="1"/>
              <a:t>bạn</a:t>
            </a:r>
            <a:r>
              <a:rPr lang="en-US" sz="2400" dirty="0"/>
              <a:t> </a:t>
            </a:r>
            <a:r>
              <a:rPr lang="en-US" sz="2400" dirty="0" err="1"/>
              <a:t>thân</a:t>
            </a:r>
            <a:r>
              <a:rPr lang="en-US" sz="2400" dirty="0"/>
              <a:t> </a:t>
            </a:r>
            <a:r>
              <a:rPr lang="en-US" sz="2400" dirty="0" err="1"/>
              <a:t>nhất</a:t>
            </a:r>
            <a:r>
              <a:rPr lang="en-US" sz="2400" dirty="0"/>
              <a:t> </a:t>
            </a:r>
            <a:r>
              <a:rPr lang="en-US" sz="2400" dirty="0" err="1"/>
              <a:t>của</a:t>
            </a:r>
            <a:r>
              <a:rPr lang="en-US" sz="2400" dirty="0"/>
              <a:t> </a:t>
            </a:r>
            <a:r>
              <a:rPr lang="en-US" sz="2400" dirty="0" err="1"/>
              <a:t>mình</a:t>
            </a:r>
            <a:r>
              <a:rPr lang="en-US" sz="2400" dirty="0"/>
              <a:t> qua </a:t>
            </a:r>
            <a:r>
              <a:rPr lang="en-US" sz="2400" dirty="0" err="1"/>
              <a:t>điện</a:t>
            </a:r>
            <a:r>
              <a:rPr lang="en-US" sz="2400" dirty="0"/>
              <a:t> </a:t>
            </a:r>
            <a:r>
              <a:rPr lang="en-US" sz="2400" dirty="0" err="1"/>
              <a:t>thoại</a:t>
            </a:r>
            <a:r>
              <a:rPr lang="en-US" sz="2400" dirty="0"/>
              <a:t>, </a:t>
            </a:r>
            <a:r>
              <a:rPr lang="en-US" sz="2400" dirty="0" err="1"/>
              <a:t>tôi</a:t>
            </a:r>
            <a:r>
              <a:rPr lang="en-US" sz="2400" dirty="0"/>
              <a:t> </a:t>
            </a:r>
            <a:r>
              <a:rPr lang="en-US" sz="2400" dirty="0" err="1"/>
              <a:t>quyết</a:t>
            </a:r>
            <a:r>
              <a:rPr lang="en-US" sz="2400" dirty="0"/>
              <a:t> </a:t>
            </a:r>
            <a:r>
              <a:rPr lang="en-US" sz="2400" dirty="0" err="1"/>
              <a:t>định</a:t>
            </a:r>
            <a:r>
              <a:rPr lang="en-US" sz="2400" dirty="0"/>
              <a:t> </a:t>
            </a:r>
            <a:r>
              <a:rPr lang="en-US" sz="2400" dirty="0" err="1"/>
              <a:t>gửi</a:t>
            </a:r>
            <a:r>
              <a:rPr lang="en-US" sz="2400" dirty="0"/>
              <a:t> </a:t>
            </a:r>
            <a:r>
              <a:rPr lang="en-US" sz="2400" dirty="0" err="1"/>
              <a:t>cho</a:t>
            </a:r>
            <a:r>
              <a:rPr lang="en-US" sz="2400" dirty="0"/>
              <a:t> </a:t>
            </a:r>
            <a:r>
              <a:rPr lang="en-US" sz="2400" dirty="0" err="1"/>
              <a:t>cô</a:t>
            </a:r>
            <a:r>
              <a:rPr lang="en-US" sz="2400" dirty="0"/>
              <a:t> </a:t>
            </a:r>
            <a:r>
              <a:rPr lang="en-US" sz="2400" dirty="0" err="1"/>
              <a:t>ấy</a:t>
            </a:r>
            <a:r>
              <a:rPr lang="en-US" sz="2400" dirty="0"/>
              <a:t> </a:t>
            </a:r>
            <a:r>
              <a:rPr lang="en-US" sz="2400" dirty="0" err="1"/>
              <a:t>một</a:t>
            </a:r>
            <a:r>
              <a:rPr lang="en-US" sz="2400" dirty="0"/>
              <a:t> tin </a:t>
            </a:r>
            <a:r>
              <a:rPr lang="en-US" sz="2400" dirty="0" err="1"/>
              <a:t>nhắn</a:t>
            </a:r>
            <a:r>
              <a:rPr lang="en-US" sz="2400" dirty="0"/>
              <a:t>.</a:t>
            </a:r>
          </a:p>
          <a:p>
            <a:endParaRPr lang="en-US" sz="2400" dirty="0"/>
          </a:p>
        </p:txBody>
      </p:sp>
      <p:sp>
        <p:nvSpPr>
          <p:cNvPr id="2" name="Oval 1"/>
          <p:cNvSpPr/>
          <p:nvPr/>
        </p:nvSpPr>
        <p:spPr>
          <a:xfrm>
            <a:off x="152400" y="1066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8685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686800" cy="4893647"/>
          </a:xfrm>
          <a:prstGeom prst="rect">
            <a:avLst/>
          </a:prstGeom>
          <a:noFill/>
        </p:spPr>
        <p:txBody>
          <a:bodyPr wrap="square" rtlCol="0">
            <a:spAutoFit/>
          </a:bodyPr>
          <a:lstStyle/>
          <a:p>
            <a:r>
              <a:rPr lang="en-US" sz="2400" b="1" dirty="0"/>
              <a:t>Question 15</a:t>
            </a:r>
            <a:r>
              <a:rPr lang="vi-VN" sz="2400" dirty="0"/>
              <a:t>. The more manufacturers advise, </a:t>
            </a:r>
            <a:r>
              <a:rPr lang="en-US" sz="2400" dirty="0"/>
              <a:t>_______ </a:t>
            </a:r>
            <a:r>
              <a:rPr lang="vi-VN" sz="2400" dirty="0"/>
              <a:t>they sell.</a:t>
            </a:r>
            <a:endParaRPr lang="en-US" sz="2400" dirty="0"/>
          </a:p>
          <a:p>
            <a:r>
              <a:rPr lang="en-US" sz="2400" b="1" dirty="0"/>
              <a:t>	</a:t>
            </a:r>
            <a:r>
              <a:rPr lang="vi-VN" sz="2400" b="1" dirty="0"/>
              <a:t>A</a:t>
            </a:r>
            <a:r>
              <a:rPr lang="vi-VN" sz="2400" dirty="0"/>
              <a:t>. the most products	</a:t>
            </a:r>
            <a:r>
              <a:rPr lang="vi-VN" sz="2400" b="1" dirty="0"/>
              <a:t>B</a:t>
            </a:r>
            <a:r>
              <a:rPr lang="vi-VN" sz="2400" dirty="0"/>
              <a:t>. the products more	</a:t>
            </a:r>
            <a:r>
              <a:rPr lang="vi-VN" sz="2400" b="1" dirty="0"/>
              <a:t>C</a:t>
            </a:r>
            <a:r>
              <a:rPr lang="vi-VN" sz="2400" dirty="0"/>
              <a:t>. the more products	</a:t>
            </a:r>
            <a:r>
              <a:rPr lang="vi-VN" sz="2400" b="1" dirty="0"/>
              <a:t>D</a:t>
            </a:r>
            <a:r>
              <a:rPr lang="vi-VN" sz="2400" dirty="0"/>
              <a:t>. most products</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So </a:t>
            </a:r>
            <a:r>
              <a:rPr lang="fr-FR" sz="2400" dirty="0" err="1"/>
              <a:t>sánh</a:t>
            </a:r>
            <a:r>
              <a:rPr lang="fr-FR" sz="2400" dirty="0"/>
              <a:t> </a:t>
            </a:r>
            <a:r>
              <a:rPr lang="fr-FR" sz="2400" dirty="0" err="1"/>
              <a:t>kép</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en-US" sz="2400" dirty="0" err="1"/>
              <a:t>Công</a:t>
            </a:r>
            <a:r>
              <a:rPr lang="en-US" sz="2400" dirty="0"/>
              <a:t> </a:t>
            </a:r>
            <a:r>
              <a:rPr lang="en-US" sz="2400" dirty="0" err="1"/>
              <a:t>thức</a:t>
            </a:r>
            <a:r>
              <a:rPr lang="en-US" sz="2400" dirty="0"/>
              <a:t> so </a:t>
            </a:r>
            <a:r>
              <a:rPr lang="en-US" sz="2400" dirty="0" err="1"/>
              <a:t>sánh</a:t>
            </a:r>
            <a:r>
              <a:rPr lang="en-US" sz="2400" dirty="0"/>
              <a:t> </a:t>
            </a:r>
            <a:r>
              <a:rPr lang="en-US" sz="2400" dirty="0" err="1"/>
              <a:t>kép</a:t>
            </a:r>
            <a:r>
              <a:rPr lang="en-US" sz="2400" dirty="0"/>
              <a:t>: The more + </a:t>
            </a:r>
            <a:r>
              <a:rPr lang="en-US" sz="2400" dirty="0" err="1"/>
              <a:t>adj</a:t>
            </a:r>
            <a:r>
              <a:rPr lang="en-US" sz="2400" dirty="0"/>
              <a:t>/ </a:t>
            </a:r>
            <a:r>
              <a:rPr lang="en-US" sz="2400" dirty="0" err="1"/>
              <a:t>adv</a:t>
            </a:r>
            <a:r>
              <a:rPr lang="en-US" sz="2400" dirty="0"/>
              <a:t>/ </a:t>
            </a:r>
            <a:r>
              <a:rPr lang="en-US" sz="2400" dirty="0" err="1"/>
              <a:t>adj-er</a:t>
            </a:r>
            <a:r>
              <a:rPr lang="en-US" sz="2400" dirty="0"/>
              <a:t> + S + V, the more + </a:t>
            </a:r>
            <a:r>
              <a:rPr lang="en-US" sz="2400" dirty="0" err="1"/>
              <a:t>adj</a:t>
            </a:r>
            <a:r>
              <a:rPr lang="en-US" sz="2400" dirty="0"/>
              <a:t>/ </a:t>
            </a:r>
            <a:r>
              <a:rPr lang="en-US" sz="2400" dirty="0" err="1"/>
              <a:t>adv</a:t>
            </a:r>
            <a:r>
              <a:rPr lang="en-US" sz="2400" dirty="0"/>
              <a:t>/ </a:t>
            </a:r>
            <a:r>
              <a:rPr lang="en-US" sz="2400" dirty="0" err="1"/>
              <a:t>adj-er</a:t>
            </a:r>
            <a:r>
              <a:rPr lang="en-US" sz="2400" dirty="0"/>
              <a:t> + S + V</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là</a:t>
            </a:r>
            <a:r>
              <a:rPr lang="en-US" sz="2400" dirty="0"/>
              <a:t> C</a:t>
            </a:r>
          </a:p>
          <a:p>
            <a:r>
              <a:rPr lang="vi-VN" sz="2400" dirty="0"/>
              <a:t>Tạm dịch: </a:t>
            </a:r>
            <a:r>
              <a:rPr lang="en-US" sz="2400" dirty="0" err="1"/>
              <a:t>Các</a:t>
            </a:r>
            <a:r>
              <a:rPr lang="en-US" sz="2400" dirty="0"/>
              <a:t> </a:t>
            </a:r>
            <a:r>
              <a:rPr lang="en-US" sz="2400" dirty="0" err="1"/>
              <a:t>nhà</a:t>
            </a:r>
            <a:r>
              <a:rPr lang="en-US" sz="2400" dirty="0"/>
              <a:t> </a:t>
            </a:r>
            <a:r>
              <a:rPr lang="en-US" sz="2400" dirty="0" err="1"/>
              <a:t>sản</a:t>
            </a:r>
            <a:r>
              <a:rPr lang="en-US" sz="2400" dirty="0"/>
              <a:t> </a:t>
            </a:r>
            <a:r>
              <a:rPr lang="en-US" sz="2400" dirty="0" err="1"/>
              <a:t>xuất</a:t>
            </a:r>
            <a:r>
              <a:rPr lang="en-US" sz="2400" dirty="0"/>
              <a:t> </a:t>
            </a:r>
            <a:r>
              <a:rPr lang="en-US" sz="2400" dirty="0" err="1"/>
              <a:t>khuyên</a:t>
            </a:r>
            <a:r>
              <a:rPr lang="en-US" sz="2400" dirty="0"/>
              <a:t> </a:t>
            </a:r>
            <a:r>
              <a:rPr lang="en-US" sz="2400" dirty="0" err="1"/>
              <a:t>càng</a:t>
            </a:r>
            <a:r>
              <a:rPr lang="en-US" sz="2400" dirty="0"/>
              <a:t> </a:t>
            </a:r>
            <a:r>
              <a:rPr lang="en-US" sz="2400" dirty="0" err="1"/>
              <a:t>nhiều</a:t>
            </a:r>
            <a:r>
              <a:rPr lang="en-US" sz="2400" dirty="0"/>
              <a:t>, </a:t>
            </a:r>
            <a:r>
              <a:rPr lang="en-US" sz="2400" dirty="0" err="1"/>
              <a:t>họ</a:t>
            </a:r>
            <a:r>
              <a:rPr lang="en-US" sz="2400" dirty="0"/>
              <a:t> </a:t>
            </a:r>
            <a:r>
              <a:rPr lang="en-US" sz="2400" dirty="0" err="1"/>
              <a:t>bán</a:t>
            </a:r>
            <a:r>
              <a:rPr lang="en-US" sz="2400" dirty="0"/>
              <a:t> </a:t>
            </a:r>
            <a:r>
              <a:rPr lang="en-US" sz="2400" dirty="0" err="1"/>
              <a:t>được</a:t>
            </a:r>
            <a:r>
              <a:rPr lang="en-US" sz="2400" dirty="0"/>
              <a:t> </a:t>
            </a:r>
            <a:r>
              <a:rPr lang="en-US" sz="2400" dirty="0" err="1"/>
              <a:t>càng</a:t>
            </a:r>
            <a:r>
              <a:rPr lang="en-US" sz="2400" dirty="0"/>
              <a:t> </a:t>
            </a:r>
            <a:r>
              <a:rPr lang="en-US" sz="2400" dirty="0" err="1"/>
              <a:t>nhiều</a:t>
            </a:r>
            <a:r>
              <a:rPr lang="en-US" sz="2400" dirty="0"/>
              <a:t> </a:t>
            </a:r>
            <a:r>
              <a:rPr lang="en-US" sz="2400" dirty="0" err="1"/>
              <a:t>sản</a:t>
            </a:r>
            <a:r>
              <a:rPr lang="en-US" sz="2400" dirty="0"/>
              <a:t> </a:t>
            </a:r>
            <a:r>
              <a:rPr lang="en-US" sz="2400" dirty="0" err="1"/>
              <a:t>phẩm</a:t>
            </a:r>
            <a:r>
              <a:rPr lang="en-US" sz="2400" dirty="0"/>
              <a:t>.</a:t>
            </a:r>
          </a:p>
          <a:p>
            <a:endParaRPr lang="en-US" sz="2400" dirty="0"/>
          </a:p>
        </p:txBody>
      </p:sp>
      <p:sp>
        <p:nvSpPr>
          <p:cNvPr id="2" name="Oval 1"/>
          <p:cNvSpPr/>
          <p:nvPr/>
        </p:nvSpPr>
        <p:spPr>
          <a:xfrm>
            <a:off x="1143000" y="1447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914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915400" cy="7109639"/>
          </a:xfrm>
          <a:prstGeom prst="rect">
            <a:avLst/>
          </a:prstGeom>
          <a:noFill/>
        </p:spPr>
        <p:txBody>
          <a:bodyPr wrap="square" rtlCol="0">
            <a:spAutoFit/>
          </a:bodyPr>
          <a:lstStyle/>
          <a:p>
            <a:r>
              <a:rPr lang="en-US" sz="2400" b="1" dirty="0"/>
              <a:t>Question 16</a:t>
            </a:r>
            <a:r>
              <a:rPr lang="vi-VN" sz="2400" dirty="0"/>
              <a:t>. </a:t>
            </a:r>
            <a:r>
              <a:rPr lang="vi-VN" sz="2400" i="1" dirty="0"/>
              <a:t>Jane had difficulty carrying her suitcase upstairs, and Mike, her friend, offered to help</a:t>
            </a:r>
            <a:r>
              <a:rPr lang="vi-VN" sz="2400" dirty="0"/>
              <a:t>.</a:t>
            </a:r>
            <a:endParaRPr lang="en-US" sz="2400" dirty="0"/>
          </a:p>
          <a:p>
            <a:r>
              <a:rPr lang="en-US" sz="2400" dirty="0"/>
              <a:t>	- </a:t>
            </a:r>
            <a:r>
              <a:rPr lang="vi-VN" sz="2400" b="1" dirty="0"/>
              <a:t>Mike</a:t>
            </a:r>
            <a:r>
              <a:rPr lang="vi-VN" sz="2400" dirty="0"/>
              <a:t>: “Need a hand with your suitcase, Jane?” </a:t>
            </a:r>
            <a:endParaRPr lang="en-US" sz="2400" dirty="0"/>
          </a:p>
          <a:p>
            <a:r>
              <a:rPr lang="en-US" sz="2400" dirty="0"/>
              <a:t>	- </a:t>
            </a:r>
            <a:r>
              <a:rPr lang="vi-VN" sz="2400" b="1" dirty="0"/>
              <a:t>Jane</a:t>
            </a:r>
            <a:r>
              <a:rPr lang="vi-VN" sz="2400" dirty="0"/>
              <a:t>: “</a:t>
            </a:r>
            <a:r>
              <a:rPr lang="en-US" sz="2400" dirty="0"/>
              <a:t>_______</a:t>
            </a:r>
            <a:r>
              <a:rPr lang="vi-VN" sz="2400" dirty="0"/>
              <a:t>”</a:t>
            </a:r>
            <a:endParaRPr lang="en-US" sz="2400" dirty="0"/>
          </a:p>
          <a:p>
            <a:r>
              <a:rPr lang="vi-VN" sz="2400" dirty="0"/>
              <a:t>	</a:t>
            </a:r>
            <a:r>
              <a:rPr lang="vi-VN" sz="2400" b="1" dirty="0"/>
              <a:t>A</a:t>
            </a:r>
            <a:r>
              <a:rPr lang="vi-VN" sz="2400" dirty="0"/>
              <a:t>. Not a chance. 		</a:t>
            </a:r>
            <a:r>
              <a:rPr lang="vi-VN" sz="2400" b="1" dirty="0"/>
              <a:t>B</a:t>
            </a:r>
            <a:r>
              <a:rPr lang="vi-VN" sz="2400" dirty="0"/>
              <a:t>. That’s very kind of you.</a:t>
            </a:r>
            <a:endParaRPr lang="en-US" sz="2400" dirty="0"/>
          </a:p>
          <a:p>
            <a:r>
              <a:rPr lang="vi-VN" sz="2400" dirty="0"/>
              <a:t>	</a:t>
            </a:r>
            <a:r>
              <a:rPr lang="vi-VN" sz="2400" b="1" dirty="0"/>
              <a:t>C</a:t>
            </a:r>
            <a:r>
              <a:rPr lang="vi-VN" sz="2400" dirty="0"/>
              <a:t>. Well done! 		</a:t>
            </a:r>
            <a:r>
              <a:rPr lang="vi-VN" sz="2400" b="1" dirty="0"/>
              <a:t>D</a:t>
            </a:r>
            <a:r>
              <a:rPr lang="vi-VN" sz="2400" dirty="0"/>
              <a:t>. I don’t believe it.</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đề</a:t>
            </a:r>
            <a:r>
              <a:rPr lang="en-US" sz="2400" dirty="0"/>
              <a:t> </a:t>
            </a:r>
            <a:r>
              <a:rPr lang="en-US" sz="2400" dirty="0" err="1"/>
              <a:t>nghị</a:t>
            </a:r>
            <a:r>
              <a:rPr lang="en-US" sz="2400" dirty="0"/>
              <a:t>)</a:t>
            </a:r>
          </a:p>
          <a:p>
            <a:r>
              <a:rPr lang="en-US" sz="2400" dirty="0" err="1"/>
              <a:t>Giải</a:t>
            </a:r>
            <a:r>
              <a:rPr lang="en-US" sz="2400" dirty="0"/>
              <a:t> </a:t>
            </a:r>
            <a:r>
              <a:rPr lang="en-US" sz="2400" dirty="0" err="1"/>
              <a:t>thích</a:t>
            </a:r>
            <a:r>
              <a:rPr lang="en-US" sz="2400" dirty="0"/>
              <a:t>: </a:t>
            </a:r>
          </a:p>
          <a:p>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p>
          <a:p>
            <a:r>
              <a:rPr lang="en-US" sz="2400" dirty="0"/>
              <a:t>Jane </a:t>
            </a:r>
            <a:r>
              <a:rPr lang="en-US" sz="2400" dirty="0" err="1"/>
              <a:t>gặp</a:t>
            </a:r>
            <a:r>
              <a:rPr lang="en-US" sz="2400" dirty="0"/>
              <a:t> </a:t>
            </a:r>
            <a:r>
              <a:rPr lang="en-US" sz="2400" dirty="0" err="1"/>
              <a:t>khó</a:t>
            </a:r>
            <a:r>
              <a:rPr lang="en-US" sz="2400" dirty="0"/>
              <a:t> </a:t>
            </a:r>
            <a:r>
              <a:rPr lang="en-US" sz="2400" dirty="0" err="1"/>
              <a:t>khăn</a:t>
            </a:r>
            <a:r>
              <a:rPr lang="en-US" sz="2400" dirty="0"/>
              <a:t> </a:t>
            </a:r>
            <a:r>
              <a:rPr lang="en-US" sz="2400" dirty="0" err="1"/>
              <a:t>khi</a:t>
            </a:r>
            <a:r>
              <a:rPr lang="en-US" sz="2400" dirty="0"/>
              <a:t> </a:t>
            </a:r>
            <a:r>
              <a:rPr lang="en-US" sz="2400" dirty="0" err="1"/>
              <a:t>xách</a:t>
            </a:r>
            <a:r>
              <a:rPr lang="en-US" sz="2400" dirty="0"/>
              <a:t> </a:t>
            </a:r>
            <a:r>
              <a:rPr lang="en-US" sz="2400" dirty="0" err="1"/>
              <a:t>va</a:t>
            </a:r>
            <a:r>
              <a:rPr lang="en-US" sz="2400" dirty="0"/>
              <a:t> li </a:t>
            </a:r>
            <a:r>
              <a:rPr lang="en-US" sz="2400" dirty="0" err="1"/>
              <a:t>lên</a:t>
            </a:r>
            <a:r>
              <a:rPr lang="en-US" sz="2400" dirty="0"/>
              <a:t> </a:t>
            </a:r>
            <a:r>
              <a:rPr lang="en-US" sz="2400" dirty="0" err="1"/>
              <a:t>lầu</a:t>
            </a:r>
            <a:r>
              <a:rPr lang="en-US" sz="2400" dirty="0"/>
              <a:t>, </a:t>
            </a:r>
            <a:r>
              <a:rPr lang="en-US" sz="2400" dirty="0" err="1"/>
              <a:t>và</a:t>
            </a:r>
            <a:r>
              <a:rPr lang="en-US" sz="2400" dirty="0"/>
              <a:t> Mike, </a:t>
            </a:r>
            <a:r>
              <a:rPr lang="en-US" sz="2400" dirty="0" err="1"/>
              <a:t>bạn</a:t>
            </a:r>
            <a:r>
              <a:rPr lang="en-US" sz="2400" dirty="0"/>
              <a:t> </a:t>
            </a:r>
            <a:r>
              <a:rPr lang="en-US" sz="2400" dirty="0" err="1"/>
              <a:t>của</a:t>
            </a:r>
            <a:r>
              <a:rPr lang="en-US" sz="2400" dirty="0"/>
              <a:t> </a:t>
            </a:r>
            <a:r>
              <a:rPr lang="en-US" sz="2400" dirty="0" err="1"/>
              <a:t>cô</a:t>
            </a:r>
            <a:r>
              <a:rPr lang="en-US" sz="2400" dirty="0"/>
              <a:t>, </a:t>
            </a:r>
            <a:r>
              <a:rPr lang="en-US" sz="2400" dirty="0" err="1"/>
              <a:t>đã</a:t>
            </a:r>
            <a:r>
              <a:rPr lang="en-US" sz="2400" dirty="0"/>
              <a:t> </a:t>
            </a:r>
            <a:r>
              <a:rPr lang="en-US" sz="2400" dirty="0" err="1"/>
              <a:t>đề</a:t>
            </a:r>
            <a:r>
              <a:rPr lang="en-US" sz="2400" dirty="0"/>
              <a:t> </a:t>
            </a:r>
            <a:r>
              <a:rPr lang="en-US" sz="2400" dirty="0" err="1"/>
              <a:t>nghị</a:t>
            </a:r>
            <a:r>
              <a:rPr lang="en-US" sz="2400" dirty="0"/>
              <a:t> </a:t>
            </a:r>
            <a:r>
              <a:rPr lang="en-US" sz="2400" dirty="0" err="1"/>
              <a:t>giúp</a:t>
            </a:r>
            <a:r>
              <a:rPr lang="en-US" sz="2400" dirty="0"/>
              <a:t> </a:t>
            </a:r>
            <a:r>
              <a:rPr lang="en-US" sz="2400" dirty="0" err="1"/>
              <a:t>đỡ</a:t>
            </a:r>
            <a:r>
              <a:rPr lang="en-US" sz="2400" dirty="0"/>
              <a:t>.</a:t>
            </a:r>
          </a:p>
          <a:p>
            <a:r>
              <a:rPr lang="en-US" sz="2400" dirty="0"/>
              <a:t>- Mike: "</a:t>
            </a:r>
            <a:r>
              <a:rPr lang="en-US" sz="2400" dirty="0" err="1"/>
              <a:t>Cần</a:t>
            </a:r>
            <a:r>
              <a:rPr lang="en-US" sz="2400" dirty="0"/>
              <a:t> </a:t>
            </a:r>
            <a:r>
              <a:rPr lang="en-US" sz="2400" dirty="0" err="1"/>
              <a:t>giúp</a:t>
            </a:r>
            <a:r>
              <a:rPr lang="en-US" sz="2400" dirty="0"/>
              <a:t> </a:t>
            </a:r>
            <a:r>
              <a:rPr lang="en-US" sz="2400" dirty="0" err="1"/>
              <a:t>một</a:t>
            </a:r>
            <a:r>
              <a:rPr lang="en-US" sz="2400" dirty="0"/>
              <a:t> </a:t>
            </a:r>
            <a:r>
              <a:rPr lang="en-US" sz="2400" dirty="0" err="1"/>
              <a:t>tay</a:t>
            </a:r>
            <a:r>
              <a:rPr lang="en-US" sz="2400" dirty="0"/>
              <a:t> </a:t>
            </a:r>
            <a:r>
              <a:rPr lang="en-US" sz="2400" dirty="0" err="1"/>
              <a:t>với</a:t>
            </a:r>
            <a:r>
              <a:rPr lang="en-US" sz="2400" dirty="0"/>
              <a:t> </a:t>
            </a:r>
            <a:r>
              <a:rPr lang="en-US" sz="2400" dirty="0" err="1"/>
              <a:t>chiếc</a:t>
            </a:r>
            <a:r>
              <a:rPr lang="en-US" sz="2400" dirty="0"/>
              <a:t> </a:t>
            </a:r>
            <a:r>
              <a:rPr lang="en-US" sz="2400" dirty="0" err="1"/>
              <a:t>vali</a:t>
            </a:r>
            <a:r>
              <a:rPr lang="en-US" sz="2400" dirty="0"/>
              <a:t> </a:t>
            </a:r>
            <a:r>
              <a:rPr lang="en-US" sz="2400" dirty="0" err="1"/>
              <a:t>của</a:t>
            </a:r>
            <a:r>
              <a:rPr lang="en-US" sz="2400" dirty="0"/>
              <a:t> </a:t>
            </a:r>
            <a:r>
              <a:rPr lang="en-US" sz="2400" dirty="0" err="1"/>
              <a:t>bạn</a:t>
            </a:r>
            <a:r>
              <a:rPr lang="en-US" sz="2400" dirty="0"/>
              <a:t> </a:t>
            </a:r>
            <a:r>
              <a:rPr lang="en-US" sz="2400" dirty="0" err="1"/>
              <a:t>không</a:t>
            </a:r>
            <a:r>
              <a:rPr lang="en-US" sz="2400" dirty="0"/>
              <a:t>, Jane?" </a:t>
            </a:r>
          </a:p>
          <a:p>
            <a:r>
              <a:rPr lang="en-US" sz="2400" dirty="0"/>
              <a:t>- Jane: “______”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dirty="0" err="1"/>
              <a:t>một</a:t>
            </a:r>
            <a:r>
              <a:rPr lang="en-US" sz="2400" dirty="0"/>
              <a:t> </a:t>
            </a:r>
            <a:r>
              <a:rPr lang="en-US" sz="2400" dirty="0" err="1"/>
              <a:t>cơ</a:t>
            </a:r>
            <a:r>
              <a:rPr lang="en-US" sz="2400" dirty="0"/>
              <a:t> </a:t>
            </a:r>
            <a:r>
              <a:rPr lang="en-US" sz="2400" dirty="0" err="1"/>
              <a:t>hội</a:t>
            </a:r>
            <a:r>
              <a:rPr lang="en-US" sz="2400" dirty="0"/>
              <a:t>. 	B. </a:t>
            </a:r>
            <a:r>
              <a:rPr lang="en-US" sz="2400" dirty="0" err="1"/>
              <a:t>bạn</a:t>
            </a:r>
            <a:r>
              <a:rPr lang="en-US" sz="2400" dirty="0"/>
              <a:t> </a:t>
            </a:r>
            <a:r>
              <a:rPr lang="en-US" sz="2400" dirty="0" err="1"/>
              <a:t>thật</a:t>
            </a:r>
            <a:r>
              <a:rPr lang="en-US" sz="2400" dirty="0"/>
              <a:t> </a:t>
            </a:r>
            <a:r>
              <a:rPr lang="en-US" sz="2400" dirty="0" err="1"/>
              <a:t>tốt</a:t>
            </a:r>
            <a:r>
              <a:rPr lang="en-US" sz="2400" dirty="0"/>
              <a:t>.</a:t>
            </a:r>
          </a:p>
          <a:p>
            <a:r>
              <a:rPr lang="en-US" sz="2400" dirty="0"/>
              <a:t>	C. </a:t>
            </a:r>
            <a:r>
              <a:rPr lang="en-US" sz="2400" dirty="0" err="1"/>
              <a:t>Làm</a:t>
            </a:r>
            <a:r>
              <a:rPr lang="en-US" sz="2400" dirty="0"/>
              <a:t> </a:t>
            </a:r>
            <a:r>
              <a:rPr lang="en-US" sz="2400" dirty="0" err="1"/>
              <a:t>tốt</a:t>
            </a:r>
            <a:r>
              <a:rPr lang="en-US" sz="2400" dirty="0"/>
              <a:t> </a:t>
            </a:r>
            <a:r>
              <a:rPr lang="en-US" sz="2400" dirty="0" err="1"/>
              <a:t>lắm</a:t>
            </a:r>
            <a:r>
              <a:rPr lang="en-US" sz="2400" dirty="0"/>
              <a:t>! 	D. </a:t>
            </a:r>
            <a:r>
              <a:rPr lang="en-US" sz="2400" dirty="0" err="1"/>
              <a:t>Tôi</a:t>
            </a:r>
            <a:r>
              <a:rPr lang="en-US" sz="2400" dirty="0"/>
              <a:t> </a:t>
            </a:r>
            <a:r>
              <a:rPr lang="en-US" sz="2400" dirty="0" err="1"/>
              <a:t>không</a:t>
            </a:r>
            <a:r>
              <a:rPr lang="en-US" sz="2400" dirty="0"/>
              <a:t> tin.</a:t>
            </a:r>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và</a:t>
            </a:r>
            <a:r>
              <a:rPr lang="en-US" sz="2400" dirty="0"/>
              <a:t> </a:t>
            </a:r>
            <a:r>
              <a:rPr lang="en-US" sz="2400" dirty="0" err="1"/>
              <a:t>ngữ</a:t>
            </a:r>
            <a:r>
              <a:rPr lang="en-US" sz="2400" dirty="0"/>
              <a:t> </a:t>
            </a:r>
            <a:r>
              <a:rPr lang="en-US" sz="2400" dirty="0" err="1"/>
              <a:t>cảnh</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endParaRPr lang="en-US" sz="2400" dirty="0"/>
          </a:p>
        </p:txBody>
      </p:sp>
      <p:sp>
        <p:nvSpPr>
          <p:cNvPr id="2" name="Oval 1"/>
          <p:cNvSpPr/>
          <p:nvPr/>
        </p:nvSpPr>
        <p:spPr>
          <a:xfrm>
            <a:off x="4724400" y="1676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6758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fade">
                                      <p:cBhvr>
                                        <p:cTn id="10" dur="500"/>
                                        <p:tgtEl>
                                          <p:spTgt spid="4">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fade">
                                      <p:cBhvr>
                                        <p:cTn id="13" dur="500"/>
                                        <p:tgtEl>
                                          <p:spTgt spid="4">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9" end="9"/>
                                            </p:txEl>
                                          </p:spTgt>
                                        </p:tgtEl>
                                        <p:attrNameLst>
                                          <p:attrName>style.visibility</p:attrName>
                                        </p:attrNameLst>
                                      </p:cBhvr>
                                      <p:to>
                                        <p:strVal val="visible"/>
                                      </p:to>
                                    </p:set>
                                    <p:animEffect transition="in" filter="fade">
                                      <p:cBhvr>
                                        <p:cTn id="16" dur="500"/>
                                        <p:tgtEl>
                                          <p:spTgt spid="4">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Effect transition="in" filter="fade">
                                      <p:cBhvr>
                                        <p:cTn id="19" dur="500"/>
                                        <p:tgtEl>
                                          <p:spTgt spid="4">
                                            <p:txEl>
                                              <p:pRg st="10" end="10"/>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11" end="11"/>
                                            </p:txEl>
                                          </p:spTgt>
                                        </p:tgtEl>
                                        <p:attrNameLst>
                                          <p:attrName>style.visibility</p:attrName>
                                        </p:attrNameLst>
                                      </p:cBhvr>
                                      <p:to>
                                        <p:strVal val="visible"/>
                                      </p:to>
                                    </p:set>
                                    <p:animEffect transition="in" filter="fade">
                                      <p:cBhvr>
                                        <p:cTn id="22" dur="500"/>
                                        <p:tgtEl>
                                          <p:spTgt spid="4">
                                            <p:txEl>
                                              <p:pRg st="11" end="11"/>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Effect transition="in" filter="fade">
                                      <p:cBhvr>
                                        <p:cTn id="25" dur="500"/>
                                        <p:tgtEl>
                                          <p:spTgt spid="4">
                                            <p:txEl>
                                              <p:pRg st="12" end="12"/>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13" end="13"/>
                                            </p:txEl>
                                          </p:spTgt>
                                        </p:tgtEl>
                                        <p:attrNameLst>
                                          <p:attrName>style.visibility</p:attrName>
                                        </p:attrNameLst>
                                      </p:cBhvr>
                                      <p:to>
                                        <p:strVal val="visible"/>
                                      </p:to>
                                    </p:set>
                                    <p:animEffect transition="in" filter="fade">
                                      <p:cBhvr>
                                        <p:cTn id="28" dur="500"/>
                                        <p:tgtEl>
                                          <p:spTgt spid="4">
                                            <p:txEl>
                                              <p:pRg st="13" end="1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14" end="14"/>
                                            </p:txEl>
                                          </p:spTgt>
                                        </p:tgtEl>
                                        <p:attrNameLst>
                                          <p:attrName>style.visibility</p:attrName>
                                        </p:attrNameLst>
                                      </p:cBhvr>
                                      <p:to>
                                        <p:strVal val="visible"/>
                                      </p:to>
                                    </p:set>
                                    <p:animEffect transition="in" filter="fade">
                                      <p:cBhvr>
                                        <p:cTn id="31" dur="500"/>
                                        <p:tgtEl>
                                          <p:spTgt spid="4">
                                            <p:txEl>
                                              <p:pRg st="14" end="14"/>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5" end="15"/>
                                            </p:txEl>
                                          </p:spTgt>
                                        </p:tgtEl>
                                        <p:attrNameLst>
                                          <p:attrName>style.visibility</p:attrName>
                                        </p:attrNameLst>
                                      </p:cBhvr>
                                      <p:to>
                                        <p:strVal val="visible"/>
                                      </p:to>
                                    </p:set>
                                    <p:animEffect transition="in" filter="fade">
                                      <p:cBhvr>
                                        <p:cTn id="34" dur="500"/>
                                        <p:tgtEl>
                                          <p:spTgt spid="4">
                                            <p:txEl>
                                              <p:pRg st="15" end="1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04800"/>
            <a:ext cx="8839200" cy="6863417"/>
          </a:xfrm>
          <a:prstGeom prst="rect">
            <a:avLst/>
          </a:prstGeom>
          <a:noFill/>
        </p:spPr>
        <p:txBody>
          <a:bodyPr wrap="square" rtlCol="0">
            <a:spAutoFit/>
          </a:bodyPr>
          <a:lstStyle/>
          <a:p>
            <a:r>
              <a:rPr lang="en-US" sz="2200" b="1" dirty="0"/>
              <a:t>Question 17</a:t>
            </a:r>
            <a:r>
              <a:rPr lang="vi-VN" sz="2200" dirty="0"/>
              <a:t>. </a:t>
            </a:r>
            <a:r>
              <a:rPr lang="vi-VN" sz="2200" i="1" dirty="0"/>
              <a:t>Daisy is welcoming Jane warmly to her housewarming party</a:t>
            </a:r>
            <a:r>
              <a:rPr lang="vi-VN" sz="2200" dirty="0"/>
              <a:t>.</a:t>
            </a:r>
            <a:endParaRPr lang="en-US" sz="2200" dirty="0"/>
          </a:p>
          <a:p>
            <a:r>
              <a:rPr lang="vi-VN" sz="2200" dirty="0"/>
              <a:t>	- </a:t>
            </a:r>
            <a:r>
              <a:rPr lang="vi-VN" sz="2200" b="1" dirty="0"/>
              <a:t>Daisy</a:t>
            </a:r>
            <a:r>
              <a:rPr lang="vi-VN" sz="2200" dirty="0"/>
              <a:t>: “Thanks for coming. What a nice gift you’ve brought us!”</a:t>
            </a:r>
            <a:endParaRPr lang="en-US" sz="2200" dirty="0"/>
          </a:p>
          <a:p>
            <a:r>
              <a:rPr lang="vi-VN" sz="2200" dirty="0"/>
              <a:t>	- </a:t>
            </a:r>
            <a:r>
              <a:rPr lang="vi-VN" sz="2200" b="1" dirty="0"/>
              <a:t>Jane</a:t>
            </a:r>
            <a:r>
              <a:rPr lang="vi-VN" sz="2200" dirty="0"/>
              <a:t>: “_______.”</a:t>
            </a:r>
            <a:endParaRPr lang="en-US" sz="2200" dirty="0"/>
          </a:p>
          <a:p>
            <a:r>
              <a:rPr lang="vi-VN" sz="2200" dirty="0"/>
              <a:t>	</a:t>
            </a:r>
            <a:r>
              <a:rPr lang="vi-VN" sz="2200" b="1" dirty="0"/>
              <a:t>A</a:t>
            </a:r>
            <a:r>
              <a:rPr lang="vi-VN" sz="2200" dirty="0"/>
              <a:t>. I’m glad you like it		</a:t>
            </a:r>
            <a:r>
              <a:rPr lang="vi-VN" sz="2200" b="1" dirty="0"/>
              <a:t>B</a:t>
            </a:r>
            <a:r>
              <a:rPr lang="vi-VN" sz="2200" dirty="0"/>
              <a:t>. Don’t worry</a:t>
            </a:r>
            <a:endParaRPr lang="en-US" sz="2200" dirty="0"/>
          </a:p>
          <a:p>
            <a:r>
              <a:rPr lang="vi-VN" sz="2200" dirty="0"/>
              <a:t>	</a:t>
            </a:r>
            <a:r>
              <a:rPr lang="vi-VN" sz="2200" b="1" dirty="0"/>
              <a:t>C</a:t>
            </a:r>
            <a:r>
              <a:rPr lang="vi-VN" sz="2200" dirty="0"/>
              <a:t>. The same to you		</a:t>
            </a:r>
            <a:r>
              <a:rPr lang="vi-VN" sz="2200" b="1" dirty="0"/>
              <a:t>D</a:t>
            </a:r>
            <a:r>
              <a:rPr lang="vi-VN" sz="2200" dirty="0"/>
              <a:t>. I don’t think so</a:t>
            </a:r>
            <a:endParaRPr lang="en-US" sz="2200" dirty="0"/>
          </a:p>
          <a:p>
            <a:endParaRPr lang="en-US" sz="2200" b="1" dirty="0" smtClean="0"/>
          </a:p>
          <a:p>
            <a:r>
              <a:rPr lang="vi-VN" sz="2200" dirty="0" smtClean="0"/>
              <a:t>Kiến </a:t>
            </a:r>
            <a:r>
              <a:rPr lang="vi-VN" sz="2200" dirty="0"/>
              <a:t>thức: </a:t>
            </a:r>
            <a:r>
              <a:rPr lang="en-US" sz="2200" dirty="0" err="1"/>
              <a:t>Tình</a:t>
            </a:r>
            <a:r>
              <a:rPr lang="en-US" sz="2200" dirty="0"/>
              <a:t> </a:t>
            </a:r>
            <a:r>
              <a:rPr lang="en-US" sz="2200" dirty="0" err="1"/>
              <a:t>huống</a:t>
            </a:r>
            <a:r>
              <a:rPr lang="en-US" sz="2200" dirty="0"/>
              <a:t> </a:t>
            </a:r>
            <a:r>
              <a:rPr lang="en-US" sz="2200" dirty="0" err="1"/>
              <a:t>giao</a:t>
            </a:r>
            <a:r>
              <a:rPr lang="en-US" sz="2200" dirty="0"/>
              <a:t> </a:t>
            </a:r>
            <a:r>
              <a:rPr lang="en-US" sz="2200" dirty="0" err="1"/>
              <a:t>tiếp</a:t>
            </a:r>
            <a:r>
              <a:rPr lang="en-US" sz="2200" dirty="0"/>
              <a:t> (</a:t>
            </a:r>
            <a:r>
              <a:rPr lang="en-US" sz="2200" dirty="0" err="1"/>
              <a:t>Đáp</a:t>
            </a:r>
            <a:r>
              <a:rPr lang="en-US" sz="2200" dirty="0"/>
              <a:t> </a:t>
            </a:r>
            <a:r>
              <a:rPr lang="en-US" sz="2200" dirty="0" err="1"/>
              <a:t>lại</a:t>
            </a:r>
            <a:r>
              <a:rPr lang="en-US" sz="2200" dirty="0"/>
              <a:t> </a:t>
            </a:r>
            <a:r>
              <a:rPr lang="en-US" sz="2200" dirty="0" err="1"/>
              <a:t>lời</a:t>
            </a:r>
            <a:r>
              <a:rPr lang="en-US" sz="2200" dirty="0"/>
              <a:t> </a:t>
            </a:r>
            <a:r>
              <a:rPr lang="en-US" sz="2200" dirty="0" err="1"/>
              <a:t>cảm</a:t>
            </a:r>
            <a:r>
              <a:rPr lang="en-US" sz="2200" dirty="0"/>
              <a:t> </a:t>
            </a:r>
            <a:r>
              <a:rPr lang="en-US" sz="2200" dirty="0" err="1"/>
              <a:t>ơn</a:t>
            </a:r>
            <a:r>
              <a:rPr lang="en-US" sz="2200" dirty="0"/>
              <a:t>)</a:t>
            </a:r>
          </a:p>
          <a:p>
            <a:r>
              <a:rPr lang="en-US" sz="2200" dirty="0" err="1"/>
              <a:t>Giải</a:t>
            </a:r>
            <a:r>
              <a:rPr lang="en-US" sz="2200" dirty="0"/>
              <a:t> </a:t>
            </a:r>
            <a:r>
              <a:rPr lang="en-US" sz="2200" dirty="0" err="1"/>
              <a:t>thích</a:t>
            </a:r>
            <a:r>
              <a:rPr lang="en-US" sz="2200" dirty="0"/>
              <a:t>:</a:t>
            </a:r>
          </a:p>
          <a:p>
            <a:r>
              <a:rPr lang="en-US" sz="2200" dirty="0" err="1"/>
              <a:t>Tình</a:t>
            </a:r>
            <a:r>
              <a:rPr lang="en-US" sz="2200" dirty="0"/>
              <a:t> </a:t>
            </a:r>
            <a:r>
              <a:rPr lang="en-US" sz="2200" dirty="0" err="1"/>
              <a:t>huống</a:t>
            </a:r>
            <a:r>
              <a:rPr lang="en-US" sz="2200" dirty="0"/>
              <a:t> </a:t>
            </a:r>
            <a:r>
              <a:rPr lang="en-US" sz="2200" dirty="0" err="1"/>
              <a:t>giao</a:t>
            </a:r>
            <a:r>
              <a:rPr lang="en-US" sz="2200" dirty="0"/>
              <a:t> </a:t>
            </a:r>
            <a:r>
              <a:rPr lang="en-US" sz="2200" dirty="0" err="1"/>
              <a:t>tiếp</a:t>
            </a:r>
            <a:r>
              <a:rPr lang="en-US" sz="2200" dirty="0"/>
              <a:t>: </a:t>
            </a:r>
          </a:p>
          <a:p>
            <a:r>
              <a:rPr lang="en-US" sz="2200" dirty="0"/>
              <a:t>Daisy </a:t>
            </a:r>
            <a:r>
              <a:rPr lang="en-US" sz="2200" dirty="0" err="1"/>
              <a:t>đang</a:t>
            </a:r>
            <a:r>
              <a:rPr lang="en-US" sz="2200" dirty="0"/>
              <a:t> </a:t>
            </a:r>
            <a:r>
              <a:rPr lang="en-US" sz="2200" dirty="0" err="1"/>
              <a:t>chào</a:t>
            </a:r>
            <a:r>
              <a:rPr lang="en-US" sz="2200" dirty="0"/>
              <a:t> </a:t>
            </a:r>
            <a:r>
              <a:rPr lang="en-US" sz="2200" dirty="0" err="1"/>
              <a:t>đón</a:t>
            </a:r>
            <a:r>
              <a:rPr lang="en-US" sz="2200" dirty="0"/>
              <a:t> Jane </a:t>
            </a:r>
            <a:r>
              <a:rPr lang="en-US" sz="2200" dirty="0" err="1"/>
              <a:t>nồng</a:t>
            </a:r>
            <a:r>
              <a:rPr lang="en-US" sz="2200" dirty="0"/>
              <a:t> </a:t>
            </a:r>
            <a:r>
              <a:rPr lang="en-US" sz="2200" dirty="0" err="1"/>
              <a:t>nhiệt</a:t>
            </a:r>
            <a:r>
              <a:rPr lang="en-US" sz="2200" dirty="0"/>
              <a:t> </a:t>
            </a:r>
            <a:r>
              <a:rPr lang="en-US" sz="2200" dirty="0" err="1"/>
              <a:t>trong</a:t>
            </a:r>
            <a:r>
              <a:rPr lang="en-US" sz="2200" dirty="0"/>
              <a:t> </a:t>
            </a:r>
            <a:r>
              <a:rPr lang="en-US" sz="2200" dirty="0" err="1"/>
              <a:t>bữa</a:t>
            </a:r>
            <a:r>
              <a:rPr lang="en-US" sz="2200" dirty="0"/>
              <a:t> </a:t>
            </a:r>
            <a:r>
              <a:rPr lang="en-US" sz="2200" dirty="0" err="1"/>
              <a:t>tiệc</a:t>
            </a:r>
            <a:r>
              <a:rPr lang="en-US" sz="2200" dirty="0"/>
              <a:t> </a:t>
            </a:r>
            <a:r>
              <a:rPr lang="en-US" sz="2200" dirty="0" err="1"/>
              <a:t>tân</a:t>
            </a:r>
            <a:r>
              <a:rPr lang="en-US" sz="2200" dirty="0"/>
              <a:t> </a:t>
            </a:r>
            <a:r>
              <a:rPr lang="en-US" sz="2200" dirty="0" err="1"/>
              <a:t>gia</a:t>
            </a:r>
            <a:r>
              <a:rPr lang="en-US" sz="2200" dirty="0"/>
              <a:t> </a:t>
            </a:r>
            <a:r>
              <a:rPr lang="en-US" sz="2200" dirty="0" err="1"/>
              <a:t>của</a:t>
            </a:r>
            <a:r>
              <a:rPr lang="en-US" sz="2200" dirty="0"/>
              <a:t> </a:t>
            </a:r>
            <a:r>
              <a:rPr lang="en-US" sz="2200" dirty="0" err="1"/>
              <a:t>cô</a:t>
            </a:r>
            <a:r>
              <a:rPr lang="en-US" sz="2200" dirty="0"/>
              <a:t> </a:t>
            </a:r>
            <a:r>
              <a:rPr lang="en-US" sz="2200" dirty="0" err="1"/>
              <a:t>ấy</a:t>
            </a:r>
            <a:r>
              <a:rPr lang="en-US" sz="2200" dirty="0"/>
              <a:t>.</a:t>
            </a:r>
          </a:p>
          <a:p>
            <a:r>
              <a:rPr lang="en-US" sz="2200" dirty="0"/>
              <a:t>- Daisy: “</a:t>
            </a:r>
            <a:r>
              <a:rPr lang="en-US" sz="2200" dirty="0" err="1"/>
              <a:t>Cảm</a:t>
            </a:r>
            <a:r>
              <a:rPr lang="en-US" sz="2200" dirty="0"/>
              <a:t> </a:t>
            </a:r>
            <a:r>
              <a:rPr lang="en-US" sz="2200" dirty="0" err="1"/>
              <a:t>ơn</a:t>
            </a:r>
            <a:r>
              <a:rPr lang="en-US" sz="2200" dirty="0"/>
              <a:t> </a:t>
            </a:r>
            <a:r>
              <a:rPr lang="en-US" sz="2200" dirty="0" err="1"/>
              <a:t>vì</a:t>
            </a:r>
            <a:r>
              <a:rPr lang="en-US" sz="2200" dirty="0"/>
              <a:t> </a:t>
            </a:r>
            <a:r>
              <a:rPr lang="en-US" sz="2200" dirty="0" err="1"/>
              <a:t>đã</a:t>
            </a:r>
            <a:r>
              <a:rPr lang="en-US" sz="2200" dirty="0"/>
              <a:t> </a:t>
            </a:r>
            <a:r>
              <a:rPr lang="en-US" sz="2200" dirty="0" err="1"/>
              <a:t>đến</a:t>
            </a:r>
            <a:r>
              <a:rPr lang="en-US" sz="2200" dirty="0"/>
              <a:t>. </a:t>
            </a:r>
            <a:r>
              <a:rPr lang="en-US" sz="2200" dirty="0" err="1"/>
              <a:t>Thật</a:t>
            </a:r>
            <a:r>
              <a:rPr lang="en-US" sz="2200" dirty="0"/>
              <a:t> </a:t>
            </a:r>
            <a:r>
              <a:rPr lang="en-US" sz="2200" dirty="0" err="1"/>
              <a:t>là</a:t>
            </a:r>
            <a:r>
              <a:rPr lang="en-US" sz="2200" dirty="0"/>
              <a:t> </a:t>
            </a:r>
            <a:r>
              <a:rPr lang="en-US" sz="2200" dirty="0" err="1"/>
              <a:t>một</a:t>
            </a:r>
            <a:r>
              <a:rPr lang="en-US" sz="2200" dirty="0"/>
              <a:t> </a:t>
            </a:r>
            <a:r>
              <a:rPr lang="en-US" sz="2200" dirty="0" err="1"/>
              <a:t>món</a:t>
            </a:r>
            <a:r>
              <a:rPr lang="en-US" sz="2200" dirty="0"/>
              <a:t> </a:t>
            </a:r>
            <a:r>
              <a:rPr lang="en-US" sz="2200" dirty="0" err="1"/>
              <a:t>quà</a:t>
            </a:r>
            <a:r>
              <a:rPr lang="en-US" sz="2200" dirty="0"/>
              <a:t> </a:t>
            </a:r>
            <a:r>
              <a:rPr lang="en-US" sz="2200" dirty="0" err="1"/>
              <a:t>tuyệt</a:t>
            </a:r>
            <a:r>
              <a:rPr lang="en-US" sz="2200" dirty="0"/>
              <a:t> </a:t>
            </a:r>
            <a:r>
              <a:rPr lang="en-US" sz="2200" dirty="0" err="1"/>
              <a:t>vời</a:t>
            </a:r>
            <a:r>
              <a:rPr lang="en-US" sz="2200" dirty="0"/>
              <a:t> </a:t>
            </a:r>
            <a:r>
              <a:rPr lang="en-US" sz="2200" dirty="0" err="1"/>
              <a:t>mà</a:t>
            </a:r>
            <a:r>
              <a:rPr lang="en-US" sz="2200" dirty="0"/>
              <a:t> </a:t>
            </a:r>
            <a:r>
              <a:rPr lang="en-US" sz="2200" dirty="0" err="1"/>
              <a:t>bạn</a:t>
            </a:r>
            <a:r>
              <a:rPr lang="en-US" sz="2200" dirty="0"/>
              <a:t> </a:t>
            </a:r>
            <a:r>
              <a:rPr lang="en-US" sz="2200" dirty="0" err="1"/>
              <a:t>đã</a:t>
            </a:r>
            <a:r>
              <a:rPr lang="en-US" sz="2200" dirty="0"/>
              <a:t> </a:t>
            </a:r>
            <a:r>
              <a:rPr lang="en-US" sz="2200" dirty="0" err="1"/>
              <a:t>mang</a:t>
            </a:r>
            <a:r>
              <a:rPr lang="en-US" sz="2200" dirty="0"/>
              <a:t> </a:t>
            </a:r>
            <a:r>
              <a:rPr lang="en-US" sz="2200" dirty="0" err="1"/>
              <a:t>đến</a:t>
            </a:r>
            <a:r>
              <a:rPr lang="en-US" sz="2200" dirty="0"/>
              <a:t> </a:t>
            </a:r>
            <a:r>
              <a:rPr lang="en-US" sz="2200" dirty="0" err="1"/>
              <a:t>cho</a:t>
            </a:r>
            <a:r>
              <a:rPr lang="en-US" sz="2200" dirty="0"/>
              <a:t> </a:t>
            </a:r>
            <a:r>
              <a:rPr lang="en-US" sz="2200" dirty="0" err="1"/>
              <a:t>chúng</a:t>
            </a:r>
            <a:r>
              <a:rPr lang="en-US" sz="2200" dirty="0"/>
              <a:t> </a:t>
            </a:r>
            <a:r>
              <a:rPr lang="en-US" sz="2200" dirty="0" err="1"/>
              <a:t>tôi</a:t>
            </a:r>
            <a:r>
              <a:rPr lang="en-US" sz="2200" dirty="0"/>
              <a:t>! ”</a:t>
            </a:r>
          </a:p>
          <a:p>
            <a:r>
              <a:rPr lang="en-US" sz="2200" dirty="0"/>
              <a:t>- Jane: "_______."</a:t>
            </a:r>
          </a:p>
          <a:p>
            <a:r>
              <a:rPr lang="en-US" sz="2200" dirty="0" err="1"/>
              <a:t>Xét</a:t>
            </a:r>
            <a:r>
              <a:rPr lang="en-US" sz="2200" dirty="0"/>
              <a:t> </a:t>
            </a:r>
            <a:r>
              <a:rPr lang="en-US" sz="2200" dirty="0" err="1"/>
              <a:t>các</a:t>
            </a:r>
            <a:r>
              <a:rPr lang="en-US" sz="2200" dirty="0"/>
              <a:t> </a:t>
            </a:r>
            <a:r>
              <a:rPr lang="en-US" sz="2200" dirty="0" err="1"/>
              <a:t>đáp</a:t>
            </a:r>
            <a:r>
              <a:rPr lang="en-US" sz="2200" dirty="0"/>
              <a:t> </a:t>
            </a:r>
            <a:r>
              <a:rPr lang="en-US" sz="2200" dirty="0" err="1"/>
              <a:t>án</a:t>
            </a:r>
            <a:r>
              <a:rPr lang="en-US" sz="2200" dirty="0"/>
              <a:t>:</a:t>
            </a:r>
          </a:p>
          <a:p>
            <a:r>
              <a:rPr lang="en-US" sz="2200" dirty="0"/>
              <a:t>	A. </a:t>
            </a:r>
            <a:r>
              <a:rPr lang="en-US" sz="2200" dirty="0" err="1"/>
              <a:t>Tôi</a:t>
            </a:r>
            <a:r>
              <a:rPr lang="en-US" sz="2200" dirty="0"/>
              <a:t> </a:t>
            </a:r>
            <a:r>
              <a:rPr lang="en-US" sz="2200" dirty="0" err="1"/>
              <a:t>rất</a:t>
            </a:r>
            <a:r>
              <a:rPr lang="en-US" sz="2200" dirty="0"/>
              <a:t> </a:t>
            </a:r>
            <a:r>
              <a:rPr lang="en-US" sz="2200" dirty="0" err="1"/>
              <a:t>vui</a:t>
            </a:r>
            <a:r>
              <a:rPr lang="en-US" sz="2200" dirty="0"/>
              <a:t> </a:t>
            </a:r>
            <a:r>
              <a:rPr lang="en-US" sz="2200" dirty="0" err="1"/>
              <a:t>vì</a:t>
            </a:r>
            <a:r>
              <a:rPr lang="en-US" sz="2200" dirty="0"/>
              <a:t> </a:t>
            </a:r>
            <a:r>
              <a:rPr lang="en-US" sz="2200" dirty="0" err="1"/>
              <a:t>bạn</a:t>
            </a:r>
            <a:r>
              <a:rPr lang="en-US" sz="2200" dirty="0"/>
              <a:t> </a:t>
            </a:r>
            <a:r>
              <a:rPr lang="en-US" sz="2200" dirty="0" err="1"/>
              <a:t>thích</a:t>
            </a:r>
            <a:r>
              <a:rPr lang="en-US" sz="2200" dirty="0"/>
              <a:t> </a:t>
            </a:r>
            <a:r>
              <a:rPr lang="en-US" sz="2200" dirty="0" err="1"/>
              <a:t>nó</a:t>
            </a:r>
            <a:r>
              <a:rPr lang="en-US" sz="2200" dirty="0"/>
              <a:t> 	B. </a:t>
            </a:r>
            <a:r>
              <a:rPr lang="en-US" sz="2200" dirty="0" err="1"/>
              <a:t>Đừng</a:t>
            </a:r>
            <a:r>
              <a:rPr lang="en-US" sz="2200" dirty="0"/>
              <a:t> lo </a:t>
            </a:r>
            <a:r>
              <a:rPr lang="en-US" sz="2200" dirty="0" err="1"/>
              <a:t>lắng</a:t>
            </a:r>
            <a:endParaRPr lang="en-US" sz="2200" dirty="0"/>
          </a:p>
          <a:p>
            <a:r>
              <a:rPr lang="en-US" sz="2200" dirty="0"/>
              <a:t>	C. </a:t>
            </a:r>
            <a:r>
              <a:rPr lang="en-US" sz="2200" dirty="0" err="1"/>
              <a:t>Bạn</a:t>
            </a:r>
            <a:r>
              <a:rPr lang="en-US" sz="2200" dirty="0"/>
              <a:t> </a:t>
            </a:r>
            <a:r>
              <a:rPr lang="en-US" sz="2200" dirty="0" err="1"/>
              <a:t>cũng</a:t>
            </a:r>
            <a:r>
              <a:rPr lang="en-US" sz="2200" dirty="0"/>
              <a:t> </a:t>
            </a:r>
            <a:r>
              <a:rPr lang="en-US" sz="2200" dirty="0" err="1"/>
              <a:t>vậy</a:t>
            </a:r>
            <a:r>
              <a:rPr lang="en-US" sz="2200" dirty="0"/>
              <a:t> 	D. </a:t>
            </a:r>
            <a:r>
              <a:rPr lang="en-US" sz="2200" dirty="0" err="1"/>
              <a:t>Tôi</a:t>
            </a:r>
            <a:r>
              <a:rPr lang="en-US" sz="2200" dirty="0"/>
              <a:t> </a:t>
            </a:r>
            <a:r>
              <a:rPr lang="en-US" sz="2200" dirty="0" err="1"/>
              <a:t>không</a:t>
            </a:r>
            <a:r>
              <a:rPr lang="en-US" sz="2200" dirty="0"/>
              <a:t> </a:t>
            </a:r>
            <a:r>
              <a:rPr lang="en-US" sz="2200" dirty="0" err="1"/>
              <a:t>nghĩ</a:t>
            </a:r>
            <a:r>
              <a:rPr lang="en-US" sz="2200" dirty="0"/>
              <a:t> </a:t>
            </a:r>
            <a:r>
              <a:rPr lang="en-US" sz="2200" dirty="0" err="1"/>
              <a:t>vậy</a:t>
            </a:r>
            <a:endParaRPr lang="en-US" sz="2200" dirty="0"/>
          </a:p>
          <a:p>
            <a:r>
              <a:rPr lang="en-US" sz="2200" dirty="0" err="1"/>
              <a:t>Dựa</a:t>
            </a:r>
            <a:r>
              <a:rPr lang="en-US" sz="2200" dirty="0"/>
              <a:t> </a:t>
            </a:r>
            <a:r>
              <a:rPr lang="en-US" sz="2200" dirty="0" err="1"/>
              <a:t>vào</a:t>
            </a:r>
            <a:r>
              <a:rPr lang="en-US" sz="2200" dirty="0"/>
              <a:t> </a:t>
            </a:r>
            <a:r>
              <a:rPr lang="en-US" sz="2200" dirty="0" err="1"/>
              <a:t>nghĩa</a:t>
            </a:r>
            <a:r>
              <a:rPr lang="en-US" sz="2200" dirty="0"/>
              <a:t> </a:t>
            </a:r>
            <a:r>
              <a:rPr lang="en-US" sz="2200" dirty="0" err="1"/>
              <a:t>và</a:t>
            </a:r>
            <a:r>
              <a:rPr lang="en-US" sz="2200" dirty="0"/>
              <a:t> </a:t>
            </a:r>
            <a:r>
              <a:rPr lang="en-US" sz="2200" dirty="0" err="1"/>
              <a:t>ngữ</a:t>
            </a:r>
            <a:r>
              <a:rPr lang="en-US" sz="2200" dirty="0"/>
              <a:t> </a:t>
            </a:r>
            <a:r>
              <a:rPr lang="en-US" sz="2200" dirty="0" err="1"/>
              <a:t>cảnh</a:t>
            </a:r>
            <a:r>
              <a:rPr lang="en-US" sz="2200" dirty="0"/>
              <a:t>, </a:t>
            </a:r>
            <a:r>
              <a:rPr lang="en-US" sz="2200" dirty="0" err="1"/>
              <a:t>đáp</a:t>
            </a:r>
            <a:r>
              <a:rPr lang="en-US" sz="2200" dirty="0"/>
              <a:t> </a:t>
            </a:r>
            <a:r>
              <a:rPr lang="en-US" sz="2200" dirty="0" err="1"/>
              <a:t>án</a:t>
            </a:r>
            <a:r>
              <a:rPr lang="en-US" sz="2200" dirty="0"/>
              <a:t> </a:t>
            </a:r>
            <a:r>
              <a:rPr lang="en-US" sz="2200" dirty="0" err="1"/>
              <a:t>đúng</a:t>
            </a:r>
            <a:r>
              <a:rPr lang="en-US" sz="2200" dirty="0"/>
              <a:t> </a:t>
            </a:r>
            <a:r>
              <a:rPr lang="en-US" sz="2200" dirty="0" err="1"/>
              <a:t>là</a:t>
            </a:r>
            <a:r>
              <a:rPr lang="en-US" sz="2200" dirty="0"/>
              <a:t> A</a:t>
            </a:r>
          </a:p>
          <a:p>
            <a:endParaRPr lang="en-US" sz="2200" dirty="0"/>
          </a:p>
        </p:txBody>
      </p:sp>
      <p:sp>
        <p:nvSpPr>
          <p:cNvPr id="2" name="Rectangle 1"/>
          <p:cNvSpPr/>
          <p:nvPr/>
        </p:nvSpPr>
        <p:spPr>
          <a:xfrm>
            <a:off x="1066800" y="2057400"/>
            <a:ext cx="3810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2645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3" end="13"/>
                                            </p:txEl>
                                          </p:spTgt>
                                        </p:tgtEl>
                                        <p:attrNameLst>
                                          <p:attrName>style.visibility</p:attrName>
                                        </p:attrNameLst>
                                      </p:cBhvr>
                                      <p:to>
                                        <p:strVal val="visible"/>
                                      </p:to>
                                    </p:set>
                                    <p:anim calcmode="lin" valueType="num">
                                      <p:cBhvr additive="base">
                                        <p:cTn id="3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4" end="14"/>
                                            </p:txEl>
                                          </p:spTgt>
                                        </p:tgtEl>
                                        <p:attrNameLst>
                                          <p:attrName>style.visibility</p:attrName>
                                        </p:attrNameLst>
                                      </p:cBhvr>
                                      <p:to>
                                        <p:strVal val="visible"/>
                                      </p:to>
                                    </p:set>
                                    <p:anim calcmode="lin" valueType="num">
                                      <p:cBhvr additive="base">
                                        <p:cTn id="39"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15" end="15"/>
                                            </p:txEl>
                                          </p:spTgt>
                                        </p:tgtEl>
                                        <p:attrNameLst>
                                          <p:attrName>style.visibility</p:attrName>
                                        </p:attrNameLst>
                                      </p:cBhvr>
                                      <p:to>
                                        <p:strVal val="visible"/>
                                      </p:to>
                                    </p:set>
                                    <p:anim calcmode="lin" valueType="num">
                                      <p:cBhvr additive="base">
                                        <p:cTn id="43"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8991600" cy="6001643"/>
          </a:xfrm>
          <a:prstGeom prst="rect">
            <a:avLst/>
          </a:prstGeom>
          <a:noFill/>
        </p:spPr>
        <p:txBody>
          <a:bodyPr wrap="square" rtlCol="0">
            <a:spAutoFit/>
          </a:bodyPr>
          <a:lstStyle/>
          <a:p>
            <a:r>
              <a:rPr lang="en-US" sz="2400" b="1" dirty="0"/>
              <a:t>Question 18</a:t>
            </a:r>
            <a:r>
              <a:rPr lang="vi-VN" sz="2400" dirty="0"/>
              <a:t>. </a:t>
            </a:r>
            <a:r>
              <a:rPr lang="en-US" sz="2400" b="1" dirty="0"/>
              <a:t>A</a:t>
            </a:r>
            <a:r>
              <a:rPr lang="en-US" sz="2400" dirty="0"/>
              <a:t>. obedient          	</a:t>
            </a:r>
            <a:r>
              <a:rPr lang="en-US" sz="2400" b="1" dirty="0"/>
              <a:t>B</a:t>
            </a:r>
            <a:r>
              <a:rPr lang="en-US" sz="2400" dirty="0"/>
              <a:t>. decision         </a:t>
            </a:r>
            <a:endParaRPr lang="en-US" sz="2400" dirty="0" smtClean="0"/>
          </a:p>
          <a:p>
            <a:r>
              <a:rPr lang="en-US" sz="2400" dirty="0" smtClean="0"/>
              <a:t> </a:t>
            </a:r>
            <a:r>
              <a:rPr lang="en-US" sz="2400" dirty="0"/>
              <a:t>	</a:t>
            </a:r>
            <a:r>
              <a:rPr lang="en-US" sz="2400" b="1" dirty="0"/>
              <a:t>C</a:t>
            </a:r>
            <a:r>
              <a:rPr lang="en-US" sz="2400" dirty="0"/>
              <a:t>. mischievous       	</a:t>
            </a:r>
            <a:r>
              <a:rPr lang="en-US" sz="2400" b="1" dirty="0"/>
              <a:t>D</a:t>
            </a:r>
            <a:r>
              <a:rPr lang="en-US" sz="2400" dirty="0"/>
              <a:t>. important</a:t>
            </a:r>
          </a:p>
          <a:p>
            <a:endParaRPr lang="en-US" sz="2400" b="1" dirty="0" smtClean="0"/>
          </a:p>
          <a:p>
            <a:r>
              <a:rPr lang="vi-VN" sz="2400" dirty="0" smtClean="0"/>
              <a:t>Kiến </a:t>
            </a:r>
            <a:r>
              <a:rPr lang="vi-VN" sz="2400" dirty="0"/>
              <a:t>thức: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3 </a:t>
            </a:r>
            <a:r>
              <a:rPr lang="en-US" sz="2400" dirty="0" err="1"/>
              <a:t>âm</a:t>
            </a:r>
            <a:r>
              <a:rPr lang="en-US" sz="2400" dirty="0"/>
              <a:t> </a:t>
            </a:r>
            <a:r>
              <a:rPr lang="en-US" sz="2400" dirty="0" err="1"/>
              <a:t>tiết</a:t>
            </a:r>
            <a:endParaRPr lang="en-US" sz="2400" dirty="0"/>
          </a:p>
          <a:p>
            <a:r>
              <a:rPr lang="vi-VN" sz="2400" dirty="0"/>
              <a:t>Giải thích:</a:t>
            </a:r>
            <a:endParaRPr lang="en-US" sz="2400" dirty="0"/>
          </a:p>
          <a:p>
            <a:r>
              <a:rPr lang="en-US" sz="2400" dirty="0"/>
              <a:t>	A.</a:t>
            </a:r>
            <a:r>
              <a:rPr lang="vi-VN" sz="2400" dirty="0"/>
              <a:t> obedient /əˈbiːdɪənt/ (adj):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tiêt</a:t>
            </a:r>
            <a:r>
              <a:rPr lang="en-US" sz="2400" dirty="0"/>
              <a:t> 2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hậu</a:t>
            </a:r>
            <a:r>
              <a:rPr lang="en-US" sz="2400" dirty="0"/>
              <a:t> </a:t>
            </a:r>
            <a:r>
              <a:rPr lang="en-US" sz="2400" dirty="0" err="1"/>
              <a:t>tố</a:t>
            </a:r>
            <a:r>
              <a:rPr lang="en-US" sz="2400" dirty="0"/>
              <a:t> </a:t>
            </a:r>
            <a:r>
              <a:rPr lang="en-US" sz="2400" dirty="0" err="1"/>
              <a:t>không</a:t>
            </a:r>
            <a:r>
              <a:rPr lang="en-US" sz="2400" dirty="0"/>
              <a:t> </a:t>
            </a:r>
            <a:r>
              <a:rPr lang="en-US" sz="2400" dirty="0" err="1"/>
              <a:t>thay</a:t>
            </a:r>
            <a:r>
              <a:rPr lang="en-US" sz="2400" dirty="0"/>
              <a:t> </a:t>
            </a:r>
            <a:r>
              <a:rPr lang="en-US" sz="2400" dirty="0" err="1"/>
              <a:t>đổi</a:t>
            </a:r>
            <a:r>
              <a:rPr lang="en-US" sz="2400" dirty="0"/>
              <a:t> </a:t>
            </a:r>
            <a:r>
              <a:rPr lang="en-US" sz="2400" dirty="0" err="1"/>
              <a:t>trọng</a:t>
            </a:r>
            <a:r>
              <a:rPr lang="en-US" sz="2400" dirty="0"/>
              <a:t> </a:t>
            </a:r>
            <a:r>
              <a:rPr lang="en-US" sz="2400" dirty="0" err="1"/>
              <a:t>âm</a:t>
            </a:r>
            <a:r>
              <a:rPr lang="en-US" sz="2400" dirty="0"/>
              <a:t> </a:t>
            </a:r>
            <a:r>
              <a:rPr lang="en-US" sz="2400" dirty="0" err="1"/>
              <a:t>chính</a:t>
            </a:r>
            <a:r>
              <a:rPr lang="vi-VN" sz="2400" dirty="0"/>
              <a:t> </a:t>
            </a:r>
            <a:endParaRPr lang="en-US" sz="2400" dirty="0"/>
          </a:p>
          <a:p>
            <a:r>
              <a:rPr lang="vi-VN" sz="2400" dirty="0"/>
              <a:t>	</a:t>
            </a:r>
            <a:r>
              <a:rPr lang="en-US" sz="2400" dirty="0"/>
              <a:t>B.</a:t>
            </a:r>
            <a:r>
              <a:rPr lang="vi-VN" sz="2400" dirty="0"/>
              <a:t> decision /dɪˈsɪʒn/ (n):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tiêt</a:t>
            </a:r>
            <a:r>
              <a:rPr lang="en-US" sz="2400" dirty="0"/>
              <a:t> 2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trước</a:t>
            </a:r>
            <a:r>
              <a:rPr lang="en-US" sz="2400" dirty="0"/>
              <a:t> </a:t>
            </a:r>
            <a:r>
              <a:rPr lang="en-US" sz="2400" dirty="0" err="1"/>
              <a:t>đuôi</a:t>
            </a:r>
            <a:r>
              <a:rPr lang="en-US" sz="2400" dirty="0"/>
              <a:t> -</a:t>
            </a:r>
            <a:r>
              <a:rPr lang="en-US" sz="2400" dirty="0" err="1"/>
              <a:t>sion</a:t>
            </a:r>
            <a:endParaRPr lang="en-US" sz="2400" dirty="0"/>
          </a:p>
          <a:p>
            <a:r>
              <a:rPr lang="vi-VN" sz="2400" dirty="0"/>
              <a:t>	</a:t>
            </a:r>
            <a:r>
              <a:rPr lang="en-US" sz="2400" dirty="0"/>
              <a:t>C.</a:t>
            </a:r>
            <a:r>
              <a:rPr lang="vi-VN" sz="2400" dirty="0"/>
              <a:t> mischievous /ˈmɪstʃɪvəs/ (adj):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tiêt</a:t>
            </a:r>
            <a:r>
              <a:rPr lang="en-US" sz="2400" dirty="0"/>
              <a:t> 1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từ</a:t>
            </a:r>
            <a:r>
              <a:rPr lang="en-US" sz="2400" dirty="0"/>
              <a:t> 3 </a:t>
            </a:r>
            <a:r>
              <a:rPr lang="en-US" sz="2400" dirty="0" err="1"/>
              <a:t>âm</a:t>
            </a:r>
            <a:r>
              <a:rPr lang="en-US" sz="2400" dirty="0"/>
              <a:t> </a:t>
            </a:r>
            <a:r>
              <a:rPr lang="en-US" sz="2400" dirty="0" err="1"/>
              <a:t>tiết</a:t>
            </a:r>
            <a:r>
              <a:rPr lang="en-US" sz="2400" dirty="0"/>
              <a:t> </a:t>
            </a:r>
            <a:r>
              <a:rPr lang="en-US" sz="2400" dirty="0" err="1"/>
              <a:t>mà</a:t>
            </a:r>
            <a:r>
              <a:rPr lang="en-US" sz="2400" dirty="0"/>
              <a:t> </a:t>
            </a:r>
            <a:r>
              <a:rPr lang="en-US" sz="2400" dirty="0" err="1"/>
              <a:t>cả</a:t>
            </a:r>
            <a:r>
              <a:rPr lang="en-US" sz="2400" dirty="0"/>
              <a:t> 3 </a:t>
            </a:r>
            <a:r>
              <a:rPr lang="en-US" sz="2400" dirty="0" err="1"/>
              <a:t>âm</a:t>
            </a:r>
            <a:r>
              <a:rPr lang="en-US" sz="2400" dirty="0"/>
              <a:t> </a:t>
            </a:r>
            <a:r>
              <a:rPr lang="en-US" sz="2400" dirty="0" err="1"/>
              <a:t>tiết</a:t>
            </a:r>
            <a:r>
              <a:rPr lang="en-US" sz="2400" dirty="0"/>
              <a:t> </a:t>
            </a:r>
            <a:r>
              <a:rPr lang="en-US" sz="2400" dirty="0" err="1"/>
              <a:t>đều</a:t>
            </a:r>
            <a:r>
              <a:rPr lang="en-US" sz="2400" dirty="0"/>
              <a:t> </a:t>
            </a:r>
            <a:r>
              <a:rPr lang="en-US" sz="2400" dirty="0" err="1"/>
              <a:t>chứa</a:t>
            </a:r>
            <a:r>
              <a:rPr lang="en-US" sz="2400" dirty="0"/>
              <a:t> </a:t>
            </a:r>
            <a:r>
              <a:rPr lang="en-US" sz="2400" dirty="0" err="1"/>
              <a:t>nguyên</a:t>
            </a:r>
            <a:r>
              <a:rPr lang="en-US" sz="2400" dirty="0"/>
              <a:t> </a:t>
            </a:r>
            <a:r>
              <a:rPr lang="en-US" sz="2400" dirty="0" err="1"/>
              <a:t>âm</a:t>
            </a:r>
            <a:r>
              <a:rPr lang="en-US" sz="2400" dirty="0"/>
              <a:t> </a:t>
            </a:r>
            <a:r>
              <a:rPr lang="en-US" sz="2400" dirty="0" err="1"/>
              <a:t>ngắn</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1</a:t>
            </a:r>
          </a:p>
          <a:p>
            <a:r>
              <a:rPr lang="vi-VN" sz="2400" dirty="0"/>
              <a:t>	</a:t>
            </a:r>
            <a:r>
              <a:rPr lang="en-US" sz="2400" dirty="0"/>
              <a:t>D. important</a:t>
            </a:r>
            <a:r>
              <a:rPr lang="vi-VN" sz="2400" dirty="0"/>
              <a:t> /ɪmˈpɔːtnt/ (n):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tiêt</a:t>
            </a:r>
            <a:r>
              <a:rPr lang="en-US" sz="2400" dirty="0"/>
              <a:t> 2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ưu</a:t>
            </a:r>
            <a:r>
              <a:rPr lang="en-US" sz="2400" dirty="0"/>
              <a:t> </a:t>
            </a:r>
            <a:r>
              <a:rPr lang="en-US" sz="2400" dirty="0" err="1"/>
              <a:t>tiên</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chứa</a:t>
            </a:r>
            <a:r>
              <a:rPr lang="en-US" sz="2400" dirty="0"/>
              <a:t> </a:t>
            </a:r>
            <a:r>
              <a:rPr lang="en-US" sz="2400" dirty="0" err="1"/>
              <a:t>nguyên</a:t>
            </a:r>
            <a:r>
              <a:rPr lang="en-US" sz="2400" dirty="0"/>
              <a:t> </a:t>
            </a:r>
            <a:r>
              <a:rPr lang="en-US" sz="2400" dirty="0" err="1"/>
              <a:t>âm</a:t>
            </a:r>
            <a:r>
              <a:rPr lang="en-US" sz="2400" dirty="0"/>
              <a:t> </a:t>
            </a:r>
            <a:r>
              <a:rPr lang="en-US" sz="2400" dirty="0" err="1"/>
              <a:t>dài</a:t>
            </a:r>
            <a:r>
              <a:rPr lang="en-US" sz="2400" dirty="0"/>
              <a:t>.</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endParaRPr lang="en-US" sz="2400" dirty="0"/>
          </a:p>
        </p:txBody>
      </p:sp>
      <p:sp>
        <p:nvSpPr>
          <p:cNvPr id="2" name="Oval 1"/>
          <p:cNvSpPr/>
          <p:nvPr/>
        </p:nvSpPr>
        <p:spPr>
          <a:xfrm>
            <a:off x="838200" y="778099"/>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058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3966" y="0"/>
            <a:ext cx="8610600" cy="7109639"/>
          </a:xfrm>
          <a:prstGeom prst="rect">
            <a:avLst/>
          </a:prstGeom>
          <a:noFill/>
        </p:spPr>
        <p:txBody>
          <a:bodyPr wrap="square" rtlCol="0">
            <a:spAutoFit/>
          </a:bodyPr>
          <a:lstStyle/>
          <a:p>
            <a:r>
              <a:rPr lang="en-US" sz="2400" b="1" dirty="0"/>
              <a:t>Question 19</a:t>
            </a:r>
            <a:r>
              <a:rPr lang="vi-VN" sz="2400" dirty="0"/>
              <a:t>. </a:t>
            </a:r>
            <a:r>
              <a:rPr lang="en-US" sz="2400" b="1" dirty="0"/>
              <a:t>A</a:t>
            </a:r>
            <a:r>
              <a:rPr lang="en-US" sz="2400" dirty="0"/>
              <a:t>. career	</a:t>
            </a:r>
            <a:r>
              <a:rPr lang="en-US" sz="2400" b="1" dirty="0"/>
              <a:t>B</a:t>
            </a:r>
            <a:r>
              <a:rPr lang="en-US" sz="2400" dirty="0"/>
              <a:t>. prospect	</a:t>
            </a:r>
            <a:r>
              <a:rPr lang="en-US" sz="2400" b="1" dirty="0"/>
              <a:t>C</a:t>
            </a:r>
            <a:r>
              <a:rPr lang="en-US" sz="2400" dirty="0"/>
              <a:t>. </a:t>
            </a:r>
            <a:r>
              <a:rPr lang="en-US" sz="2400" dirty="0" smtClean="0"/>
              <a:t>effort    </a:t>
            </a:r>
            <a:r>
              <a:rPr lang="en-US" sz="2400" b="1" dirty="0" smtClean="0"/>
              <a:t>D</a:t>
            </a:r>
            <a:r>
              <a:rPr lang="en-US" sz="2400" dirty="0"/>
              <a:t>. </a:t>
            </a:r>
            <a:r>
              <a:rPr lang="en-US" sz="2400" dirty="0" err="1"/>
              <a:t>labour</a:t>
            </a:r>
            <a:endParaRPr lang="en-US" sz="2400" dirty="0"/>
          </a:p>
          <a:p>
            <a:endParaRPr lang="en-US" sz="2400" b="1" dirty="0" smtClean="0"/>
          </a:p>
          <a:p>
            <a:r>
              <a:rPr lang="vi-VN" sz="2400" dirty="0" smtClean="0"/>
              <a:t>Kiến </a:t>
            </a:r>
            <a:r>
              <a:rPr lang="vi-VN" sz="2400" dirty="0"/>
              <a:t>thức: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2 </a:t>
            </a:r>
            <a:r>
              <a:rPr lang="en-US" sz="2400" dirty="0" err="1"/>
              <a:t>âm</a:t>
            </a:r>
            <a:r>
              <a:rPr lang="en-US" sz="2400" dirty="0"/>
              <a:t> </a:t>
            </a:r>
            <a:r>
              <a:rPr lang="en-US" sz="2400" dirty="0" err="1"/>
              <a:t>tiết</a:t>
            </a:r>
            <a:endParaRPr lang="en-US" sz="2400" dirty="0"/>
          </a:p>
          <a:p>
            <a:r>
              <a:rPr lang="vi-VN" sz="2400" dirty="0"/>
              <a:t>Giải thích: </a:t>
            </a:r>
            <a:endParaRPr lang="en-US" sz="2400" dirty="0"/>
          </a:p>
          <a:p>
            <a:r>
              <a:rPr lang="en-US" sz="2400" dirty="0" err="1"/>
              <a:t>Đáp</a:t>
            </a:r>
            <a:r>
              <a:rPr lang="en-US" sz="2400" dirty="0"/>
              <a:t> </a:t>
            </a:r>
            <a:r>
              <a:rPr lang="en-US" sz="2400" dirty="0" err="1"/>
              <a:t>án</a:t>
            </a:r>
            <a:r>
              <a:rPr lang="en-US" sz="2400" dirty="0"/>
              <a:t> A,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career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2 </a:t>
            </a:r>
            <a:r>
              <a:rPr lang="en-US" sz="2400" dirty="0" err="1"/>
              <a:t>vì</a:t>
            </a:r>
            <a:r>
              <a:rPr lang="en-US" sz="2400" dirty="0"/>
              <a:t> </a:t>
            </a:r>
            <a:r>
              <a:rPr lang="en-US" sz="2400" dirty="0" err="1"/>
              <a:t>đuôi</a:t>
            </a:r>
            <a:r>
              <a:rPr lang="en-US" sz="2400" dirty="0"/>
              <a:t> -EER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chính</a:t>
            </a:r>
            <a:r>
              <a:rPr lang="en-US" sz="2400" dirty="0"/>
              <a:t> </a:t>
            </a:r>
            <a:r>
              <a:rPr lang="en-US" sz="2400" dirty="0" err="1"/>
              <a:t>nó</a:t>
            </a:r>
            <a:endParaRPr lang="en-US" sz="2400" dirty="0"/>
          </a:p>
          <a:p>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 </a:t>
            </a:r>
            <a:r>
              <a:rPr lang="en-US" sz="2400" dirty="0" err="1"/>
              <a:t>tiên</a:t>
            </a:r>
            <a:r>
              <a:rPr lang="en-US" sz="2400" dirty="0"/>
              <a:t> </a:t>
            </a:r>
            <a:r>
              <a:rPr lang="en-US" sz="2400" dirty="0" err="1"/>
              <a:t>vì</a:t>
            </a:r>
            <a:r>
              <a:rPr lang="en-US" sz="2400" dirty="0"/>
              <a:t> </a:t>
            </a:r>
            <a:r>
              <a:rPr lang="en-US" sz="2400" dirty="0" err="1"/>
              <a:t>đều</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en-US" sz="2400" dirty="0"/>
              <a:t>.</a:t>
            </a:r>
          </a:p>
          <a:p>
            <a:r>
              <a:rPr lang="en-US" sz="2400" dirty="0"/>
              <a:t>	A. career (n) /</a:t>
            </a:r>
            <a:r>
              <a:rPr lang="en-US" sz="2400" dirty="0" err="1"/>
              <a:t>kə'rɪə</a:t>
            </a:r>
            <a:r>
              <a:rPr lang="en-US" sz="2400" dirty="0"/>
              <a:t>(r)/ </a:t>
            </a:r>
            <a:r>
              <a:rPr lang="en-US" sz="2400" dirty="0" err="1"/>
              <a:t>sự</a:t>
            </a:r>
            <a:r>
              <a:rPr lang="en-US" sz="2400" dirty="0"/>
              <a:t> </a:t>
            </a:r>
            <a:r>
              <a:rPr lang="en-US" sz="2400" dirty="0" err="1"/>
              <a:t>nghiệp</a:t>
            </a:r>
            <a:r>
              <a:rPr lang="en-US" sz="2400" dirty="0"/>
              <a:t>	B. prospect (n)/'</a:t>
            </a:r>
            <a:r>
              <a:rPr lang="en-US" sz="2400" dirty="0" err="1"/>
              <a:t>prɑ:spekt</a:t>
            </a:r>
            <a:r>
              <a:rPr lang="en-US" sz="2400" dirty="0"/>
              <a:t>/ </a:t>
            </a:r>
            <a:r>
              <a:rPr lang="en-US" sz="2400" dirty="0" err="1"/>
              <a:t>triển</a:t>
            </a:r>
            <a:r>
              <a:rPr lang="en-US" sz="2400" dirty="0"/>
              <a:t> </a:t>
            </a:r>
            <a:r>
              <a:rPr lang="en-US" sz="2400" dirty="0" err="1"/>
              <a:t>vọng</a:t>
            </a:r>
            <a:endParaRPr lang="en-US" sz="2400" dirty="0"/>
          </a:p>
          <a:p>
            <a:r>
              <a:rPr lang="en-US" sz="2400" dirty="0"/>
              <a:t>	C. effort (n) /'</a:t>
            </a:r>
            <a:r>
              <a:rPr lang="en-US" sz="2400" dirty="0" err="1"/>
              <a:t>efərt</a:t>
            </a:r>
            <a:r>
              <a:rPr lang="en-US" sz="2400" dirty="0"/>
              <a:t>/ </a:t>
            </a:r>
            <a:r>
              <a:rPr lang="en-US" sz="2400" dirty="0" err="1"/>
              <a:t>công</a:t>
            </a:r>
            <a:r>
              <a:rPr lang="en-US" sz="2400" dirty="0"/>
              <a:t> </a:t>
            </a:r>
            <a:r>
              <a:rPr lang="en-US" sz="2400" dirty="0" err="1"/>
              <a:t>sức</a:t>
            </a:r>
            <a:r>
              <a:rPr lang="en-US" sz="2400" dirty="0"/>
              <a:t>, </a:t>
            </a:r>
            <a:r>
              <a:rPr lang="en-US" sz="2400" dirty="0" err="1"/>
              <a:t>nỗ</a:t>
            </a:r>
            <a:r>
              <a:rPr lang="en-US" sz="2400" dirty="0"/>
              <a:t> </a:t>
            </a:r>
            <a:r>
              <a:rPr lang="en-US" sz="2400" dirty="0" err="1"/>
              <a:t>lực</a:t>
            </a:r>
            <a:r>
              <a:rPr lang="en-US" sz="2400" dirty="0"/>
              <a:t>	D. </a:t>
            </a:r>
            <a:r>
              <a:rPr lang="en-US" sz="2400" dirty="0" err="1"/>
              <a:t>labour</a:t>
            </a:r>
            <a:r>
              <a:rPr lang="en-US" sz="2400" dirty="0"/>
              <a:t> (n) /'</a:t>
            </a:r>
            <a:r>
              <a:rPr lang="en-US" sz="2400" dirty="0" err="1"/>
              <a:t>leɪbər</a:t>
            </a:r>
            <a:r>
              <a:rPr lang="en-US" sz="2400" dirty="0"/>
              <a:t>/ </a:t>
            </a:r>
            <a:r>
              <a:rPr lang="en-US" sz="2400" dirty="0" err="1"/>
              <a:t>lao</a:t>
            </a:r>
            <a:r>
              <a:rPr lang="en-US" sz="2400" dirty="0"/>
              <a:t> </a:t>
            </a:r>
            <a:r>
              <a:rPr lang="en-US" sz="2400" dirty="0" err="1"/>
              <a:t>động</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vi-VN" sz="2400" dirty="0"/>
              <a:t>* Note: - Danh từ và tính từ 2 âm tiết – trọng âm thường rơi vào âm tiết thứ nhất.</a:t>
            </a:r>
            <a:endParaRPr lang="en-US" sz="2400" dirty="0"/>
          </a:p>
          <a:p>
            <a:r>
              <a:rPr lang="vi-VN" sz="2400" dirty="0"/>
              <a:t>	        - Động từ 2 âm tiết – trọng âm thường rơi vào âm tiết thứ hai.</a:t>
            </a:r>
            <a:endParaRPr lang="en-US" sz="2400" dirty="0"/>
          </a:p>
          <a:p>
            <a:r>
              <a:rPr lang="vi-VN" sz="2400" dirty="0"/>
              <a:t> </a:t>
            </a:r>
            <a:endParaRPr lang="en-US" sz="2400" dirty="0"/>
          </a:p>
          <a:p>
            <a:endParaRPr lang="en-US" sz="2400" dirty="0"/>
          </a:p>
        </p:txBody>
      </p:sp>
      <p:sp>
        <p:nvSpPr>
          <p:cNvPr id="2" name="Oval 1"/>
          <p:cNvSpPr/>
          <p:nvPr/>
        </p:nvSpPr>
        <p:spPr>
          <a:xfrm>
            <a:off x="1981200" y="118056"/>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197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6370975"/>
          </a:xfrm>
          <a:prstGeom prst="rect">
            <a:avLst/>
          </a:prstGeom>
          <a:noFill/>
        </p:spPr>
        <p:txBody>
          <a:bodyPr wrap="square" rtlCol="0">
            <a:spAutoFit/>
          </a:bodyPr>
          <a:lstStyle/>
          <a:p>
            <a:r>
              <a:rPr lang="en-US" sz="2400" b="1" dirty="0"/>
              <a:t>Question 2</a:t>
            </a:r>
            <a:r>
              <a:rPr lang="en-US" sz="2400" dirty="0"/>
              <a:t>. </a:t>
            </a:r>
            <a:r>
              <a:rPr lang="vi-VN" sz="2400" dirty="0"/>
              <a:t>It is impossible for him to be financially independent at such an early age, </a:t>
            </a:r>
            <a:r>
              <a:rPr lang="en-US" sz="2400" dirty="0"/>
              <a:t>_______</a:t>
            </a:r>
            <a:r>
              <a:rPr lang="vi-VN" sz="2400" dirty="0"/>
              <a:t>?</a:t>
            </a:r>
            <a:endParaRPr lang="en-US" sz="2400" dirty="0"/>
          </a:p>
          <a:p>
            <a:r>
              <a:rPr lang="vi-VN" sz="2400" dirty="0"/>
              <a:t>	</a:t>
            </a:r>
            <a:r>
              <a:rPr lang="vi-VN" sz="2400" b="1" dirty="0"/>
              <a:t>A</a:t>
            </a:r>
            <a:r>
              <a:rPr lang="vi-VN" sz="2400" dirty="0"/>
              <a:t>. isn't it	</a:t>
            </a:r>
            <a:r>
              <a:rPr lang="vi-VN" sz="2400" b="1" dirty="0"/>
              <a:t>B</a:t>
            </a:r>
            <a:r>
              <a:rPr lang="vi-VN" sz="2400" dirty="0"/>
              <a:t>. is it	</a:t>
            </a:r>
            <a:r>
              <a:rPr lang="vi-VN" sz="2400" b="1" dirty="0"/>
              <a:t>C</a:t>
            </a:r>
            <a:r>
              <a:rPr lang="vi-VN" sz="2400" dirty="0"/>
              <a:t>. doesn't he 	</a:t>
            </a:r>
            <a:r>
              <a:rPr lang="vi-VN" sz="2400" b="1" dirty="0"/>
              <a:t>D</a:t>
            </a:r>
            <a:r>
              <a:rPr lang="vi-VN" sz="2400" dirty="0"/>
              <a:t>. does he</a:t>
            </a:r>
            <a:endParaRPr lang="en-US" sz="2400" dirty="0"/>
          </a:p>
          <a:p>
            <a:endParaRPr lang="en-US" sz="2400" b="1" dirty="0" smtClean="0"/>
          </a:p>
          <a:p>
            <a:r>
              <a:rPr lang="vi-VN" sz="2400" dirty="0" smtClean="0"/>
              <a:t>Kiến </a:t>
            </a:r>
            <a:r>
              <a:rPr lang="vi-VN" sz="2400" dirty="0"/>
              <a:t>thức: </a:t>
            </a:r>
            <a:r>
              <a:rPr lang="en-US" sz="2400" dirty="0" err="1"/>
              <a:t>Câu</a:t>
            </a:r>
            <a:r>
              <a:rPr lang="en-US" sz="2400" dirty="0"/>
              <a:t> </a:t>
            </a:r>
            <a:r>
              <a:rPr lang="en-US" sz="2400" dirty="0" err="1"/>
              <a:t>hỏi</a:t>
            </a:r>
            <a:r>
              <a:rPr lang="en-US" sz="2400" dirty="0"/>
              <a:t> </a:t>
            </a:r>
            <a:r>
              <a:rPr lang="en-US" sz="2400" dirty="0" err="1"/>
              <a:t>đuôi</a:t>
            </a:r>
            <a:endParaRPr lang="en-US" sz="2400" dirty="0"/>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a:t>
            </a:r>
          </a:p>
          <a:p>
            <a:r>
              <a:rPr lang="en-US" sz="2400" dirty="0"/>
              <a:t>- Đ</a:t>
            </a:r>
            <a:r>
              <a:rPr lang="vi-VN" sz="2400" dirty="0"/>
              <a:t>ộng từ của câu trần thuật chia ở khẳng định nên động từ của câu hỏi đuôi ở phủ định.</a:t>
            </a:r>
            <a:endParaRPr lang="en-US" sz="2400" dirty="0"/>
          </a:p>
          <a:p>
            <a:r>
              <a:rPr lang="en-US" sz="2400" dirty="0"/>
              <a:t>- </a:t>
            </a:r>
            <a:r>
              <a:rPr lang="en-US" sz="2400" dirty="0" err="1"/>
              <a:t>Câu</a:t>
            </a:r>
            <a:r>
              <a:rPr lang="en-US" sz="2400" dirty="0"/>
              <a:t> </a:t>
            </a:r>
            <a:r>
              <a:rPr lang="en-US" sz="2400" dirty="0" err="1"/>
              <a:t>trần</a:t>
            </a:r>
            <a:r>
              <a:rPr lang="en-US" sz="2400" dirty="0"/>
              <a:t> </a:t>
            </a:r>
            <a:r>
              <a:rPr lang="en-US" sz="2400" dirty="0" err="1"/>
              <a:t>thuật</a:t>
            </a:r>
            <a:r>
              <a:rPr lang="en-US" sz="2400" dirty="0"/>
              <a:t> </a:t>
            </a:r>
            <a:r>
              <a:rPr lang="en-US" sz="2400" dirty="0" err="1"/>
              <a:t>bắt</a:t>
            </a:r>
            <a:r>
              <a:rPr lang="en-US" sz="2400" dirty="0"/>
              <a:t> </a:t>
            </a:r>
            <a:r>
              <a:rPr lang="en-US" sz="2400" dirty="0" err="1"/>
              <a:t>đầu</a:t>
            </a:r>
            <a:r>
              <a:rPr lang="en-US" sz="2400" dirty="0"/>
              <a:t> </a:t>
            </a:r>
            <a:r>
              <a:rPr lang="en-US" sz="2400" dirty="0" err="1"/>
              <a:t>bằng</a:t>
            </a:r>
            <a:r>
              <a:rPr lang="en-US" sz="2400" dirty="0"/>
              <a:t> IT IS </a:t>
            </a:r>
            <a:r>
              <a:rPr lang="en-US" sz="2400" dirty="0" err="1"/>
              <a:t>nên</a:t>
            </a:r>
            <a:r>
              <a:rPr lang="en-US" sz="2400" dirty="0"/>
              <a:t> </a:t>
            </a:r>
            <a:r>
              <a:rPr lang="en-US" sz="2400" dirty="0" err="1"/>
              <a:t>câu</a:t>
            </a:r>
            <a:r>
              <a:rPr lang="en-US" sz="2400" dirty="0"/>
              <a:t> </a:t>
            </a:r>
            <a:r>
              <a:rPr lang="en-US" sz="2400" dirty="0" err="1"/>
              <a:t>hỏi</a:t>
            </a:r>
            <a:r>
              <a:rPr lang="en-US" sz="2400" dirty="0"/>
              <a:t> </a:t>
            </a:r>
            <a:r>
              <a:rPr lang="en-US" sz="2400" dirty="0" err="1"/>
              <a:t>đuôi</a:t>
            </a:r>
            <a:r>
              <a:rPr lang="en-US" sz="2400" dirty="0"/>
              <a:t> </a:t>
            </a:r>
            <a:r>
              <a:rPr lang="en-US" sz="2400" dirty="0" err="1"/>
              <a:t>là</a:t>
            </a:r>
            <a:r>
              <a:rPr lang="en-US" sz="2400" dirty="0"/>
              <a:t> ISN’T IT.</a:t>
            </a:r>
          </a:p>
          <a:p>
            <a:r>
              <a:rPr lang="fr-FR" sz="2400" dirty="0" err="1"/>
              <a:t>Vậy</a:t>
            </a:r>
            <a:r>
              <a:rPr lang="fr-FR" sz="2400" dirty="0"/>
              <a:t> </a:t>
            </a:r>
            <a:r>
              <a:rPr lang="fr-FR" sz="2400" dirty="0" err="1"/>
              <a:t>đáp</a:t>
            </a:r>
            <a:r>
              <a:rPr lang="fr-FR" sz="2400" dirty="0"/>
              <a:t> </a:t>
            </a:r>
            <a:r>
              <a:rPr lang="fr-FR" sz="2400" dirty="0" err="1"/>
              <a:t>án</a:t>
            </a:r>
            <a:r>
              <a:rPr lang="fr-FR" sz="2400" dirty="0"/>
              <a:t> </a:t>
            </a:r>
            <a:r>
              <a:rPr lang="fr-FR" sz="2400" dirty="0" err="1"/>
              <a:t>đúng</a:t>
            </a:r>
            <a:r>
              <a:rPr lang="fr-FR" sz="2400" dirty="0"/>
              <a:t> là A</a:t>
            </a:r>
            <a:endParaRPr lang="en-US" sz="2400" dirty="0"/>
          </a:p>
          <a:p>
            <a:r>
              <a:rPr lang="vi-VN" sz="2400" dirty="0"/>
              <a:t>Tạm dịch: Anh ta không thể nào tự độc lập về tài chính ở độ tuổi trẻ như vậy, có đúng không?</a:t>
            </a:r>
            <a:endParaRPr lang="en-US" sz="2400" dirty="0"/>
          </a:p>
          <a:p>
            <a:r>
              <a:rPr lang="vi-VN" sz="2400" dirty="0"/>
              <a:t>Cấu trúc khác cần lưu ý:</a:t>
            </a:r>
            <a:endParaRPr lang="en-US" sz="2400" dirty="0"/>
          </a:p>
          <a:p>
            <a:r>
              <a:rPr lang="vi-VN" sz="2400" dirty="0"/>
              <a:t>- It’s (im)possible for sb to do sth: Nó là có/không thể cho ai để làm gì</a:t>
            </a:r>
            <a:endParaRPr lang="en-US" sz="2400" dirty="0"/>
          </a:p>
          <a:p>
            <a:endParaRPr lang="en-US" sz="2400" dirty="0"/>
          </a:p>
        </p:txBody>
      </p:sp>
      <p:sp>
        <p:nvSpPr>
          <p:cNvPr id="3" name="Oval 2"/>
          <p:cNvSpPr/>
          <p:nvPr/>
        </p:nvSpPr>
        <p:spPr>
          <a:xfrm>
            <a:off x="1143000" y="990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688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91600" cy="5632311"/>
          </a:xfrm>
          <a:prstGeom prst="rect">
            <a:avLst/>
          </a:prstGeom>
          <a:noFill/>
        </p:spPr>
        <p:txBody>
          <a:bodyPr wrap="square" rtlCol="0">
            <a:spAutoFit/>
          </a:bodyPr>
          <a:lstStyle/>
          <a:p>
            <a:r>
              <a:rPr lang="en-US" sz="2400" b="1" dirty="0"/>
              <a:t>Question 20</a:t>
            </a:r>
            <a:r>
              <a:rPr lang="en-US" sz="2400" dirty="0"/>
              <a:t>. </a:t>
            </a:r>
            <a:r>
              <a:rPr lang="en-US" sz="2400" b="1" dirty="0"/>
              <a:t>A</a:t>
            </a:r>
            <a:r>
              <a:rPr lang="en-US" sz="2400" dirty="0"/>
              <a:t>. </a:t>
            </a:r>
            <a:r>
              <a:rPr lang="en-US" sz="2400" dirty="0" smtClean="0"/>
              <a:t>attain</a:t>
            </a:r>
            <a:r>
              <a:rPr lang="en-US" sz="2400" u="sng" dirty="0" smtClean="0"/>
              <a:t>ed</a:t>
            </a:r>
            <a:r>
              <a:rPr lang="en-US" sz="2400" dirty="0"/>
              <a:t> </a:t>
            </a:r>
            <a:r>
              <a:rPr lang="en-US" sz="2400" b="1" dirty="0" smtClean="0"/>
              <a:t>B</a:t>
            </a:r>
            <a:r>
              <a:rPr lang="en-US" sz="2400" dirty="0"/>
              <a:t>. resolv</a:t>
            </a:r>
            <a:r>
              <a:rPr lang="en-US" sz="2400" u="sng" dirty="0"/>
              <a:t>ed</a:t>
            </a:r>
            <a:r>
              <a:rPr lang="en-US" sz="2400" dirty="0"/>
              <a:t>	</a:t>
            </a:r>
            <a:r>
              <a:rPr lang="en-US" sz="2400" b="1" dirty="0"/>
              <a:t>C</a:t>
            </a:r>
            <a:r>
              <a:rPr lang="en-US" sz="2400" dirty="0"/>
              <a:t>. destroy</a:t>
            </a:r>
            <a:r>
              <a:rPr lang="en-US" sz="2400" u="sng" dirty="0"/>
              <a:t>ed</a:t>
            </a:r>
            <a:r>
              <a:rPr lang="en-US" sz="2400" dirty="0"/>
              <a:t>	</a:t>
            </a:r>
            <a:r>
              <a:rPr lang="en-US" sz="2400" b="1" dirty="0"/>
              <a:t>D</a:t>
            </a:r>
            <a:r>
              <a:rPr lang="en-US" sz="2400" dirty="0"/>
              <a:t>. decreas</a:t>
            </a:r>
            <a:r>
              <a:rPr lang="en-US" sz="2400" u="sng" dirty="0"/>
              <a:t>ed</a:t>
            </a:r>
            <a:endParaRPr lang="en-US" sz="2400" dirty="0"/>
          </a:p>
          <a:p>
            <a:endParaRPr lang="en-US" sz="2400" b="1" dirty="0" smtClean="0"/>
          </a:p>
          <a:p>
            <a:r>
              <a:rPr lang="vi-VN" sz="2400" dirty="0" smtClean="0"/>
              <a:t>Kiến </a:t>
            </a:r>
            <a:r>
              <a:rPr lang="vi-VN" sz="2400" dirty="0"/>
              <a:t>thức :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đuôi</a:t>
            </a:r>
            <a:r>
              <a:rPr lang="en-US" sz="2400" dirty="0"/>
              <a:t> -ED</a:t>
            </a:r>
          </a:p>
          <a:p>
            <a:r>
              <a:rPr lang="vi-VN" sz="2400" dirty="0"/>
              <a:t>Giải thích:</a:t>
            </a:r>
            <a:endParaRPr lang="en-US" sz="2400" dirty="0"/>
          </a:p>
          <a:p>
            <a:r>
              <a:rPr lang="vi-VN" sz="2400" dirty="0"/>
              <a:t>Quy tắc phát âm “</a:t>
            </a:r>
            <a:r>
              <a:rPr lang="en-US" sz="2400" dirty="0"/>
              <a:t>ED</a:t>
            </a:r>
            <a:r>
              <a:rPr lang="vi-VN" sz="2400" dirty="0"/>
              <a:t>”: </a:t>
            </a:r>
            <a:endParaRPr lang="en-US" sz="2400" dirty="0"/>
          </a:p>
          <a:p>
            <a:r>
              <a:rPr lang="vi-VN" sz="2400" dirty="0"/>
              <a:t>– Phát âm là /t/ khi từ có tận cùng bằng các phụ âm vô thanh: /θ/, /p/, /k/, /f/,  /s/, /ʃ/, /tʃ/</a:t>
            </a:r>
            <a:endParaRPr lang="en-US" sz="2400" dirty="0"/>
          </a:p>
          <a:p>
            <a:r>
              <a:rPr lang="vi-VN" sz="2400" dirty="0"/>
              <a:t>– Phát âm là /id/ khi từ có tận cùng là các âm: /t/, /d/</a:t>
            </a:r>
            <a:endParaRPr lang="en-US" sz="2400" dirty="0"/>
          </a:p>
          <a:p>
            <a:r>
              <a:rPr lang="vi-VN" sz="2400" dirty="0"/>
              <a:t>– Phát âm là /d/ khi các từ có tận cùng là nguyên âm và các phụ âm hữu thanh còn lại</a:t>
            </a:r>
            <a:endParaRPr lang="en-US" sz="2400" dirty="0"/>
          </a:p>
          <a:p>
            <a:r>
              <a:rPr lang="vi-VN" sz="2400" dirty="0"/>
              <a:t>	A. attain</a:t>
            </a:r>
            <a:r>
              <a:rPr lang="vi-VN" sz="2400" u="sng" dirty="0"/>
              <a:t>ed</a:t>
            </a:r>
            <a:r>
              <a:rPr lang="vi-VN" sz="2400" dirty="0"/>
              <a:t> /əˈteɪnd/ </a:t>
            </a:r>
            <a:r>
              <a:rPr lang="en-US" sz="2400" dirty="0"/>
              <a:t>		</a:t>
            </a:r>
            <a:r>
              <a:rPr lang="vi-VN" sz="2400" dirty="0"/>
              <a:t>B. resolv</a:t>
            </a:r>
            <a:r>
              <a:rPr lang="vi-VN" sz="2400" u="sng" dirty="0"/>
              <a:t>ed</a:t>
            </a:r>
            <a:r>
              <a:rPr lang="vi-VN" sz="2400" dirty="0"/>
              <a:t> /rɪˈzɒlvd/ </a:t>
            </a:r>
            <a:r>
              <a:rPr lang="vi-VN" sz="2400" i="1" dirty="0"/>
              <a:t> </a:t>
            </a:r>
            <a:endParaRPr lang="en-US" sz="2400" dirty="0"/>
          </a:p>
          <a:p>
            <a:r>
              <a:rPr lang="en-US" sz="2400" dirty="0"/>
              <a:t>	</a:t>
            </a:r>
            <a:r>
              <a:rPr lang="vi-VN" sz="2400" dirty="0"/>
              <a:t>C. </a:t>
            </a:r>
            <a:r>
              <a:rPr lang="en-US" sz="2400" dirty="0"/>
              <a:t>destroy</a:t>
            </a:r>
            <a:r>
              <a:rPr lang="en-US" sz="2400" u="sng" dirty="0"/>
              <a:t>ed</a:t>
            </a:r>
            <a:r>
              <a:rPr lang="en-US" sz="2400" dirty="0"/>
              <a:t> /</a:t>
            </a:r>
            <a:r>
              <a:rPr lang="vi-VN" sz="2400" dirty="0"/>
              <a:t>dɪˈstrɔɪ</a:t>
            </a:r>
            <a:r>
              <a:rPr lang="en-US" sz="2400" dirty="0"/>
              <a:t>d</a:t>
            </a:r>
            <a:r>
              <a:rPr lang="vi-VN" sz="2400" dirty="0"/>
              <a:t>/</a:t>
            </a:r>
            <a:r>
              <a:rPr lang="en-US" sz="2400" i="1" dirty="0"/>
              <a:t>		</a:t>
            </a:r>
            <a:r>
              <a:rPr lang="vi-VN" sz="2400" b="1" dirty="0"/>
              <a:t>D. decreas</a:t>
            </a:r>
            <a:r>
              <a:rPr lang="vi-VN" sz="2400" b="1" u="sng" dirty="0"/>
              <a:t>ed</a:t>
            </a:r>
            <a:r>
              <a:rPr lang="vi-VN" sz="2400" b="1" dirty="0"/>
              <a:t> /dɪˈkriːsd/ </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endParaRPr lang="en-US" sz="2400" dirty="0"/>
          </a:p>
        </p:txBody>
      </p:sp>
      <p:sp>
        <p:nvSpPr>
          <p:cNvPr id="2" name="Oval 1"/>
          <p:cNvSpPr/>
          <p:nvPr/>
        </p:nvSpPr>
        <p:spPr>
          <a:xfrm>
            <a:off x="6515100" y="381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42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686800" cy="4524315"/>
          </a:xfrm>
          <a:prstGeom prst="rect">
            <a:avLst/>
          </a:prstGeom>
          <a:noFill/>
        </p:spPr>
        <p:txBody>
          <a:bodyPr wrap="square" rtlCol="0">
            <a:spAutoFit/>
          </a:bodyPr>
          <a:lstStyle/>
          <a:p>
            <a:r>
              <a:rPr lang="en-US" sz="2400" b="1" dirty="0"/>
              <a:t>Question 21</a:t>
            </a:r>
            <a:r>
              <a:rPr lang="vi-VN" sz="2400" dirty="0"/>
              <a:t>. </a:t>
            </a:r>
            <a:r>
              <a:rPr lang="en-US" sz="2400" b="1" dirty="0"/>
              <a:t>A</a:t>
            </a:r>
            <a:r>
              <a:rPr lang="en-US" sz="2400" dirty="0"/>
              <a:t>. dr</a:t>
            </a:r>
            <a:r>
              <a:rPr lang="en-US" sz="2400" u="sng" dirty="0"/>
              <a:t>ea</a:t>
            </a:r>
            <a:r>
              <a:rPr lang="en-US" sz="2400" dirty="0"/>
              <a:t>m	</a:t>
            </a:r>
            <a:r>
              <a:rPr lang="en-US" sz="2400" b="1" dirty="0"/>
              <a:t>B</a:t>
            </a:r>
            <a:r>
              <a:rPr lang="en-US" sz="2400" dirty="0"/>
              <a:t>. m</a:t>
            </a:r>
            <a:r>
              <a:rPr lang="en-US" sz="2400" u="sng" dirty="0"/>
              <a:t>ea</a:t>
            </a:r>
            <a:r>
              <a:rPr lang="en-US" sz="2400" dirty="0"/>
              <a:t>n	</a:t>
            </a:r>
            <a:r>
              <a:rPr lang="en-US" sz="2400" b="1" dirty="0"/>
              <a:t>C</a:t>
            </a:r>
            <a:r>
              <a:rPr lang="en-US" sz="2400" dirty="0"/>
              <a:t>. p</a:t>
            </a:r>
            <a:r>
              <a:rPr lang="en-US" sz="2400" u="sng" dirty="0"/>
              <a:t>ea</a:t>
            </a:r>
            <a:r>
              <a:rPr lang="en-US" sz="2400" dirty="0"/>
              <a:t>ce 	</a:t>
            </a:r>
            <a:r>
              <a:rPr lang="en-US" sz="2400" b="1" dirty="0"/>
              <a:t>D</a:t>
            </a:r>
            <a:r>
              <a:rPr lang="en-US" sz="2400" dirty="0"/>
              <a:t>. st</a:t>
            </a:r>
            <a:r>
              <a:rPr lang="en-US" sz="2400" u="sng" dirty="0"/>
              <a:t>ea</a:t>
            </a:r>
            <a:r>
              <a:rPr lang="en-US" sz="2400" dirty="0"/>
              <a:t>dy</a:t>
            </a:r>
          </a:p>
          <a:p>
            <a:endParaRPr lang="en-US" sz="2400" b="1" dirty="0" smtClean="0"/>
          </a:p>
          <a:p>
            <a:r>
              <a:rPr lang="vi-VN" sz="2400" dirty="0" smtClean="0"/>
              <a:t>Kiến </a:t>
            </a:r>
            <a:r>
              <a:rPr lang="vi-VN" sz="2400" dirty="0"/>
              <a:t>thức: Cách phát âm của nguyên âm</a:t>
            </a:r>
            <a:endParaRPr lang="en-US" sz="2400" dirty="0"/>
          </a:p>
          <a:p>
            <a:r>
              <a:rPr lang="en-US" sz="2400" dirty="0" err="1"/>
              <a:t>Giải</a:t>
            </a:r>
            <a:r>
              <a:rPr lang="en-US" sz="2400" dirty="0"/>
              <a:t> </a:t>
            </a:r>
            <a:r>
              <a:rPr lang="en-US" sz="2400" dirty="0" err="1"/>
              <a:t>thích</a:t>
            </a:r>
            <a:r>
              <a:rPr lang="en-US" sz="2400" dirty="0"/>
              <a:t>:</a:t>
            </a:r>
          </a:p>
          <a:p>
            <a:r>
              <a:rPr lang="vi-VN" sz="2400" dirty="0"/>
              <a:t>	A. dr</a:t>
            </a:r>
            <a:r>
              <a:rPr lang="vi-VN" sz="2400" u="sng" dirty="0"/>
              <a:t>ea</a:t>
            </a:r>
            <a:r>
              <a:rPr lang="vi-VN" sz="2400" dirty="0"/>
              <a:t>m (n) /driːm/ : giấc mơ	B. m</a:t>
            </a:r>
            <a:r>
              <a:rPr lang="vi-VN" sz="2400" u="sng" dirty="0"/>
              <a:t>ea</a:t>
            </a:r>
            <a:r>
              <a:rPr lang="vi-VN" sz="2400" dirty="0"/>
              <a:t>n (v) / miːn/  	có nghĩa là</a:t>
            </a:r>
            <a:endParaRPr lang="en-US" sz="2400" dirty="0"/>
          </a:p>
          <a:p>
            <a:r>
              <a:rPr lang="vi-VN" sz="2400" dirty="0"/>
              <a:t>	C. p</a:t>
            </a:r>
            <a:r>
              <a:rPr lang="vi-VN" sz="2400" u="sng" dirty="0"/>
              <a:t>ea</a:t>
            </a:r>
            <a:r>
              <a:rPr lang="vi-VN" sz="2400" dirty="0"/>
              <a:t>ce </a:t>
            </a:r>
            <a:r>
              <a:rPr lang="en-US" sz="2400" dirty="0"/>
              <a:t>(n) </a:t>
            </a:r>
            <a:r>
              <a:rPr lang="vi-VN" sz="2400" dirty="0"/>
              <a:t>/piːs/ </a:t>
            </a:r>
            <a:r>
              <a:rPr lang="en-US" sz="2400" dirty="0"/>
              <a:t>: </a:t>
            </a:r>
            <a:r>
              <a:rPr lang="en-US" sz="2400" dirty="0" err="1"/>
              <a:t>hòa</a:t>
            </a:r>
            <a:r>
              <a:rPr lang="en-US" sz="2400" dirty="0"/>
              <a:t> </a:t>
            </a:r>
            <a:r>
              <a:rPr lang="en-US" sz="2400" dirty="0" err="1"/>
              <a:t>bình</a:t>
            </a:r>
            <a:r>
              <a:rPr lang="vi-VN" sz="2400" dirty="0"/>
              <a:t>	D. st</a:t>
            </a:r>
            <a:r>
              <a:rPr lang="vi-VN" sz="2400" u="sng" dirty="0"/>
              <a:t>ea</a:t>
            </a:r>
            <a:r>
              <a:rPr lang="vi-VN" sz="2400" dirty="0"/>
              <a:t>dy  </a:t>
            </a:r>
            <a:r>
              <a:rPr lang="en-US" sz="2400" dirty="0"/>
              <a:t>(a) </a:t>
            </a:r>
            <a:r>
              <a:rPr lang="vi-VN" sz="2400" dirty="0"/>
              <a:t>/ˈstedi/ </a:t>
            </a:r>
            <a:r>
              <a:rPr lang="en-US" sz="2400" dirty="0" err="1"/>
              <a:t>ổn</a:t>
            </a:r>
            <a:r>
              <a:rPr lang="en-US" sz="2400" dirty="0"/>
              <a:t> </a:t>
            </a:r>
            <a:r>
              <a:rPr lang="en-US" sz="2400" dirty="0" err="1"/>
              <a:t>định</a:t>
            </a:r>
            <a:r>
              <a:rPr lang="en-US" sz="2400" dirty="0"/>
              <a:t>, </a:t>
            </a:r>
            <a:r>
              <a:rPr lang="en-US" sz="2400" dirty="0" err="1"/>
              <a:t>đều</a:t>
            </a:r>
            <a:r>
              <a:rPr lang="en-US" sz="2400" dirty="0"/>
              <a:t> </a:t>
            </a:r>
            <a:r>
              <a:rPr lang="en-US" sz="2400" dirty="0" err="1"/>
              <a:t>đều</a:t>
            </a:r>
            <a:endParaRPr lang="en-US" sz="2400" dirty="0"/>
          </a:p>
          <a:p>
            <a:r>
              <a:rPr lang="en-US" sz="2400" dirty="0"/>
              <a:t>Ta </a:t>
            </a:r>
            <a:r>
              <a:rPr lang="en-US" sz="2400" dirty="0" err="1"/>
              <a:t>thấy</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 B, C </a:t>
            </a:r>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/i:/ </a:t>
            </a:r>
            <a:r>
              <a:rPr lang="en-US" sz="2400" dirty="0" err="1"/>
              <a:t>còn</a:t>
            </a:r>
            <a:r>
              <a:rPr lang="en-US" sz="2400" dirty="0"/>
              <a:t> </a:t>
            </a:r>
            <a:r>
              <a:rPr lang="en-US" sz="2400" dirty="0" err="1"/>
              <a:t>phương</a:t>
            </a:r>
            <a:r>
              <a:rPr lang="en-US" sz="2400" dirty="0"/>
              <a:t> </a:t>
            </a:r>
            <a:r>
              <a:rPr lang="en-US" sz="2400" dirty="0" err="1"/>
              <a:t>án</a:t>
            </a:r>
            <a:r>
              <a:rPr lang="en-US" sz="2400" dirty="0"/>
              <a:t> D </a:t>
            </a:r>
            <a:r>
              <a:rPr lang="en-US" sz="2400" dirty="0" err="1"/>
              <a:t>phần</a:t>
            </a:r>
            <a:r>
              <a:rPr lang="en-US" sz="2400" dirty="0"/>
              <a:t> </a:t>
            </a:r>
            <a:r>
              <a:rPr lang="en-US" sz="2400" dirty="0" err="1"/>
              <a:t>gạch</a:t>
            </a:r>
            <a:r>
              <a:rPr lang="en-US" sz="2400" dirty="0"/>
              <a:t> </a:t>
            </a:r>
            <a:r>
              <a:rPr lang="en-US" sz="2400" dirty="0" err="1"/>
              <a:t>chận</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/e/.</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endParaRPr lang="en-US" sz="2400" dirty="0"/>
          </a:p>
        </p:txBody>
      </p:sp>
      <p:sp>
        <p:nvSpPr>
          <p:cNvPr id="2" name="Oval 1"/>
          <p:cNvSpPr/>
          <p:nvPr/>
        </p:nvSpPr>
        <p:spPr>
          <a:xfrm>
            <a:off x="7543800" y="304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36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 calcmode="lin" valueType="num">
                                      <p:cBhvr additive="base">
                                        <p:cTn id="1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 calcmode="lin" valueType="num">
                                      <p:cBhvr additive="base">
                                        <p:cTn id="1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 calcmode="lin" valueType="num">
                                      <p:cBhvr additive="base">
                                        <p:cTn id="2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 calcmode="lin" valueType="num">
                                      <p:cBhvr additive="base">
                                        <p:cTn id="2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740307"/>
          </a:xfrm>
          <a:prstGeom prst="rect">
            <a:avLst/>
          </a:prstGeom>
          <a:noFill/>
        </p:spPr>
        <p:txBody>
          <a:bodyPr wrap="square" rtlCol="0">
            <a:spAutoFit/>
          </a:bodyPr>
          <a:lstStyle/>
          <a:p>
            <a:r>
              <a:rPr lang="en-US" sz="2400" b="1" dirty="0"/>
              <a:t>Question 22</a:t>
            </a:r>
            <a:r>
              <a:rPr lang="en-US" sz="2400" dirty="0"/>
              <a:t>. </a:t>
            </a:r>
            <a:r>
              <a:rPr lang="vi-VN" sz="2400" dirty="0"/>
              <a:t>The amount spent on defense is in </a:t>
            </a:r>
            <a:r>
              <a:rPr lang="vi-VN" sz="2400" b="1" u="sng" dirty="0"/>
              <a:t>sharp</a:t>
            </a:r>
            <a:r>
              <a:rPr lang="vi-VN" sz="2400" dirty="0"/>
              <a:t> contrast to that spent on housing and health.</a:t>
            </a:r>
            <a:endParaRPr lang="en-US" sz="2400" dirty="0"/>
          </a:p>
          <a:p>
            <a:r>
              <a:rPr lang="vi-VN" sz="2400" dirty="0"/>
              <a:t>	</a:t>
            </a:r>
            <a:r>
              <a:rPr lang="vi-VN" sz="2400" b="1" dirty="0"/>
              <a:t>A</a:t>
            </a:r>
            <a:r>
              <a:rPr lang="vi-VN" sz="2400" dirty="0"/>
              <a:t>. blare	</a:t>
            </a:r>
            <a:r>
              <a:rPr lang="vi-VN" sz="2400" b="1" dirty="0"/>
              <a:t>B</a:t>
            </a:r>
            <a:r>
              <a:rPr lang="vi-VN" sz="2400" dirty="0"/>
              <a:t>. flask	</a:t>
            </a:r>
            <a:r>
              <a:rPr lang="vi-VN" sz="2400" b="1" dirty="0"/>
              <a:t>C</a:t>
            </a:r>
            <a:r>
              <a:rPr lang="vi-VN" sz="2400" dirty="0"/>
              <a:t>. stark 	</a:t>
            </a:r>
            <a:r>
              <a:rPr lang="vi-VN" sz="2400" b="1" dirty="0"/>
              <a:t>D</a:t>
            </a:r>
            <a:r>
              <a:rPr lang="vi-VN" sz="2400" dirty="0"/>
              <a:t>. spark</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a:t>
            </a:r>
          </a:p>
          <a:p>
            <a:r>
              <a:rPr lang="vi-VN" sz="2400" dirty="0"/>
              <a:t>Tạm dịch: Số tiền chi cho quốc phòng trái ngược hoàn toàn với chi phí cho nhà ở và sức khỏe.</a:t>
            </a:r>
            <a:endParaRPr lang="en-US" sz="2400" dirty="0"/>
          </a:p>
          <a:p>
            <a:r>
              <a:rPr lang="vi-VN" sz="2400" dirty="0"/>
              <a:t>→  sharp /ʃɑːp/ (adj): hoàn toàn, rõ ràng, sắc nét</a:t>
            </a:r>
            <a:endParaRPr lang="en-US" sz="2400" dirty="0"/>
          </a:p>
          <a:p>
            <a:r>
              <a:rPr lang="vi-VN" sz="2400" dirty="0"/>
              <a:t>Xét các đáp án:</a:t>
            </a:r>
            <a:endParaRPr lang="en-US" sz="2400" dirty="0"/>
          </a:p>
          <a:p>
            <a:r>
              <a:rPr lang="vi-VN" sz="2400" dirty="0"/>
              <a:t>	A. blare /bleə/ (n): tiếng om sòm	B. flask /flɑːsk/ (n): bình, lọ</a:t>
            </a:r>
            <a:endParaRPr lang="en-US" sz="2400" dirty="0"/>
          </a:p>
          <a:p>
            <a:r>
              <a:rPr lang="vi-VN" sz="2400" dirty="0"/>
              <a:t>	C. stark /stɑːk/ (adj): hoàn toàn; tuyệt đối	D. spark /spɑːk/ (n): tia lửa, tia sáng</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a:t>	</a:t>
            </a:r>
            <a:r>
              <a:rPr lang="vi-VN" sz="2400" dirty="0"/>
              <a:t>Sharp</a:t>
            </a:r>
            <a:r>
              <a:rPr lang="en-US" sz="2400" dirty="0"/>
              <a:t> = </a:t>
            </a:r>
            <a:r>
              <a:rPr lang="vi-VN" sz="2400" dirty="0"/>
              <a:t>stark</a:t>
            </a:r>
            <a:endParaRPr lang="en-US" sz="2400" dirty="0"/>
          </a:p>
          <a:p>
            <a:r>
              <a:rPr lang="en-US" sz="2400" dirty="0"/>
              <a:t> </a:t>
            </a:r>
          </a:p>
          <a:p>
            <a:endParaRPr lang="en-US" sz="2400" dirty="0"/>
          </a:p>
        </p:txBody>
      </p:sp>
      <p:sp>
        <p:nvSpPr>
          <p:cNvPr id="2" name="Oval 1"/>
          <p:cNvSpPr/>
          <p:nvPr/>
        </p:nvSpPr>
        <p:spPr>
          <a:xfrm>
            <a:off x="48006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702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5632311"/>
          </a:xfrm>
          <a:prstGeom prst="rect">
            <a:avLst/>
          </a:prstGeom>
          <a:noFill/>
        </p:spPr>
        <p:txBody>
          <a:bodyPr wrap="square" rtlCol="0">
            <a:spAutoFit/>
          </a:bodyPr>
          <a:lstStyle/>
          <a:p>
            <a:r>
              <a:rPr lang="en-US" sz="2400" b="1" dirty="0"/>
              <a:t>Question 23</a:t>
            </a:r>
            <a:r>
              <a:rPr lang="vi-VN" sz="2400" dirty="0"/>
              <a:t>. </a:t>
            </a:r>
            <a:r>
              <a:rPr lang="en-US" sz="2400" dirty="0"/>
              <a:t>It is firmly believed that books are a primary means for </a:t>
            </a:r>
            <a:r>
              <a:rPr lang="en-US" sz="2400" b="1" u="sng" dirty="0"/>
              <a:t>disseminating</a:t>
            </a:r>
            <a:r>
              <a:rPr lang="en-US" sz="2400" dirty="0"/>
              <a:t> knowledge and information.</a:t>
            </a:r>
          </a:p>
          <a:p>
            <a:r>
              <a:rPr lang="en-US" sz="2400" dirty="0"/>
              <a:t>	</a:t>
            </a:r>
            <a:r>
              <a:rPr lang="en-US" sz="2400" b="1" dirty="0"/>
              <a:t>A</a:t>
            </a:r>
            <a:r>
              <a:rPr lang="en-US" sz="2400" dirty="0"/>
              <a:t>. inventing	</a:t>
            </a:r>
            <a:r>
              <a:rPr lang="en-US" sz="2400" b="1" dirty="0"/>
              <a:t>B</a:t>
            </a:r>
            <a:r>
              <a:rPr lang="en-US" sz="2400" dirty="0"/>
              <a:t>. distributing	</a:t>
            </a:r>
            <a:r>
              <a:rPr lang="en-US" sz="2400" b="1" dirty="0"/>
              <a:t>C</a:t>
            </a:r>
            <a:r>
              <a:rPr lang="en-US" sz="2400" dirty="0"/>
              <a:t>. classifying	</a:t>
            </a:r>
            <a:r>
              <a:rPr lang="en-US" sz="2400" b="1" dirty="0"/>
              <a:t>D</a:t>
            </a:r>
            <a:r>
              <a:rPr lang="en-US" sz="2400" dirty="0"/>
              <a:t>. adapting</a:t>
            </a:r>
          </a:p>
          <a:p>
            <a:endParaRPr lang="en-US" sz="2400" b="1" dirty="0" smtClean="0"/>
          </a:p>
          <a:p>
            <a:r>
              <a:rPr lang="vi-VN" sz="2400" dirty="0" smtClean="0"/>
              <a:t>Kiến </a:t>
            </a:r>
            <a:r>
              <a:rPr lang="vi-VN" sz="2400" dirty="0"/>
              <a:t>thức: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vi-VN" sz="2400" dirty="0"/>
              <a:t>Giải thích:</a:t>
            </a:r>
            <a:endParaRPr lang="en-US" sz="2400" dirty="0"/>
          </a:p>
          <a:p>
            <a:r>
              <a:rPr lang="en-US" sz="2400" dirty="0"/>
              <a:t>	</a:t>
            </a:r>
            <a:r>
              <a:rPr lang="vi-VN" sz="2400" dirty="0"/>
              <a:t>A. inventing (v): </a:t>
            </a:r>
            <a:r>
              <a:rPr lang="vi-VN" sz="2400" i="1" dirty="0"/>
              <a:t>phát minh</a:t>
            </a:r>
            <a:r>
              <a:rPr lang="vi-VN" sz="2400" dirty="0"/>
              <a:t>.</a:t>
            </a:r>
            <a:r>
              <a:rPr lang="en-US" sz="2400" dirty="0"/>
              <a:t>	</a:t>
            </a:r>
            <a:r>
              <a:rPr lang="vi-VN" sz="2400" dirty="0"/>
              <a:t>B. distributing (v):</a:t>
            </a:r>
            <a:r>
              <a:rPr lang="vi-VN" sz="2400" i="1" dirty="0"/>
              <a:t> phân phát, phổ biến</a:t>
            </a:r>
            <a:endParaRPr lang="en-US" sz="2400" dirty="0"/>
          </a:p>
          <a:p>
            <a:r>
              <a:rPr lang="en-US" sz="2400" dirty="0"/>
              <a:t>	</a:t>
            </a:r>
            <a:r>
              <a:rPr lang="vi-VN" sz="2400" dirty="0"/>
              <a:t>C. classifying (v): </a:t>
            </a:r>
            <a:r>
              <a:rPr lang="vi-VN" sz="2400" i="1" dirty="0"/>
              <a:t>phân loại, phân cấp</a:t>
            </a:r>
            <a:r>
              <a:rPr lang="en-US" sz="2400" dirty="0"/>
              <a:t>	</a:t>
            </a:r>
            <a:r>
              <a:rPr lang="vi-VN" sz="2400" dirty="0"/>
              <a:t>D. adapting (v): </a:t>
            </a:r>
            <a:r>
              <a:rPr lang="vi-VN" sz="2400" i="1" dirty="0"/>
              <a:t>nhận, làm theo</a:t>
            </a:r>
            <a:endParaRPr lang="en-US" sz="2400" dirty="0"/>
          </a:p>
          <a:p>
            <a:r>
              <a:rPr lang="vi-VN" sz="2400" dirty="0"/>
              <a:t>Ta có: </a:t>
            </a:r>
            <a:r>
              <a:rPr lang="vi-VN" sz="2400" b="1" dirty="0"/>
              <a:t>disseminate (v) = distribute (v):</a:t>
            </a:r>
            <a:r>
              <a:rPr lang="vi-VN" sz="2400" i="1" dirty="0"/>
              <a:t> phổ biến, truyền bá, phân phát</a:t>
            </a:r>
            <a:endParaRPr lang="en-US" sz="2400" dirty="0"/>
          </a:p>
          <a:p>
            <a:r>
              <a:rPr lang="vi-VN" sz="2400" dirty="0"/>
              <a:t>Vậy ta chọn đáp án đúng là B.</a:t>
            </a:r>
            <a:endParaRPr lang="en-US" sz="2400" dirty="0"/>
          </a:p>
          <a:p>
            <a:r>
              <a:rPr lang="vi-VN" sz="2400" dirty="0"/>
              <a:t>Tạm dịch: Người ta tin chắc rằng sách là phương thức chủ yếu để phổ biến kiến thức và thông </a:t>
            </a:r>
            <a:r>
              <a:rPr lang="vi-VN" sz="2400" dirty="0" smtClean="0"/>
              <a:t>tin.</a:t>
            </a:r>
            <a:endParaRPr lang="en-US" sz="2400" dirty="0"/>
          </a:p>
        </p:txBody>
      </p:sp>
      <p:sp>
        <p:nvSpPr>
          <p:cNvPr id="2" name="Oval 1"/>
          <p:cNvSpPr/>
          <p:nvPr/>
        </p:nvSpPr>
        <p:spPr>
          <a:xfrm>
            <a:off x="3048000" y="990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29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763000" cy="6370975"/>
          </a:xfrm>
          <a:prstGeom prst="rect">
            <a:avLst/>
          </a:prstGeom>
          <a:noFill/>
        </p:spPr>
        <p:txBody>
          <a:bodyPr wrap="square" rtlCol="0">
            <a:spAutoFit/>
          </a:bodyPr>
          <a:lstStyle/>
          <a:p>
            <a:r>
              <a:rPr lang="en-US" sz="2400" b="1" dirty="0"/>
              <a:t>Question 24</a:t>
            </a:r>
            <a:r>
              <a:rPr lang="en-US" sz="2400" dirty="0"/>
              <a:t>. </a:t>
            </a:r>
            <a:r>
              <a:rPr lang="vi-VN" sz="2400" dirty="0"/>
              <a:t>Some doctors are confident that vaccines for COVID-19 will be available </a:t>
            </a:r>
            <a:r>
              <a:rPr lang="vi-VN" sz="2400" b="1" u="sng" dirty="0"/>
              <a:t>down the </a:t>
            </a:r>
            <a:r>
              <a:rPr lang="en-US" sz="2400" b="1" u="sng" dirty="0"/>
              <a:t>road</a:t>
            </a:r>
            <a:r>
              <a:rPr lang="vi-VN" sz="2400" dirty="0"/>
              <a:t>, but they also admit that we still have a long way to go.</a:t>
            </a:r>
            <a:endParaRPr lang="en-US" sz="2400" dirty="0"/>
          </a:p>
          <a:p>
            <a:r>
              <a:rPr lang="en-US" sz="2400" b="1" dirty="0" smtClean="0"/>
              <a:t>A</a:t>
            </a:r>
            <a:r>
              <a:rPr lang="en-US" sz="2400" dirty="0"/>
              <a:t>. the time being	</a:t>
            </a:r>
            <a:r>
              <a:rPr lang="vi-VN" sz="2400" b="1" dirty="0"/>
              <a:t>B</a:t>
            </a:r>
            <a:r>
              <a:rPr lang="vi-VN" sz="2400" dirty="0"/>
              <a:t>. </a:t>
            </a:r>
            <a:r>
              <a:rPr lang="en-US" sz="2400" dirty="0"/>
              <a:t>in the past</a:t>
            </a:r>
            <a:r>
              <a:rPr lang="vi-VN" sz="2400" dirty="0"/>
              <a:t>	</a:t>
            </a:r>
            <a:r>
              <a:rPr lang="vi-VN" sz="2400" b="1" dirty="0"/>
              <a:t>C</a:t>
            </a:r>
            <a:r>
              <a:rPr lang="vi-VN" sz="2400" dirty="0"/>
              <a:t>. </a:t>
            </a:r>
            <a:r>
              <a:rPr lang="en-US" sz="2400" dirty="0"/>
              <a:t>at present</a:t>
            </a:r>
            <a:r>
              <a:rPr lang="vi-VN" sz="2400" dirty="0"/>
              <a:t>	</a:t>
            </a:r>
            <a:r>
              <a:rPr lang="vi-VN" sz="2400" b="1" dirty="0"/>
              <a:t>D</a:t>
            </a:r>
            <a:r>
              <a:rPr lang="vi-VN" sz="2400" dirty="0"/>
              <a:t>. </a:t>
            </a:r>
            <a:r>
              <a:rPr lang="en-US" sz="2400" dirty="0"/>
              <a:t>in the future </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cụm</a:t>
            </a:r>
            <a:r>
              <a:rPr lang="en-US" sz="2400" dirty="0"/>
              <a:t> </a:t>
            </a:r>
            <a:r>
              <a:rPr lang="en-US" sz="2400" dirty="0" err="1"/>
              <a:t>từ</a:t>
            </a:r>
            <a:r>
              <a:rPr lang="en-US" sz="2400" dirty="0"/>
              <a:t> </a:t>
            </a:r>
            <a:r>
              <a:rPr lang="en-US" sz="2400" dirty="0" err="1"/>
              <a:t>hoặc</a:t>
            </a:r>
            <a:r>
              <a:rPr lang="en-US" sz="2400" dirty="0"/>
              <a:t> </a:t>
            </a:r>
            <a:r>
              <a:rPr lang="en-US" sz="2400" dirty="0" err="1"/>
              <a:t>thành</a:t>
            </a:r>
            <a:r>
              <a:rPr lang="en-US" sz="2400" dirty="0"/>
              <a:t> </a:t>
            </a:r>
            <a:r>
              <a:rPr lang="en-US" sz="2400" dirty="0" err="1"/>
              <a:t>ngữ</a:t>
            </a:r>
            <a:r>
              <a:rPr lang="en-US" sz="2400" dirty="0"/>
              <a:t>)</a:t>
            </a:r>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endParaRPr lang="en-US" sz="2400" dirty="0"/>
          </a:p>
          <a:p>
            <a:r>
              <a:rPr lang="en-US" sz="2400" dirty="0"/>
              <a:t>	A. the time being: </a:t>
            </a:r>
            <a:r>
              <a:rPr lang="en-US" sz="2400" dirty="0" err="1"/>
              <a:t>hiện</a:t>
            </a:r>
            <a:r>
              <a:rPr lang="en-US" sz="2400" dirty="0"/>
              <a:t> </a:t>
            </a:r>
            <a:r>
              <a:rPr lang="en-US" sz="2400" dirty="0" err="1"/>
              <a:t>tại</a:t>
            </a:r>
            <a:r>
              <a:rPr lang="en-US" sz="2400" dirty="0"/>
              <a:t>	B. in the past: </a:t>
            </a:r>
            <a:r>
              <a:rPr lang="en-US" sz="2400" dirty="0" err="1"/>
              <a:t>trong</a:t>
            </a:r>
            <a:r>
              <a:rPr lang="en-US" sz="2400" dirty="0"/>
              <a:t> </a:t>
            </a:r>
            <a:r>
              <a:rPr lang="en-US" sz="2400" dirty="0" err="1"/>
              <a:t>quá</a:t>
            </a:r>
            <a:r>
              <a:rPr lang="en-US" sz="2400" dirty="0"/>
              <a:t> </a:t>
            </a:r>
            <a:r>
              <a:rPr lang="en-US" sz="2400" dirty="0" err="1"/>
              <a:t>khứ</a:t>
            </a:r>
            <a:r>
              <a:rPr lang="en-US" sz="2400" dirty="0"/>
              <a:t>	</a:t>
            </a:r>
          </a:p>
          <a:p>
            <a:r>
              <a:rPr lang="en-US" sz="2400" dirty="0"/>
              <a:t>	C. at present: </a:t>
            </a:r>
            <a:r>
              <a:rPr lang="en-US" sz="2400" dirty="0" err="1"/>
              <a:t>hiện</a:t>
            </a:r>
            <a:r>
              <a:rPr lang="en-US" sz="2400" dirty="0"/>
              <a:t> </a:t>
            </a:r>
            <a:r>
              <a:rPr lang="en-US" sz="2400" dirty="0" err="1"/>
              <a:t>tại</a:t>
            </a:r>
            <a:r>
              <a:rPr lang="en-US" sz="2400" dirty="0"/>
              <a:t>	D. in the future: </a:t>
            </a:r>
            <a:r>
              <a:rPr lang="en-US" sz="2400" dirty="0" err="1"/>
              <a:t>trong</a:t>
            </a:r>
            <a:r>
              <a:rPr lang="en-US" sz="2400" dirty="0"/>
              <a:t> </a:t>
            </a:r>
            <a:r>
              <a:rPr lang="en-US" sz="2400" dirty="0" err="1"/>
              <a:t>tương</a:t>
            </a:r>
            <a:r>
              <a:rPr lang="en-US" sz="2400" dirty="0"/>
              <a:t> </a:t>
            </a:r>
            <a:r>
              <a:rPr lang="en-US" sz="2400" dirty="0" err="1"/>
              <a:t>lai</a:t>
            </a:r>
            <a:r>
              <a:rPr lang="en-US" sz="2400" dirty="0"/>
              <a:t> </a:t>
            </a:r>
          </a:p>
          <a:p>
            <a:r>
              <a:rPr lang="vi-VN" sz="2400" dirty="0"/>
              <a:t>- </a:t>
            </a:r>
            <a:r>
              <a:rPr lang="en-US" sz="2400" dirty="0"/>
              <a:t>down the road</a:t>
            </a:r>
            <a:r>
              <a:rPr lang="vi-VN" sz="2400" dirty="0"/>
              <a:t>: </a:t>
            </a:r>
            <a:r>
              <a:rPr lang="en-US" sz="2400" dirty="0" err="1"/>
              <a:t>trong</a:t>
            </a:r>
            <a:r>
              <a:rPr lang="en-US" sz="2400" dirty="0"/>
              <a:t> </a:t>
            </a:r>
            <a:r>
              <a:rPr lang="en-US" sz="2400" dirty="0" err="1"/>
              <a:t>tương</a:t>
            </a:r>
            <a:r>
              <a:rPr lang="en-US" sz="2400" dirty="0"/>
              <a:t> </a:t>
            </a:r>
            <a:r>
              <a:rPr lang="en-US" sz="2400" dirty="0" err="1"/>
              <a:t>lai</a:t>
            </a:r>
            <a:endParaRPr lang="en-US" sz="2400" dirty="0"/>
          </a:p>
          <a:p>
            <a:r>
              <a:rPr lang="vi-VN" sz="2400" dirty="0"/>
              <a:t>→  </a:t>
            </a:r>
            <a:r>
              <a:rPr lang="en-US" sz="2400" dirty="0"/>
              <a:t>down the road &gt;&lt; in the past</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d</a:t>
            </a:r>
            <a:r>
              <a:rPr lang="vi-VN" sz="2400" dirty="0"/>
              <a:t>ịch: </a:t>
            </a:r>
            <a:r>
              <a:rPr lang="en-US" sz="2400" dirty="0" err="1"/>
              <a:t>Một</a:t>
            </a:r>
            <a:r>
              <a:rPr lang="en-US" sz="2400" dirty="0"/>
              <a:t> </a:t>
            </a:r>
            <a:r>
              <a:rPr lang="en-US" sz="2400" dirty="0" err="1"/>
              <a:t>số</a:t>
            </a:r>
            <a:r>
              <a:rPr lang="en-US" sz="2400" dirty="0"/>
              <a:t> </a:t>
            </a:r>
            <a:r>
              <a:rPr lang="en-US" sz="2400" dirty="0" err="1"/>
              <a:t>bác</a:t>
            </a:r>
            <a:r>
              <a:rPr lang="en-US" sz="2400" dirty="0"/>
              <a:t> </a:t>
            </a:r>
            <a:r>
              <a:rPr lang="en-US" sz="2400" dirty="0" err="1"/>
              <a:t>sĩ</a:t>
            </a:r>
            <a:r>
              <a:rPr lang="en-US" sz="2400" dirty="0"/>
              <a:t> tin </a:t>
            </a:r>
            <a:r>
              <a:rPr lang="en-US" sz="2400" dirty="0" err="1"/>
              <a:t>tưởng</a:t>
            </a:r>
            <a:r>
              <a:rPr lang="en-US" sz="2400" dirty="0"/>
              <a:t> </a:t>
            </a:r>
            <a:r>
              <a:rPr lang="en-US" sz="2400" dirty="0" err="1"/>
              <a:t>rằng</a:t>
            </a:r>
            <a:r>
              <a:rPr lang="en-US" sz="2400" dirty="0"/>
              <a:t> </a:t>
            </a:r>
            <a:r>
              <a:rPr lang="en-US" sz="2400" dirty="0" err="1"/>
              <a:t>vắc-xin</a:t>
            </a:r>
            <a:r>
              <a:rPr lang="en-US" sz="2400" dirty="0"/>
              <a:t> COVID-19 </a:t>
            </a:r>
            <a:r>
              <a:rPr lang="en-US" sz="2400" dirty="0" err="1"/>
              <a:t>sẽ</a:t>
            </a:r>
            <a:r>
              <a:rPr lang="en-US" sz="2400" dirty="0"/>
              <a:t> </a:t>
            </a:r>
            <a:r>
              <a:rPr lang="en-US" sz="2400" dirty="0" err="1"/>
              <a:t>có</a:t>
            </a:r>
            <a:r>
              <a:rPr lang="en-US" sz="2400" dirty="0"/>
              <a:t> </a:t>
            </a:r>
            <a:r>
              <a:rPr lang="en-US" sz="2400" dirty="0" err="1"/>
              <a:t>trong</a:t>
            </a:r>
            <a:r>
              <a:rPr lang="en-US" sz="2400" dirty="0"/>
              <a:t> </a:t>
            </a:r>
            <a:r>
              <a:rPr lang="en-US" sz="2400" dirty="0" err="1"/>
              <a:t>tương</a:t>
            </a:r>
            <a:r>
              <a:rPr lang="en-US" sz="2400" dirty="0"/>
              <a:t> </a:t>
            </a:r>
            <a:r>
              <a:rPr lang="en-US" sz="2400" dirty="0" err="1"/>
              <a:t>lai</a:t>
            </a:r>
            <a:r>
              <a:rPr lang="en-US" sz="2400" dirty="0"/>
              <a:t>, </a:t>
            </a:r>
            <a:r>
              <a:rPr lang="en-US" sz="2400" dirty="0" err="1"/>
              <a:t>nhưng</a:t>
            </a:r>
            <a:r>
              <a:rPr lang="en-US" sz="2400" dirty="0"/>
              <a:t> </a:t>
            </a:r>
            <a:r>
              <a:rPr lang="en-US" sz="2400" dirty="0" err="1"/>
              <a:t>họ</a:t>
            </a:r>
            <a:r>
              <a:rPr lang="en-US" sz="2400" dirty="0"/>
              <a:t> </a:t>
            </a:r>
            <a:r>
              <a:rPr lang="en-US" sz="2400" dirty="0" err="1"/>
              <a:t>cũng</a:t>
            </a:r>
            <a:r>
              <a:rPr lang="en-US" sz="2400" dirty="0"/>
              <a:t> </a:t>
            </a:r>
            <a:r>
              <a:rPr lang="en-US" sz="2400" dirty="0" err="1"/>
              <a:t>thừa</a:t>
            </a:r>
            <a:r>
              <a:rPr lang="en-US" sz="2400" dirty="0"/>
              <a:t> </a:t>
            </a:r>
            <a:r>
              <a:rPr lang="en-US" sz="2400" dirty="0" err="1"/>
              <a:t>nhận</a:t>
            </a:r>
            <a:r>
              <a:rPr lang="en-US" sz="2400" dirty="0"/>
              <a:t> </a:t>
            </a:r>
            <a:r>
              <a:rPr lang="en-US" sz="2400" dirty="0" err="1"/>
              <a:t>rằng</a:t>
            </a:r>
            <a:r>
              <a:rPr lang="en-US" sz="2400" dirty="0"/>
              <a:t> </a:t>
            </a:r>
            <a:r>
              <a:rPr lang="en-US" sz="2400" dirty="0" err="1"/>
              <a:t>chúng</a:t>
            </a:r>
            <a:r>
              <a:rPr lang="en-US" sz="2400" dirty="0"/>
              <a:t> ta </a:t>
            </a:r>
            <a:r>
              <a:rPr lang="en-US" sz="2400" dirty="0" err="1"/>
              <a:t>vẫn</a:t>
            </a:r>
            <a:r>
              <a:rPr lang="en-US" sz="2400" dirty="0"/>
              <a:t> </a:t>
            </a:r>
            <a:r>
              <a:rPr lang="en-US" sz="2400" dirty="0" err="1"/>
              <a:t>còn</a:t>
            </a:r>
            <a:r>
              <a:rPr lang="en-US" sz="2400" dirty="0"/>
              <a:t> </a:t>
            </a:r>
            <a:r>
              <a:rPr lang="en-US" sz="2400" dirty="0" err="1"/>
              <a:t>một</a:t>
            </a:r>
            <a:r>
              <a:rPr lang="en-US" sz="2400" dirty="0"/>
              <a:t> </a:t>
            </a:r>
            <a:r>
              <a:rPr lang="en-US" sz="2400" dirty="0" err="1"/>
              <a:t>chặng</a:t>
            </a:r>
            <a:r>
              <a:rPr lang="en-US" sz="2400" dirty="0"/>
              <a:t> </a:t>
            </a:r>
            <a:r>
              <a:rPr lang="en-US" sz="2400" dirty="0" err="1"/>
              <a:t>đường</a:t>
            </a:r>
            <a:r>
              <a:rPr lang="en-US" sz="2400" dirty="0"/>
              <a:t> </a:t>
            </a:r>
            <a:r>
              <a:rPr lang="en-US" sz="2400" dirty="0" err="1"/>
              <a:t>dài</a:t>
            </a:r>
            <a:r>
              <a:rPr lang="en-US" sz="2400" dirty="0"/>
              <a:t> </a:t>
            </a:r>
            <a:r>
              <a:rPr lang="en-US" sz="2400" dirty="0" err="1"/>
              <a:t>phía</a:t>
            </a:r>
            <a:r>
              <a:rPr lang="en-US" sz="2400" dirty="0"/>
              <a:t> </a:t>
            </a:r>
            <a:r>
              <a:rPr lang="en-US" sz="2400" dirty="0" err="1"/>
              <a:t>trước</a:t>
            </a:r>
            <a:r>
              <a:rPr lang="en-US" sz="2400" dirty="0"/>
              <a:t>.</a:t>
            </a:r>
          </a:p>
          <a:p>
            <a:endParaRPr lang="en-US" sz="2400" dirty="0"/>
          </a:p>
        </p:txBody>
      </p:sp>
      <p:sp>
        <p:nvSpPr>
          <p:cNvPr id="2" name="Oval 1"/>
          <p:cNvSpPr/>
          <p:nvPr/>
        </p:nvSpPr>
        <p:spPr>
          <a:xfrm>
            <a:off x="2895600" y="1524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038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 calcmode="lin" valueType="num">
                                      <p:cBhvr additive="base">
                                        <p:cTn id="2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 calcmode="lin" valueType="num">
                                      <p:cBhvr additive="base">
                                        <p:cTn id="3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anim calcmode="lin" valueType="num">
                                      <p:cBhvr additive="base">
                                        <p:cTn id="35"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anim calcmode="lin" valueType="num">
                                      <p:cBhvr additive="base">
                                        <p:cTn id="39"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0"/>
            <a:ext cx="8763000" cy="7109639"/>
          </a:xfrm>
          <a:prstGeom prst="rect">
            <a:avLst/>
          </a:prstGeom>
          <a:noFill/>
        </p:spPr>
        <p:txBody>
          <a:bodyPr wrap="square" rtlCol="0">
            <a:spAutoFit/>
          </a:bodyPr>
          <a:lstStyle/>
          <a:p>
            <a:r>
              <a:rPr lang="en-US" sz="2400" b="1" dirty="0"/>
              <a:t>Question 25</a:t>
            </a:r>
            <a:r>
              <a:rPr lang="vi-VN" sz="2400" dirty="0"/>
              <a:t>. </a:t>
            </a:r>
            <a:r>
              <a:rPr lang="en-US" sz="2400" dirty="0"/>
              <a:t>Today, </a:t>
            </a:r>
            <a:r>
              <a:rPr lang="en-US" sz="2400" b="1" u="sng" dirty="0"/>
              <a:t>illegal</a:t>
            </a:r>
            <a:r>
              <a:rPr lang="en-US" sz="2400" dirty="0"/>
              <a:t> hunting still threatens many species, especially large mammals such as tigers, rhinoceros, bears and even primates.</a:t>
            </a:r>
          </a:p>
          <a:p>
            <a:r>
              <a:rPr lang="en-US" sz="2400" dirty="0"/>
              <a:t>	</a:t>
            </a:r>
            <a:r>
              <a:rPr lang="en-US" sz="2400" b="1" dirty="0"/>
              <a:t>A</a:t>
            </a:r>
            <a:r>
              <a:rPr lang="en-US" sz="2400" dirty="0"/>
              <a:t>. allowed by law	</a:t>
            </a:r>
            <a:r>
              <a:rPr lang="en-US" sz="2400" b="1" dirty="0"/>
              <a:t>B</a:t>
            </a:r>
            <a:r>
              <a:rPr lang="en-US" sz="2400" dirty="0"/>
              <a:t>. forbidden by law	</a:t>
            </a:r>
            <a:endParaRPr lang="en-US" sz="2400" dirty="0" smtClean="0"/>
          </a:p>
          <a:p>
            <a:r>
              <a:rPr lang="en-US" sz="2400" b="1" dirty="0"/>
              <a:t>	</a:t>
            </a:r>
            <a:r>
              <a:rPr lang="en-US" sz="2400" b="1" dirty="0" smtClean="0"/>
              <a:t>C</a:t>
            </a:r>
            <a:r>
              <a:rPr lang="en-US" sz="2400" dirty="0"/>
              <a:t>. introducing a law 	</a:t>
            </a:r>
            <a:r>
              <a:rPr lang="en-US" sz="2400" b="1" dirty="0"/>
              <a:t>D</a:t>
            </a:r>
            <a:r>
              <a:rPr lang="en-US" sz="2400" dirty="0"/>
              <a:t>. imposing a law</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 </a:t>
            </a:r>
          </a:p>
          <a:p>
            <a:r>
              <a:rPr lang="en-US" sz="2400" dirty="0"/>
              <a:t>Ta </a:t>
            </a:r>
            <a:r>
              <a:rPr lang="en-US" sz="2400" dirty="0" err="1"/>
              <a:t>có</a:t>
            </a:r>
            <a:r>
              <a:rPr lang="en-US" sz="2400" dirty="0"/>
              <a:t>: </a:t>
            </a:r>
            <a:r>
              <a:rPr lang="vi-VN" sz="2400" dirty="0"/>
              <a:t> illegal /ɪˈliːɡəl/ (a): bất hợp pháp, trái phép</a:t>
            </a:r>
            <a:endParaRPr lang="en-US" sz="2400" dirty="0"/>
          </a:p>
          <a:p>
            <a:r>
              <a:rPr lang="vi-VN" sz="2400" dirty="0" smtClean="0"/>
              <a:t>A</a:t>
            </a:r>
            <a:r>
              <a:rPr lang="vi-VN" sz="2400" dirty="0"/>
              <a:t>. allowed by law: được cho phép bởi luật pháp </a:t>
            </a:r>
            <a:r>
              <a:rPr lang="en-US" sz="2400" dirty="0"/>
              <a:t>	</a:t>
            </a:r>
            <a:endParaRPr lang="en-US" sz="2400" dirty="0" smtClean="0"/>
          </a:p>
          <a:p>
            <a:r>
              <a:rPr lang="vi-VN" sz="2400" dirty="0" smtClean="0"/>
              <a:t>B</a:t>
            </a:r>
            <a:r>
              <a:rPr lang="vi-VN" sz="2400" dirty="0"/>
              <a:t>. forbidden by law: bị cấm bởi luật pháp</a:t>
            </a:r>
            <a:endParaRPr lang="en-US" sz="2400" dirty="0"/>
          </a:p>
          <a:p>
            <a:r>
              <a:rPr lang="en-US" sz="2400" dirty="0" smtClean="0"/>
              <a:t>C</a:t>
            </a:r>
            <a:r>
              <a:rPr lang="vi-VN" sz="2400" dirty="0"/>
              <a:t>. introducing a law: giới thiệu một bộ luật</a:t>
            </a:r>
            <a:r>
              <a:rPr lang="en-US" sz="2400" dirty="0"/>
              <a:t>	</a:t>
            </a:r>
            <a:endParaRPr lang="en-US" sz="2400" dirty="0" smtClean="0"/>
          </a:p>
          <a:p>
            <a:r>
              <a:rPr lang="vi-VN" sz="2400" dirty="0" smtClean="0"/>
              <a:t>D</a:t>
            </a:r>
            <a:r>
              <a:rPr lang="vi-VN" sz="2400" dirty="0"/>
              <a:t>. imposing a law: áp đặt một luật</a:t>
            </a:r>
            <a:endParaRPr lang="en-US" sz="2400" dirty="0"/>
          </a:p>
          <a:p>
            <a:r>
              <a:rPr lang="vi-VN" sz="2400" dirty="0"/>
              <a:t>→  illegal</a:t>
            </a:r>
            <a:r>
              <a:rPr lang="en-US" sz="2400" dirty="0"/>
              <a:t> &gt;&lt;  </a:t>
            </a:r>
            <a:r>
              <a:rPr lang="vi-VN" sz="2400" dirty="0"/>
              <a:t>allowed by law</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vi-VN" sz="2400" dirty="0"/>
              <a:t>Tạm dịch: Ngày nay, săn bắn trái phép vẫn đe dọa đến nhiều loài, đặc biệt là các loài động vật có vú lớn ví dụ như hổ, tê giác, gấu và thậm chí cả linh trưởng.</a:t>
            </a:r>
            <a:endParaRPr lang="en-US" sz="2400" dirty="0"/>
          </a:p>
          <a:p>
            <a:endParaRPr lang="en-US" sz="2400" dirty="0"/>
          </a:p>
        </p:txBody>
      </p:sp>
      <p:sp>
        <p:nvSpPr>
          <p:cNvPr id="2" name="Oval 1"/>
          <p:cNvSpPr/>
          <p:nvPr/>
        </p:nvSpPr>
        <p:spPr>
          <a:xfrm>
            <a:off x="11430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8395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6463308"/>
          </a:xfrm>
          <a:prstGeom prst="rect">
            <a:avLst/>
          </a:prstGeom>
          <a:noFill/>
        </p:spPr>
        <p:txBody>
          <a:bodyPr wrap="square" rtlCol="0">
            <a:spAutoFit/>
          </a:bodyPr>
          <a:lstStyle/>
          <a:p>
            <a:r>
              <a:rPr lang="vi-VN" b="1" dirty="0"/>
              <a:t>Question </a:t>
            </a:r>
            <a:r>
              <a:rPr lang="en-US" b="1" dirty="0"/>
              <a:t>26</a:t>
            </a:r>
            <a:r>
              <a:rPr lang="vi-VN" dirty="0"/>
              <a:t>. She had a positive test result for Covid-19. She phoned her doctor to get medical care.</a:t>
            </a:r>
            <a:endParaRPr lang="en-US" dirty="0"/>
          </a:p>
          <a:p>
            <a:r>
              <a:rPr lang="vi-VN" dirty="0" smtClean="0"/>
              <a:t>Kiến </a:t>
            </a:r>
            <a:r>
              <a:rPr lang="vi-VN" dirty="0"/>
              <a:t>thức: </a:t>
            </a:r>
            <a:r>
              <a:rPr lang="en-US" dirty="0" err="1"/>
              <a:t>Kết</a:t>
            </a:r>
            <a:r>
              <a:rPr lang="en-US" dirty="0"/>
              <a:t> </a:t>
            </a:r>
            <a:r>
              <a:rPr lang="en-US" dirty="0" err="1"/>
              <a:t>hợp</a:t>
            </a:r>
            <a:r>
              <a:rPr lang="en-US" dirty="0"/>
              <a:t> </a:t>
            </a:r>
            <a:r>
              <a:rPr lang="en-US" dirty="0" err="1"/>
              <a:t>câu</a:t>
            </a:r>
            <a:r>
              <a:rPr lang="en-US" dirty="0"/>
              <a:t> – </a:t>
            </a:r>
            <a:r>
              <a:rPr lang="en-US" dirty="0" err="1"/>
              <a:t>đảo</a:t>
            </a:r>
            <a:r>
              <a:rPr lang="en-US" dirty="0"/>
              <a:t> </a:t>
            </a:r>
            <a:r>
              <a:rPr lang="en-US" dirty="0" err="1"/>
              <a:t>ngữ</a:t>
            </a:r>
            <a:endParaRPr lang="en-US" dirty="0"/>
          </a:p>
          <a:p>
            <a:r>
              <a:rPr lang="vi-VN" dirty="0"/>
              <a:t>Giải thích: </a:t>
            </a:r>
            <a:endParaRPr lang="en-US" dirty="0"/>
          </a:p>
          <a:p>
            <a:r>
              <a:rPr lang="en-US" dirty="0" err="1"/>
              <a:t>Câu</a:t>
            </a:r>
            <a:r>
              <a:rPr lang="en-US" dirty="0"/>
              <a:t> </a:t>
            </a:r>
            <a:r>
              <a:rPr lang="en-US" dirty="0" err="1"/>
              <a:t>đề</a:t>
            </a:r>
            <a:r>
              <a:rPr lang="en-US" dirty="0"/>
              <a:t> </a:t>
            </a:r>
            <a:r>
              <a:rPr lang="en-US" dirty="0" err="1"/>
              <a:t>bài</a:t>
            </a:r>
            <a:r>
              <a:rPr lang="en-US" dirty="0"/>
              <a:t>: </a:t>
            </a:r>
            <a:r>
              <a:rPr lang="vi-VN" dirty="0"/>
              <a:t>She had a positive test result for Covid-19. She phoned her doctor to get medical care.</a:t>
            </a:r>
            <a:endParaRPr lang="en-US" dirty="0"/>
          </a:p>
          <a:p>
            <a:r>
              <a:rPr lang="vi-VN" dirty="0"/>
              <a:t>	</a:t>
            </a:r>
            <a:r>
              <a:rPr lang="vi-VN" b="1" dirty="0"/>
              <a:t>A</a:t>
            </a:r>
            <a:r>
              <a:rPr lang="vi-VN" dirty="0"/>
              <a:t>. Only when had she had a positive test result for Covid-19, she phoned her doctor to get medical care.</a:t>
            </a:r>
            <a:r>
              <a:rPr lang="en-US" dirty="0"/>
              <a:t> </a:t>
            </a:r>
          </a:p>
          <a:p>
            <a:r>
              <a:rPr lang="vi-VN" dirty="0"/>
              <a:t>	</a:t>
            </a:r>
            <a:r>
              <a:rPr lang="vi-VN" b="1" dirty="0"/>
              <a:t>B</a:t>
            </a:r>
            <a:r>
              <a:rPr lang="vi-VN" dirty="0"/>
              <a:t>. No sooner had she had a positive test result for Covid-19 than she phoned her doctor to get medical care.</a:t>
            </a:r>
            <a:r>
              <a:rPr lang="en-US" dirty="0"/>
              <a:t> </a:t>
            </a:r>
            <a:endParaRPr lang="en-US" dirty="0" smtClean="0"/>
          </a:p>
          <a:p>
            <a:r>
              <a:rPr lang="vi-VN" dirty="0"/>
              <a:t>	</a:t>
            </a:r>
            <a:r>
              <a:rPr lang="vi-VN" b="1" dirty="0"/>
              <a:t>C</a:t>
            </a:r>
            <a:r>
              <a:rPr lang="vi-VN" dirty="0"/>
              <a:t>. Not only did she have a positive test result for Covid-19 but she also phoned her doctor to get medical care.</a:t>
            </a:r>
            <a:r>
              <a:rPr lang="en-US" dirty="0"/>
              <a:t> </a:t>
            </a:r>
            <a:r>
              <a:rPr lang="en-US" dirty="0" smtClean="0"/>
              <a:t>(</a:t>
            </a:r>
          </a:p>
          <a:p>
            <a:r>
              <a:rPr lang="vi-VN" dirty="0"/>
              <a:t>	</a:t>
            </a:r>
            <a:r>
              <a:rPr lang="vi-VN" b="1" dirty="0"/>
              <a:t>D</a:t>
            </a:r>
            <a:r>
              <a:rPr lang="vi-VN" dirty="0"/>
              <a:t>. Had she had a positive test result for Covid-19, she would have phoned her doctor to get medical care.</a:t>
            </a:r>
            <a:r>
              <a:rPr lang="en-US" dirty="0"/>
              <a:t> </a:t>
            </a:r>
            <a:endParaRPr lang="en-US" dirty="0" smtClean="0"/>
          </a:p>
          <a:p>
            <a:endParaRPr lang="en-US" dirty="0"/>
          </a:p>
          <a:p>
            <a:r>
              <a:rPr lang="vi-VN" dirty="0" smtClean="0"/>
              <a:t>She </a:t>
            </a:r>
            <a:r>
              <a:rPr lang="vi-VN" dirty="0"/>
              <a:t>had a positive test result for Covid-19. She phoned her doctor to get medical care.</a:t>
            </a:r>
            <a:endParaRPr lang="en-US" dirty="0"/>
          </a:p>
          <a:p>
            <a:r>
              <a:rPr lang="en-US" dirty="0"/>
              <a:t>(</a:t>
            </a:r>
            <a:r>
              <a:rPr lang="en-US" dirty="0" err="1"/>
              <a:t>Cô</a:t>
            </a:r>
            <a:r>
              <a:rPr lang="en-US" dirty="0"/>
              <a:t> </a:t>
            </a:r>
            <a:r>
              <a:rPr lang="en-US" dirty="0" err="1"/>
              <a:t>ấy</a:t>
            </a:r>
            <a:r>
              <a:rPr lang="en-US" dirty="0"/>
              <a:t> </a:t>
            </a:r>
            <a:r>
              <a:rPr lang="en-US" dirty="0" err="1"/>
              <a:t>có</a:t>
            </a:r>
            <a:r>
              <a:rPr lang="en-US" dirty="0"/>
              <a:t> </a:t>
            </a:r>
            <a:r>
              <a:rPr lang="en-US" dirty="0" err="1"/>
              <a:t>kết</a:t>
            </a:r>
            <a:r>
              <a:rPr lang="en-US" dirty="0"/>
              <a:t> </a:t>
            </a:r>
            <a:r>
              <a:rPr lang="en-US" dirty="0" err="1"/>
              <a:t>quả</a:t>
            </a:r>
            <a:r>
              <a:rPr lang="en-US" dirty="0"/>
              <a:t> </a:t>
            </a:r>
            <a:r>
              <a:rPr lang="en-US" dirty="0" err="1"/>
              <a:t>xét</a:t>
            </a:r>
            <a:r>
              <a:rPr lang="en-US" dirty="0"/>
              <a:t> </a:t>
            </a:r>
            <a:r>
              <a:rPr lang="en-US" dirty="0" err="1"/>
              <a:t>nghiệm</a:t>
            </a:r>
            <a:r>
              <a:rPr lang="en-US" dirty="0"/>
              <a:t> </a:t>
            </a:r>
            <a:r>
              <a:rPr lang="en-US" dirty="0" err="1"/>
              <a:t>dương</a:t>
            </a:r>
            <a:r>
              <a:rPr lang="en-US" dirty="0"/>
              <a:t> </a:t>
            </a:r>
            <a:r>
              <a:rPr lang="en-US" dirty="0" err="1"/>
              <a:t>tính</a:t>
            </a:r>
            <a:r>
              <a:rPr lang="en-US" dirty="0"/>
              <a:t> </a:t>
            </a:r>
            <a:r>
              <a:rPr lang="en-US" dirty="0" err="1"/>
              <a:t>với</a:t>
            </a:r>
            <a:r>
              <a:rPr lang="en-US" dirty="0"/>
              <a:t> Covid-19. </a:t>
            </a:r>
            <a:r>
              <a:rPr lang="en-US" dirty="0" err="1"/>
              <a:t>Cô</a:t>
            </a:r>
            <a:r>
              <a:rPr lang="en-US" dirty="0"/>
              <a:t> </a:t>
            </a:r>
            <a:r>
              <a:rPr lang="en-US" dirty="0" err="1"/>
              <a:t>gọi</a:t>
            </a:r>
            <a:r>
              <a:rPr lang="en-US" dirty="0"/>
              <a:t> </a:t>
            </a:r>
            <a:r>
              <a:rPr lang="en-US" dirty="0" err="1"/>
              <a:t>điện</a:t>
            </a:r>
            <a:r>
              <a:rPr lang="en-US" dirty="0"/>
              <a:t> </a:t>
            </a:r>
            <a:r>
              <a:rPr lang="en-US" dirty="0" err="1"/>
              <a:t>cho</a:t>
            </a:r>
            <a:r>
              <a:rPr lang="en-US" dirty="0"/>
              <a:t> </a:t>
            </a:r>
            <a:r>
              <a:rPr lang="en-US" dirty="0" err="1"/>
              <a:t>bác</a:t>
            </a:r>
            <a:r>
              <a:rPr lang="en-US" dirty="0"/>
              <a:t> </a:t>
            </a:r>
            <a:r>
              <a:rPr lang="en-US" dirty="0" err="1"/>
              <a:t>sĩ</a:t>
            </a:r>
            <a:r>
              <a:rPr lang="en-US" dirty="0"/>
              <a:t> </a:t>
            </a:r>
            <a:r>
              <a:rPr lang="en-US" dirty="0" err="1"/>
              <a:t>của</a:t>
            </a:r>
            <a:r>
              <a:rPr lang="en-US" dirty="0"/>
              <a:t> </a:t>
            </a:r>
            <a:r>
              <a:rPr lang="en-US" dirty="0" err="1"/>
              <a:t>mình</a:t>
            </a:r>
            <a:r>
              <a:rPr lang="en-US" dirty="0"/>
              <a:t> </a:t>
            </a:r>
            <a:r>
              <a:rPr lang="en-US" dirty="0" err="1"/>
              <a:t>để</a:t>
            </a:r>
            <a:r>
              <a:rPr lang="en-US" dirty="0"/>
              <a:t> </a:t>
            </a:r>
            <a:r>
              <a:rPr lang="en-US" dirty="0" err="1"/>
              <a:t>được</a:t>
            </a:r>
            <a:r>
              <a:rPr lang="en-US" dirty="0"/>
              <a:t> </a:t>
            </a:r>
            <a:r>
              <a:rPr lang="en-US" dirty="0" err="1"/>
              <a:t>chăm</a:t>
            </a:r>
            <a:r>
              <a:rPr lang="en-US" dirty="0"/>
              <a:t> </a:t>
            </a:r>
            <a:r>
              <a:rPr lang="en-US" dirty="0" err="1"/>
              <a:t>sóc</a:t>
            </a:r>
            <a:r>
              <a:rPr lang="en-US" dirty="0"/>
              <a:t> y </a:t>
            </a:r>
            <a:r>
              <a:rPr lang="en-US" dirty="0" err="1"/>
              <a:t>tế</a:t>
            </a:r>
            <a:r>
              <a:rPr lang="en-US" dirty="0"/>
              <a:t>.)</a:t>
            </a:r>
          </a:p>
          <a:p>
            <a:r>
              <a:rPr lang="en-US" dirty="0"/>
              <a:t>= B. </a:t>
            </a:r>
            <a:r>
              <a:rPr lang="vi-VN" dirty="0"/>
              <a:t>No sooner had she had a positive test result for Covid-19 than she phoned her doctor to get medical care.</a:t>
            </a:r>
            <a:r>
              <a:rPr lang="en-US" dirty="0"/>
              <a:t> (</a:t>
            </a:r>
            <a:r>
              <a:rPr lang="en-US" dirty="0" err="1"/>
              <a:t>Ngay</a:t>
            </a:r>
            <a:r>
              <a:rPr lang="en-US" dirty="0"/>
              <a:t> </a:t>
            </a:r>
            <a:r>
              <a:rPr lang="en-US" dirty="0" err="1"/>
              <a:t>sau</a:t>
            </a:r>
            <a:r>
              <a:rPr lang="en-US" dirty="0"/>
              <a:t> </a:t>
            </a:r>
            <a:r>
              <a:rPr lang="en-US" dirty="0" err="1"/>
              <a:t>khi</a:t>
            </a:r>
            <a:r>
              <a:rPr lang="en-US" dirty="0"/>
              <a:t> </a:t>
            </a:r>
            <a:r>
              <a:rPr lang="en-US" dirty="0" err="1"/>
              <a:t>có</a:t>
            </a:r>
            <a:r>
              <a:rPr lang="en-US" dirty="0"/>
              <a:t> </a:t>
            </a:r>
            <a:r>
              <a:rPr lang="en-US" dirty="0" err="1"/>
              <a:t>kết</a:t>
            </a:r>
            <a:r>
              <a:rPr lang="en-US" dirty="0"/>
              <a:t> </a:t>
            </a:r>
            <a:r>
              <a:rPr lang="en-US" dirty="0" err="1"/>
              <a:t>quả</a:t>
            </a:r>
            <a:r>
              <a:rPr lang="en-US" dirty="0"/>
              <a:t> </a:t>
            </a:r>
            <a:r>
              <a:rPr lang="en-US" dirty="0" err="1"/>
              <a:t>xét</a:t>
            </a:r>
            <a:r>
              <a:rPr lang="en-US" dirty="0"/>
              <a:t> </a:t>
            </a:r>
            <a:r>
              <a:rPr lang="en-US" dirty="0" err="1"/>
              <a:t>nghiệm</a:t>
            </a:r>
            <a:r>
              <a:rPr lang="en-US" dirty="0"/>
              <a:t> </a:t>
            </a:r>
            <a:r>
              <a:rPr lang="en-US" dirty="0" err="1"/>
              <a:t>dương</a:t>
            </a:r>
            <a:r>
              <a:rPr lang="en-US" dirty="0"/>
              <a:t> </a:t>
            </a:r>
            <a:r>
              <a:rPr lang="en-US" dirty="0" err="1"/>
              <a:t>tính</a:t>
            </a:r>
            <a:r>
              <a:rPr lang="en-US" dirty="0"/>
              <a:t> </a:t>
            </a:r>
            <a:r>
              <a:rPr lang="en-US" dirty="0" err="1"/>
              <a:t>với</a:t>
            </a:r>
            <a:r>
              <a:rPr lang="en-US" dirty="0"/>
              <a:t> Covid-19, </a:t>
            </a:r>
            <a:r>
              <a:rPr lang="en-US" dirty="0" err="1"/>
              <a:t>cô</a:t>
            </a:r>
            <a:r>
              <a:rPr lang="en-US" dirty="0"/>
              <a:t> </a:t>
            </a:r>
            <a:r>
              <a:rPr lang="en-US" dirty="0" err="1"/>
              <a:t>đã</a:t>
            </a:r>
            <a:r>
              <a:rPr lang="en-US" dirty="0"/>
              <a:t> </a:t>
            </a:r>
            <a:r>
              <a:rPr lang="en-US" dirty="0" err="1"/>
              <a:t>gọi</a:t>
            </a:r>
            <a:r>
              <a:rPr lang="en-US" dirty="0"/>
              <a:t> </a:t>
            </a:r>
            <a:r>
              <a:rPr lang="en-US" dirty="0" err="1"/>
              <a:t>điện</a:t>
            </a:r>
            <a:r>
              <a:rPr lang="en-US" dirty="0"/>
              <a:t> </a:t>
            </a:r>
            <a:r>
              <a:rPr lang="en-US" dirty="0" err="1"/>
              <a:t>cho</a:t>
            </a:r>
            <a:r>
              <a:rPr lang="en-US" dirty="0"/>
              <a:t> </a:t>
            </a:r>
            <a:r>
              <a:rPr lang="en-US" dirty="0" err="1"/>
              <a:t>bác</a:t>
            </a:r>
            <a:r>
              <a:rPr lang="en-US" dirty="0"/>
              <a:t> </a:t>
            </a:r>
            <a:r>
              <a:rPr lang="en-US" dirty="0" err="1"/>
              <a:t>sĩ</a:t>
            </a:r>
            <a:r>
              <a:rPr lang="en-US" dirty="0"/>
              <a:t> </a:t>
            </a:r>
            <a:r>
              <a:rPr lang="en-US" dirty="0" err="1"/>
              <a:t>của</a:t>
            </a:r>
            <a:r>
              <a:rPr lang="en-US" dirty="0"/>
              <a:t> </a:t>
            </a:r>
            <a:r>
              <a:rPr lang="en-US" dirty="0" err="1"/>
              <a:t>mình</a:t>
            </a:r>
            <a:r>
              <a:rPr lang="en-US" dirty="0"/>
              <a:t> </a:t>
            </a:r>
            <a:r>
              <a:rPr lang="en-US" dirty="0" err="1"/>
              <a:t>để</a:t>
            </a:r>
            <a:r>
              <a:rPr lang="en-US" dirty="0"/>
              <a:t> </a:t>
            </a:r>
            <a:r>
              <a:rPr lang="en-US" dirty="0" err="1"/>
              <a:t>được</a:t>
            </a:r>
            <a:r>
              <a:rPr lang="en-US" dirty="0"/>
              <a:t> </a:t>
            </a:r>
            <a:r>
              <a:rPr lang="en-US" dirty="0" err="1"/>
              <a:t>chăm</a:t>
            </a:r>
            <a:r>
              <a:rPr lang="en-US" dirty="0"/>
              <a:t> </a:t>
            </a:r>
            <a:r>
              <a:rPr lang="en-US" dirty="0" err="1"/>
              <a:t>sóc</a:t>
            </a:r>
            <a:r>
              <a:rPr lang="en-US" dirty="0"/>
              <a:t> y </a:t>
            </a:r>
            <a:r>
              <a:rPr lang="en-US" dirty="0" err="1"/>
              <a:t>tế</a:t>
            </a:r>
            <a:r>
              <a:rPr lang="en-US" dirty="0"/>
              <a:t>.)</a:t>
            </a:r>
          </a:p>
          <a:p>
            <a:endParaRPr lang="en-US" dirty="0"/>
          </a:p>
        </p:txBody>
      </p:sp>
      <p:sp>
        <p:nvSpPr>
          <p:cNvPr id="2" name="Oval 1"/>
          <p:cNvSpPr/>
          <p:nvPr/>
        </p:nvSpPr>
        <p:spPr>
          <a:xfrm>
            <a:off x="1066800" y="2438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025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 calcmode="lin" valueType="num">
                                      <p:cBhvr additive="base">
                                        <p:cTn id="3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 calcmode="lin" valueType="num">
                                      <p:cBhvr additive="base">
                                        <p:cTn id="4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1" end="11"/>
                                            </p:txEl>
                                          </p:spTgt>
                                        </p:tgtEl>
                                        <p:attrNameLst>
                                          <p:attrName>style.visibility</p:attrName>
                                        </p:attrNameLst>
                                      </p:cBhvr>
                                      <p:to>
                                        <p:strVal val="visible"/>
                                      </p:to>
                                    </p:set>
                                    <p:anim calcmode="lin" valueType="num">
                                      <p:cBhvr additive="base">
                                        <p:cTn id="4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additive="base">
                                        <p:cTn id="53" dur="500" fill="hold"/>
                                        <p:tgtEl>
                                          <p:spTgt spid="2"/>
                                        </p:tgtEl>
                                        <p:attrNameLst>
                                          <p:attrName>ppt_x</p:attrName>
                                        </p:attrNameLst>
                                      </p:cBhvr>
                                      <p:tavLst>
                                        <p:tav tm="0">
                                          <p:val>
                                            <p:strVal val="#ppt_x"/>
                                          </p:val>
                                        </p:tav>
                                        <p:tav tm="100000">
                                          <p:val>
                                            <p:strVal val="#ppt_x"/>
                                          </p:val>
                                        </p:tav>
                                      </p:tavLst>
                                    </p:anim>
                                    <p:anim calcmode="lin" valueType="num">
                                      <p:cBhvr additive="base">
                                        <p:cTn id="5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228600"/>
            <a:ext cx="8686800" cy="7017306"/>
          </a:xfrm>
          <a:prstGeom prst="rect">
            <a:avLst/>
          </a:prstGeom>
          <a:noFill/>
        </p:spPr>
        <p:txBody>
          <a:bodyPr wrap="square" rtlCol="0">
            <a:spAutoFit/>
          </a:bodyPr>
          <a:lstStyle/>
          <a:p>
            <a:r>
              <a:rPr lang="vi-VN" b="1" dirty="0"/>
              <a:t>Question </a:t>
            </a:r>
            <a:r>
              <a:rPr lang="en-US" b="1" dirty="0"/>
              <a:t>27</a:t>
            </a:r>
            <a:r>
              <a:rPr lang="vi-VN" dirty="0"/>
              <a:t>. </a:t>
            </a:r>
            <a:r>
              <a:rPr lang="en-US" dirty="0" err="1"/>
              <a:t>Lan</a:t>
            </a:r>
            <a:r>
              <a:rPr lang="en-US" dirty="0"/>
              <a:t> didn't apply for the job in the library and </a:t>
            </a:r>
            <a:r>
              <a:rPr lang="en-US" dirty="0" err="1"/>
              <a:t>regets</a:t>
            </a:r>
            <a:r>
              <a:rPr lang="en-US" dirty="0"/>
              <a:t> it now.</a:t>
            </a:r>
          </a:p>
          <a:p>
            <a:r>
              <a:rPr lang="en-US" dirty="0"/>
              <a:t>	</a:t>
            </a:r>
            <a:r>
              <a:rPr lang="en-US" b="1" dirty="0"/>
              <a:t>A</a:t>
            </a:r>
            <a:r>
              <a:rPr lang="en-US" dirty="0"/>
              <a:t>. </a:t>
            </a:r>
            <a:r>
              <a:rPr lang="en-US" dirty="0" err="1"/>
              <a:t>Lan</a:t>
            </a:r>
            <a:r>
              <a:rPr lang="en-US" dirty="0"/>
              <a:t> wishes she had applied for the job in the library.</a:t>
            </a:r>
          </a:p>
          <a:p>
            <a:r>
              <a:rPr lang="en-US" dirty="0"/>
              <a:t>	</a:t>
            </a:r>
            <a:r>
              <a:rPr lang="en-US" b="1" dirty="0"/>
              <a:t>B</a:t>
            </a:r>
            <a:r>
              <a:rPr lang="en-US" dirty="0"/>
              <a:t>. </a:t>
            </a:r>
            <a:r>
              <a:rPr lang="en-US" dirty="0" err="1"/>
              <a:t>Lan</a:t>
            </a:r>
            <a:r>
              <a:rPr lang="en-US" dirty="0"/>
              <a:t> wishes she have applied for the job in the library.</a:t>
            </a:r>
          </a:p>
          <a:p>
            <a:r>
              <a:rPr lang="en-US" dirty="0"/>
              <a:t>	</a:t>
            </a:r>
            <a:r>
              <a:rPr lang="en-US" b="1" dirty="0"/>
              <a:t>C</a:t>
            </a:r>
            <a:r>
              <a:rPr lang="en-US" dirty="0"/>
              <a:t>. </a:t>
            </a:r>
            <a:r>
              <a:rPr lang="en-US" dirty="0" err="1"/>
              <a:t>Lan</a:t>
            </a:r>
            <a:r>
              <a:rPr lang="en-US" dirty="0"/>
              <a:t> wishes she has applied for the job in the library.</a:t>
            </a:r>
          </a:p>
          <a:p>
            <a:r>
              <a:rPr lang="en-US" dirty="0"/>
              <a:t>	</a:t>
            </a:r>
            <a:r>
              <a:rPr lang="en-US" b="1" dirty="0"/>
              <a:t>D</a:t>
            </a:r>
            <a:r>
              <a:rPr lang="en-US" dirty="0"/>
              <a:t>. </a:t>
            </a:r>
            <a:r>
              <a:rPr lang="en-US" dirty="0" err="1"/>
              <a:t>Lan</a:t>
            </a:r>
            <a:r>
              <a:rPr lang="en-US" dirty="0"/>
              <a:t> wishes she applies for the job in the library.</a:t>
            </a:r>
          </a:p>
          <a:p>
            <a:endParaRPr lang="en-US" b="1" dirty="0" smtClean="0"/>
          </a:p>
          <a:p>
            <a:r>
              <a:rPr lang="vi-VN" dirty="0" smtClean="0"/>
              <a:t>Kiến </a:t>
            </a:r>
            <a:r>
              <a:rPr lang="vi-VN" dirty="0"/>
              <a:t>thức: </a:t>
            </a:r>
            <a:r>
              <a:rPr lang="en-US" dirty="0" err="1"/>
              <a:t>Kết</a:t>
            </a:r>
            <a:r>
              <a:rPr lang="en-US" dirty="0"/>
              <a:t> </a:t>
            </a:r>
            <a:r>
              <a:rPr lang="en-US" dirty="0" err="1"/>
              <a:t>hợp</a:t>
            </a:r>
            <a:r>
              <a:rPr lang="en-US" dirty="0"/>
              <a:t> </a:t>
            </a:r>
            <a:r>
              <a:rPr lang="en-US" dirty="0" err="1"/>
              <a:t>câu</a:t>
            </a:r>
            <a:r>
              <a:rPr lang="en-US" dirty="0"/>
              <a:t> – </a:t>
            </a:r>
            <a:r>
              <a:rPr lang="en-US" dirty="0" err="1"/>
              <a:t>câu</a:t>
            </a:r>
            <a:r>
              <a:rPr lang="en-US" dirty="0"/>
              <a:t> </a:t>
            </a:r>
            <a:r>
              <a:rPr lang="en-US" dirty="0" err="1"/>
              <a:t>ước</a:t>
            </a:r>
            <a:endParaRPr lang="en-US" dirty="0"/>
          </a:p>
          <a:p>
            <a:r>
              <a:rPr lang="vi-VN" dirty="0"/>
              <a:t>Giải thích: </a:t>
            </a:r>
            <a:endParaRPr lang="en-US" dirty="0"/>
          </a:p>
          <a:p>
            <a:r>
              <a:rPr lang="vi-VN" dirty="0"/>
              <a:t>Câu gốc sử dụng cấu trúc:</a:t>
            </a:r>
            <a:endParaRPr lang="en-US" dirty="0"/>
          </a:p>
          <a:p>
            <a:r>
              <a:rPr lang="vi-VN" dirty="0"/>
              <a:t>Regret + (not) + V-ing = hối tiếc vì đã (không) làm gì</a:t>
            </a:r>
            <a:endParaRPr lang="en-US" dirty="0"/>
          </a:p>
          <a:p>
            <a:r>
              <a:rPr lang="en-US" dirty="0" err="1"/>
              <a:t>Tạm</a:t>
            </a:r>
            <a:r>
              <a:rPr lang="en-US" dirty="0"/>
              <a:t> </a:t>
            </a:r>
            <a:r>
              <a:rPr lang="en-US" dirty="0" err="1"/>
              <a:t>dịch</a:t>
            </a:r>
            <a:r>
              <a:rPr lang="vi-VN" dirty="0"/>
              <a:t>: Lan đã không ứng tuyển cho công việc trong thư viện và hối tiếc về nó bây giờ.</a:t>
            </a:r>
            <a:endParaRPr lang="en-US" dirty="0"/>
          </a:p>
          <a:p>
            <a:r>
              <a:rPr lang="vi-VN" dirty="0"/>
              <a:t>Phương án A. Lan wishes she had applied for the job in the library sử dụng cấu trúc:</a:t>
            </a:r>
            <a:endParaRPr lang="en-US" dirty="0"/>
          </a:p>
          <a:p>
            <a:r>
              <a:rPr lang="vi-VN" dirty="0"/>
              <a:t>S + wish + S + had done sth = ước là đã làm việc gì trong quá khứ</a:t>
            </a:r>
            <a:endParaRPr lang="en-US" dirty="0"/>
          </a:p>
          <a:p>
            <a:r>
              <a:rPr lang="en-US" dirty="0" err="1"/>
              <a:t>Tạm</a:t>
            </a:r>
            <a:r>
              <a:rPr lang="en-US" dirty="0"/>
              <a:t> </a:t>
            </a:r>
            <a:r>
              <a:rPr lang="en-US" dirty="0" err="1"/>
              <a:t>dịch</a:t>
            </a:r>
            <a:r>
              <a:rPr lang="vi-VN" dirty="0"/>
              <a:t>: Lan ước gì cô đã ứng tuyển cho công việc trong thư viện.</a:t>
            </a:r>
            <a:endParaRPr lang="en-US" dirty="0"/>
          </a:p>
          <a:p>
            <a:r>
              <a:rPr lang="vi-VN" dirty="0"/>
              <a:t>Đây là phương án có nghĩa của câu sát với câu gốc nhất.</a:t>
            </a:r>
            <a:endParaRPr lang="en-US" dirty="0"/>
          </a:p>
          <a:p>
            <a:r>
              <a:rPr lang="vi-VN" dirty="0"/>
              <a:t>B. Lan wishes she hadn’t applied for the job in the library = Lan ước gì cô đã không ứng tuyển cho công việc trong thư viện.</a:t>
            </a:r>
            <a:endParaRPr lang="en-US" dirty="0"/>
          </a:p>
          <a:p>
            <a:r>
              <a:rPr lang="vi-VN" dirty="0"/>
              <a:t>C. Lan wishes she would apply for the job in the library = Lan ước gì cô sẽ ứng tuyển cho công việc trong thư viện.</a:t>
            </a:r>
            <a:endParaRPr lang="en-US" dirty="0"/>
          </a:p>
          <a:p>
            <a:r>
              <a:rPr lang="vi-VN" dirty="0"/>
              <a:t>D. Lan wishes she applies for the job in the library</a:t>
            </a:r>
            <a:endParaRPr lang="en-US" dirty="0"/>
          </a:p>
          <a:p>
            <a:r>
              <a:rPr lang="vi-VN" dirty="0"/>
              <a:t>Không có cấu trúc câu ước mà động từ sau “wish” chia ở thì hiện tại đơn.</a:t>
            </a:r>
            <a:endParaRPr lang="en-US" dirty="0"/>
          </a:p>
          <a:p>
            <a:r>
              <a:rPr lang="en-US" dirty="0" err="1"/>
              <a:t>Vậy</a:t>
            </a:r>
            <a:r>
              <a:rPr lang="en-US" dirty="0"/>
              <a:t> </a:t>
            </a:r>
            <a:r>
              <a:rPr lang="en-US" dirty="0" err="1"/>
              <a:t>đáp</a:t>
            </a:r>
            <a:r>
              <a:rPr lang="en-US" dirty="0"/>
              <a:t> </a:t>
            </a:r>
            <a:r>
              <a:rPr lang="en-US" dirty="0" err="1"/>
              <a:t>án</a:t>
            </a:r>
            <a:r>
              <a:rPr lang="en-US" dirty="0"/>
              <a:t> </a:t>
            </a:r>
            <a:r>
              <a:rPr lang="en-US" dirty="0" err="1"/>
              <a:t>đúng</a:t>
            </a:r>
            <a:r>
              <a:rPr lang="en-US" dirty="0"/>
              <a:t> </a:t>
            </a:r>
            <a:r>
              <a:rPr lang="en-US" dirty="0" err="1"/>
              <a:t>là</a:t>
            </a:r>
            <a:r>
              <a:rPr lang="en-US" dirty="0"/>
              <a:t> A</a:t>
            </a:r>
          </a:p>
          <a:p>
            <a:endParaRPr lang="en-US" dirty="0"/>
          </a:p>
        </p:txBody>
      </p:sp>
      <p:sp>
        <p:nvSpPr>
          <p:cNvPr id="2" name="Oval 1"/>
          <p:cNvSpPr/>
          <p:nvPr/>
        </p:nvSpPr>
        <p:spPr>
          <a:xfrm>
            <a:off x="1219200" y="5334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508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3" end="13"/>
                                            </p:txEl>
                                          </p:spTgt>
                                        </p:tgtEl>
                                        <p:attrNameLst>
                                          <p:attrName>style.visibility</p:attrName>
                                        </p:attrNameLst>
                                      </p:cBhvr>
                                      <p:to>
                                        <p:strVal val="visible"/>
                                      </p:to>
                                    </p:set>
                                    <p:anim calcmode="lin" valueType="num">
                                      <p:cBhvr additive="base">
                                        <p:cTn id="3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4" end="14"/>
                                            </p:txEl>
                                          </p:spTgt>
                                        </p:tgtEl>
                                        <p:attrNameLst>
                                          <p:attrName>style.visibility</p:attrName>
                                        </p:attrNameLst>
                                      </p:cBhvr>
                                      <p:to>
                                        <p:strVal val="visible"/>
                                      </p:to>
                                    </p:set>
                                    <p:anim calcmode="lin" valueType="num">
                                      <p:cBhvr additive="base">
                                        <p:cTn id="39"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15" end="15"/>
                                            </p:txEl>
                                          </p:spTgt>
                                        </p:tgtEl>
                                        <p:attrNameLst>
                                          <p:attrName>style.visibility</p:attrName>
                                        </p:attrNameLst>
                                      </p:cBhvr>
                                      <p:to>
                                        <p:strVal val="visible"/>
                                      </p:to>
                                    </p:set>
                                    <p:anim calcmode="lin" valueType="num">
                                      <p:cBhvr additive="base">
                                        <p:cTn id="43"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6" end="16"/>
                                            </p:txEl>
                                          </p:spTgt>
                                        </p:tgtEl>
                                        <p:attrNameLst>
                                          <p:attrName>style.visibility</p:attrName>
                                        </p:attrNameLst>
                                      </p:cBhvr>
                                      <p:to>
                                        <p:strVal val="visible"/>
                                      </p:to>
                                    </p:set>
                                    <p:anim calcmode="lin" valueType="num">
                                      <p:cBhvr additive="base">
                                        <p:cTn id="47"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6" end="1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17" end="17"/>
                                            </p:txEl>
                                          </p:spTgt>
                                        </p:tgtEl>
                                        <p:attrNameLst>
                                          <p:attrName>style.visibility</p:attrName>
                                        </p:attrNameLst>
                                      </p:cBhvr>
                                      <p:to>
                                        <p:strVal val="visible"/>
                                      </p:to>
                                    </p:set>
                                    <p:anim calcmode="lin" valueType="num">
                                      <p:cBhvr additive="base">
                                        <p:cTn id="51"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17" end="1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18" end="18"/>
                                            </p:txEl>
                                          </p:spTgt>
                                        </p:tgtEl>
                                        <p:attrNameLst>
                                          <p:attrName>style.visibility</p:attrName>
                                        </p:attrNameLst>
                                      </p:cBhvr>
                                      <p:to>
                                        <p:strVal val="visible"/>
                                      </p:to>
                                    </p:set>
                                    <p:anim calcmode="lin" valueType="num">
                                      <p:cBhvr additive="base">
                                        <p:cTn id="55" dur="500" fill="hold"/>
                                        <p:tgtEl>
                                          <p:spTgt spid="5">
                                            <p:txEl>
                                              <p:pRg st="18" end="1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18" end="18"/>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19" end="19"/>
                                            </p:txEl>
                                          </p:spTgt>
                                        </p:tgtEl>
                                        <p:attrNameLst>
                                          <p:attrName>style.visibility</p:attrName>
                                        </p:attrNameLst>
                                      </p:cBhvr>
                                      <p:to>
                                        <p:strVal val="visible"/>
                                      </p:to>
                                    </p:set>
                                    <p:anim calcmode="lin" valueType="num">
                                      <p:cBhvr additive="base">
                                        <p:cTn id="59" dur="500" fill="hold"/>
                                        <p:tgtEl>
                                          <p:spTgt spid="5">
                                            <p:txEl>
                                              <p:pRg st="19" end="1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
                                        </p:tgtEl>
                                        <p:attrNameLst>
                                          <p:attrName>style.visibility</p:attrName>
                                        </p:attrNameLst>
                                      </p:cBhvr>
                                      <p:to>
                                        <p:strVal val="visible"/>
                                      </p:to>
                                    </p:set>
                                    <p:anim calcmode="lin" valueType="num">
                                      <p:cBhvr additive="base">
                                        <p:cTn id="65" dur="500" fill="hold"/>
                                        <p:tgtEl>
                                          <p:spTgt spid="2"/>
                                        </p:tgtEl>
                                        <p:attrNameLst>
                                          <p:attrName>ppt_x</p:attrName>
                                        </p:attrNameLst>
                                      </p:cBhvr>
                                      <p:tavLst>
                                        <p:tav tm="0">
                                          <p:val>
                                            <p:strVal val="#ppt_x"/>
                                          </p:val>
                                        </p:tav>
                                        <p:tav tm="100000">
                                          <p:val>
                                            <p:strVal val="#ppt_x"/>
                                          </p:val>
                                        </p:tav>
                                      </p:tavLst>
                                    </p:anim>
                                    <p:anim calcmode="lin" valueType="num">
                                      <p:cBhvr additive="base">
                                        <p:cTn id="6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91600" cy="6001643"/>
          </a:xfrm>
          <a:prstGeom prst="rect">
            <a:avLst/>
          </a:prstGeom>
          <a:noFill/>
        </p:spPr>
        <p:txBody>
          <a:bodyPr wrap="square" rtlCol="0">
            <a:spAutoFit/>
          </a:bodyPr>
          <a:lstStyle/>
          <a:p>
            <a:r>
              <a:rPr lang="vi-VN" sz="2400" b="1" dirty="0"/>
              <a:t>Question </a:t>
            </a:r>
            <a:r>
              <a:rPr lang="en-US" sz="2400" b="1" dirty="0"/>
              <a:t>28</a:t>
            </a:r>
            <a:r>
              <a:rPr lang="vi-VN" sz="2400" dirty="0"/>
              <a:t>. </a:t>
            </a:r>
            <a:r>
              <a:rPr lang="en-US" sz="2400" dirty="0"/>
              <a:t>The composer Verdi </a:t>
            </a:r>
            <a:r>
              <a:rPr lang="en-US" sz="2400" u="sng" dirty="0"/>
              <a:t>has written</a:t>
            </a:r>
            <a:r>
              <a:rPr lang="en-US" sz="2400" dirty="0"/>
              <a:t> the opera Aida </a:t>
            </a:r>
            <a:r>
              <a:rPr lang="en-US" sz="2400" u="sng" dirty="0"/>
              <a:t>to celebrate</a:t>
            </a:r>
            <a:r>
              <a:rPr lang="en-US" sz="2400" dirty="0"/>
              <a:t> the </a:t>
            </a:r>
            <a:r>
              <a:rPr lang="en-US" sz="2400" u="sng" dirty="0"/>
              <a:t>opening of</a:t>
            </a:r>
            <a:r>
              <a:rPr lang="en-US" sz="2400" dirty="0"/>
              <a:t> the Suez Canal, but the opera </a:t>
            </a:r>
            <a:r>
              <a:rPr lang="en-US" sz="2400" u="sng" dirty="0"/>
              <a:t>was not performed</a:t>
            </a:r>
            <a:r>
              <a:rPr lang="en-US" sz="2400" dirty="0"/>
              <a:t> until 1871.</a:t>
            </a:r>
          </a:p>
          <a:p>
            <a:r>
              <a:rPr lang="en-US" sz="2400" dirty="0"/>
              <a:t>	</a:t>
            </a:r>
            <a:r>
              <a:rPr lang="en-US" sz="2400" b="1" dirty="0"/>
              <a:t>A</a:t>
            </a:r>
            <a:r>
              <a:rPr lang="en-US" sz="2400" dirty="0"/>
              <a:t>. has written 	</a:t>
            </a:r>
            <a:r>
              <a:rPr lang="en-US" sz="2400" b="1" dirty="0"/>
              <a:t>B</a:t>
            </a:r>
            <a:r>
              <a:rPr lang="en-US" sz="2400" dirty="0"/>
              <a:t>. to celebrate 	</a:t>
            </a:r>
            <a:r>
              <a:rPr lang="en-US" sz="2400" b="1" dirty="0"/>
              <a:t>C</a:t>
            </a:r>
            <a:r>
              <a:rPr lang="en-US" sz="2400" dirty="0"/>
              <a:t>. opening of 	</a:t>
            </a:r>
            <a:r>
              <a:rPr lang="en-US" sz="2400" b="1" dirty="0"/>
              <a:t>D</a:t>
            </a:r>
            <a:r>
              <a:rPr lang="en-US" sz="2400" dirty="0"/>
              <a:t>. was not performed</a:t>
            </a:r>
          </a:p>
          <a:p>
            <a:endParaRPr lang="en-US"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p>
          <a:p>
            <a:r>
              <a:rPr lang="vi-VN" sz="2400" dirty="0"/>
              <a:t>Giải thích: </a:t>
            </a:r>
            <a:endParaRPr lang="en-US" sz="2400" dirty="0"/>
          </a:p>
          <a:p>
            <a:r>
              <a:rPr lang="vi-VN" sz="2400" dirty="0"/>
              <a:t>Ở đây chỉ 1 hành động đã xảy ra vào thời điểm xác định trong quá khứ vì mốc thời gian (until 1871).</a:t>
            </a:r>
            <a:endParaRPr lang="en-US" sz="2400" dirty="0"/>
          </a:p>
          <a:p>
            <a:r>
              <a:rPr lang="en-US" sz="2400" dirty="0" err="1"/>
              <a:t>Nên</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vi-VN" sz="2400" dirty="0"/>
              <a:t>Sửa lỗi: has written → wrote</a:t>
            </a:r>
            <a:endParaRPr lang="en-US" sz="2400" dirty="0"/>
          </a:p>
          <a:p>
            <a:r>
              <a:rPr lang="vi-VN" sz="2400" dirty="0"/>
              <a:t>Tạm dịch: Nhà soạn nhạc Verdi đã viết vở opera Aida để kỷ niệm việc khai trương kênh đào Suez, nhưng vở opera này mãi đến năm 1871 mới được trình diễn.</a:t>
            </a:r>
            <a:endParaRPr lang="en-US" sz="2400" dirty="0"/>
          </a:p>
          <a:p>
            <a:endParaRPr lang="en-US" sz="2400" dirty="0"/>
          </a:p>
        </p:txBody>
      </p:sp>
      <p:sp>
        <p:nvSpPr>
          <p:cNvPr id="2" name="Oval 1"/>
          <p:cNvSpPr/>
          <p:nvPr/>
        </p:nvSpPr>
        <p:spPr>
          <a:xfrm>
            <a:off x="83820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161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4893647"/>
          </a:xfrm>
          <a:prstGeom prst="rect">
            <a:avLst/>
          </a:prstGeom>
          <a:noFill/>
        </p:spPr>
        <p:txBody>
          <a:bodyPr wrap="square" rtlCol="0">
            <a:spAutoFit/>
          </a:bodyPr>
          <a:lstStyle/>
          <a:p>
            <a:r>
              <a:rPr lang="vi-VN" sz="2400" b="1" dirty="0"/>
              <a:t>Question </a:t>
            </a:r>
            <a:r>
              <a:rPr lang="en-US" sz="2400" b="1" dirty="0"/>
              <a:t>29</a:t>
            </a:r>
            <a:r>
              <a:rPr lang="vi-VN" sz="2400" dirty="0"/>
              <a:t>. Children should not </a:t>
            </a:r>
            <a:r>
              <a:rPr lang="vi-VN" sz="2400" u="sng" dirty="0"/>
              <a:t>expect</a:t>
            </a:r>
            <a:r>
              <a:rPr lang="vi-VN" sz="2400" dirty="0"/>
              <a:t> to be rescued by </a:t>
            </a:r>
            <a:r>
              <a:rPr lang="vi-VN" sz="2400" u="sng" dirty="0"/>
              <a:t>its</a:t>
            </a:r>
            <a:r>
              <a:rPr lang="vi-VN" sz="2400" dirty="0"/>
              <a:t> parents every time they </a:t>
            </a:r>
            <a:r>
              <a:rPr lang="vi-VN" sz="2400" u="sng" dirty="0"/>
              <a:t>get into</a:t>
            </a:r>
            <a:r>
              <a:rPr lang="vi-VN" sz="2400" dirty="0"/>
              <a:t> financial </a:t>
            </a:r>
            <a:r>
              <a:rPr lang="vi-VN" sz="2400" u="sng" dirty="0"/>
              <a:t>difficulty</a:t>
            </a:r>
            <a:r>
              <a:rPr lang="vi-VN" sz="2400" dirty="0"/>
              <a:t>.</a:t>
            </a:r>
            <a:endParaRPr lang="en-US" sz="2400" dirty="0"/>
          </a:p>
          <a:p>
            <a:r>
              <a:rPr lang="vi-VN" sz="2400" dirty="0"/>
              <a:t>	</a:t>
            </a:r>
            <a:r>
              <a:rPr lang="vi-VN" sz="2400" b="1" dirty="0"/>
              <a:t>A</a:t>
            </a:r>
            <a:r>
              <a:rPr lang="vi-VN" sz="2400" dirty="0"/>
              <a:t>. its	</a:t>
            </a:r>
            <a:r>
              <a:rPr lang="vi-VN" sz="2400" b="1" dirty="0"/>
              <a:t>B</a:t>
            </a:r>
            <a:r>
              <a:rPr lang="vi-VN" sz="2400" dirty="0"/>
              <a:t>. get into	</a:t>
            </a:r>
            <a:r>
              <a:rPr lang="vi-VN" sz="2400" b="1" dirty="0"/>
              <a:t>C</a:t>
            </a:r>
            <a:r>
              <a:rPr lang="vi-VN" sz="2400" dirty="0"/>
              <a:t>. difficulty	</a:t>
            </a:r>
            <a:r>
              <a:rPr lang="vi-VN" sz="2400" b="1" dirty="0"/>
              <a:t>D</a:t>
            </a:r>
            <a:r>
              <a:rPr lang="vi-VN" sz="2400" dirty="0"/>
              <a:t>. expect</a:t>
            </a:r>
            <a:endParaRPr lang="en-US" sz="2400" dirty="0"/>
          </a:p>
          <a:p>
            <a:endParaRPr lang="en-US"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Đại</a:t>
            </a:r>
            <a:r>
              <a:rPr lang="en-US" sz="2400" dirty="0"/>
              <a:t> </a:t>
            </a:r>
            <a:r>
              <a:rPr lang="en-US" sz="2400" dirty="0" err="1"/>
              <a:t>từ</a:t>
            </a:r>
            <a:r>
              <a:rPr lang="en-US" sz="2400" dirty="0"/>
              <a:t> </a:t>
            </a:r>
            <a:r>
              <a:rPr lang="en-US" sz="2400" dirty="0" err="1"/>
              <a:t>nhân</a:t>
            </a:r>
            <a:r>
              <a:rPr lang="en-US" sz="2400" dirty="0"/>
              <a:t> </a:t>
            </a:r>
            <a:r>
              <a:rPr lang="en-US" sz="2400" dirty="0" err="1"/>
              <a:t>xưng</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endParaRPr lang="en-US" sz="2400" dirty="0"/>
          </a:p>
          <a:p>
            <a:r>
              <a:rPr lang="vi-VN" sz="2400" dirty="0"/>
              <a:t>Giải thích: </a:t>
            </a:r>
            <a:endParaRPr lang="en-US" sz="2400" dirty="0"/>
          </a:p>
          <a:p>
            <a:r>
              <a:rPr lang="en-US" sz="2400" dirty="0"/>
              <a:t>Ta </a:t>
            </a:r>
            <a:r>
              <a:rPr lang="en-US" sz="2400" dirty="0" err="1"/>
              <a:t>thấy</a:t>
            </a:r>
            <a:r>
              <a:rPr lang="en-US" sz="2400" dirty="0"/>
              <a:t>, “</a:t>
            </a:r>
            <a:r>
              <a:rPr lang="en-US" sz="2400" b="1" dirty="0"/>
              <a:t>children</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a:t>
            </a:r>
            <a:r>
              <a:rPr lang="en-US" sz="2400" dirty="0" err="1"/>
              <a:t>nên</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hưu</a:t>
            </a:r>
            <a:r>
              <a:rPr lang="en-US" sz="2400" dirty="0"/>
              <a:t> </a:t>
            </a:r>
            <a:r>
              <a:rPr lang="en-US" sz="2400" dirty="0" err="1"/>
              <a:t>thay</a:t>
            </a:r>
            <a:r>
              <a:rPr lang="en-US" sz="2400" dirty="0"/>
              <a:t> </a:t>
            </a:r>
            <a:r>
              <a:rPr lang="en-US" sz="2400" dirty="0" err="1"/>
              <a:t>thế</a:t>
            </a:r>
            <a:r>
              <a:rPr lang="en-US" sz="2400" dirty="0"/>
              <a:t> </a:t>
            </a:r>
            <a:r>
              <a:rPr lang="en-US" sz="2400" dirty="0" err="1"/>
              <a:t>là</a:t>
            </a:r>
            <a:r>
              <a:rPr lang="en-US" sz="2400" dirty="0"/>
              <a:t> “</a:t>
            </a:r>
            <a:r>
              <a:rPr lang="en-US" sz="2400" b="1" dirty="0"/>
              <a:t>their</a:t>
            </a:r>
            <a:r>
              <a:rPr lang="en-US" sz="2400" dirty="0"/>
              <a:t>”</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Sữa</a:t>
            </a:r>
            <a:r>
              <a:rPr lang="en-US" sz="2400" dirty="0"/>
              <a:t> </a:t>
            </a:r>
            <a:r>
              <a:rPr lang="en-US" sz="2400" dirty="0" err="1"/>
              <a:t>lỗi</a:t>
            </a:r>
            <a:r>
              <a:rPr lang="en-US" sz="2400" dirty="0"/>
              <a:t>: its → their</a:t>
            </a:r>
          </a:p>
          <a:p>
            <a:r>
              <a:rPr lang="en-US" sz="2400" dirty="0" err="1"/>
              <a:t>Tạm</a:t>
            </a:r>
            <a:r>
              <a:rPr lang="en-US" sz="2400" dirty="0"/>
              <a:t> </a:t>
            </a:r>
            <a:r>
              <a:rPr lang="en-US" sz="2400" dirty="0" err="1"/>
              <a:t>dịch</a:t>
            </a:r>
            <a:r>
              <a:rPr lang="en-US" sz="2400" dirty="0"/>
              <a:t>: </a:t>
            </a:r>
            <a:r>
              <a:rPr lang="en-US" sz="2400" dirty="0" err="1"/>
              <a:t>Trẻ</a:t>
            </a:r>
            <a:r>
              <a:rPr lang="en-US" sz="2400" dirty="0"/>
              <a:t> </a:t>
            </a:r>
            <a:r>
              <a:rPr lang="en-US" sz="2400" dirty="0" err="1"/>
              <a:t>em</a:t>
            </a:r>
            <a:r>
              <a:rPr lang="en-US" sz="2400" dirty="0"/>
              <a:t> </a:t>
            </a:r>
            <a:r>
              <a:rPr lang="en-US" sz="2400" dirty="0" err="1"/>
              <a:t>không</a:t>
            </a:r>
            <a:r>
              <a:rPr lang="en-US" sz="2400" dirty="0"/>
              <a:t> </a:t>
            </a:r>
            <a:r>
              <a:rPr lang="en-US" sz="2400" dirty="0" err="1"/>
              <a:t>nên</a:t>
            </a:r>
            <a:r>
              <a:rPr lang="en-US" sz="2400" dirty="0"/>
              <a:t> </a:t>
            </a:r>
            <a:r>
              <a:rPr lang="en-US" sz="2400" dirty="0" err="1"/>
              <a:t>mong</a:t>
            </a:r>
            <a:r>
              <a:rPr lang="en-US" sz="2400" dirty="0"/>
              <a:t> </a:t>
            </a:r>
            <a:r>
              <a:rPr lang="en-US" sz="2400" dirty="0" err="1"/>
              <a:t>đợi</a:t>
            </a:r>
            <a:r>
              <a:rPr lang="en-US" sz="2400" dirty="0"/>
              <a:t> </a:t>
            </a:r>
            <a:r>
              <a:rPr lang="en-US" sz="2400" dirty="0" err="1"/>
              <a:t>được</a:t>
            </a:r>
            <a:r>
              <a:rPr lang="en-US" sz="2400" dirty="0"/>
              <a:t> cha </a:t>
            </a:r>
            <a:r>
              <a:rPr lang="en-US" sz="2400" dirty="0" err="1"/>
              <a:t>mẹ</a:t>
            </a:r>
            <a:r>
              <a:rPr lang="en-US" sz="2400" dirty="0"/>
              <a:t> </a:t>
            </a:r>
            <a:r>
              <a:rPr lang="en-US" sz="2400" dirty="0" err="1"/>
              <a:t>giải</a:t>
            </a:r>
            <a:r>
              <a:rPr lang="en-US" sz="2400" dirty="0"/>
              <a:t> </a:t>
            </a:r>
            <a:r>
              <a:rPr lang="en-US" sz="2400" dirty="0" err="1"/>
              <a:t>cứu</a:t>
            </a:r>
            <a:r>
              <a:rPr lang="en-US" sz="2400" dirty="0"/>
              <a:t> </a:t>
            </a:r>
            <a:r>
              <a:rPr lang="en-US" sz="2400" dirty="0" err="1"/>
              <a:t>mỗi</a:t>
            </a:r>
            <a:r>
              <a:rPr lang="en-US" sz="2400" dirty="0"/>
              <a:t> </a:t>
            </a:r>
            <a:r>
              <a:rPr lang="en-US" sz="2400" dirty="0" err="1"/>
              <a:t>khi</a:t>
            </a:r>
            <a:r>
              <a:rPr lang="en-US" sz="2400" dirty="0"/>
              <a:t> </a:t>
            </a:r>
            <a:r>
              <a:rPr lang="en-US" sz="2400" dirty="0" err="1"/>
              <a:t>gặp</a:t>
            </a:r>
            <a:r>
              <a:rPr lang="en-US" sz="2400" dirty="0"/>
              <a:t> </a:t>
            </a:r>
            <a:r>
              <a:rPr lang="en-US" sz="2400" dirty="0" err="1"/>
              <a:t>khó</a:t>
            </a:r>
            <a:r>
              <a:rPr lang="en-US" sz="2400" dirty="0"/>
              <a:t> </a:t>
            </a:r>
            <a:r>
              <a:rPr lang="en-US" sz="2400" dirty="0" err="1"/>
              <a:t>khăn</a:t>
            </a:r>
            <a:r>
              <a:rPr lang="en-US" sz="2400" dirty="0"/>
              <a:t> </a:t>
            </a:r>
            <a:r>
              <a:rPr lang="en-US" sz="2400" dirty="0" err="1"/>
              <a:t>về</a:t>
            </a:r>
            <a:r>
              <a:rPr lang="en-US" sz="2400" dirty="0"/>
              <a:t> </a:t>
            </a:r>
            <a:r>
              <a:rPr lang="en-US" sz="2400" dirty="0" err="1"/>
              <a:t>tài</a:t>
            </a:r>
            <a:r>
              <a:rPr lang="en-US" sz="2400" dirty="0"/>
              <a:t> </a:t>
            </a:r>
            <a:r>
              <a:rPr lang="en-US" sz="2400" dirty="0" err="1"/>
              <a:t>chính</a:t>
            </a:r>
            <a:r>
              <a:rPr lang="en-US" sz="2400" dirty="0"/>
              <a:t>.</a:t>
            </a:r>
          </a:p>
          <a:p>
            <a:endParaRPr lang="en-US" sz="2400" dirty="0"/>
          </a:p>
        </p:txBody>
      </p:sp>
      <p:sp>
        <p:nvSpPr>
          <p:cNvPr id="2" name="Oval 1"/>
          <p:cNvSpPr/>
          <p:nvPr/>
        </p:nvSpPr>
        <p:spPr>
          <a:xfrm>
            <a:off x="10668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506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5632311"/>
          </a:xfrm>
          <a:prstGeom prst="rect">
            <a:avLst/>
          </a:prstGeom>
          <a:noFill/>
        </p:spPr>
        <p:txBody>
          <a:bodyPr wrap="square" rtlCol="0">
            <a:spAutoFit/>
          </a:bodyPr>
          <a:lstStyle/>
          <a:p>
            <a:r>
              <a:rPr lang="en-US" sz="2400" b="1" dirty="0"/>
              <a:t>Question 3</a:t>
            </a:r>
            <a:r>
              <a:rPr lang="en-US" sz="2400" dirty="0"/>
              <a:t>. With a good _______ of both Vietnamese and English, Miss Loan was assigned the task of oral interpretation for the visiting American delegation.</a:t>
            </a:r>
          </a:p>
          <a:p>
            <a:r>
              <a:rPr lang="en-US" sz="2400" dirty="0"/>
              <a:t>	</a:t>
            </a:r>
            <a:r>
              <a:rPr lang="en-US" sz="2400" b="1" dirty="0"/>
              <a:t>A</a:t>
            </a:r>
            <a:r>
              <a:rPr lang="en-US" sz="2400" dirty="0"/>
              <a:t>. insight	</a:t>
            </a:r>
            <a:r>
              <a:rPr lang="en-US" sz="2400" b="1" dirty="0"/>
              <a:t>B</a:t>
            </a:r>
            <a:r>
              <a:rPr lang="en-US" sz="2400" dirty="0"/>
              <a:t>. knowledge	</a:t>
            </a:r>
            <a:r>
              <a:rPr lang="en-US" sz="2400" b="1" dirty="0"/>
              <a:t>C</a:t>
            </a:r>
            <a:r>
              <a:rPr lang="en-US" sz="2400" dirty="0"/>
              <a:t>. command	</a:t>
            </a:r>
            <a:r>
              <a:rPr lang="en-US" sz="2400" b="1" dirty="0"/>
              <a:t>D</a:t>
            </a:r>
            <a:r>
              <a:rPr lang="en-US" sz="2400" dirty="0"/>
              <a:t>. proficiency</a:t>
            </a:r>
          </a:p>
          <a:p>
            <a:endParaRPr lang="en-US" sz="2400" b="1" dirty="0" smtClean="0"/>
          </a:p>
          <a:p>
            <a:r>
              <a:rPr lang="vi-VN" sz="2400" dirty="0" smtClean="0"/>
              <a:t>Kiến </a:t>
            </a:r>
            <a:r>
              <a:rPr lang="vi-VN" sz="2400" dirty="0"/>
              <a:t>thức</a:t>
            </a:r>
            <a:r>
              <a:rPr lang="en-US" sz="2400" dirty="0"/>
              <a:t>: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insight /ˈ</a:t>
            </a:r>
            <a:r>
              <a:rPr lang="en-US" sz="2400" dirty="0" err="1"/>
              <a:t>ɪnsaɪt</a:t>
            </a:r>
            <a:r>
              <a:rPr lang="en-US" sz="2400" dirty="0"/>
              <a:t>/ (n): </a:t>
            </a:r>
            <a:r>
              <a:rPr lang="en-US" sz="2400" dirty="0" err="1"/>
              <a:t>sự</a:t>
            </a:r>
            <a:r>
              <a:rPr lang="en-US" sz="2400" dirty="0"/>
              <a:t> </a:t>
            </a:r>
            <a:r>
              <a:rPr lang="en-US" sz="2400" dirty="0" err="1"/>
              <a:t>thấu</a:t>
            </a:r>
            <a:r>
              <a:rPr lang="en-US" sz="2400" dirty="0"/>
              <a:t> </a:t>
            </a:r>
            <a:r>
              <a:rPr lang="en-US" sz="2400" dirty="0" err="1"/>
              <a:t>hiểu</a:t>
            </a:r>
            <a:r>
              <a:rPr lang="en-US" sz="2400" dirty="0"/>
              <a:t>, </a:t>
            </a:r>
            <a:r>
              <a:rPr lang="en-US" sz="2400" dirty="0" err="1"/>
              <a:t>hiểu</a:t>
            </a:r>
            <a:r>
              <a:rPr lang="en-US" sz="2400" dirty="0"/>
              <a:t> </a:t>
            </a:r>
            <a:r>
              <a:rPr lang="en-US" sz="2400" dirty="0" err="1"/>
              <a:t>được</a:t>
            </a:r>
            <a:r>
              <a:rPr lang="en-US" sz="2400" dirty="0"/>
              <a:t> </a:t>
            </a:r>
            <a:r>
              <a:rPr lang="en-US" sz="2400" dirty="0" err="1"/>
              <a:t>cái</a:t>
            </a:r>
            <a:r>
              <a:rPr lang="en-US" sz="2400" dirty="0"/>
              <a:t> </a:t>
            </a:r>
            <a:r>
              <a:rPr lang="en-US" sz="2400" dirty="0" err="1"/>
              <a:t>gì</a:t>
            </a:r>
            <a:endParaRPr lang="en-US" sz="2400" dirty="0"/>
          </a:p>
          <a:p>
            <a:r>
              <a:rPr lang="en-US" sz="2400" dirty="0"/>
              <a:t>	B. knowledge /ˈ</a:t>
            </a:r>
            <a:r>
              <a:rPr lang="en-US" sz="2400" dirty="0" err="1"/>
              <a:t>nɑːlɪdʒ</a:t>
            </a:r>
            <a:r>
              <a:rPr lang="en-US" sz="2400" dirty="0"/>
              <a:t>/ (n): </a:t>
            </a:r>
            <a:r>
              <a:rPr lang="en-US" sz="2400" dirty="0" err="1"/>
              <a:t>kiến</a:t>
            </a:r>
            <a:r>
              <a:rPr lang="en-US" sz="2400" dirty="0"/>
              <a:t> </a:t>
            </a:r>
            <a:r>
              <a:rPr lang="en-US" sz="2400" dirty="0" err="1"/>
              <a:t>thức</a:t>
            </a:r>
            <a:r>
              <a:rPr lang="en-US" sz="2400" dirty="0"/>
              <a:t> </a:t>
            </a:r>
            <a:r>
              <a:rPr lang="en-US" sz="2400" dirty="0" err="1"/>
              <a:t>chung</a:t>
            </a:r>
            <a:r>
              <a:rPr lang="en-US" sz="2400" dirty="0"/>
              <a:t> </a:t>
            </a:r>
            <a:r>
              <a:rPr lang="en-US" sz="2400" dirty="0" err="1"/>
              <a:t>chung</a:t>
            </a:r>
            <a:endParaRPr lang="en-US" sz="2400" dirty="0"/>
          </a:p>
          <a:p>
            <a:r>
              <a:rPr lang="en-US" sz="2400" dirty="0"/>
              <a:t>	C. command /</a:t>
            </a:r>
            <a:r>
              <a:rPr lang="en-US" sz="2400" dirty="0" err="1"/>
              <a:t>kəˈmænd</a:t>
            </a:r>
            <a:r>
              <a:rPr lang="en-US" sz="2400" dirty="0"/>
              <a:t>/ (n): </a:t>
            </a:r>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cái</a:t>
            </a:r>
            <a:r>
              <a:rPr lang="en-US" sz="2400" dirty="0"/>
              <a:t> </a:t>
            </a:r>
            <a:r>
              <a:rPr lang="en-US" sz="2400" dirty="0" err="1"/>
              <a:t>gì</a:t>
            </a:r>
            <a:r>
              <a:rPr lang="en-US" sz="2400" dirty="0"/>
              <a:t>, </a:t>
            </a:r>
            <a:r>
              <a:rPr lang="en-US" sz="2400" dirty="0" err="1"/>
              <a:t>khả</a:t>
            </a:r>
            <a:r>
              <a:rPr lang="en-US" sz="2400" dirty="0"/>
              <a:t> </a:t>
            </a:r>
            <a:r>
              <a:rPr lang="en-US" sz="2400" dirty="0" err="1"/>
              <a:t>năng</a:t>
            </a:r>
            <a:r>
              <a:rPr lang="en-US" sz="2400" dirty="0"/>
              <a:t> </a:t>
            </a:r>
            <a:r>
              <a:rPr lang="en-US" sz="2400" dirty="0" err="1"/>
              <a:t>làm</a:t>
            </a:r>
            <a:r>
              <a:rPr lang="en-US" sz="2400" dirty="0"/>
              <a:t> </a:t>
            </a:r>
            <a:r>
              <a:rPr lang="en-US" sz="2400" dirty="0" err="1"/>
              <a:t>gì</a:t>
            </a:r>
            <a:r>
              <a:rPr lang="en-US" sz="2400" dirty="0"/>
              <a:t> (</a:t>
            </a:r>
            <a:r>
              <a:rPr lang="en-US" sz="2400" dirty="0" err="1"/>
              <a:t>đặc</a:t>
            </a:r>
            <a:r>
              <a:rPr lang="en-US" sz="2400" dirty="0"/>
              <a:t> </a:t>
            </a:r>
            <a:r>
              <a:rPr lang="en-US" sz="2400" dirty="0" err="1"/>
              <a:t>biệt</a:t>
            </a:r>
            <a:r>
              <a:rPr lang="en-US" sz="2400" dirty="0"/>
              <a:t> </a:t>
            </a:r>
            <a:r>
              <a:rPr lang="en-US" sz="2400" dirty="0" err="1"/>
              <a:t>là</a:t>
            </a:r>
            <a:r>
              <a:rPr lang="en-US" sz="2400" dirty="0"/>
              <a:t> </a:t>
            </a:r>
            <a:r>
              <a:rPr lang="en-US" sz="2400" dirty="0" err="1"/>
              <a:t>ngoại</a:t>
            </a:r>
            <a:r>
              <a:rPr lang="en-US" sz="2400" dirty="0"/>
              <a:t> </a:t>
            </a:r>
            <a:r>
              <a:rPr lang="en-US" sz="2400" dirty="0" err="1"/>
              <a:t>ngữ</a:t>
            </a:r>
            <a:r>
              <a:rPr lang="en-US" sz="2400" dirty="0"/>
              <a:t>)</a:t>
            </a:r>
          </a:p>
          <a:p>
            <a:r>
              <a:rPr lang="en-US" sz="2400" dirty="0"/>
              <a:t>	D. proficiency /</a:t>
            </a:r>
            <a:r>
              <a:rPr lang="en-US" sz="2400" dirty="0" err="1"/>
              <a:t>prəˈfɪʃnsi</a:t>
            </a:r>
            <a:r>
              <a:rPr lang="en-US" sz="2400" dirty="0"/>
              <a:t>/ (n): </a:t>
            </a:r>
            <a:r>
              <a:rPr lang="en-US" sz="2400" dirty="0" err="1"/>
              <a:t>sự</a:t>
            </a:r>
            <a:r>
              <a:rPr lang="en-US" sz="2400" dirty="0"/>
              <a:t> </a:t>
            </a:r>
            <a:r>
              <a:rPr lang="en-US" sz="2400" dirty="0" err="1"/>
              <a:t>thành</a:t>
            </a:r>
            <a:r>
              <a:rPr lang="en-US" sz="2400" dirty="0"/>
              <a:t> </a:t>
            </a:r>
            <a:r>
              <a:rPr lang="en-US" sz="2400" dirty="0" err="1"/>
              <a:t>thạo</a:t>
            </a:r>
            <a:endParaRPr lang="en-US" sz="2400" dirty="0"/>
          </a:p>
          <a:p>
            <a:r>
              <a:rPr lang="fr-FR" sz="2400" dirty="0" err="1"/>
              <a:t>Vậy</a:t>
            </a:r>
            <a:r>
              <a:rPr lang="fr-FR" sz="2400" dirty="0"/>
              <a:t> </a:t>
            </a:r>
            <a:r>
              <a:rPr lang="fr-FR" sz="2400" dirty="0" err="1"/>
              <a:t>đáp</a:t>
            </a:r>
            <a:r>
              <a:rPr lang="fr-FR" sz="2400" dirty="0"/>
              <a:t> </a:t>
            </a:r>
            <a:r>
              <a:rPr lang="fr-FR" sz="2400" dirty="0" err="1"/>
              <a:t>án</a:t>
            </a:r>
            <a:r>
              <a:rPr lang="fr-FR" sz="2400" dirty="0"/>
              <a:t> </a:t>
            </a:r>
            <a:r>
              <a:rPr lang="fr-FR" sz="2400" dirty="0" err="1"/>
              <a:t>đúng</a:t>
            </a:r>
            <a:r>
              <a:rPr lang="fr-FR" sz="2400" dirty="0"/>
              <a:t> là C</a:t>
            </a:r>
            <a:endParaRPr lang="en-US" sz="2400" dirty="0"/>
          </a:p>
          <a:p>
            <a:endParaRPr lang="en-US" sz="2400" dirty="0"/>
          </a:p>
        </p:txBody>
      </p:sp>
      <p:sp>
        <p:nvSpPr>
          <p:cNvPr id="3" name="Oval 2"/>
          <p:cNvSpPr/>
          <p:nvPr/>
        </p:nvSpPr>
        <p:spPr>
          <a:xfrm>
            <a:off x="4800600" y="1524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621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839200" cy="6001643"/>
          </a:xfrm>
          <a:prstGeom prst="rect">
            <a:avLst/>
          </a:prstGeom>
          <a:noFill/>
        </p:spPr>
        <p:txBody>
          <a:bodyPr wrap="square" rtlCol="0">
            <a:spAutoFit/>
          </a:bodyPr>
          <a:lstStyle/>
          <a:p>
            <a:r>
              <a:rPr lang="vi-VN" sz="2400" b="1" dirty="0"/>
              <a:t>Question </a:t>
            </a:r>
            <a:r>
              <a:rPr lang="en-US" sz="2400" b="1" dirty="0"/>
              <a:t>30</a:t>
            </a:r>
            <a:r>
              <a:rPr lang="vi-VN" sz="2400" dirty="0"/>
              <a:t>. The </a:t>
            </a:r>
            <a:r>
              <a:rPr lang="vi-VN" sz="2400" u="sng" dirty="0"/>
              <a:t>field</a:t>
            </a:r>
            <a:r>
              <a:rPr lang="vi-VN" sz="2400" dirty="0"/>
              <a:t> of Artificial Intelligence research </a:t>
            </a:r>
            <a:r>
              <a:rPr lang="vi-VN" sz="2400" u="sng" dirty="0"/>
              <a:t>was found</a:t>
            </a:r>
            <a:r>
              <a:rPr lang="vi-VN" sz="2400" dirty="0"/>
              <a:t> at a workshop </a:t>
            </a:r>
            <a:r>
              <a:rPr lang="vi-VN" sz="2400" u="sng" dirty="0"/>
              <a:t>held on</a:t>
            </a:r>
            <a:r>
              <a:rPr lang="vi-VN" sz="2400" dirty="0"/>
              <a:t> the campus of Dartmouth College during </a:t>
            </a:r>
            <a:r>
              <a:rPr lang="vi-VN" sz="2400" u="sng" dirty="0"/>
              <a:t>the</a:t>
            </a:r>
            <a:r>
              <a:rPr lang="vi-VN" sz="2400" dirty="0"/>
              <a:t> summer of 1956.</a:t>
            </a:r>
            <a:endParaRPr lang="en-US" sz="2400" dirty="0"/>
          </a:p>
          <a:p>
            <a:r>
              <a:rPr lang="vi-VN" sz="2400" dirty="0"/>
              <a:t>	</a:t>
            </a:r>
            <a:r>
              <a:rPr lang="vi-VN" sz="2400" b="1" dirty="0"/>
              <a:t>A</a:t>
            </a:r>
            <a:r>
              <a:rPr lang="vi-VN" sz="2400" dirty="0"/>
              <a:t>. field	</a:t>
            </a:r>
            <a:r>
              <a:rPr lang="vi-VN" sz="2400" b="1" dirty="0"/>
              <a:t>B</a:t>
            </a:r>
            <a:r>
              <a:rPr lang="vi-VN" sz="2400" dirty="0"/>
              <a:t>. was found	</a:t>
            </a:r>
            <a:r>
              <a:rPr lang="vi-VN" sz="2400" b="1" dirty="0"/>
              <a:t>C</a:t>
            </a:r>
            <a:r>
              <a:rPr lang="vi-VN" sz="2400" dirty="0"/>
              <a:t>. held on 	</a:t>
            </a:r>
            <a:r>
              <a:rPr lang="vi-VN" sz="2400" b="1" dirty="0"/>
              <a:t>D</a:t>
            </a:r>
            <a:r>
              <a:rPr lang="vi-VN" sz="2400" dirty="0"/>
              <a:t>. the</a:t>
            </a:r>
            <a:endParaRPr lang="en-US" sz="2400" dirty="0"/>
          </a:p>
          <a:p>
            <a:endParaRPr lang="en-US"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Từ</a:t>
            </a:r>
            <a:r>
              <a:rPr lang="en-US" sz="2400" dirty="0"/>
              <a:t> </a:t>
            </a:r>
            <a:r>
              <a:rPr lang="en-US" sz="2400" dirty="0" err="1"/>
              <a:t>vựng</a:t>
            </a:r>
            <a:endParaRPr lang="en-US" sz="2400" dirty="0"/>
          </a:p>
          <a:p>
            <a:r>
              <a:rPr lang="vi-VN" sz="2400" dirty="0"/>
              <a:t>Giải thích: </a:t>
            </a:r>
            <a:endParaRPr lang="en-US" sz="2400" dirty="0"/>
          </a:p>
          <a:p>
            <a:r>
              <a:rPr lang="vi-VN" sz="2400" dirty="0"/>
              <a:t>Ta có: </a:t>
            </a:r>
            <a:endParaRPr lang="en-US" sz="2400" dirty="0"/>
          </a:p>
          <a:p>
            <a:r>
              <a:rPr lang="vi-VN" sz="2400" dirty="0"/>
              <a:t>- find → found → found: tìm </a:t>
            </a:r>
            <a:endParaRPr lang="en-US" sz="2400" dirty="0"/>
          </a:p>
          <a:p>
            <a:r>
              <a:rPr lang="vi-VN" sz="2400" dirty="0"/>
              <a:t>- found → founded → founed: thành lập</a:t>
            </a:r>
            <a:endParaRPr lang="en-US" sz="2400" dirty="0"/>
          </a:p>
          <a:p>
            <a:r>
              <a:rPr lang="vi-VN" sz="2400" dirty="0"/>
              <a:t>→ Đáp án D. </a:t>
            </a:r>
            <a:endParaRPr lang="en-US" sz="2400" dirty="0"/>
          </a:p>
          <a:p>
            <a:r>
              <a:rPr lang="en-US" sz="2400" dirty="0" err="1"/>
              <a:t>Sửa</a:t>
            </a:r>
            <a:r>
              <a:rPr lang="en-US" sz="2400" dirty="0"/>
              <a:t> </a:t>
            </a:r>
            <a:r>
              <a:rPr lang="en-US" sz="2400" dirty="0" err="1"/>
              <a:t>thành</a:t>
            </a:r>
            <a:r>
              <a:rPr lang="en-US" sz="2400" dirty="0"/>
              <a:t>: </a:t>
            </a:r>
            <a:r>
              <a:rPr lang="vi-VN" sz="2400" dirty="0"/>
              <a:t>found → founded</a:t>
            </a:r>
            <a:endParaRPr lang="en-US" sz="2400" dirty="0"/>
          </a:p>
          <a:p>
            <a:r>
              <a:rPr lang="vi-VN" sz="2400" dirty="0"/>
              <a:t>Tạm dịch: Lĩnh vực nghiên cứu Trí tuệ nhân tạo đã được lập ra tại một hội thảo được tổ chức trong khuôn viên của Đại học Dartmouth vào mùa hè năm 1956.</a:t>
            </a:r>
            <a:endParaRPr lang="en-US" sz="2400" dirty="0"/>
          </a:p>
          <a:p>
            <a:endParaRPr lang="en-US" sz="2400" dirty="0"/>
          </a:p>
        </p:txBody>
      </p:sp>
      <p:sp>
        <p:nvSpPr>
          <p:cNvPr id="2" name="Oval 1"/>
          <p:cNvSpPr/>
          <p:nvPr/>
        </p:nvSpPr>
        <p:spPr>
          <a:xfrm>
            <a:off x="2971800" y="1524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77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915400" cy="6186309"/>
          </a:xfrm>
          <a:prstGeom prst="rect">
            <a:avLst/>
          </a:prstGeom>
          <a:noFill/>
        </p:spPr>
        <p:txBody>
          <a:bodyPr wrap="square" rtlCol="0">
            <a:spAutoFit/>
          </a:bodyPr>
          <a:lstStyle/>
          <a:p>
            <a:r>
              <a:rPr lang="vi-VN" b="1" dirty="0"/>
              <a:t>Question </a:t>
            </a:r>
            <a:r>
              <a:rPr lang="en-US" b="1" dirty="0"/>
              <a:t>31</a:t>
            </a:r>
            <a:r>
              <a:rPr lang="en-US" dirty="0"/>
              <a:t>. </a:t>
            </a:r>
            <a:r>
              <a:rPr lang="vi-VN" dirty="0"/>
              <a:t>I’m sure that they had practiced hard for the games as they won a lot of medals.</a:t>
            </a:r>
            <a:endParaRPr lang="en-US" dirty="0"/>
          </a:p>
          <a:p>
            <a:r>
              <a:rPr lang="vi-VN" b="1" dirty="0" smtClean="0"/>
              <a:t>A</a:t>
            </a:r>
            <a:r>
              <a:rPr lang="vi-VN" dirty="0"/>
              <a:t>. They couldn’t have practiced hard for the games as they won a lot of medals</a:t>
            </a:r>
            <a:endParaRPr lang="en-US" dirty="0"/>
          </a:p>
          <a:p>
            <a:r>
              <a:rPr lang="vi-VN" b="1" dirty="0" smtClean="0"/>
              <a:t>B</a:t>
            </a:r>
            <a:r>
              <a:rPr lang="vi-VN" dirty="0"/>
              <a:t>. They must have practiced hard for the games as they won a lot of medals</a:t>
            </a:r>
            <a:endParaRPr lang="en-US" dirty="0"/>
          </a:p>
          <a:p>
            <a:r>
              <a:rPr lang="vi-VN" b="1" dirty="0" smtClean="0"/>
              <a:t>C</a:t>
            </a:r>
            <a:r>
              <a:rPr lang="vi-VN" dirty="0"/>
              <a:t>. They shouldn’t have practiced hard for the games as they won a lot of medals </a:t>
            </a:r>
            <a:endParaRPr lang="en-US" dirty="0"/>
          </a:p>
          <a:p>
            <a:r>
              <a:rPr lang="vi-VN" b="1" dirty="0" smtClean="0"/>
              <a:t>D</a:t>
            </a:r>
            <a:r>
              <a:rPr lang="vi-VN" dirty="0"/>
              <a:t>. They might have practiced hard for the games as they won a lot of medals.</a:t>
            </a:r>
            <a:endParaRPr lang="en-US" dirty="0"/>
          </a:p>
          <a:p>
            <a:endParaRPr lang="en-US" b="1" dirty="0" smtClean="0"/>
          </a:p>
          <a:p>
            <a:r>
              <a:rPr lang="en-US" dirty="0" err="1" smtClean="0"/>
              <a:t>Kiến</a:t>
            </a:r>
            <a:r>
              <a:rPr lang="en-US" dirty="0" smtClean="0"/>
              <a:t> </a:t>
            </a:r>
            <a:r>
              <a:rPr lang="en-US" dirty="0" err="1"/>
              <a:t>thức</a:t>
            </a:r>
            <a:r>
              <a:rPr lang="en-US" dirty="0"/>
              <a:t>: </a:t>
            </a:r>
            <a:r>
              <a:rPr lang="en-US" dirty="0" err="1"/>
              <a:t>Câu</a:t>
            </a:r>
            <a:r>
              <a:rPr lang="en-US" dirty="0"/>
              <a:t> </a:t>
            </a:r>
            <a:r>
              <a:rPr lang="en-US" dirty="0" err="1"/>
              <a:t>đồng</a:t>
            </a:r>
            <a:r>
              <a:rPr lang="en-US" dirty="0"/>
              <a:t> </a:t>
            </a:r>
            <a:r>
              <a:rPr lang="en-US" dirty="0" err="1"/>
              <a:t>nghĩa</a:t>
            </a:r>
            <a:r>
              <a:rPr lang="en-US" dirty="0"/>
              <a:t> – </a:t>
            </a:r>
            <a:r>
              <a:rPr lang="en-US" dirty="0" err="1"/>
              <a:t>Động</a:t>
            </a:r>
            <a:r>
              <a:rPr lang="en-US" dirty="0"/>
              <a:t> </a:t>
            </a:r>
            <a:r>
              <a:rPr lang="en-US" dirty="0" err="1"/>
              <a:t>từ</a:t>
            </a:r>
            <a:r>
              <a:rPr lang="en-US" dirty="0"/>
              <a:t> </a:t>
            </a:r>
            <a:r>
              <a:rPr lang="en-US" dirty="0" err="1"/>
              <a:t>khuyết</a:t>
            </a:r>
            <a:r>
              <a:rPr lang="en-US" dirty="0"/>
              <a:t> </a:t>
            </a:r>
            <a:r>
              <a:rPr lang="en-US" dirty="0" err="1"/>
              <a:t>thiếu</a:t>
            </a:r>
            <a:endParaRPr lang="en-US" dirty="0"/>
          </a:p>
          <a:p>
            <a:r>
              <a:rPr lang="en-US" dirty="0" err="1"/>
              <a:t>Giải</a:t>
            </a:r>
            <a:r>
              <a:rPr lang="en-US" dirty="0"/>
              <a:t> </a:t>
            </a:r>
            <a:r>
              <a:rPr lang="en-US" dirty="0" err="1"/>
              <a:t>thích</a:t>
            </a:r>
            <a:r>
              <a:rPr lang="en-US" dirty="0"/>
              <a:t>: </a:t>
            </a:r>
          </a:p>
          <a:p>
            <a:r>
              <a:rPr lang="en-US" dirty="0" err="1"/>
              <a:t>Tôi</a:t>
            </a:r>
            <a:r>
              <a:rPr lang="en-US" dirty="0"/>
              <a:t> </a:t>
            </a:r>
            <a:r>
              <a:rPr lang="en-US" dirty="0" err="1"/>
              <a:t>chắc</a:t>
            </a:r>
            <a:r>
              <a:rPr lang="en-US" dirty="0"/>
              <a:t> </a:t>
            </a:r>
            <a:r>
              <a:rPr lang="en-US" dirty="0" err="1"/>
              <a:t>chắn</a:t>
            </a:r>
            <a:r>
              <a:rPr lang="en-US" dirty="0"/>
              <a:t> </a:t>
            </a:r>
            <a:r>
              <a:rPr lang="en-US" dirty="0" err="1"/>
              <a:t>rằng</a:t>
            </a:r>
            <a:r>
              <a:rPr lang="en-US" dirty="0"/>
              <a:t> </a:t>
            </a:r>
            <a:r>
              <a:rPr lang="en-US" dirty="0" err="1"/>
              <a:t>họ</a:t>
            </a:r>
            <a:r>
              <a:rPr lang="en-US" dirty="0"/>
              <a:t> </a:t>
            </a:r>
            <a:r>
              <a:rPr lang="en-US" dirty="0" err="1"/>
              <a:t>đã</a:t>
            </a:r>
            <a:r>
              <a:rPr lang="en-US" dirty="0"/>
              <a:t> </a:t>
            </a:r>
            <a:r>
              <a:rPr lang="en-US" dirty="0" err="1"/>
              <a:t>luyên</a:t>
            </a:r>
            <a:r>
              <a:rPr lang="en-US" dirty="0"/>
              <a:t> </a:t>
            </a:r>
            <a:r>
              <a:rPr lang="en-US" dirty="0" err="1"/>
              <a:t>tập</a:t>
            </a:r>
            <a:r>
              <a:rPr lang="en-US" dirty="0"/>
              <a:t> </a:t>
            </a:r>
            <a:r>
              <a:rPr lang="en-US" dirty="0" err="1"/>
              <a:t>rất</a:t>
            </a:r>
            <a:r>
              <a:rPr lang="en-US" dirty="0"/>
              <a:t> </a:t>
            </a:r>
            <a:r>
              <a:rPr lang="en-US" dirty="0" err="1"/>
              <a:t>vất</a:t>
            </a:r>
            <a:r>
              <a:rPr lang="en-US" dirty="0"/>
              <a:t> </a:t>
            </a:r>
            <a:r>
              <a:rPr lang="en-US" dirty="0" err="1"/>
              <a:t>vả</a:t>
            </a:r>
            <a:r>
              <a:rPr lang="en-US" dirty="0"/>
              <a:t> </a:t>
            </a:r>
            <a:r>
              <a:rPr lang="en-US" dirty="0" err="1"/>
              <a:t>cho</a:t>
            </a:r>
            <a:r>
              <a:rPr lang="en-US" dirty="0"/>
              <a:t> </a:t>
            </a:r>
            <a:r>
              <a:rPr lang="en-US" dirty="0" err="1"/>
              <a:t>trận</a:t>
            </a:r>
            <a:r>
              <a:rPr lang="en-US" dirty="0"/>
              <a:t> </a:t>
            </a:r>
            <a:r>
              <a:rPr lang="en-US" dirty="0" err="1"/>
              <a:t>đấu</a:t>
            </a:r>
            <a:r>
              <a:rPr lang="en-US" dirty="0"/>
              <a:t> </a:t>
            </a:r>
            <a:r>
              <a:rPr lang="en-US" dirty="0" err="1"/>
              <a:t>vì</a:t>
            </a:r>
            <a:r>
              <a:rPr lang="en-US" dirty="0"/>
              <a:t> </a:t>
            </a:r>
            <a:r>
              <a:rPr lang="en-US" dirty="0" err="1"/>
              <a:t>giành</a:t>
            </a:r>
            <a:r>
              <a:rPr lang="en-US" dirty="0"/>
              <a:t> </a:t>
            </a:r>
            <a:r>
              <a:rPr lang="en-US" dirty="0" err="1"/>
              <a:t>được</a:t>
            </a:r>
            <a:r>
              <a:rPr lang="en-US" dirty="0"/>
              <a:t> </a:t>
            </a:r>
            <a:r>
              <a:rPr lang="en-US" dirty="0" err="1"/>
              <a:t>nhiều</a:t>
            </a:r>
            <a:r>
              <a:rPr lang="en-US" dirty="0"/>
              <a:t> </a:t>
            </a:r>
            <a:r>
              <a:rPr lang="en-US" dirty="0" err="1"/>
              <a:t>huy</a:t>
            </a:r>
            <a:r>
              <a:rPr lang="en-US" dirty="0"/>
              <a:t> </a:t>
            </a:r>
            <a:r>
              <a:rPr lang="en-US" dirty="0" err="1"/>
              <a:t>chương</a:t>
            </a:r>
            <a:r>
              <a:rPr lang="en-US" dirty="0"/>
              <a:t>.</a:t>
            </a:r>
          </a:p>
          <a:p>
            <a:r>
              <a:rPr lang="vi-VN" dirty="0"/>
              <a:t>	</a:t>
            </a:r>
            <a:r>
              <a:rPr lang="vi-VN" b="1" dirty="0"/>
              <a:t>A</a:t>
            </a:r>
            <a:r>
              <a:rPr lang="vi-VN" dirty="0"/>
              <a:t>. Họ không thể đã luyên tập rất vất vả cho trận đấu vì giành được nhiều huy chương.</a:t>
            </a:r>
            <a:endParaRPr lang="en-US" dirty="0"/>
          </a:p>
          <a:p>
            <a:r>
              <a:rPr lang="vi-VN" dirty="0"/>
              <a:t>	</a:t>
            </a:r>
            <a:r>
              <a:rPr lang="vi-VN" b="1" dirty="0"/>
              <a:t>B</a:t>
            </a:r>
            <a:r>
              <a:rPr lang="vi-VN" dirty="0"/>
              <a:t>. Họ chắc hắn đã luyên tập rất vất vả cho trận đấu vì giành được nhiều huy chương.</a:t>
            </a:r>
            <a:endParaRPr lang="en-US" dirty="0"/>
          </a:p>
          <a:p>
            <a:r>
              <a:rPr lang="vi-VN" dirty="0"/>
              <a:t>	</a:t>
            </a:r>
            <a:r>
              <a:rPr lang="vi-VN" b="1" dirty="0"/>
              <a:t>C</a:t>
            </a:r>
            <a:r>
              <a:rPr lang="vi-VN" dirty="0"/>
              <a:t>. Họ đã không nên luyên tập rất vất vả cho trận đấu vì giành được nhiều huy chương.</a:t>
            </a:r>
            <a:endParaRPr lang="en-US" dirty="0"/>
          </a:p>
          <a:p>
            <a:r>
              <a:rPr lang="vi-VN" dirty="0"/>
              <a:t>	</a:t>
            </a:r>
            <a:r>
              <a:rPr lang="vi-VN" b="1" dirty="0"/>
              <a:t>D</a:t>
            </a:r>
            <a:r>
              <a:rPr lang="vi-VN" dirty="0"/>
              <a:t>. Họ không thể đã luyên tập rất vất vả cho trận đấu vì giành được nhiều huy chương.</a:t>
            </a:r>
            <a:endParaRPr lang="en-US" dirty="0"/>
          </a:p>
          <a:p>
            <a:r>
              <a:rPr lang="vi-VN" dirty="0"/>
              <a:t>- Must have Ved-3 :chắc chắn , ắt hẳn đã  gần nghĩa nhất với câu gốc  </a:t>
            </a:r>
            <a:endParaRPr lang="en-US" dirty="0"/>
          </a:p>
          <a:p>
            <a:r>
              <a:rPr lang="en-US" dirty="0"/>
              <a:t>- </a:t>
            </a:r>
            <a:r>
              <a:rPr lang="vi-VN" dirty="0"/>
              <a:t>I’m sure that they had practiced…(Tôi chắc rằng họ đã…..) </a:t>
            </a:r>
            <a:endParaRPr lang="en-US" dirty="0"/>
          </a:p>
          <a:p>
            <a:r>
              <a:rPr lang="vi-VN" dirty="0"/>
              <a:t>Xét đáp án chọn B.</a:t>
            </a:r>
            <a:endParaRPr lang="en-US" dirty="0"/>
          </a:p>
          <a:p>
            <a:endParaRPr lang="en-US" dirty="0"/>
          </a:p>
        </p:txBody>
      </p:sp>
      <p:sp>
        <p:nvSpPr>
          <p:cNvPr id="2" name="Oval 1"/>
          <p:cNvSpPr/>
          <p:nvPr/>
        </p:nvSpPr>
        <p:spPr>
          <a:xfrm>
            <a:off x="762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112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86800" cy="5940088"/>
          </a:xfrm>
          <a:prstGeom prst="rect">
            <a:avLst/>
          </a:prstGeom>
          <a:noFill/>
        </p:spPr>
        <p:txBody>
          <a:bodyPr wrap="square" rtlCol="0">
            <a:spAutoFit/>
          </a:bodyPr>
          <a:lstStyle/>
          <a:p>
            <a:r>
              <a:rPr lang="vi-VN" sz="2000" b="1" dirty="0"/>
              <a:t>Question </a:t>
            </a:r>
            <a:r>
              <a:rPr lang="en-US" sz="2000" b="1" dirty="0"/>
              <a:t>32</a:t>
            </a:r>
            <a:r>
              <a:rPr lang="en-US" sz="2000" dirty="0"/>
              <a:t>. </a:t>
            </a:r>
            <a:r>
              <a:rPr lang="vi-VN" sz="2000" dirty="0"/>
              <a:t>“My father doesn’t work in the factory any more” Bella told us.</a:t>
            </a:r>
            <a:endParaRPr lang="en-US" sz="2000" dirty="0"/>
          </a:p>
          <a:p>
            <a:r>
              <a:rPr lang="vi-VN" sz="2000" dirty="0"/>
              <a:t>	</a:t>
            </a:r>
            <a:r>
              <a:rPr lang="vi-VN" sz="2000" b="1" dirty="0"/>
              <a:t>A</a:t>
            </a:r>
            <a:r>
              <a:rPr lang="vi-VN" sz="2000" dirty="0"/>
              <a:t>. Bella said that her father no longer worked in the factory.</a:t>
            </a:r>
            <a:endParaRPr lang="en-US" sz="2000" dirty="0"/>
          </a:p>
          <a:p>
            <a:r>
              <a:rPr lang="vi-VN" sz="2000" dirty="0"/>
              <a:t>	</a:t>
            </a:r>
            <a:r>
              <a:rPr lang="vi-VN" sz="2000" b="1" dirty="0"/>
              <a:t>B</a:t>
            </a:r>
            <a:r>
              <a:rPr lang="vi-VN" sz="2000" dirty="0"/>
              <a:t>. Bella wished that her father didn’t work in the factory any more.</a:t>
            </a:r>
            <a:endParaRPr lang="en-US" sz="2000" dirty="0"/>
          </a:p>
          <a:p>
            <a:r>
              <a:rPr lang="vi-VN" sz="2000" dirty="0"/>
              <a:t>	</a:t>
            </a:r>
            <a:r>
              <a:rPr lang="vi-VN" sz="2000" b="1" dirty="0"/>
              <a:t>C</a:t>
            </a:r>
            <a:r>
              <a:rPr lang="vi-VN" sz="2000" dirty="0"/>
              <a:t>. Bella hoped that her father was used to working in the factory </a:t>
            </a:r>
            <a:endParaRPr lang="en-US" sz="2000" dirty="0"/>
          </a:p>
          <a:p>
            <a:r>
              <a:rPr lang="vi-VN" sz="2000" dirty="0"/>
              <a:t>	</a:t>
            </a:r>
            <a:r>
              <a:rPr lang="vi-VN" sz="2000" b="1" dirty="0"/>
              <a:t>D</a:t>
            </a:r>
            <a:r>
              <a:rPr lang="vi-VN" sz="2000" dirty="0"/>
              <a:t>. Bella denied that her father used to work in the factory.</a:t>
            </a:r>
            <a:endParaRPr lang="en-US" sz="2000" dirty="0"/>
          </a:p>
          <a:p>
            <a:r>
              <a:rPr lang="en-US" sz="2000" dirty="0"/>
              <a:t> </a:t>
            </a:r>
          </a:p>
          <a:p>
            <a:endParaRPr lang="en-US" sz="2000" b="1" dirty="0" smtClean="0"/>
          </a:p>
          <a:p>
            <a:r>
              <a:rPr lang="vi-VN" sz="2000" dirty="0" smtClean="0"/>
              <a:t>Kiến </a:t>
            </a:r>
            <a:r>
              <a:rPr lang="vi-VN" sz="2000" dirty="0"/>
              <a:t>thức: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Câu</a:t>
            </a:r>
            <a:r>
              <a:rPr lang="en-US" sz="2000" dirty="0"/>
              <a:t> </a:t>
            </a:r>
            <a:r>
              <a:rPr lang="en-US" sz="2000" dirty="0" err="1"/>
              <a:t>tường</a:t>
            </a:r>
            <a:r>
              <a:rPr lang="en-US" sz="2000" dirty="0"/>
              <a:t> </a:t>
            </a:r>
            <a:r>
              <a:rPr lang="en-US" sz="2000" dirty="0" err="1"/>
              <a:t>thuật</a:t>
            </a:r>
            <a:endParaRPr lang="en-US" sz="2000" dirty="0"/>
          </a:p>
          <a:p>
            <a:r>
              <a:rPr lang="vi-VN" sz="2000" dirty="0"/>
              <a:t>Giải thích: </a:t>
            </a:r>
            <a:endParaRPr lang="en-US" sz="2000" dirty="0"/>
          </a:p>
          <a:p>
            <a:r>
              <a:rPr lang="vi-VN" sz="2000" dirty="0"/>
              <a:t> “Bố tôi không còn làm việc ở nhà máy nữa”, Bella nói với chúng tôi.</a:t>
            </a:r>
            <a:endParaRPr lang="en-US" sz="2000" dirty="0"/>
          </a:p>
          <a:p>
            <a:r>
              <a:rPr lang="vi-VN" sz="2000" dirty="0"/>
              <a:t>	A. Bella nói rằng bố cô ấy không còn làm việc ở nhà máy nữa.</a:t>
            </a:r>
            <a:endParaRPr lang="en-US" sz="2000" dirty="0"/>
          </a:p>
          <a:p>
            <a:r>
              <a:rPr lang="vi-VN" sz="2000" dirty="0"/>
              <a:t>	B. Bella ước rằng bố cô ấy không làm việc ở nhà máy.</a:t>
            </a:r>
            <a:endParaRPr lang="en-US" sz="2000" dirty="0"/>
          </a:p>
          <a:p>
            <a:r>
              <a:rPr lang="vi-VN" sz="2000" dirty="0"/>
              <a:t>	C. Bella hi vọng rằng bố cô ấy quen với làm việc ở nhà máy.</a:t>
            </a:r>
            <a:endParaRPr lang="en-US" sz="2000" dirty="0"/>
          </a:p>
          <a:p>
            <a:r>
              <a:rPr lang="vi-VN" sz="2000" dirty="0"/>
              <a:t>	D. Bella phủ nhận rằng bố cô từng làm việc ở nhà máy.</a:t>
            </a:r>
            <a:endParaRPr lang="en-US" sz="2000" dirty="0"/>
          </a:p>
          <a:p>
            <a:r>
              <a:rPr lang="vi-VN" sz="2000" dirty="0"/>
              <a:t>→ Đáp án A.</a:t>
            </a:r>
            <a:endParaRPr lang="en-US" sz="2000" dirty="0"/>
          </a:p>
          <a:p>
            <a:r>
              <a:rPr lang="vi-VN" sz="2000" dirty="0"/>
              <a:t>Cấu trúc khác cần lưu ý:</a:t>
            </a:r>
            <a:endParaRPr lang="en-US" sz="2000" dirty="0"/>
          </a:p>
          <a:p>
            <a:r>
              <a:rPr lang="en-US" sz="2000" dirty="0"/>
              <a:t>- be/get used to </a:t>
            </a:r>
            <a:r>
              <a:rPr lang="en-US" sz="2000" dirty="0" err="1"/>
              <a:t>Ving</a:t>
            </a:r>
            <a:r>
              <a:rPr lang="en-US" sz="2000" dirty="0"/>
              <a:t>: </a:t>
            </a:r>
            <a:r>
              <a:rPr lang="en-US" sz="2000" dirty="0" err="1"/>
              <a:t>quen</a:t>
            </a:r>
            <a:r>
              <a:rPr lang="en-US" sz="2000" dirty="0"/>
              <a:t>, </a:t>
            </a:r>
            <a:r>
              <a:rPr lang="en-US" sz="2000" dirty="0" err="1"/>
              <a:t>thích</a:t>
            </a:r>
            <a:r>
              <a:rPr lang="en-US" sz="2000" dirty="0"/>
              <a:t> </a:t>
            </a:r>
            <a:r>
              <a:rPr lang="en-US" sz="2000" dirty="0" err="1"/>
              <a:t>nghi</a:t>
            </a:r>
            <a:r>
              <a:rPr lang="en-US" sz="2000" dirty="0"/>
              <a:t> </a:t>
            </a:r>
            <a:r>
              <a:rPr lang="en-US" sz="2000" dirty="0" err="1"/>
              <a:t>với</a:t>
            </a:r>
            <a:r>
              <a:rPr lang="en-US" sz="2000" dirty="0"/>
              <a:t> </a:t>
            </a:r>
            <a:r>
              <a:rPr lang="en-US" sz="2000" dirty="0" err="1"/>
              <a:t>việc</a:t>
            </a:r>
            <a:r>
              <a:rPr lang="en-US" sz="2000" dirty="0"/>
              <a:t> </a:t>
            </a:r>
            <a:r>
              <a:rPr lang="en-US" sz="2000" dirty="0" err="1"/>
              <a:t>gì</a:t>
            </a:r>
            <a:endParaRPr lang="en-US" sz="2000" dirty="0"/>
          </a:p>
          <a:p>
            <a:r>
              <a:rPr lang="en-US" sz="2000" dirty="0"/>
              <a:t>- used to V: </a:t>
            </a:r>
            <a:r>
              <a:rPr lang="en-US" sz="2000" dirty="0" err="1"/>
              <a:t>từng</a:t>
            </a:r>
            <a:r>
              <a:rPr lang="en-US" sz="2000" dirty="0"/>
              <a:t> </a:t>
            </a:r>
            <a:r>
              <a:rPr lang="en-US" sz="2000" dirty="0" err="1"/>
              <a:t>làm</a:t>
            </a:r>
            <a:r>
              <a:rPr lang="en-US" sz="2000" dirty="0"/>
              <a:t> </a:t>
            </a:r>
            <a:r>
              <a:rPr lang="en-US" sz="2000" dirty="0" err="1"/>
              <a:t>việc</a:t>
            </a:r>
            <a:r>
              <a:rPr lang="en-US" sz="2000" dirty="0"/>
              <a:t> </a:t>
            </a:r>
            <a:r>
              <a:rPr lang="en-US" sz="2000" dirty="0" err="1"/>
              <a:t>gì</a:t>
            </a:r>
            <a:r>
              <a:rPr lang="en-US" sz="2000" dirty="0"/>
              <a:t> ở </a:t>
            </a:r>
            <a:r>
              <a:rPr lang="en-US" sz="2000" dirty="0" err="1"/>
              <a:t>quá</a:t>
            </a:r>
            <a:r>
              <a:rPr lang="en-US" sz="2000" dirty="0"/>
              <a:t> </a:t>
            </a:r>
            <a:r>
              <a:rPr lang="en-US" sz="2000" dirty="0" err="1"/>
              <a:t>khứ</a:t>
            </a:r>
            <a:r>
              <a:rPr lang="en-US" sz="2000" dirty="0"/>
              <a:t>, </a:t>
            </a:r>
            <a:r>
              <a:rPr lang="en-US" sz="2000" dirty="0" err="1"/>
              <a:t>giờ</a:t>
            </a:r>
            <a:r>
              <a:rPr lang="en-US" sz="2000" dirty="0"/>
              <a:t> </a:t>
            </a:r>
            <a:r>
              <a:rPr lang="en-US" sz="2000" dirty="0" err="1"/>
              <a:t>không</a:t>
            </a:r>
            <a:r>
              <a:rPr lang="en-US" sz="2000" dirty="0"/>
              <a:t> </a:t>
            </a:r>
            <a:r>
              <a:rPr lang="en-US" sz="2000" dirty="0" err="1"/>
              <a:t>còn</a:t>
            </a:r>
            <a:r>
              <a:rPr lang="en-US" sz="2000" dirty="0"/>
              <a:t> </a:t>
            </a:r>
            <a:r>
              <a:rPr lang="en-US" sz="2000" dirty="0" err="1"/>
              <a:t>nữa</a:t>
            </a:r>
            <a:endParaRPr lang="en-US" sz="2000" dirty="0"/>
          </a:p>
          <a:p>
            <a:endParaRPr lang="en-US" sz="2000" dirty="0"/>
          </a:p>
        </p:txBody>
      </p:sp>
      <p:sp>
        <p:nvSpPr>
          <p:cNvPr id="2" name="Rectangle 1"/>
          <p:cNvSpPr/>
          <p:nvPr/>
        </p:nvSpPr>
        <p:spPr>
          <a:xfrm>
            <a:off x="1219200" y="609600"/>
            <a:ext cx="3810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944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 calcmode="lin" valueType="num">
                                      <p:cBhvr additive="base">
                                        <p:cTn id="2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4" end="14"/>
                                            </p:txEl>
                                          </p:spTgt>
                                        </p:tgtEl>
                                        <p:attrNameLst>
                                          <p:attrName>style.visibility</p:attrName>
                                        </p:attrNameLst>
                                      </p:cBhvr>
                                      <p:to>
                                        <p:strVal val="visible"/>
                                      </p:to>
                                    </p:set>
                                    <p:anim calcmode="lin" valueType="num">
                                      <p:cBhvr additive="base">
                                        <p:cTn id="3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5" end="15"/>
                                            </p:txEl>
                                          </p:spTgt>
                                        </p:tgtEl>
                                        <p:attrNameLst>
                                          <p:attrName>style.visibility</p:attrName>
                                        </p:attrNameLst>
                                      </p:cBhvr>
                                      <p:to>
                                        <p:strVal val="visible"/>
                                      </p:to>
                                    </p:set>
                                    <p:anim calcmode="lin" valueType="num">
                                      <p:cBhvr additive="base">
                                        <p:cTn id="39"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6" end="16"/>
                                            </p:txEl>
                                          </p:spTgt>
                                        </p:tgtEl>
                                        <p:attrNameLst>
                                          <p:attrName>style.visibility</p:attrName>
                                        </p:attrNameLst>
                                      </p:cBhvr>
                                      <p:to>
                                        <p:strVal val="visible"/>
                                      </p:to>
                                    </p:set>
                                    <p:anim calcmode="lin" valueType="num">
                                      <p:cBhvr additive="base">
                                        <p:cTn id="43"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7" end="17"/>
                                            </p:txEl>
                                          </p:spTgt>
                                        </p:tgtEl>
                                        <p:attrNameLst>
                                          <p:attrName>style.visibility</p:attrName>
                                        </p:attrNameLst>
                                      </p:cBhvr>
                                      <p:to>
                                        <p:strVal val="visible"/>
                                      </p:to>
                                    </p:set>
                                    <p:anim calcmode="lin" valueType="num">
                                      <p:cBhvr additive="base">
                                        <p:cTn id="47"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additive="base">
                                        <p:cTn id="53" dur="500" fill="hold"/>
                                        <p:tgtEl>
                                          <p:spTgt spid="2"/>
                                        </p:tgtEl>
                                        <p:attrNameLst>
                                          <p:attrName>ppt_x</p:attrName>
                                        </p:attrNameLst>
                                      </p:cBhvr>
                                      <p:tavLst>
                                        <p:tav tm="0">
                                          <p:val>
                                            <p:strVal val="#ppt_x"/>
                                          </p:val>
                                        </p:tav>
                                        <p:tav tm="100000">
                                          <p:val>
                                            <p:strVal val="#ppt_x"/>
                                          </p:val>
                                        </p:tav>
                                      </p:tavLst>
                                    </p:anim>
                                    <p:anim calcmode="lin" valueType="num">
                                      <p:cBhvr additive="base">
                                        <p:cTn id="5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381000"/>
            <a:ext cx="8763000" cy="4093428"/>
          </a:xfrm>
          <a:prstGeom prst="rect">
            <a:avLst/>
          </a:prstGeom>
          <a:noFill/>
        </p:spPr>
        <p:txBody>
          <a:bodyPr wrap="square" rtlCol="0">
            <a:spAutoFit/>
          </a:bodyPr>
          <a:lstStyle/>
          <a:p>
            <a:r>
              <a:rPr lang="vi-VN" sz="2000" b="1" dirty="0"/>
              <a:t>Question </a:t>
            </a:r>
            <a:r>
              <a:rPr lang="en-US" sz="2000" b="1" dirty="0"/>
              <a:t>33</a:t>
            </a:r>
            <a:r>
              <a:rPr lang="en-US" sz="2000" dirty="0"/>
              <a:t>. We started working here three years ago.</a:t>
            </a:r>
          </a:p>
          <a:p>
            <a:r>
              <a:rPr lang="en-US" sz="2000" b="1" dirty="0" smtClean="0"/>
              <a:t>A</a:t>
            </a:r>
            <a:r>
              <a:rPr lang="en-US" sz="2000" dirty="0"/>
              <a:t>. We worked here for three years. 	</a:t>
            </a:r>
            <a:endParaRPr lang="en-US" sz="2000" dirty="0" smtClean="0"/>
          </a:p>
          <a:p>
            <a:r>
              <a:rPr lang="en-US" sz="2000" b="1" dirty="0" smtClean="0"/>
              <a:t>B</a:t>
            </a:r>
            <a:r>
              <a:rPr lang="en-US" sz="2000" dirty="0"/>
              <a:t>. We have no longer worked here for three years.</a:t>
            </a:r>
          </a:p>
          <a:p>
            <a:r>
              <a:rPr lang="en-US" sz="2000" b="1" dirty="0" smtClean="0"/>
              <a:t>C</a:t>
            </a:r>
            <a:r>
              <a:rPr lang="en-US" sz="2000" dirty="0"/>
              <a:t>. We have worked here for three years. 	</a:t>
            </a:r>
            <a:endParaRPr lang="en-US" sz="2000" dirty="0" smtClean="0"/>
          </a:p>
          <a:p>
            <a:r>
              <a:rPr lang="en-US" sz="2000" b="1" dirty="0" smtClean="0"/>
              <a:t>D</a:t>
            </a:r>
            <a:r>
              <a:rPr lang="en-US" sz="2000" dirty="0"/>
              <a:t>. We will work here in three years.</a:t>
            </a:r>
          </a:p>
          <a:p>
            <a:endParaRPr lang="en-US" sz="2000" b="1" dirty="0" smtClean="0"/>
          </a:p>
          <a:p>
            <a:r>
              <a:rPr lang="vi-VN" sz="2000" dirty="0" smtClean="0"/>
              <a:t>Kiến </a:t>
            </a:r>
            <a:r>
              <a:rPr lang="vi-VN" sz="2000" dirty="0"/>
              <a:t>thức: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Thì</a:t>
            </a:r>
            <a:r>
              <a:rPr lang="en-US" sz="2000" dirty="0"/>
              <a:t> </a:t>
            </a:r>
            <a:r>
              <a:rPr lang="en-US" sz="2000" dirty="0" err="1"/>
              <a:t>của</a:t>
            </a:r>
            <a:r>
              <a:rPr lang="en-US" sz="2000" dirty="0"/>
              <a:t> </a:t>
            </a:r>
            <a:r>
              <a:rPr lang="en-US" sz="2000" dirty="0" err="1"/>
              <a:t>động</a:t>
            </a:r>
            <a:r>
              <a:rPr lang="en-US" sz="2000" dirty="0"/>
              <a:t> </a:t>
            </a:r>
            <a:r>
              <a:rPr lang="en-US" sz="2000" dirty="0" err="1"/>
              <a:t>từ</a:t>
            </a:r>
            <a:endParaRPr lang="en-US" sz="2000" dirty="0"/>
          </a:p>
          <a:p>
            <a:r>
              <a:rPr lang="vi-VN" sz="2000" dirty="0"/>
              <a:t>Giải thích: </a:t>
            </a:r>
            <a:endParaRPr lang="en-US" sz="2000" dirty="0"/>
          </a:p>
          <a:p>
            <a:r>
              <a:rPr lang="en-US" sz="2000" dirty="0"/>
              <a:t>Ta </a:t>
            </a:r>
            <a:r>
              <a:rPr lang="en-US" sz="2000" dirty="0" err="1"/>
              <a:t>có</a:t>
            </a:r>
            <a:r>
              <a:rPr lang="en-US" sz="2000" dirty="0"/>
              <a:t>: S + started/ began + </a:t>
            </a:r>
            <a:r>
              <a:rPr lang="en-US" sz="2000" dirty="0" err="1"/>
              <a:t>Ving</a:t>
            </a:r>
            <a:r>
              <a:rPr lang="en-US" sz="2000" dirty="0"/>
              <a:t> + time + ago = S + have/ has + Vp2/ been </a:t>
            </a:r>
            <a:r>
              <a:rPr lang="en-US" sz="2000" dirty="0" err="1"/>
              <a:t>Ving</a:t>
            </a:r>
            <a:r>
              <a:rPr lang="en-US" sz="2000" dirty="0"/>
              <a:t> + for + time.</a:t>
            </a:r>
          </a:p>
          <a:p>
            <a:r>
              <a:rPr lang="en-US" sz="2000" dirty="0" err="1"/>
              <a:t>Đề</a:t>
            </a:r>
            <a:r>
              <a:rPr lang="en-US" sz="2000" dirty="0"/>
              <a:t> </a:t>
            </a:r>
            <a:r>
              <a:rPr lang="en-US" sz="2000" dirty="0" err="1"/>
              <a:t>bài</a:t>
            </a:r>
            <a:r>
              <a:rPr lang="en-US" sz="2000" dirty="0"/>
              <a:t>: </a:t>
            </a:r>
            <a:r>
              <a:rPr lang="en-US" sz="2000" dirty="0" err="1"/>
              <a:t>Chúng</a:t>
            </a:r>
            <a:r>
              <a:rPr lang="en-US" sz="2000" dirty="0"/>
              <a:t> </a:t>
            </a:r>
            <a:r>
              <a:rPr lang="en-US" sz="2000" dirty="0" err="1"/>
              <a:t>tôi</a:t>
            </a:r>
            <a:r>
              <a:rPr lang="en-US" sz="2000" dirty="0"/>
              <a:t> </a:t>
            </a:r>
            <a:r>
              <a:rPr lang="en-US" sz="2000" dirty="0" err="1"/>
              <a:t>bắt</a:t>
            </a:r>
            <a:r>
              <a:rPr lang="en-US" sz="2000" dirty="0"/>
              <a:t> </a:t>
            </a:r>
            <a:r>
              <a:rPr lang="en-US" sz="2000" dirty="0" err="1"/>
              <a:t>đầu</a:t>
            </a:r>
            <a:r>
              <a:rPr lang="en-US" sz="2000" dirty="0"/>
              <a:t> </a:t>
            </a:r>
            <a:r>
              <a:rPr lang="en-US" sz="2000" dirty="0" err="1"/>
              <a:t>làm</a:t>
            </a:r>
            <a:r>
              <a:rPr lang="en-US" sz="2000" dirty="0"/>
              <a:t> </a:t>
            </a:r>
            <a:r>
              <a:rPr lang="en-US" sz="2000" dirty="0" err="1"/>
              <a:t>việc</a:t>
            </a:r>
            <a:r>
              <a:rPr lang="en-US" sz="2000" dirty="0"/>
              <a:t> ở </a:t>
            </a:r>
            <a:r>
              <a:rPr lang="en-US" sz="2000" dirty="0" err="1"/>
              <a:t>đây</a:t>
            </a:r>
            <a:r>
              <a:rPr lang="en-US" sz="2000" dirty="0"/>
              <a:t> </a:t>
            </a:r>
            <a:r>
              <a:rPr lang="en-US" sz="2000" dirty="0" err="1"/>
              <a:t>ba</a:t>
            </a:r>
            <a:r>
              <a:rPr lang="en-US" sz="2000" dirty="0"/>
              <a:t> </a:t>
            </a:r>
            <a:r>
              <a:rPr lang="en-US" sz="2000" dirty="0" err="1"/>
              <a:t>năm</a:t>
            </a:r>
            <a:r>
              <a:rPr lang="en-US" sz="2000" dirty="0"/>
              <a:t> </a:t>
            </a:r>
            <a:r>
              <a:rPr lang="en-US" sz="2000" dirty="0" err="1"/>
              <a:t>trước</a:t>
            </a:r>
            <a:r>
              <a:rPr lang="en-US" sz="2000" dirty="0"/>
              <a:t>.</a:t>
            </a:r>
          </a:p>
          <a:p>
            <a:r>
              <a:rPr lang="en-US" sz="2000" dirty="0"/>
              <a:t>= C. </a:t>
            </a:r>
            <a:r>
              <a:rPr lang="en-US" sz="2000" dirty="0" err="1"/>
              <a:t>Chúng</a:t>
            </a:r>
            <a:r>
              <a:rPr lang="en-US" sz="2000" dirty="0"/>
              <a:t> </a:t>
            </a:r>
            <a:r>
              <a:rPr lang="en-US" sz="2000" dirty="0" err="1"/>
              <a:t>tôi</a:t>
            </a:r>
            <a:r>
              <a:rPr lang="en-US" sz="2000" dirty="0"/>
              <a:t> </a:t>
            </a:r>
            <a:r>
              <a:rPr lang="en-US" sz="2000" dirty="0" err="1"/>
              <a:t>đã</a:t>
            </a:r>
            <a:r>
              <a:rPr lang="en-US" sz="2000" dirty="0"/>
              <a:t> </a:t>
            </a:r>
            <a:r>
              <a:rPr lang="en-US" sz="2000" dirty="0" err="1"/>
              <a:t>làm</a:t>
            </a:r>
            <a:r>
              <a:rPr lang="en-US" sz="2000" dirty="0"/>
              <a:t> </a:t>
            </a:r>
            <a:r>
              <a:rPr lang="en-US" sz="2000" dirty="0" err="1"/>
              <a:t>việc</a:t>
            </a:r>
            <a:r>
              <a:rPr lang="en-US" sz="2000" dirty="0"/>
              <a:t> ở </a:t>
            </a:r>
            <a:r>
              <a:rPr lang="en-US" sz="2000" dirty="0" err="1"/>
              <a:t>đây</a:t>
            </a:r>
            <a:r>
              <a:rPr lang="en-US" sz="2000" dirty="0"/>
              <a:t> </a:t>
            </a:r>
            <a:r>
              <a:rPr lang="en-US" sz="2000" dirty="0" err="1"/>
              <a:t>được</a:t>
            </a:r>
            <a:r>
              <a:rPr lang="en-US" sz="2000" dirty="0"/>
              <a:t> </a:t>
            </a:r>
            <a:r>
              <a:rPr lang="en-US" sz="2000" dirty="0" err="1"/>
              <a:t>ba</a:t>
            </a:r>
            <a:r>
              <a:rPr lang="en-US" sz="2000" dirty="0"/>
              <a:t> </a:t>
            </a:r>
            <a:r>
              <a:rPr lang="en-US" sz="2000" dirty="0" err="1"/>
              <a:t>năm</a:t>
            </a:r>
            <a:r>
              <a:rPr lang="en-US" sz="2000" dirty="0"/>
              <a:t>.</a:t>
            </a:r>
          </a:p>
          <a:p>
            <a:endParaRPr lang="en-US" sz="2000" dirty="0"/>
          </a:p>
        </p:txBody>
      </p:sp>
      <p:sp>
        <p:nvSpPr>
          <p:cNvPr id="2" name="Oval 1"/>
          <p:cNvSpPr/>
          <p:nvPr/>
        </p:nvSpPr>
        <p:spPr>
          <a:xfrm>
            <a:off x="228600" y="1371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849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 calcmode="lin" valueType="num">
                                      <p:cBhvr additive="base">
                                        <p:cTn id="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anim calcmode="lin" valueType="num">
                                      <p:cBhvr additive="base">
                                        <p:cTn id="11"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anim calcmode="lin" valueType="num">
                                      <p:cBhvr additive="base">
                                        <p:cTn id="1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9" end="9"/>
                                            </p:txEl>
                                          </p:spTgt>
                                        </p:tgtEl>
                                        <p:attrNameLst>
                                          <p:attrName>style.visibility</p:attrName>
                                        </p:attrNameLst>
                                      </p:cBhvr>
                                      <p:to>
                                        <p:strVal val="visible"/>
                                      </p:to>
                                    </p:set>
                                    <p:anim calcmode="lin" valueType="num">
                                      <p:cBhvr additive="base">
                                        <p:cTn id="19"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10" end="10"/>
                                            </p:txEl>
                                          </p:spTgt>
                                        </p:tgtEl>
                                        <p:attrNameLst>
                                          <p:attrName>style.visibility</p:attrName>
                                        </p:attrNameLst>
                                      </p:cBhvr>
                                      <p:to>
                                        <p:strVal val="visible"/>
                                      </p:to>
                                    </p:set>
                                    <p:anim calcmode="lin" valueType="num">
                                      <p:cBhvr additive="base">
                                        <p:cTn id="23"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4893647"/>
          </a:xfrm>
          <a:prstGeom prst="rect">
            <a:avLst/>
          </a:prstGeom>
          <a:noFill/>
        </p:spPr>
        <p:txBody>
          <a:bodyPr wrap="square" rtlCol="0">
            <a:spAutoFit/>
          </a:bodyPr>
          <a:lstStyle/>
          <a:p>
            <a:r>
              <a:rPr lang="vi-VN" sz="2400" b="1" dirty="0"/>
              <a:t>Question </a:t>
            </a:r>
            <a:r>
              <a:rPr lang="en-US" sz="2400" b="1" dirty="0"/>
              <a:t>34</a:t>
            </a:r>
            <a:r>
              <a:rPr lang="vi-VN" sz="2400" dirty="0"/>
              <a:t>. </a:t>
            </a:r>
            <a:r>
              <a:rPr lang="vi-VN" sz="2400" b="1" dirty="0"/>
              <a:t>A</a:t>
            </a:r>
            <a:r>
              <a:rPr lang="vi-VN" sz="2400" dirty="0"/>
              <a:t>. Many	</a:t>
            </a:r>
            <a:r>
              <a:rPr lang="vi-VN" sz="2400" b="1" dirty="0"/>
              <a:t>B</a:t>
            </a:r>
            <a:r>
              <a:rPr lang="vi-VN" sz="2400" dirty="0"/>
              <a:t>. Each	</a:t>
            </a:r>
            <a:r>
              <a:rPr lang="vi-VN" sz="2400" b="1" dirty="0"/>
              <a:t>C</a:t>
            </a:r>
            <a:r>
              <a:rPr lang="vi-VN" sz="2400" dirty="0"/>
              <a:t>. Much	</a:t>
            </a:r>
            <a:r>
              <a:rPr lang="vi-VN" sz="2400" b="1" dirty="0"/>
              <a:t>D</a:t>
            </a:r>
            <a:r>
              <a:rPr lang="vi-VN" sz="2400" dirty="0"/>
              <a:t>. Every</a:t>
            </a:r>
            <a:endParaRPr lang="en-US" sz="2400" dirty="0"/>
          </a:p>
          <a:p>
            <a:endParaRPr lang="en-US" sz="2400" b="1" dirty="0" smtClean="0"/>
          </a:p>
          <a:p>
            <a:r>
              <a:rPr lang="vi-VN" sz="2400" dirty="0" smtClean="0"/>
              <a:t>Kiến </a:t>
            </a:r>
            <a:r>
              <a:rPr lang="vi-VN" sz="2400" dirty="0"/>
              <a:t>thức: Đọc </a:t>
            </a:r>
            <a:r>
              <a:rPr lang="en-US" sz="2400" dirty="0" err="1"/>
              <a:t>điền</a:t>
            </a:r>
            <a:r>
              <a:rPr lang="en-US" sz="2400" dirty="0"/>
              <a:t> </a:t>
            </a:r>
            <a:r>
              <a:rPr lang="en-US" sz="2400" dirty="0" err="1"/>
              <a:t>từ</a:t>
            </a:r>
            <a:endParaRPr lang="en-US" sz="2400" dirty="0"/>
          </a:p>
          <a:p>
            <a:r>
              <a:rPr lang="vi-VN" sz="2400" dirty="0"/>
              <a:t>Giải thích: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smtClean="0"/>
              <a:t>A</a:t>
            </a:r>
            <a:r>
              <a:rPr lang="en-US" sz="2400" dirty="0"/>
              <a:t>. Many + N-</a:t>
            </a:r>
            <a:r>
              <a:rPr lang="en-US" sz="2400" dirty="0" err="1"/>
              <a:t>số</a:t>
            </a:r>
            <a:r>
              <a:rPr lang="en-US" sz="2400" dirty="0"/>
              <a:t> </a:t>
            </a:r>
            <a:r>
              <a:rPr lang="en-US" sz="2400" dirty="0" err="1"/>
              <a:t>nhiều</a:t>
            </a:r>
            <a:r>
              <a:rPr lang="en-US" sz="2400" dirty="0"/>
              <a:t>: </a:t>
            </a:r>
            <a:r>
              <a:rPr lang="en-US" sz="2400" dirty="0" err="1"/>
              <a:t>nhiều</a:t>
            </a:r>
            <a:r>
              <a:rPr lang="en-US" sz="2400" dirty="0"/>
              <a:t> …	B. Each + N-</a:t>
            </a:r>
            <a:r>
              <a:rPr lang="en-US" sz="2400" dirty="0" err="1"/>
              <a:t>số</a:t>
            </a:r>
            <a:r>
              <a:rPr lang="en-US" sz="2400" dirty="0"/>
              <a:t> </a:t>
            </a:r>
            <a:r>
              <a:rPr lang="en-US" sz="2400" dirty="0" err="1"/>
              <a:t>ít</a:t>
            </a:r>
            <a:r>
              <a:rPr lang="en-US" sz="2400" dirty="0"/>
              <a:t>: </a:t>
            </a:r>
            <a:r>
              <a:rPr lang="en-US" sz="2400" dirty="0" err="1"/>
              <a:t>mỗi</a:t>
            </a:r>
            <a:r>
              <a:rPr lang="en-US" sz="2400" dirty="0"/>
              <a:t> …		</a:t>
            </a:r>
          </a:p>
          <a:p>
            <a:r>
              <a:rPr lang="en-US" sz="2400" dirty="0" smtClean="0"/>
              <a:t>C</a:t>
            </a:r>
            <a:r>
              <a:rPr lang="en-US" sz="2400" dirty="0"/>
              <a:t>. Much + N-</a:t>
            </a:r>
            <a:r>
              <a:rPr lang="en-US" sz="2400" dirty="0" err="1"/>
              <a:t>không</a:t>
            </a:r>
            <a:r>
              <a:rPr lang="en-US" sz="2400" dirty="0"/>
              <a:t> </a:t>
            </a:r>
            <a:r>
              <a:rPr lang="en-US" sz="2400" dirty="0" err="1"/>
              <a:t>đếm</a:t>
            </a:r>
            <a:r>
              <a:rPr lang="en-US" sz="2400" dirty="0"/>
              <a:t> </a:t>
            </a:r>
            <a:r>
              <a:rPr lang="en-US" sz="2400" dirty="0" err="1"/>
              <a:t>được</a:t>
            </a:r>
            <a:r>
              <a:rPr lang="en-US" sz="2400" dirty="0"/>
              <a:t>: </a:t>
            </a:r>
            <a:r>
              <a:rPr lang="en-US" sz="2400" dirty="0" err="1"/>
              <a:t>nhiều</a:t>
            </a:r>
            <a:r>
              <a:rPr lang="en-US" sz="2400" dirty="0"/>
              <a:t> …	D. Every + N-</a:t>
            </a:r>
            <a:r>
              <a:rPr lang="en-US" sz="2400" dirty="0" err="1"/>
              <a:t>số</a:t>
            </a:r>
            <a:r>
              <a:rPr lang="en-US" sz="2400" dirty="0"/>
              <a:t> </a:t>
            </a:r>
            <a:r>
              <a:rPr lang="en-US" sz="2400" dirty="0" err="1"/>
              <a:t>ít</a:t>
            </a:r>
            <a:r>
              <a:rPr lang="en-US" sz="2400" dirty="0"/>
              <a:t>: </a:t>
            </a:r>
            <a:r>
              <a:rPr lang="en-US" sz="2400" dirty="0" err="1"/>
              <a:t>mọi</a:t>
            </a:r>
            <a:r>
              <a:rPr lang="en-US" sz="2400" dirty="0"/>
              <a:t> …</a:t>
            </a:r>
          </a:p>
          <a:p>
            <a:r>
              <a:rPr lang="en-US" sz="2400" dirty="0"/>
              <a:t>Ta </a:t>
            </a:r>
            <a:r>
              <a:rPr lang="en-US" sz="2400" dirty="0" err="1"/>
              <a:t>thấy</a:t>
            </a:r>
            <a:r>
              <a:rPr lang="en-US" sz="2400" dirty="0"/>
              <a:t>, </a:t>
            </a:r>
            <a:r>
              <a:rPr lang="en-US" sz="2400" dirty="0" err="1"/>
              <a:t>sau</a:t>
            </a:r>
            <a:r>
              <a:rPr lang="en-US" sz="2400" dirty="0"/>
              <a:t> </a:t>
            </a:r>
            <a:r>
              <a:rPr lang="en-US" sz="2400" dirty="0" err="1"/>
              <a:t>chỗ</a:t>
            </a:r>
            <a:r>
              <a:rPr lang="en-US" sz="2400" dirty="0"/>
              <a:t> </a:t>
            </a:r>
            <a:r>
              <a:rPr lang="en-US" sz="2400" dirty="0" err="1"/>
              <a:t>trống</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a:t>
            </a:r>
            <a:r>
              <a:rPr lang="en-US" sz="2400" dirty="0" err="1"/>
              <a:t>nên</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smtClean="0"/>
              <a:t> </a:t>
            </a:r>
            <a:r>
              <a:rPr lang="en-US" sz="2400" dirty="0"/>
              <a:t>(34) </a:t>
            </a:r>
            <a:r>
              <a:rPr lang="en-US" sz="2400" dirty="0" smtClean="0"/>
              <a:t>_____ </a:t>
            </a:r>
            <a:r>
              <a:rPr lang="en-US" sz="2400" dirty="0"/>
              <a:t>organizers of major sport events tend to target the youth market to source volunteers due to the apparent high level of interest in sport by this group, </a:t>
            </a:r>
          </a:p>
          <a:p>
            <a:endParaRPr lang="en-US" sz="2400" dirty="0"/>
          </a:p>
        </p:txBody>
      </p:sp>
      <p:sp>
        <p:nvSpPr>
          <p:cNvPr id="2" name="Oval 1"/>
          <p:cNvSpPr/>
          <p:nvPr/>
        </p:nvSpPr>
        <p:spPr>
          <a:xfrm>
            <a:off x="2209800" y="381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4367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86800" cy="6463308"/>
          </a:xfrm>
          <a:prstGeom prst="rect">
            <a:avLst/>
          </a:prstGeom>
          <a:noFill/>
        </p:spPr>
        <p:txBody>
          <a:bodyPr wrap="square" rtlCol="0">
            <a:spAutoFit/>
          </a:bodyPr>
          <a:lstStyle/>
          <a:p>
            <a:r>
              <a:rPr lang="vi-VN" b="1" dirty="0"/>
              <a:t>Question </a:t>
            </a:r>
            <a:r>
              <a:rPr lang="en-US" b="1" dirty="0"/>
              <a:t>35</a:t>
            </a:r>
            <a:r>
              <a:rPr lang="vi-VN" dirty="0"/>
              <a:t>. </a:t>
            </a:r>
            <a:r>
              <a:rPr lang="vi-VN" b="1" dirty="0"/>
              <a:t>A</a:t>
            </a:r>
            <a:r>
              <a:rPr lang="vi-VN" dirty="0"/>
              <a:t>. which	</a:t>
            </a:r>
            <a:r>
              <a:rPr lang="vi-VN" b="1" dirty="0"/>
              <a:t>B</a:t>
            </a:r>
            <a:r>
              <a:rPr lang="vi-VN" dirty="0"/>
              <a:t>. when	</a:t>
            </a:r>
            <a:r>
              <a:rPr lang="vi-VN" b="1" dirty="0"/>
              <a:t>C</a:t>
            </a:r>
            <a:r>
              <a:rPr lang="vi-VN" dirty="0"/>
              <a:t>. whom	</a:t>
            </a:r>
            <a:r>
              <a:rPr lang="vi-VN" b="1" dirty="0"/>
              <a:t>D</a:t>
            </a:r>
            <a:r>
              <a:rPr lang="vi-VN" dirty="0"/>
              <a:t>. who</a:t>
            </a:r>
            <a:endParaRPr lang="en-US" dirty="0"/>
          </a:p>
          <a:p>
            <a:endParaRPr lang="en-US" b="1" dirty="0" smtClean="0"/>
          </a:p>
          <a:p>
            <a:r>
              <a:rPr lang="vi-VN" dirty="0" smtClean="0"/>
              <a:t>Kiến </a:t>
            </a:r>
            <a:r>
              <a:rPr lang="vi-VN" dirty="0"/>
              <a:t>thức: Đọc </a:t>
            </a:r>
            <a:r>
              <a:rPr lang="en-US" dirty="0" err="1"/>
              <a:t>điền</a:t>
            </a:r>
            <a:r>
              <a:rPr lang="en-US" dirty="0"/>
              <a:t> </a:t>
            </a:r>
            <a:r>
              <a:rPr lang="en-US" dirty="0" err="1"/>
              <a:t>từ</a:t>
            </a:r>
            <a:endParaRPr lang="en-US" dirty="0"/>
          </a:p>
          <a:p>
            <a:r>
              <a:rPr lang="vi-VN" dirty="0"/>
              <a:t>Giải thích: </a:t>
            </a:r>
            <a:endParaRPr lang="en-US" dirty="0"/>
          </a:p>
          <a:p>
            <a:r>
              <a:rPr lang="en-US" dirty="0" err="1"/>
              <a:t>Xét</a:t>
            </a:r>
            <a:r>
              <a:rPr lang="en-US" dirty="0"/>
              <a:t> </a:t>
            </a:r>
            <a:r>
              <a:rPr lang="en-US" dirty="0" err="1"/>
              <a:t>các</a:t>
            </a:r>
            <a:r>
              <a:rPr lang="en-US" dirty="0"/>
              <a:t> </a:t>
            </a:r>
            <a:r>
              <a:rPr lang="en-US" dirty="0" err="1"/>
              <a:t>đáp</a:t>
            </a:r>
            <a:r>
              <a:rPr lang="en-US" dirty="0"/>
              <a:t> </a:t>
            </a:r>
            <a:r>
              <a:rPr lang="en-US" dirty="0" err="1"/>
              <a:t>án</a:t>
            </a:r>
            <a:r>
              <a:rPr lang="en-US" dirty="0"/>
              <a:t>:</a:t>
            </a:r>
          </a:p>
          <a:p>
            <a:r>
              <a:rPr lang="en-US" dirty="0"/>
              <a:t>	A. which: </a:t>
            </a:r>
            <a:r>
              <a:rPr lang="en-US" dirty="0" err="1"/>
              <a:t>Thay</a:t>
            </a:r>
            <a:r>
              <a:rPr lang="en-US" dirty="0"/>
              <a:t> </a:t>
            </a:r>
            <a:r>
              <a:rPr lang="en-US" dirty="0" err="1"/>
              <a:t>thế</a:t>
            </a:r>
            <a:r>
              <a:rPr lang="en-US" dirty="0"/>
              <a:t> </a:t>
            </a:r>
            <a:r>
              <a:rPr lang="en-US" dirty="0" err="1"/>
              <a:t>cho</a:t>
            </a:r>
            <a:r>
              <a:rPr lang="en-US" dirty="0"/>
              <a:t> </a:t>
            </a:r>
            <a:r>
              <a:rPr lang="en-US" dirty="0" err="1"/>
              <a:t>danh</a:t>
            </a:r>
            <a:r>
              <a:rPr lang="en-US" dirty="0"/>
              <a:t> </a:t>
            </a:r>
            <a:r>
              <a:rPr lang="en-US" dirty="0" err="1"/>
              <a:t>từ</a:t>
            </a:r>
            <a:r>
              <a:rPr lang="en-US" dirty="0"/>
              <a:t> </a:t>
            </a:r>
            <a:r>
              <a:rPr lang="en-US" dirty="0" err="1"/>
              <a:t>chỉ</a:t>
            </a:r>
            <a:r>
              <a:rPr lang="en-US" dirty="0"/>
              <a:t> </a:t>
            </a:r>
            <a:r>
              <a:rPr lang="en-US" dirty="0" err="1"/>
              <a:t>vật</a:t>
            </a:r>
            <a:r>
              <a:rPr lang="en-US" dirty="0"/>
              <a:t>, </a:t>
            </a:r>
            <a:r>
              <a:rPr lang="en-US" dirty="0" err="1"/>
              <a:t>có</a:t>
            </a:r>
            <a:r>
              <a:rPr lang="en-US" dirty="0"/>
              <a:t> </a:t>
            </a:r>
            <a:r>
              <a:rPr lang="en-US" dirty="0" err="1"/>
              <a:t>chức</a:t>
            </a:r>
            <a:r>
              <a:rPr lang="en-US" dirty="0"/>
              <a:t> </a:t>
            </a:r>
            <a:r>
              <a:rPr lang="en-US" dirty="0" err="1"/>
              <a:t>năng</a:t>
            </a:r>
            <a:r>
              <a:rPr lang="en-US" dirty="0"/>
              <a:t> </a:t>
            </a:r>
            <a:r>
              <a:rPr lang="en-US" dirty="0" err="1"/>
              <a:t>làm</a:t>
            </a:r>
            <a:r>
              <a:rPr lang="en-US" dirty="0"/>
              <a:t> </a:t>
            </a:r>
            <a:r>
              <a:rPr lang="en-US" dirty="0" err="1"/>
              <a:t>chủ</a:t>
            </a:r>
            <a:r>
              <a:rPr lang="en-US" dirty="0"/>
              <a:t> </a:t>
            </a:r>
            <a:r>
              <a:rPr lang="en-US" dirty="0" err="1"/>
              <a:t>ngữ</a:t>
            </a:r>
            <a:r>
              <a:rPr lang="en-US" dirty="0"/>
              <a:t> </a:t>
            </a:r>
            <a:r>
              <a:rPr lang="en-US" dirty="0" err="1"/>
              <a:t>hoặc</a:t>
            </a:r>
            <a:r>
              <a:rPr lang="en-US" dirty="0"/>
              <a:t> </a:t>
            </a:r>
            <a:r>
              <a:rPr lang="en-US" dirty="0" err="1"/>
              <a:t>tân</a:t>
            </a:r>
            <a:r>
              <a:rPr lang="en-US" dirty="0"/>
              <a:t> </a:t>
            </a:r>
            <a:r>
              <a:rPr lang="en-US" dirty="0" err="1"/>
              <a:t>ngữ</a:t>
            </a:r>
            <a:r>
              <a:rPr lang="en-US" dirty="0"/>
              <a:t> </a:t>
            </a:r>
            <a:r>
              <a:rPr lang="en-US" dirty="0" err="1"/>
              <a:t>trong</a:t>
            </a:r>
            <a:r>
              <a:rPr lang="en-US" dirty="0"/>
              <a:t> </a:t>
            </a:r>
            <a:r>
              <a:rPr lang="en-US" dirty="0" err="1"/>
              <a:t>mệnh</a:t>
            </a:r>
            <a:r>
              <a:rPr lang="en-US" dirty="0"/>
              <a:t> </a:t>
            </a:r>
            <a:r>
              <a:rPr lang="en-US" dirty="0" err="1"/>
              <a:t>đề</a:t>
            </a:r>
            <a:r>
              <a:rPr lang="en-US" dirty="0"/>
              <a:t> </a:t>
            </a:r>
            <a:r>
              <a:rPr lang="en-US" dirty="0" err="1"/>
              <a:t>quan</a:t>
            </a:r>
            <a:r>
              <a:rPr lang="en-US" dirty="0"/>
              <a:t> </a:t>
            </a:r>
            <a:r>
              <a:rPr lang="en-US" dirty="0" err="1"/>
              <a:t>hệ</a:t>
            </a:r>
            <a:r>
              <a:rPr lang="en-US" dirty="0"/>
              <a:t>.		</a:t>
            </a:r>
          </a:p>
          <a:p>
            <a:r>
              <a:rPr lang="en-US" dirty="0"/>
              <a:t>	B. when: </a:t>
            </a:r>
            <a:r>
              <a:rPr lang="en-US" dirty="0" err="1"/>
              <a:t>Thay</a:t>
            </a:r>
            <a:r>
              <a:rPr lang="en-US" dirty="0"/>
              <a:t> </a:t>
            </a:r>
            <a:r>
              <a:rPr lang="en-US" dirty="0" err="1"/>
              <a:t>thế</a:t>
            </a:r>
            <a:r>
              <a:rPr lang="en-US" dirty="0"/>
              <a:t> </a:t>
            </a:r>
            <a:r>
              <a:rPr lang="en-US" dirty="0" err="1"/>
              <a:t>cho</a:t>
            </a:r>
            <a:r>
              <a:rPr lang="en-US" dirty="0"/>
              <a:t> </a:t>
            </a:r>
            <a:r>
              <a:rPr lang="en-US" dirty="0" err="1"/>
              <a:t>danh</a:t>
            </a:r>
            <a:r>
              <a:rPr lang="en-US" dirty="0"/>
              <a:t> </a:t>
            </a:r>
            <a:r>
              <a:rPr lang="en-US" dirty="0" err="1"/>
              <a:t>từ</a:t>
            </a:r>
            <a:r>
              <a:rPr lang="en-US" dirty="0"/>
              <a:t> </a:t>
            </a:r>
            <a:r>
              <a:rPr lang="en-US" dirty="0" err="1"/>
              <a:t>chỉ</a:t>
            </a:r>
            <a:r>
              <a:rPr lang="en-US" dirty="0"/>
              <a:t> </a:t>
            </a:r>
            <a:r>
              <a:rPr lang="en-US" dirty="0" err="1"/>
              <a:t>nơi</a:t>
            </a:r>
            <a:r>
              <a:rPr lang="en-US" dirty="0"/>
              <a:t> </a:t>
            </a:r>
            <a:r>
              <a:rPr lang="en-US" dirty="0" err="1"/>
              <a:t>chốn</a:t>
            </a:r>
            <a:r>
              <a:rPr lang="en-US" dirty="0"/>
              <a:t>, </a:t>
            </a:r>
            <a:r>
              <a:rPr lang="en-US" dirty="0" err="1"/>
              <a:t>có</a:t>
            </a:r>
            <a:r>
              <a:rPr lang="en-US" dirty="0"/>
              <a:t> </a:t>
            </a:r>
            <a:r>
              <a:rPr lang="en-US" dirty="0" err="1"/>
              <a:t>chức</a:t>
            </a:r>
            <a:r>
              <a:rPr lang="en-US" dirty="0"/>
              <a:t> </a:t>
            </a:r>
            <a:r>
              <a:rPr lang="en-US" dirty="0" err="1"/>
              <a:t>năng</a:t>
            </a:r>
            <a:r>
              <a:rPr lang="en-US" dirty="0"/>
              <a:t> </a:t>
            </a:r>
            <a:r>
              <a:rPr lang="en-US" dirty="0" err="1"/>
              <a:t>làm</a:t>
            </a:r>
            <a:r>
              <a:rPr lang="en-US" dirty="0"/>
              <a:t> </a:t>
            </a:r>
            <a:r>
              <a:rPr lang="en-US" dirty="0" err="1"/>
              <a:t>trạng</a:t>
            </a:r>
            <a:r>
              <a:rPr lang="en-US" dirty="0"/>
              <a:t> </a:t>
            </a:r>
            <a:r>
              <a:rPr lang="en-US" dirty="0" err="1"/>
              <a:t>ngữ</a:t>
            </a:r>
            <a:r>
              <a:rPr lang="en-US" dirty="0"/>
              <a:t> </a:t>
            </a:r>
            <a:r>
              <a:rPr lang="en-US" dirty="0" err="1"/>
              <a:t>chỉ</a:t>
            </a:r>
            <a:r>
              <a:rPr lang="en-US" dirty="0"/>
              <a:t> </a:t>
            </a:r>
            <a:r>
              <a:rPr lang="en-US" dirty="0" err="1"/>
              <a:t>nơi</a:t>
            </a:r>
            <a:r>
              <a:rPr lang="en-US" dirty="0"/>
              <a:t> </a:t>
            </a:r>
            <a:r>
              <a:rPr lang="en-US" dirty="0" err="1"/>
              <a:t>chốn</a:t>
            </a:r>
            <a:r>
              <a:rPr lang="en-US" dirty="0"/>
              <a:t> </a:t>
            </a:r>
            <a:r>
              <a:rPr lang="en-US" dirty="0" err="1"/>
              <a:t>trong</a:t>
            </a:r>
            <a:r>
              <a:rPr lang="en-US" dirty="0"/>
              <a:t> </a:t>
            </a:r>
            <a:r>
              <a:rPr lang="en-US" dirty="0" err="1"/>
              <a:t>mệnh</a:t>
            </a:r>
            <a:r>
              <a:rPr lang="en-US" dirty="0"/>
              <a:t> </a:t>
            </a:r>
            <a:r>
              <a:rPr lang="en-US" dirty="0" err="1"/>
              <a:t>đề</a:t>
            </a:r>
            <a:r>
              <a:rPr lang="en-US" dirty="0"/>
              <a:t> </a:t>
            </a:r>
            <a:r>
              <a:rPr lang="en-US" dirty="0" err="1"/>
              <a:t>quan</a:t>
            </a:r>
            <a:r>
              <a:rPr lang="en-US" dirty="0"/>
              <a:t> </a:t>
            </a:r>
            <a:r>
              <a:rPr lang="en-US" dirty="0" err="1"/>
              <a:t>hệ</a:t>
            </a:r>
            <a:r>
              <a:rPr lang="en-US" dirty="0"/>
              <a:t>.		</a:t>
            </a:r>
          </a:p>
          <a:p>
            <a:r>
              <a:rPr lang="en-US" dirty="0"/>
              <a:t>	C. whom: </a:t>
            </a:r>
            <a:r>
              <a:rPr lang="en-US" dirty="0" err="1"/>
              <a:t>Thay</a:t>
            </a:r>
            <a:r>
              <a:rPr lang="en-US" dirty="0"/>
              <a:t> </a:t>
            </a:r>
            <a:r>
              <a:rPr lang="en-US" dirty="0" err="1"/>
              <a:t>thế</a:t>
            </a:r>
            <a:r>
              <a:rPr lang="en-US" dirty="0"/>
              <a:t> </a:t>
            </a:r>
            <a:r>
              <a:rPr lang="en-US" dirty="0" err="1"/>
              <a:t>cho</a:t>
            </a:r>
            <a:r>
              <a:rPr lang="en-US" dirty="0"/>
              <a:t> </a:t>
            </a:r>
            <a:r>
              <a:rPr lang="en-US" dirty="0" err="1"/>
              <a:t>danh</a:t>
            </a:r>
            <a:r>
              <a:rPr lang="en-US" dirty="0"/>
              <a:t> </a:t>
            </a:r>
            <a:r>
              <a:rPr lang="en-US" dirty="0" err="1"/>
              <a:t>từ</a:t>
            </a:r>
            <a:r>
              <a:rPr lang="en-US" dirty="0"/>
              <a:t> </a:t>
            </a:r>
            <a:r>
              <a:rPr lang="en-US" dirty="0" err="1"/>
              <a:t>chỉ</a:t>
            </a:r>
            <a:r>
              <a:rPr lang="en-US" dirty="0"/>
              <a:t> </a:t>
            </a:r>
            <a:r>
              <a:rPr lang="en-US" dirty="0" err="1"/>
              <a:t>người</a:t>
            </a:r>
            <a:r>
              <a:rPr lang="en-US" dirty="0"/>
              <a:t>, </a:t>
            </a:r>
            <a:r>
              <a:rPr lang="en-US" dirty="0" err="1"/>
              <a:t>có</a:t>
            </a:r>
            <a:r>
              <a:rPr lang="en-US" dirty="0"/>
              <a:t> </a:t>
            </a:r>
            <a:r>
              <a:rPr lang="en-US" dirty="0" err="1"/>
              <a:t>chức</a:t>
            </a:r>
            <a:r>
              <a:rPr lang="en-US" dirty="0"/>
              <a:t> </a:t>
            </a:r>
            <a:r>
              <a:rPr lang="en-US" dirty="0" err="1"/>
              <a:t>năng</a:t>
            </a:r>
            <a:r>
              <a:rPr lang="en-US" dirty="0"/>
              <a:t> </a:t>
            </a:r>
            <a:r>
              <a:rPr lang="en-US" dirty="0" err="1"/>
              <a:t>làm</a:t>
            </a:r>
            <a:r>
              <a:rPr lang="en-US" dirty="0"/>
              <a:t> </a:t>
            </a:r>
            <a:r>
              <a:rPr lang="en-US" dirty="0" err="1"/>
              <a:t>tân</a:t>
            </a:r>
            <a:r>
              <a:rPr lang="en-US" dirty="0"/>
              <a:t> </a:t>
            </a:r>
            <a:r>
              <a:rPr lang="en-US" dirty="0" err="1"/>
              <a:t>ngữ</a:t>
            </a:r>
            <a:r>
              <a:rPr lang="en-US" dirty="0"/>
              <a:t> </a:t>
            </a:r>
            <a:r>
              <a:rPr lang="en-US" dirty="0" err="1"/>
              <a:t>trong</a:t>
            </a:r>
            <a:r>
              <a:rPr lang="en-US" dirty="0"/>
              <a:t> </a:t>
            </a:r>
            <a:r>
              <a:rPr lang="en-US" dirty="0" err="1"/>
              <a:t>mệnh</a:t>
            </a:r>
            <a:r>
              <a:rPr lang="en-US" dirty="0"/>
              <a:t> </a:t>
            </a:r>
            <a:r>
              <a:rPr lang="en-US" dirty="0" err="1"/>
              <a:t>đề</a:t>
            </a:r>
            <a:r>
              <a:rPr lang="en-US" dirty="0"/>
              <a:t> </a:t>
            </a:r>
            <a:r>
              <a:rPr lang="en-US" dirty="0" err="1"/>
              <a:t>quan</a:t>
            </a:r>
            <a:r>
              <a:rPr lang="en-US" dirty="0"/>
              <a:t> </a:t>
            </a:r>
            <a:r>
              <a:rPr lang="en-US" dirty="0" err="1"/>
              <a:t>hệ</a:t>
            </a:r>
            <a:r>
              <a:rPr lang="en-US" dirty="0"/>
              <a:t>.		</a:t>
            </a:r>
          </a:p>
          <a:p>
            <a:r>
              <a:rPr lang="en-US" dirty="0"/>
              <a:t>	D. who: </a:t>
            </a:r>
            <a:r>
              <a:rPr lang="en-US" dirty="0" err="1"/>
              <a:t>Thay</a:t>
            </a:r>
            <a:r>
              <a:rPr lang="en-US" dirty="0"/>
              <a:t> </a:t>
            </a:r>
            <a:r>
              <a:rPr lang="en-US" dirty="0" err="1"/>
              <a:t>thế</a:t>
            </a:r>
            <a:r>
              <a:rPr lang="en-US" dirty="0"/>
              <a:t> </a:t>
            </a:r>
            <a:r>
              <a:rPr lang="en-US" dirty="0" err="1"/>
              <a:t>cho</a:t>
            </a:r>
            <a:r>
              <a:rPr lang="en-US" dirty="0"/>
              <a:t> </a:t>
            </a:r>
            <a:r>
              <a:rPr lang="en-US" dirty="0" err="1"/>
              <a:t>danh</a:t>
            </a:r>
            <a:r>
              <a:rPr lang="en-US" dirty="0"/>
              <a:t> </a:t>
            </a:r>
            <a:r>
              <a:rPr lang="en-US" dirty="0" err="1"/>
              <a:t>từ</a:t>
            </a:r>
            <a:r>
              <a:rPr lang="en-US" dirty="0"/>
              <a:t> </a:t>
            </a:r>
            <a:r>
              <a:rPr lang="en-US" dirty="0" err="1"/>
              <a:t>chỉ</a:t>
            </a:r>
            <a:r>
              <a:rPr lang="en-US" dirty="0"/>
              <a:t> </a:t>
            </a:r>
            <a:r>
              <a:rPr lang="en-US" dirty="0" err="1"/>
              <a:t>người</a:t>
            </a:r>
            <a:r>
              <a:rPr lang="en-US" dirty="0"/>
              <a:t>, </a:t>
            </a:r>
            <a:r>
              <a:rPr lang="en-US" dirty="0" err="1"/>
              <a:t>có</a:t>
            </a:r>
            <a:r>
              <a:rPr lang="en-US" dirty="0"/>
              <a:t> </a:t>
            </a:r>
            <a:r>
              <a:rPr lang="en-US" dirty="0" err="1"/>
              <a:t>chức</a:t>
            </a:r>
            <a:r>
              <a:rPr lang="en-US" dirty="0"/>
              <a:t> </a:t>
            </a:r>
            <a:r>
              <a:rPr lang="en-US" dirty="0" err="1"/>
              <a:t>năng</a:t>
            </a:r>
            <a:r>
              <a:rPr lang="en-US" dirty="0"/>
              <a:t> </a:t>
            </a:r>
            <a:r>
              <a:rPr lang="en-US" dirty="0" err="1"/>
              <a:t>làm</a:t>
            </a:r>
            <a:r>
              <a:rPr lang="en-US" dirty="0"/>
              <a:t> </a:t>
            </a:r>
            <a:r>
              <a:rPr lang="en-US" dirty="0" err="1"/>
              <a:t>chủ</a:t>
            </a:r>
            <a:r>
              <a:rPr lang="en-US" dirty="0"/>
              <a:t> </a:t>
            </a:r>
            <a:r>
              <a:rPr lang="en-US" dirty="0" err="1"/>
              <a:t>ngữ</a:t>
            </a:r>
            <a:r>
              <a:rPr lang="en-US" dirty="0"/>
              <a:t> </a:t>
            </a:r>
            <a:r>
              <a:rPr lang="en-US" dirty="0" err="1"/>
              <a:t>hoặc</a:t>
            </a:r>
            <a:r>
              <a:rPr lang="en-US" dirty="0"/>
              <a:t> </a:t>
            </a:r>
            <a:r>
              <a:rPr lang="en-US" dirty="0" err="1"/>
              <a:t>tân</a:t>
            </a:r>
            <a:r>
              <a:rPr lang="en-US" dirty="0"/>
              <a:t> </a:t>
            </a:r>
            <a:r>
              <a:rPr lang="en-US" dirty="0" err="1"/>
              <a:t>ngữ</a:t>
            </a:r>
            <a:r>
              <a:rPr lang="en-US" dirty="0"/>
              <a:t> </a:t>
            </a:r>
            <a:r>
              <a:rPr lang="en-US" dirty="0" err="1"/>
              <a:t>trong</a:t>
            </a:r>
            <a:r>
              <a:rPr lang="en-US" dirty="0"/>
              <a:t> </a:t>
            </a:r>
            <a:r>
              <a:rPr lang="en-US" dirty="0" err="1"/>
              <a:t>mệnh</a:t>
            </a:r>
            <a:r>
              <a:rPr lang="en-US" dirty="0"/>
              <a:t> </a:t>
            </a:r>
            <a:r>
              <a:rPr lang="en-US" dirty="0" err="1"/>
              <a:t>đề</a:t>
            </a:r>
            <a:r>
              <a:rPr lang="en-US" dirty="0"/>
              <a:t> </a:t>
            </a:r>
            <a:r>
              <a:rPr lang="en-US" dirty="0" err="1"/>
              <a:t>quan</a:t>
            </a:r>
            <a:r>
              <a:rPr lang="en-US" dirty="0"/>
              <a:t> </a:t>
            </a:r>
            <a:r>
              <a:rPr lang="en-US" dirty="0" err="1"/>
              <a:t>hệ</a:t>
            </a:r>
            <a:r>
              <a:rPr lang="en-US" dirty="0"/>
              <a:t>.	</a:t>
            </a:r>
          </a:p>
          <a:p>
            <a:r>
              <a:rPr lang="en-US" dirty="0"/>
              <a:t>Ta </a:t>
            </a:r>
            <a:r>
              <a:rPr lang="en-US" dirty="0" err="1"/>
              <a:t>thấy</a:t>
            </a:r>
            <a:r>
              <a:rPr lang="en-US" dirty="0"/>
              <a:t>, “</a:t>
            </a:r>
            <a:r>
              <a:rPr lang="en-US" b="1" dirty="0"/>
              <a:t>those</a:t>
            </a:r>
            <a:r>
              <a:rPr lang="en-US" dirty="0"/>
              <a:t>” </a:t>
            </a:r>
            <a:r>
              <a:rPr lang="en-US" dirty="0" err="1"/>
              <a:t>thay</a:t>
            </a:r>
            <a:r>
              <a:rPr lang="en-US" dirty="0"/>
              <a:t> </a:t>
            </a:r>
            <a:r>
              <a:rPr lang="en-US" dirty="0" err="1"/>
              <a:t>thế</a:t>
            </a:r>
            <a:r>
              <a:rPr lang="en-US" dirty="0"/>
              <a:t> </a:t>
            </a:r>
            <a:r>
              <a:rPr lang="en-US" dirty="0" err="1"/>
              <a:t>cho</a:t>
            </a:r>
            <a:r>
              <a:rPr lang="en-US" dirty="0"/>
              <a:t> “</a:t>
            </a:r>
            <a:r>
              <a:rPr lang="en-US" b="1" dirty="0"/>
              <a:t>people</a:t>
            </a:r>
            <a:r>
              <a:rPr lang="en-US" dirty="0"/>
              <a:t>” </a:t>
            </a:r>
            <a:r>
              <a:rPr lang="en-US" dirty="0" err="1"/>
              <a:t>và</a:t>
            </a:r>
            <a:r>
              <a:rPr lang="en-US" dirty="0"/>
              <a:t> </a:t>
            </a:r>
            <a:r>
              <a:rPr lang="en-US" dirty="0" err="1"/>
              <a:t>sau</a:t>
            </a:r>
            <a:r>
              <a:rPr lang="en-US" dirty="0"/>
              <a:t> </a:t>
            </a:r>
            <a:r>
              <a:rPr lang="en-US" dirty="0" err="1"/>
              <a:t>chỗ</a:t>
            </a:r>
            <a:r>
              <a:rPr lang="en-US" dirty="0"/>
              <a:t> </a:t>
            </a:r>
            <a:r>
              <a:rPr lang="en-US" dirty="0" err="1"/>
              <a:t>trống</a:t>
            </a:r>
            <a:r>
              <a:rPr lang="en-US" dirty="0"/>
              <a:t> </a:t>
            </a:r>
            <a:r>
              <a:rPr lang="en-US" dirty="0" err="1"/>
              <a:t>là</a:t>
            </a:r>
            <a:r>
              <a:rPr lang="en-US" dirty="0"/>
              <a:t> </a:t>
            </a:r>
            <a:r>
              <a:rPr lang="en-US" dirty="0" err="1"/>
              <a:t>động</a:t>
            </a:r>
            <a:r>
              <a:rPr lang="en-US" dirty="0"/>
              <a:t> </a:t>
            </a:r>
            <a:r>
              <a:rPr lang="en-US" dirty="0" err="1"/>
              <a:t>từ</a:t>
            </a:r>
            <a:r>
              <a:rPr lang="en-US" dirty="0"/>
              <a:t>, </a:t>
            </a:r>
            <a:r>
              <a:rPr lang="en-US" dirty="0" err="1"/>
              <a:t>nên</a:t>
            </a:r>
            <a:r>
              <a:rPr lang="en-US" dirty="0"/>
              <a:t> </a:t>
            </a:r>
            <a:r>
              <a:rPr lang="en-US" dirty="0" err="1"/>
              <a:t>đại</a:t>
            </a:r>
            <a:r>
              <a:rPr lang="en-US" dirty="0"/>
              <a:t> </a:t>
            </a:r>
            <a:r>
              <a:rPr lang="en-US" dirty="0" err="1"/>
              <a:t>từ</a:t>
            </a:r>
            <a:r>
              <a:rPr lang="en-US" dirty="0"/>
              <a:t> </a:t>
            </a:r>
            <a:r>
              <a:rPr lang="en-US" dirty="0" err="1"/>
              <a:t>quan</a:t>
            </a:r>
            <a:r>
              <a:rPr lang="en-US" dirty="0"/>
              <a:t> </a:t>
            </a:r>
            <a:r>
              <a:rPr lang="en-US" dirty="0" err="1"/>
              <a:t>hệ</a:t>
            </a:r>
            <a:r>
              <a:rPr lang="en-US" dirty="0"/>
              <a:t> </a:t>
            </a:r>
            <a:r>
              <a:rPr lang="en-US" dirty="0" err="1"/>
              <a:t>cần</a:t>
            </a:r>
            <a:r>
              <a:rPr lang="en-US" dirty="0"/>
              <a:t> </a:t>
            </a:r>
            <a:r>
              <a:rPr lang="en-US" dirty="0" err="1"/>
              <a:t>dùng</a:t>
            </a:r>
            <a:r>
              <a:rPr lang="en-US" dirty="0"/>
              <a:t> ở </a:t>
            </a:r>
            <a:r>
              <a:rPr lang="en-US" dirty="0" err="1"/>
              <a:t>đây</a:t>
            </a:r>
            <a:r>
              <a:rPr lang="en-US" dirty="0"/>
              <a:t> </a:t>
            </a:r>
            <a:r>
              <a:rPr lang="en-US" dirty="0" err="1"/>
              <a:t>là</a:t>
            </a:r>
            <a:r>
              <a:rPr lang="en-US" dirty="0"/>
              <a:t> WHO – </a:t>
            </a:r>
            <a:r>
              <a:rPr lang="en-US" dirty="0" err="1"/>
              <a:t>thay</a:t>
            </a:r>
            <a:r>
              <a:rPr lang="en-US" dirty="0"/>
              <a:t> </a:t>
            </a:r>
            <a:r>
              <a:rPr lang="en-US" dirty="0" err="1"/>
              <a:t>thế</a:t>
            </a:r>
            <a:r>
              <a:rPr lang="en-US" dirty="0"/>
              <a:t> </a:t>
            </a:r>
            <a:r>
              <a:rPr lang="en-US" dirty="0" err="1"/>
              <a:t>cho</a:t>
            </a:r>
            <a:r>
              <a:rPr lang="en-US" dirty="0"/>
              <a:t> </a:t>
            </a:r>
            <a:r>
              <a:rPr lang="en-US" dirty="0" err="1"/>
              <a:t>danh</a:t>
            </a:r>
            <a:r>
              <a:rPr lang="en-US" dirty="0"/>
              <a:t> </a:t>
            </a:r>
            <a:r>
              <a:rPr lang="en-US" dirty="0" err="1"/>
              <a:t>từ</a:t>
            </a:r>
            <a:r>
              <a:rPr lang="en-US" dirty="0"/>
              <a:t> </a:t>
            </a:r>
            <a:r>
              <a:rPr lang="en-US" dirty="0" err="1"/>
              <a:t>chỉ</a:t>
            </a:r>
            <a:r>
              <a:rPr lang="en-US" dirty="0"/>
              <a:t> </a:t>
            </a:r>
            <a:r>
              <a:rPr lang="en-US" dirty="0" err="1"/>
              <a:t>người</a:t>
            </a:r>
            <a:r>
              <a:rPr lang="en-US" dirty="0"/>
              <a:t> </a:t>
            </a:r>
            <a:r>
              <a:rPr lang="en-US" dirty="0" err="1"/>
              <a:t>và</a:t>
            </a:r>
            <a:r>
              <a:rPr lang="en-US" dirty="0"/>
              <a:t> </a:t>
            </a:r>
            <a:r>
              <a:rPr lang="en-US" dirty="0" err="1"/>
              <a:t>làm</a:t>
            </a:r>
            <a:r>
              <a:rPr lang="en-US" dirty="0"/>
              <a:t> </a:t>
            </a:r>
            <a:r>
              <a:rPr lang="en-US" dirty="0" err="1"/>
              <a:t>chủ</a:t>
            </a:r>
            <a:r>
              <a:rPr lang="en-US" dirty="0"/>
              <a:t> </a:t>
            </a:r>
            <a:r>
              <a:rPr lang="en-US" dirty="0" err="1"/>
              <a:t>ngữ</a:t>
            </a:r>
            <a:r>
              <a:rPr lang="en-US" dirty="0"/>
              <a:t> </a:t>
            </a:r>
            <a:r>
              <a:rPr lang="en-US" dirty="0" err="1"/>
              <a:t>trong</a:t>
            </a:r>
            <a:r>
              <a:rPr lang="en-US" dirty="0"/>
              <a:t> </a:t>
            </a:r>
            <a:r>
              <a:rPr lang="en-US" dirty="0" err="1"/>
              <a:t>mệnh</a:t>
            </a:r>
            <a:r>
              <a:rPr lang="en-US" dirty="0"/>
              <a:t> </a:t>
            </a:r>
            <a:r>
              <a:rPr lang="en-US" dirty="0" err="1"/>
              <a:t>đề</a:t>
            </a:r>
            <a:r>
              <a:rPr lang="en-US" dirty="0"/>
              <a:t> </a:t>
            </a:r>
            <a:r>
              <a:rPr lang="en-US" dirty="0" err="1"/>
              <a:t>quan</a:t>
            </a:r>
            <a:r>
              <a:rPr lang="en-US" dirty="0"/>
              <a:t> </a:t>
            </a:r>
            <a:r>
              <a:rPr lang="en-US" dirty="0" err="1"/>
              <a:t>hệ</a:t>
            </a:r>
            <a:r>
              <a:rPr lang="en-US" dirty="0"/>
              <a:t>.</a:t>
            </a:r>
          </a:p>
          <a:p>
            <a:r>
              <a:rPr lang="en-US" dirty="0" err="1"/>
              <a:t>Vậy</a:t>
            </a:r>
            <a:r>
              <a:rPr lang="en-US" dirty="0"/>
              <a:t> </a:t>
            </a:r>
            <a:r>
              <a:rPr lang="en-US" dirty="0" err="1"/>
              <a:t>đáp</a:t>
            </a:r>
            <a:r>
              <a:rPr lang="en-US" dirty="0"/>
              <a:t> </a:t>
            </a:r>
            <a:r>
              <a:rPr lang="en-US" dirty="0" err="1"/>
              <a:t>án</a:t>
            </a:r>
            <a:r>
              <a:rPr lang="en-US" dirty="0"/>
              <a:t> </a:t>
            </a:r>
            <a:r>
              <a:rPr lang="en-US" dirty="0" err="1"/>
              <a:t>đúng</a:t>
            </a:r>
            <a:r>
              <a:rPr lang="en-US" dirty="0"/>
              <a:t> </a:t>
            </a:r>
            <a:r>
              <a:rPr lang="en-US" dirty="0" err="1"/>
              <a:t>là</a:t>
            </a:r>
            <a:r>
              <a:rPr lang="en-US" dirty="0"/>
              <a:t>: D</a:t>
            </a:r>
          </a:p>
          <a:p>
            <a:endParaRPr lang="en-US" dirty="0" smtClean="0"/>
          </a:p>
          <a:p>
            <a:r>
              <a:rPr lang="en-US" dirty="0" smtClean="0"/>
              <a:t>Many </a:t>
            </a:r>
            <a:r>
              <a:rPr lang="en-US" dirty="0"/>
              <a:t>organizers of major sport events tend to target the youth market to source volunteers due to the apparent high level of interest in sport by this group, not only in terms of young people who watch a particular sport, but also those (35) </a:t>
            </a:r>
            <a:r>
              <a:rPr lang="en-US" dirty="0" smtClean="0"/>
              <a:t>_______ </a:t>
            </a:r>
            <a:r>
              <a:rPr lang="en-US" dirty="0"/>
              <a:t>participate in it.</a:t>
            </a:r>
          </a:p>
          <a:p>
            <a:endParaRPr lang="en-US" dirty="0"/>
          </a:p>
        </p:txBody>
      </p:sp>
      <p:sp>
        <p:nvSpPr>
          <p:cNvPr id="2" name="Oval 1"/>
          <p:cNvSpPr/>
          <p:nvPr/>
        </p:nvSpPr>
        <p:spPr>
          <a:xfrm>
            <a:off x="4953000" y="3810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44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9067800" cy="5262979"/>
          </a:xfrm>
          <a:prstGeom prst="rect">
            <a:avLst/>
          </a:prstGeom>
          <a:noFill/>
        </p:spPr>
        <p:txBody>
          <a:bodyPr wrap="square" rtlCol="0">
            <a:spAutoFit/>
          </a:bodyPr>
          <a:lstStyle/>
          <a:p>
            <a:r>
              <a:rPr lang="vi-VN" sz="2400" b="1" dirty="0"/>
              <a:t>Question </a:t>
            </a:r>
            <a:r>
              <a:rPr lang="en-US" sz="2400" b="1" dirty="0"/>
              <a:t>36</a:t>
            </a:r>
            <a:r>
              <a:rPr lang="vi-VN" sz="2400" dirty="0"/>
              <a:t>. </a:t>
            </a:r>
            <a:r>
              <a:rPr lang="vi-VN" sz="2400" b="1" dirty="0"/>
              <a:t>A</a:t>
            </a:r>
            <a:r>
              <a:rPr lang="vi-VN" sz="2400" dirty="0"/>
              <a:t>. supported	</a:t>
            </a:r>
            <a:r>
              <a:rPr lang="vi-VN" sz="2400" b="1" dirty="0"/>
              <a:t>B</a:t>
            </a:r>
            <a:r>
              <a:rPr lang="vi-VN" sz="2400" dirty="0"/>
              <a:t>. preferred	</a:t>
            </a:r>
            <a:r>
              <a:rPr lang="vi-VN" sz="2400" b="1" dirty="0"/>
              <a:t>C</a:t>
            </a:r>
            <a:r>
              <a:rPr lang="vi-VN" sz="2400" dirty="0"/>
              <a:t>. admitted	</a:t>
            </a:r>
            <a:r>
              <a:rPr lang="vi-VN" sz="2400" b="1" dirty="0"/>
              <a:t>D</a:t>
            </a:r>
            <a:r>
              <a:rPr lang="vi-VN" sz="2400" dirty="0"/>
              <a:t>. afforded</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supported: </a:t>
            </a:r>
            <a:r>
              <a:rPr lang="en-US" sz="2400" dirty="0" err="1"/>
              <a:t>ủng</a:t>
            </a:r>
            <a:r>
              <a:rPr lang="en-US" sz="2400" dirty="0"/>
              <a:t> </a:t>
            </a:r>
            <a:r>
              <a:rPr lang="en-US" sz="2400" dirty="0" err="1"/>
              <a:t>hộ</a:t>
            </a:r>
            <a:r>
              <a:rPr lang="en-US" sz="2400" dirty="0"/>
              <a:t>		B. preferred: </a:t>
            </a:r>
            <a:r>
              <a:rPr lang="en-US" sz="2400" dirty="0" err="1"/>
              <a:t>thích</a:t>
            </a:r>
            <a:r>
              <a:rPr lang="en-US" sz="2400" dirty="0"/>
              <a:t>		</a:t>
            </a:r>
          </a:p>
          <a:p>
            <a:r>
              <a:rPr lang="en-US" sz="2400" dirty="0"/>
              <a:t>	C. admitted: </a:t>
            </a:r>
            <a:r>
              <a:rPr lang="en-US" sz="2400" dirty="0" err="1"/>
              <a:t>chấp</a:t>
            </a:r>
            <a:r>
              <a:rPr lang="en-US" sz="2400" dirty="0"/>
              <a:t> </a:t>
            </a:r>
            <a:r>
              <a:rPr lang="en-US" sz="2400" dirty="0" err="1"/>
              <a:t>nhận</a:t>
            </a:r>
            <a:r>
              <a:rPr lang="en-US" sz="2400" dirty="0"/>
              <a:t>		D. afforded: </a:t>
            </a:r>
            <a:r>
              <a:rPr lang="en-US" sz="2400" dirty="0" err="1"/>
              <a:t>đủ</a:t>
            </a:r>
            <a:r>
              <a:rPr lang="en-US" sz="2400" dirty="0"/>
              <a:t> </a:t>
            </a:r>
            <a:r>
              <a:rPr lang="en-US" sz="2400" dirty="0" err="1"/>
              <a:t>khả</a:t>
            </a:r>
            <a:r>
              <a:rPr lang="en-US" sz="2400" dirty="0"/>
              <a:t> </a:t>
            </a:r>
            <a:r>
              <a:rPr lang="en-US" sz="2400" dirty="0" err="1"/>
              <a:t>năng</a:t>
            </a:r>
            <a:r>
              <a:rPr lang="en-US" sz="2400" dirty="0"/>
              <a:t>, </a:t>
            </a:r>
            <a:r>
              <a:rPr lang="en-US" sz="2400" dirty="0" err="1"/>
              <a:t>dành</a:t>
            </a:r>
            <a:r>
              <a:rPr lang="en-US" sz="2400" dirty="0"/>
              <a:t> </a:t>
            </a:r>
            <a:r>
              <a:rPr lang="en-US" sz="2400" dirty="0" err="1"/>
              <a:t>cho</a:t>
            </a:r>
            <a:r>
              <a:rPr lang="en-US" sz="2400" dirty="0"/>
              <a:t>, ban </a:t>
            </a:r>
            <a:r>
              <a:rPr lang="en-US" sz="2400" dirty="0" err="1"/>
              <a:t>cho</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và</a:t>
            </a:r>
            <a:r>
              <a:rPr lang="en-US" sz="2400" dirty="0"/>
              <a:t> </a:t>
            </a:r>
            <a:r>
              <a:rPr lang="en-US" sz="2400" dirty="0" err="1"/>
              <a:t>ngữ</a:t>
            </a:r>
            <a:r>
              <a:rPr lang="en-US" sz="2400" dirty="0"/>
              <a:t> </a:t>
            </a:r>
            <a:r>
              <a:rPr lang="en-US" sz="2400" dirty="0" err="1"/>
              <a:t>cảnh</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r>
              <a:rPr lang="en-US" sz="2400" dirty="0" smtClean="0"/>
              <a:t>It </a:t>
            </a:r>
            <a:r>
              <a:rPr lang="en-US" sz="2400" dirty="0"/>
              <a:t>is therefore suggested that sport may act as a kind of ‘nursery’ for volunteering and that the experiences (36) </a:t>
            </a:r>
            <a:r>
              <a:rPr lang="en-US" sz="2400" dirty="0" smtClean="0"/>
              <a:t>_____ </a:t>
            </a:r>
            <a:r>
              <a:rPr lang="en-US" sz="2400" dirty="0"/>
              <a:t>to young people in sport may be critical for their future volunteer involvement, not only in sport but the broader society.</a:t>
            </a:r>
          </a:p>
          <a:p>
            <a:endParaRPr lang="en-US" sz="2400" dirty="0"/>
          </a:p>
        </p:txBody>
      </p:sp>
      <p:sp>
        <p:nvSpPr>
          <p:cNvPr id="2" name="Oval 1"/>
          <p:cNvSpPr/>
          <p:nvPr/>
        </p:nvSpPr>
        <p:spPr>
          <a:xfrm>
            <a:off x="7461161" y="385293"/>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616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632311"/>
          </a:xfrm>
          <a:prstGeom prst="rect">
            <a:avLst/>
          </a:prstGeom>
          <a:noFill/>
        </p:spPr>
        <p:txBody>
          <a:bodyPr wrap="square" rtlCol="0">
            <a:spAutoFit/>
          </a:bodyPr>
          <a:lstStyle/>
          <a:p>
            <a:r>
              <a:rPr lang="vi-VN" sz="2400" b="1" dirty="0"/>
              <a:t>Question </a:t>
            </a:r>
            <a:r>
              <a:rPr lang="en-US" sz="2400" b="1" dirty="0"/>
              <a:t>37</a:t>
            </a:r>
            <a:r>
              <a:rPr lang="vi-VN" sz="2400" dirty="0"/>
              <a:t>. </a:t>
            </a:r>
            <a:r>
              <a:rPr lang="vi-VN" sz="2400" b="1" dirty="0"/>
              <a:t>A</a:t>
            </a:r>
            <a:r>
              <a:rPr lang="vi-VN" sz="2400" dirty="0"/>
              <a:t>. In conclusion	</a:t>
            </a:r>
            <a:r>
              <a:rPr lang="vi-VN" sz="2400" b="1" dirty="0"/>
              <a:t>B</a:t>
            </a:r>
            <a:r>
              <a:rPr lang="vi-VN" sz="2400" dirty="0"/>
              <a:t>. In addition	</a:t>
            </a:r>
            <a:r>
              <a:rPr lang="vi-VN" sz="2400" b="1" dirty="0"/>
              <a:t>C</a:t>
            </a:r>
            <a:r>
              <a:rPr lang="vi-VN" sz="2400" dirty="0"/>
              <a:t>. In contrast	</a:t>
            </a:r>
            <a:r>
              <a:rPr lang="vi-VN" sz="2400" b="1" dirty="0"/>
              <a:t>D</a:t>
            </a:r>
            <a:r>
              <a:rPr lang="vi-VN" sz="2400" dirty="0"/>
              <a:t>. In short</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In conclusion: </a:t>
            </a:r>
            <a:r>
              <a:rPr lang="en-US" sz="2400" dirty="0" err="1"/>
              <a:t>tóm</a:t>
            </a:r>
            <a:r>
              <a:rPr lang="en-US" sz="2400" dirty="0"/>
              <a:t> </a:t>
            </a:r>
            <a:r>
              <a:rPr lang="en-US" sz="2400" dirty="0" err="1"/>
              <a:t>lại</a:t>
            </a:r>
            <a:r>
              <a:rPr lang="en-US" sz="2400" dirty="0"/>
              <a:t>	B. In addition: </a:t>
            </a:r>
            <a:r>
              <a:rPr lang="en-US" sz="2400" dirty="0" err="1"/>
              <a:t>hơn</a:t>
            </a:r>
            <a:r>
              <a:rPr lang="en-US" sz="2400" dirty="0"/>
              <a:t> </a:t>
            </a:r>
            <a:r>
              <a:rPr lang="en-US" sz="2400" dirty="0" err="1"/>
              <a:t>nữa</a:t>
            </a:r>
            <a:r>
              <a:rPr lang="en-US" sz="2400" dirty="0"/>
              <a:t>	</a:t>
            </a:r>
          </a:p>
          <a:p>
            <a:r>
              <a:rPr lang="en-US" sz="2400" dirty="0"/>
              <a:t>	C. In contrast: </a:t>
            </a:r>
            <a:r>
              <a:rPr lang="en-US" sz="2400" dirty="0" err="1"/>
              <a:t>trái</a:t>
            </a:r>
            <a:r>
              <a:rPr lang="en-US" sz="2400" dirty="0"/>
              <a:t> </a:t>
            </a:r>
            <a:r>
              <a:rPr lang="en-US" sz="2400" dirty="0" err="1"/>
              <a:t>lại</a:t>
            </a:r>
            <a:r>
              <a:rPr lang="en-US" sz="2400" dirty="0"/>
              <a:t>	D. In short: </a:t>
            </a:r>
            <a:r>
              <a:rPr lang="en-US" sz="2400" dirty="0" err="1"/>
              <a:t>tóm</a:t>
            </a:r>
            <a:r>
              <a:rPr lang="en-US" sz="2400" dirty="0"/>
              <a:t> </a:t>
            </a:r>
            <a:r>
              <a:rPr lang="en-US" sz="2400" dirty="0" err="1"/>
              <a:t>lại</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và</a:t>
            </a:r>
            <a:r>
              <a:rPr lang="en-US" sz="2400" dirty="0"/>
              <a:t> </a:t>
            </a:r>
            <a:r>
              <a:rPr lang="en-US" sz="2400" dirty="0" err="1"/>
              <a:t>ngữ</a:t>
            </a:r>
            <a:r>
              <a:rPr lang="en-US" sz="2400" dirty="0"/>
              <a:t> </a:t>
            </a:r>
            <a:r>
              <a:rPr lang="en-US" sz="2400" dirty="0" err="1"/>
              <a:t>cảnh</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smtClean="0"/>
              <a:t> </a:t>
            </a:r>
            <a:r>
              <a:rPr lang="en-US" sz="2400" dirty="0"/>
              <a:t>One of the most common approaches by many event organizers is to place an advertisement in the local media which invites readers to contact the organization. (37) </a:t>
            </a:r>
            <a:r>
              <a:rPr lang="en-US" sz="2400" dirty="0" smtClean="0"/>
              <a:t>______, </a:t>
            </a:r>
            <a:r>
              <a:rPr lang="en-US" sz="2400" dirty="0"/>
              <a:t>it is possible to ‘adopt’ a more formally structured recruitment </a:t>
            </a:r>
            <a:r>
              <a:rPr lang="en-US" sz="2400" dirty="0" err="1"/>
              <a:t>programme</a:t>
            </a:r>
            <a:r>
              <a:rPr lang="en-US" sz="2400" dirty="0"/>
              <a:t> through schools and universities.</a:t>
            </a:r>
          </a:p>
          <a:p>
            <a:endParaRPr lang="en-US" sz="2400" dirty="0"/>
          </a:p>
        </p:txBody>
      </p:sp>
      <p:sp>
        <p:nvSpPr>
          <p:cNvPr id="2" name="Oval 1"/>
          <p:cNvSpPr/>
          <p:nvPr/>
        </p:nvSpPr>
        <p:spPr>
          <a:xfrm>
            <a:off x="4800600" y="304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452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5632311"/>
          </a:xfrm>
          <a:prstGeom prst="rect">
            <a:avLst/>
          </a:prstGeom>
          <a:noFill/>
        </p:spPr>
        <p:txBody>
          <a:bodyPr wrap="square" rtlCol="0">
            <a:spAutoFit/>
          </a:bodyPr>
          <a:lstStyle/>
          <a:p>
            <a:r>
              <a:rPr lang="vi-VN" sz="2400" b="1" dirty="0"/>
              <a:t>Question </a:t>
            </a:r>
            <a:r>
              <a:rPr lang="en-US" sz="2400" b="1" dirty="0"/>
              <a:t>38</a:t>
            </a:r>
            <a:r>
              <a:rPr lang="vi-VN" sz="2400" dirty="0"/>
              <a:t>. </a:t>
            </a:r>
            <a:r>
              <a:rPr lang="vi-VN" sz="2400" b="1" dirty="0"/>
              <a:t>A</a:t>
            </a:r>
            <a:r>
              <a:rPr lang="vi-VN" sz="2400" dirty="0"/>
              <a:t>. decision	</a:t>
            </a:r>
            <a:r>
              <a:rPr lang="vi-VN" sz="2400" b="1" dirty="0"/>
              <a:t>B</a:t>
            </a:r>
            <a:r>
              <a:rPr lang="vi-VN" sz="2400" dirty="0"/>
              <a:t>. benefit	</a:t>
            </a:r>
            <a:r>
              <a:rPr lang="vi-VN" sz="2400" b="1" dirty="0"/>
              <a:t>C</a:t>
            </a:r>
            <a:r>
              <a:rPr lang="vi-VN" sz="2400" dirty="0"/>
              <a:t>. investment	</a:t>
            </a:r>
            <a:r>
              <a:rPr lang="vi-VN" sz="2400" b="1" dirty="0"/>
              <a:t>D</a:t>
            </a:r>
            <a:r>
              <a:rPr lang="vi-VN" sz="2400" dirty="0"/>
              <a:t>. movement</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decision: </a:t>
            </a:r>
            <a:r>
              <a:rPr lang="en-US" sz="2400" dirty="0" err="1"/>
              <a:t>quyết</a:t>
            </a:r>
            <a:r>
              <a:rPr lang="en-US" sz="2400" dirty="0"/>
              <a:t> </a:t>
            </a:r>
            <a:r>
              <a:rPr lang="en-US" sz="2400" dirty="0" err="1"/>
              <a:t>định</a:t>
            </a:r>
            <a:r>
              <a:rPr lang="en-US" sz="2400" dirty="0"/>
              <a:t>	B. benefit: </a:t>
            </a:r>
            <a:r>
              <a:rPr lang="en-US" sz="2400" dirty="0" err="1"/>
              <a:t>lợi</a:t>
            </a:r>
            <a:r>
              <a:rPr lang="en-US" sz="2400" dirty="0"/>
              <a:t> </a:t>
            </a:r>
            <a:r>
              <a:rPr lang="en-US" sz="2400" dirty="0" err="1"/>
              <a:t>ích</a:t>
            </a:r>
            <a:r>
              <a:rPr lang="en-US" sz="2400" dirty="0"/>
              <a:t>/ </a:t>
            </a:r>
            <a:r>
              <a:rPr lang="en-US" sz="2400" dirty="0" err="1"/>
              <a:t>ưu</a:t>
            </a:r>
            <a:r>
              <a:rPr lang="en-US" sz="2400" dirty="0"/>
              <a:t> </a:t>
            </a:r>
            <a:r>
              <a:rPr lang="en-US" sz="2400" dirty="0" err="1"/>
              <a:t>điểm</a:t>
            </a:r>
            <a:r>
              <a:rPr lang="en-US" sz="2400" dirty="0"/>
              <a:t>		</a:t>
            </a:r>
          </a:p>
          <a:p>
            <a:r>
              <a:rPr lang="en-US" sz="2400" dirty="0"/>
              <a:t>	C. investment: </a:t>
            </a:r>
            <a:r>
              <a:rPr lang="en-US" sz="2400" dirty="0" err="1"/>
              <a:t>sự</a:t>
            </a:r>
            <a:r>
              <a:rPr lang="en-US" sz="2400" dirty="0"/>
              <a:t> </a:t>
            </a:r>
            <a:r>
              <a:rPr lang="en-US" sz="2400" dirty="0" err="1"/>
              <a:t>đầu</a:t>
            </a:r>
            <a:r>
              <a:rPr lang="en-US" sz="2400" dirty="0"/>
              <a:t> </a:t>
            </a:r>
            <a:r>
              <a:rPr lang="en-US" sz="2400" dirty="0" err="1"/>
              <a:t>tư</a:t>
            </a:r>
            <a:r>
              <a:rPr lang="en-US" sz="2400" dirty="0"/>
              <a:t>	D. movement: </a:t>
            </a:r>
            <a:r>
              <a:rPr lang="en-US" sz="2400" dirty="0" err="1"/>
              <a:t>phong</a:t>
            </a:r>
            <a:r>
              <a:rPr lang="en-US" sz="2400" dirty="0"/>
              <a:t> </a:t>
            </a:r>
            <a:r>
              <a:rPr lang="en-US" sz="2400" dirty="0" err="1"/>
              <a:t>trào</a:t>
            </a:r>
            <a:r>
              <a:rPr lang="en-US" sz="2400" dirty="0"/>
              <a:t>/ </a:t>
            </a:r>
            <a:r>
              <a:rPr lang="en-US" sz="2400" dirty="0" err="1"/>
              <a:t>sự</a:t>
            </a:r>
            <a:r>
              <a:rPr lang="en-US" sz="2400" dirty="0"/>
              <a:t> </a:t>
            </a:r>
            <a:r>
              <a:rPr lang="en-US" sz="2400" dirty="0" err="1"/>
              <a:t>chuyển</a:t>
            </a:r>
            <a:r>
              <a:rPr lang="en-US" sz="2400" dirty="0"/>
              <a:t> </a:t>
            </a:r>
            <a:r>
              <a:rPr lang="en-US" sz="2400" dirty="0" err="1"/>
              <a:t>động</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và</a:t>
            </a:r>
            <a:r>
              <a:rPr lang="en-US" sz="2400" dirty="0"/>
              <a:t> </a:t>
            </a:r>
            <a:r>
              <a:rPr lang="en-US" sz="2400" dirty="0" err="1"/>
              <a:t>ngữ</a:t>
            </a:r>
            <a:r>
              <a:rPr lang="en-US" sz="2400" dirty="0"/>
              <a:t> </a:t>
            </a:r>
            <a:r>
              <a:rPr lang="en-US" sz="2400" dirty="0" err="1"/>
              <a:t>cảnh</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smtClean="0"/>
              <a:t> </a:t>
            </a:r>
            <a:r>
              <a:rPr lang="en-US" sz="2400" dirty="0"/>
              <a:t>The (38) </a:t>
            </a:r>
            <a:r>
              <a:rPr lang="en-US" sz="2400" dirty="0" smtClean="0"/>
              <a:t>___of </a:t>
            </a:r>
            <a:r>
              <a:rPr lang="en-US" sz="2400" dirty="0"/>
              <a:t>this approach is to establish a relationship between the governing body of a particular sport and young people from an early age.</a:t>
            </a:r>
          </a:p>
          <a:p>
            <a:endParaRPr lang="en-US" sz="2400" dirty="0"/>
          </a:p>
        </p:txBody>
      </p:sp>
      <p:sp>
        <p:nvSpPr>
          <p:cNvPr id="2" name="Oval 1"/>
          <p:cNvSpPr/>
          <p:nvPr/>
        </p:nvSpPr>
        <p:spPr>
          <a:xfrm>
            <a:off x="3962400" y="304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1488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5355312"/>
          </a:xfrm>
          <a:prstGeom prst="rect">
            <a:avLst/>
          </a:prstGeom>
          <a:noFill/>
        </p:spPr>
        <p:txBody>
          <a:bodyPr wrap="square" rtlCol="0">
            <a:spAutoFit/>
          </a:bodyPr>
          <a:lstStyle/>
          <a:p>
            <a:r>
              <a:rPr lang="vi-VN" b="1" dirty="0"/>
              <a:t>Question </a:t>
            </a:r>
            <a:r>
              <a:rPr lang="en-US" b="1" dirty="0"/>
              <a:t>39</a:t>
            </a:r>
            <a:r>
              <a:rPr lang="en-US" dirty="0"/>
              <a:t>.</a:t>
            </a:r>
            <a:r>
              <a:rPr lang="vi-VN" dirty="0"/>
              <a:t> Which of the following could be the main idea of the passage?</a:t>
            </a:r>
            <a:endParaRPr lang="en-US" dirty="0"/>
          </a:p>
          <a:p>
            <a:r>
              <a:rPr lang="vi-VN" b="1" dirty="0" smtClean="0"/>
              <a:t>A</a:t>
            </a:r>
            <a:r>
              <a:rPr lang="vi-VN" dirty="0"/>
              <a:t>. Generation gap doesn’t cause a big problem in American families.</a:t>
            </a:r>
            <a:endParaRPr lang="en-US" dirty="0"/>
          </a:p>
          <a:p>
            <a:r>
              <a:rPr lang="vi-VN" b="1" dirty="0" smtClean="0"/>
              <a:t>B</a:t>
            </a:r>
            <a:r>
              <a:rPr lang="vi-VN" dirty="0"/>
              <a:t>. Different points of view are the main problem between generations in America.</a:t>
            </a:r>
            <a:endParaRPr lang="en-US" dirty="0"/>
          </a:p>
          <a:p>
            <a:r>
              <a:rPr lang="vi-VN" b="1" dirty="0" smtClean="0"/>
              <a:t>C</a:t>
            </a:r>
            <a:r>
              <a:rPr lang="vi-VN" dirty="0"/>
              <a:t>. The generation gap in the past was different from that in modern time. </a:t>
            </a:r>
            <a:endParaRPr lang="en-US" dirty="0"/>
          </a:p>
          <a:p>
            <a:r>
              <a:rPr lang="vi-VN" b="1" dirty="0" smtClean="0"/>
              <a:t>D</a:t>
            </a:r>
            <a:r>
              <a:rPr lang="vi-VN" dirty="0"/>
              <a:t>. The areas of differences in generation gap have changed over the years. </a:t>
            </a:r>
            <a:endParaRPr lang="en-US" dirty="0"/>
          </a:p>
          <a:p>
            <a:endParaRPr lang="en-US" b="1" dirty="0" smtClean="0"/>
          </a:p>
          <a:p>
            <a:r>
              <a:rPr lang="vi-VN" dirty="0" smtClean="0"/>
              <a:t>Kiến </a:t>
            </a:r>
            <a:r>
              <a:rPr lang="vi-VN" dirty="0"/>
              <a:t>thức : Đọc hiểu</a:t>
            </a:r>
            <a:endParaRPr lang="en-US" dirty="0"/>
          </a:p>
          <a:p>
            <a:r>
              <a:rPr lang="vi-VN" dirty="0"/>
              <a:t>Giải thích: Cái nào dưới đây có thể là tiêu đề chính cho đoạn văn?</a:t>
            </a:r>
            <a:endParaRPr lang="en-US" dirty="0"/>
          </a:p>
          <a:p>
            <a:r>
              <a:rPr lang="vi-VN" dirty="0"/>
              <a:t>	A. Khoảng cách thế hệ không gây ra những vấn đề lớn trong những gia đình ở Mĩ</a:t>
            </a:r>
            <a:endParaRPr lang="en-US" dirty="0"/>
          </a:p>
          <a:p>
            <a:r>
              <a:rPr lang="vi-VN" dirty="0"/>
              <a:t>	B. Những quan điểm khác nhau là vấn đề chính giữa các thế hệ ở Mĩ</a:t>
            </a:r>
            <a:endParaRPr lang="en-US" dirty="0"/>
          </a:p>
          <a:p>
            <a:r>
              <a:rPr lang="vi-VN" dirty="0"/>
              <a:t>	C. Khoảng cách thế hệ trong quá khứ khác với trong thời hiện đại</a:t>
            </a:r>
            <a:endParaRPr lang="en-US" dirty="0"/>
          </a:p>
          <a:p>
            <a:r>
              <a:rPr lang="vi-VN" dirty="0"/>
              <a:t>	D. Những khía cạnh khác nhau trong khoảng cách thế hệ đã thay đổi qua nhiều năm</a:t>
            </a:r>
            <a:endParaRPr lang="en-US" dirty="0"/>
          </a:p>
          <a:p>
            <a:r>
              <a:rPr lang="vi-VN" dirty="0"/>
              <a:t>Căn cứ vào những ý chính sau, thông tin ở:</a:t>
            </a:r>
            <a:endParaRPr lang="en-US" dirty="0"/>
          </a:p>
          <a:p>
            <a:r>
              <a:rPr lang="vi-VN" dirty="0"/>
              <a:t>-Đoạn 1: Nêu thực trạng về những con số người Mĩ đã có thể nhìn thấy, nhận thức được những sự khác biệ trong khoảng cách thế hệ</a:t>
            </a:r>
            <a:endParaRPr lang="en-US" dirty="0"/>
          </a:p>
          <a:p>
            <a:r>
              <a:rPr lang="vi-VN" dirty="0"/>
              <a:t>-Đoạn 2: Phản bác lại rằng thực tế ở đoạn 1 không phải là vấn đề mà hầu hết người Mĩ không nhìn đó như một điều gây bất đồng chia </a:t>
            </a:r>
            <a:r>
              <a:rPr lang="vi-VN" dirty="0" smtClean="0"/>
              <a:t>rẽ</a:t>
            </a:r>
            <a:endParaRPr lang="en-US" dirty="0"/>
          </a:p>
        </p:txBody>
      </p:sp>
      <p:sp>
        <p:nvSpPr>
          <p:cNvPr id="2" name="Oval 1"/>
          <p:cNvSpPr/>
          <p:nvPr/>
        </p:nvSpPr>
        <p:spPr>
          <a:xfrm>
            <a:off x="228600" y="609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536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5632311"/>
          </a:xfrm>
          <a:prstGeom prst="rect">
            <a:avLst/>
          </a:prstGeom>
          <a:noFill/>
        </p:spPr>
        <p:txBody>
          <a:bodyPr wrap="square" rtlCol="0">
            <a:spAutoFit/>
          </a:bodyPr>
          <a:lstStyle/>
          <a:p>
            <a:r>
              <a:rPr lang="en-US" sz="2400" b="1" dirty="0"/>
              <a:t>Question 4</a:t>
            </a:r>
            <a:r>
              <a:rPr lang="en-US" sz="2400" dirty="0"/>
              <a:t>. These facts may be familiar _______ you.</a:t>
            </a:r>
          </a:p>
          <a:p>
            <a:r>
              <a:rPr lang="en-US" sz="2400" dirty="0"/>
              <a:t>	</a:t>
            </a:r>
            <a:r>
              <a:rPr lang="en-US" sz="2400" b="1" dirty="0"/>
              <a:t>A</a:t>
            </a:r>
            <a:r>
              <a:rPr lang="en-US" sz="2400" dirty="0"/>
              <a:t>. with 	</a:t>
            </a:r>
            <a:r>
              <a:rPr lang="en-US" sz="2400" b="1" dirty="0"/>
              <a:t>B</a:t>
            </a:r>
            <a:r>
              <a:rPr lang="en-US" sz="2400" dirty="0"/>
              <a:t>. about 	</a:t>
            </a:r>
            <a:r>
              <a:rPr lang="en-US" sz="2400" b="1" dirty="0"/>
              <a:t>C</a:t>
            </a:r>
            <a:r>
              <a:rPr lang="en-US" sz="2400" dirty="0"/>
              <a:t>. to 	</a:t>
            </a:r>
            <a:r>
              <a:rPr lang="en-US" sz="2400" b="1" dirty="0"/>
              <a:t>D</a:t>
            </a:r>
            <a:r>
              <a:rPr lang="en-US" sz="2400" dirty="0"/>
              <a:t>. into</a:t>
            </a:r>
          </a:p>
          <a:p>
            <a:endParaRPr lang="en-US" sz="2400" b="1" dirty="0" smtClean="0"/>
          </a:p>
          <a:p>
            <a:r>
              <a:rPr lang="vi-VN" sz="2400" dirty="0" smtClean="0"/>
              <a:t>Kiến </a:t>
            </a:r>
            <a:r>
              <a:rPr lang="vi-VN" sz="2400" dirty="0"/>
              <a:t>thức: </a:t>
            </a:r>
            <a:r>
              <a:rPr lang="en-US" sz="2400" dirty="0" err="1"/>
              <a:t>Giới</a:t>
            </a:r>
            <a:r>
              <a:rPr lang="en-US" sz="2400" dirty="0"/>
              <a:t> </a:t>
            </a:r>
            <a:r>
              <a:rPr lang="en-US" sz="2400" dirty="0" err="1"/>
              <a:t>từ</a:t>
            </a:r>
            <a:endParaRPr lang="en-US" sz="2400" dirty="0"/>
          </a:p>
          <a:p>
            <a:r>
              <a:rPr lang="vi-VN" sz="2400" dirty="0"/>
              <a:t>Giải thích:</a:t>
            </a:r>
            <a:endParaRPr lang="en-US" sz="2400" dirty="0"/>
          </a:p>
          <a:p>
            <a:r>
              <a:rPr lang="vi-VN" sz="2400" dirty="0"/>
              <a:t>	</a:t>
            </a:r>
            <a:r>
              <a:rPr lang="en-US" sz="2400" dirty="0"/>
              <a:t>- </a:t>
            </a:r>
            <a:r>
              <a:rPr lang="vi-VN" sz="2400" dirty="0"/>
              <a:t>on: trên =&gt; trên một địa điểm nào đó (ở trên bề mặt)</a:t>
            </a:r>
            <a:endParaRPr lang="en-US" sz="2400" dirty="0"/>
          </a:p>
          <a:p>
            <a:r>
              <a:rPr lang="vi-VN" sz="2400" dirty="0"/>
              <a:t>	</a:t>
            </a:r>
            <a:r>
              <a:rPr lang="en-US" sz="2400" dirty="0"/>
              <a:t>- </a:t>
            </a:r>
            <a:r>
              <a:rPr lang="vi-VN" sz="2400" dirty="0"/>
              <a:t>with: cùng với =&gt; dùng khi chỉ muốn nhắc đến sự hiện , sự có mặt của ai đó tại đâu đó (không chú ý đến vị trí cụ thể)</a:t>
            </a:r>
            <a:endParaRPr lang="en-US" sz="2400" dirty="0"/>
          </a:p>
          <a:p>
            <a:r>
              <a:rPr lang="vi-VN" sz="2400" dirty="0"/>
              <a:t>	</a:t>
            </a:r>
            <a:r>
              <a:rPr lang="en-US" sz="2400" dirty="0"/>
              <a:t>- </a:t>
            </a:r>
            <a:r>
              <a:rPr lang="vi-VN" sz="2400" dirty="0"/>
              <a:t>about: biết về ai</a:t>
            </a:r>
            <a:endParaRPr lang="en-US" sz="2400" dirty="0"/>
          </a:p>
          <a:p>
            <a:r>
              <a:rPr lang="vi-VN" sz="2400" dirty="0"/>
              <a:t>	</a:t>
            </a:r>
            <a:r>
              <a:rPr lang="en-US" sz="2400" dirty="0"/>
              <a:t>- </a:t>
            </a:r>
            <a:r>
              <a:rPr lang="vi-VN" sz="2400" dirty="0"/>
              <a:t>to: đối với ai </a:t>
            </a:r>
            <a:endParaRPr lang="en-US" sz="2400" dirty="0"/>
          </a:p>
          <a:p>
            <a:r>
              <a:rPr lang="vi-VN" sz="2400" dirty="0"/>
              <a:t>	</a:t>
            </a:r>
            <a:r>
              <a:rPr lang="en-US" sz="2400" dirty="0"/>
              <a:t>- </a:t>
            </a:r>
            <a:r>
              <a:rPr lang="vi-VN" sz="2400" dirty="0"/>
              <a:t>In to: ở trong (không gian kín) </a:t>
            </a:r>
            <a:endParaRPr lang="en-US" sz="2400" dirty="0"/>
          </a:p>
          <a:p>
            <a:r>
              <a:rPr lang="vi-VN" sz="2400" dirty="0"/>
              <a:t>	</a:t>
            </a:r>
            <a:r>
              <a:rPr lang="en-US" sz="2400" dirty="0"/>
              <a:t>- </a:t>
            </a:r>
            <a:r>
              <a:rPr lang="vi-VN" sz="2400" dirty="0"/>
              <a:t>Familiar to you : quen thuộc với bạn</a:t>
            </a:r>
            <a:endParaRPr lang="en-US" sz="2400" dirty="0"/>
          </a:p>
          <a:p>
            <a:r>
              <a:rPr lang="en-US" sz="2400" dirty="0" err="1"/>
              <a:t>Vậy</a:t>
            </a:r>
            <a:r>
              <a:rPr lang="en-US" sz="2400" dirty="0"/>
              <a:t> đ</a:t>
            </a:r>
            <a:r>
              <a:rPr lang="vi-VN" sz="2400" dirty="0"/>
              <a:t>áp án </a:t>
            </a:r>
            <a:r>
              <a:rPr lang="en-US" sz="2400" dirty="0" err="1"/>
              <a:t>đúng</a:t>
            </a:r>
            <a:r>
              <a:rPr lang="en-US" sz="2400" dirty="0"/>
              <a:t> </a:t>
            </a:r>
            <a:r>
              <a:rPr lang="en-US" sz="2400" dirty="0" err="1"/>
              <a:t>là</a:t>
            </a:r>
            <a:r>
              <a:rPr lang="vi-VN" sz="2400" dirty="0"/>
              <a:t> C</a:t>
            </a:r>
            <a:endParaRPr lang="en-US" sz="2400" dirty="0"/>
          </a:p>
          <a:p>
            <a:r>
              <a:rPr lang="vi-VN" sz="2400" dirty="0"/>
              <a:t>Tạm dịch: Những sự việc này có lẽ  quen thuộc với bạn </a:t>
            </a:r>
            <a:endParaRPr lang="en-US" sz="2400" dirty="0"/>
          </a:p>
          <a:p>
            <a:endParaRPr lang="en-US" sz="2400" dirty="0"/>
          </a:p>
        </p:txBody>
      </p:sp>
      <p:sp>
        <p:nvSpPr>
          <p:cNvPr id="3" name="Oval 2"/>
          <p:cNvSpPr/>
          <p:nvPr/>
        </p:nvSpPr>
        <p:spPr>
          <a:xfrm>
            <a:off x="4800600" y="685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83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 calcmode="lin" valueType="num">
                                      <p:cBhvr additive="base">
                                        <p:cTn id="4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915400" cy="6186309"/>
          </a:xfrm>
          <a:prstGeom prst="rect">
            <a:avLst/>
          </a:prstGeom>
          <a:noFill/>
        </p:spPr>
        <p:txBody>
          <a:bodyPr wrap="square" rtlCol="0">
            <a:spAutoFit/>
          </a:bodyPr>
          <a:lstStyle/>
          <a:p>
            <a:r>
              <a:rPr lang="vi-VN" b="1" dirty="0"/>
              <a:t>Question </a:t>
            </a:r>
            <a:r>
              <a:rPr lang="en-US" b="1" dirty="0"/>
              <a:t>40</a:t>
            </a:r>
            <a:r>
              <a:rPr lang="en-US" dirty="0"/>
              <a:t>.</a:t>
            </a:r>
            <a:r>
              <a:rPr lang="vi-VN" dirty="0"/>
              <a:t> The word “</a:t>
            </a:r>
            <a:r>
              <a:rPr lang="vi-VN" b="1" dirty="0"/>
              <a:t>divisive</a:t>
            </a:r>
            <a:r>
              <a:rPr lang="vi-VN" dirty="0"/>
              <a:t>” in the second paragraph is closest in meaning to </a:t>
            </a:r>
            <a:r>
              <a:rPr lang="en-US" dirty="0"/>
              <a:t>_______</a:t>
            </a:r>
            <a:r>
              <a:rPr lang="vi-VN" dirty="0"/>
              <a:t>.</a:t>
            </a:r>
            <a:endParaRPr lang="en-US" dirty="0"/>
          </a:p>
          <a:p>
            <a:r>
              <a:rPr lang="vi-VN" dirty="0"/>
              <a:t>	</a:t>
            </a:r>
            <a:r>
              <a:rPr lang="vi-VN" b="1" dirty="0"/>
              <a:t>A</a:t>
            </a:r>
            <a:r>
              <a:rPr lang="vi-VN" dirty="0"/>
              <a:t>. agreeing	</a:t>
            </a:r>
            <a:r>
              <a:rPr lang="vi-VN" b="1" dirty="0"/>
              <a:t>B</a:t>
            </a:r>
            <a:r>
              <a:rPr lang="vi-VN" dirty="0"/>
              <a:t>. positive	</a:t>
            </a:r>
            <a:r>
              <a:rPr lang="vi-VN" b="1" dirty="0"/>
              <a:t>C</a:t>
            </a:r>
            <a:r>
              <a:rPr lang="vi-VN" dirty="0"/>
              <a:t>. serious 	</a:t>
            </a:r>
            <a:r>
              <a:rPr lang="vi-VN" b="1" dirty="0"/>
              <a:t>D</a:t>
            </a:r>
            <a:r>
              <a:rPr lang="vi-VN" dirty="0"/>
              <a:t>. discordant </a:t>
            </a:r>
            <a:endParaRPr lang="en-US" dirty="0"/>
          </a:p>
          <a:p>
            <a:endParaRPr lang="en-US" b="1" dirty="0" smtClean="0"/>
          </a:p>
          <a:p>
            <a:r>
              <a:rPr lang="vi-VN" dirty="0" smtClean="0"/>
              <a:t>Kiến </a:t>
            </a:r>
            <a:r>
              <a:rPr lang="vi-VN" dirty="0"/>
              <a:t>thức : Đọc hiểu</a:t>
            </a:r>
            <a:endParaRPr lang="en-US" dirty="0"/>
          </a:p>
          <a:p>
            <a:r>
              <a:rPr lang="vi-VN" dirty="0"/>
              <a:t>Giải thích: Từ “divisive” trong đoạn văn thứ hai đồng nghĩa với từ _______.</a:t>
            </a:r>
            <a:endParaRPr lang="en-US" dirty="0"/>
          </a:p>
          <a:p>
            <a:r>
              <a:rPr lang="vi-VN" dirty="0"/>
              <a:t>	A. agreeing /əˈɡriːŋ/ (a): đồng tình, nhất trí	B. positive /ˈpɑːzətɪv/ (a): tích cực (thái độ)</a:t>
            </a:r>
            <a:endParaRPr lang="en-US" dirty="0"/>
          </a:p>
          <a:p>
            <a:r>
              <a:rPr lang="vi-VN" dirty="0"/>
              <a:t>	C. serious /ˈsɪriəs/ (a): nghiêm trọng, nguy hiểm	D. discordant /dɪsˈkɔːrdənt/ (a): bất hòa, đối nghịch</a:t>
            </a:r>
            <a:endParaRPr lang="en-US" dirty="0"/>
          </a:p>
          <a:p>
            <a:r>
              <a:rPr lang="vi-VN" dirty="0"/>
              <a:t>- Divisive /dɪˈvaɪsɪv/ (a): gây bất đồng, chia rẽ = discordant /dɪsˈkɔːrdənt/ (a): bất hòa, đối nghịch</a:t>
            </a:r>
            <a:endParaRPr lang="en-US" dirty="0"/>
          </a:p>
          <a:p>
            <a:r>
              <a:rPr lang="vi-VN" dirty="0"/>
              <a:t>Có thể dựa vào ngữ cảnh của câu để đoán nghĩa của từ: “Today, however, although more Americans see generational differences, most do not see them as divisive” </a:t>
            </a:r>
            <a:endParaRPr lang="en-US" dirty="0"/>
          </a:p>
          <a:p>
            <a:r>
              <a:rPr lang="en-US" dirty="0" err="1"/>
              <a:t>Tạm</a:t>
            </a:r>
            <a:r>
              <a:rPr lang="en-US" dirty="0"/>
              <a:t> </a:t>
            </a:r>
            <a:r>
              <a:rPr lang="en-US" dirty="0" err="1"/>
              <a:t>dịch</a:t>
            </a:r>
            <a:r>
              <a:rPr lang="en-US" dirty="0"/>
              <a:t>: </a:t>
            </a:r>
            <a:r>
              <a:rPr lang="vi-VN" dirty="0"/>
              <a:t>Tuy nhiên, ngày nay mặc dù nhiều người Mĩ đã nhìn thấy sự khác nhau về thế hệ, nhưng hầu hết họ không nhìn chúng như điều gây bất đồng, chia rẽ. </a:t>
            </a:r>
            <a:endParaRPr lang="en-US" dirty="0"/>
          </a:p>
          <a:p>
            <a:r>
              <a:rPr lang="vi-VN" dirty="0"/>
              <a:t>Đoạn trước đó tác giả tập trung vào nêu rõ những con số ám chỉ số lượng nhiều người nhìn thấy sự khác biệt thế hệ này. Và đó là một điều khá tiêu cực. Sang đoạn hai tác giả dùng liên từ “however”, và động từ trước chỗ trống dùng dạng phủ định “not” nên dễ hiểu chỗ trống cần một từ mang nghĩa tiêu cực, kết hợp với ngữ cảnh câu dễ dàng chọn được đáp án D.</a:t>
            </a:r>
            <a:endParaRPr lang="en-US" dirty="0"/>
          </a:p>
          <a:p>
            <a:endParaRPr lang="en-US" dirty="0"/>
          </a:p>
        </p:txBody>
      </p:sp>
      <p:sp>
        <p:nvSpPr>
          <p:cNvPr id="2" name="Oval 1"/>
          <p:cNvSpPr/>
          <p:nvPr/>
        </p:nvSpPr>
        <p:spPr>
          <a:xfrm>
            <a:off x="66294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095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15400" cy="5909310"/>
          </a:xfrm>
          <a:prstGeom prst="rect">
            <a:avLst/>
          </a:prstGeom>
          <a:noFill/>
        </p:spPr>
        <p:txBody>
          <a:bodyPr wrap="square" rtlCol="0">
            <a:spAutoFit/>
          </a:bodyPr>
          <a:lstStyle/>
          <a:p>
            <a:r>
              <a:rPr lang="vi-VN" b="1" dirty="0"/>
              <a:t>Question </a:t>
            </a:r>
            <a:r>
              <a:rPr lang="en-US" b="1" dirty="0"/>
              <a:t>41</a:t>
            </a:r>
            <a:r>
              <a:rPr lang="en-US" dirty="0"/>
              <a:t>.</a:t>
            </a:r>
            <a:r>
              <a:rPr lang="vi-VN" dirty="0"/>
              <a:t> What are the two reasons why large differences between generations don’t cause disagreement?</a:t>
            </a:r>
            <a:endParaRPr lang="en-US" dirty="0"/>
          </a:p>
          <a:p>
            <a:r>
              <a:rPr lang="vi-VN" dirty="0"/>
              <a:t>	</a:t>
            </a:r>
            <a:r>
              <a:rPr lang="vi-VN" b="1" dirty="0"/>
              <a:t>A</a:t>
            </a:r>
            <a:r>
              <a:rPr lang="vi-VN" dirty="0"/>
              <a:t>. The generosity of the elder generation and the attitude of the younger generation.</a:t>
            </a:r>
            <a:endParaRPr lang="en-US" dirty="0"/>
          </a:p>
          <a:p>
            <a:r>
              <a:rPr lang="vi-VN" dirty="0"/>
              <a:t>	</a:t>
            </a:r>
            <a:r>
              <a:rPr lang="vi-VN" b="1" dirty="0"/>
              <a:t>B</a:t>
            </a:r>
            <a:r>
              <a:rPr lang="vi-VN" dirty="0"/>
              <a:t>. The different styles of music and the knowledge of the elder generation.</a:t>
            </a:r>
            <a:endParaRPr lang="en-US" dirty="0"/>
          </a:p>
          <a:p>
            <a:r>
              <a:rPr lang="vi-VN" dirty="0"/>
              <a:t>	</a:t>
            </a:r>
            <a:r>
              <a:rPr lang="vi-VN" b="1" dirty="0"/>
              <a:t>C</a:t>
            </a:r>
            <a:r>
              <a:rPr lang="vi-VN" dirty="0"/>
              <a:t>. The major aspects of differences between generations and the respect to the elder generation. </a:t>
            </a:r>
            <a:endParaRPr lang="en-US" dirty="0"/>
          </a:p>
          <a:p>
            <a:r>
              <a:rPr lang="vi-VN" dirty="0"/>
              <a:t>	</a:t>
            </a:r>
            <a:r>
              <a:rPr lang="vi-VN" b="1" dirty="0"/>
              <a:t>D</a:t>
            </a:r>
            <a:r>
              <a:rPr lang="vi-VN" dirty="0"/>
              <a:t>. The pride of the elder generation and the obedience of the younger one </a:t>
            </a:r>
            <a:endParaRPr lang="en-US" dirty="0"/>
          </a:p>
          <a:p>
            <a:endParaRPr lang="en-US" b="1" dirty="0" smtClean="0"/>
          </a:p>
          <a:p>
            <a:r>
              <a:rPr lang="vi-VN" dirty="0" smtClean="0"/>
              <a:t>Kiến </a:t>
            </a:r>
            <a:r>
              <a:rPr lang="vi-VN" dirty="0"/>
              <a:t>thức : Đọc hiểu</a:t>
            </a:r>
            <a:endParaRPr lang="en-US" dirty="0"/>
          </a:p>
          <a:p>
            <a:r>
              <a:rPr lang="vi-VN" dirty="0"/>
              <a:t>Giải thích: Hai lí do tại sao những sự khác biệt lớn giữa các thế hệ lại không gây ra sự bất đồng là gì?</a:t>
            </a:r>
            <a:endParaRPr lang="en-US" dirty="0"/>
          </a:p>
          <a:p>
            <a:r>
              <a:rPr lang="vi-VN" dirty="0"/>
              <a:t>	</a:t>
            </a:r>
            <a:r>
              <a:rPr lang="vi-VN" dirty="0" smtClean="0"/>
              <a:t>-</a:t>
            </a:r>
            <a:r>
              <a:rPr lang="en-US" dirty="0" smtClean="0"/>
              <a:t> </a:t>
            </a:r>
            <a:r>
              <a:rPr lang="en-US" dirty="0" err="1"/>
              <a:t>Thông</a:t>
            </a:r>
            <a:r>
              <a:rPr lang="en-US" dirty="0"/>
              <a:t> tin 1: </a:t>
            </a:r>
            <a:r>
              <a:rPr lang="vi-VN" dirty="0"/>
              <a:t>“First, the two largest areas of difference- technology and music- are less emotionally charged than political issues……” </a:t>
            </a:r>
            <a:endParaRPr lang="en-US" dirty="0"/>
          </a:p>
          <a:p>
            <a:r>
              <a:rPr lang="en-US" dirty="0" err="1"/>
              <a:t>Tạm</a:t>
            </a:r>
            <a:r>
              <a:rPr lang="en-US" dirty="0"/>
              <a:t> </a:t>
            </a:r>
            <a:r>
              <a:rPr lang="en-US" dirty="0" err="1"/>
              <a:t>dịch</a:t>
            </a:r>
            <a:r>
              <a:rPr lang="en-US" dirty="0"/>
              <a:t>: </a:t>
            </a:r>
            <a:r>
              <a:rPr lang="vi-VN" dirty="0"/>
              <a:t>Đầu tiên, hai khía cạnh khác biệt lớn nhất là âm nhạc và công nghệ- cái mà nặng ít về mặt cảm xúc hơn các vấn đề chính trị….</a:t>
            </a:r>
            <a:endParaRPr lang="en-US" dirty="0"/>
          </a:p>
          <a:p>
            <a:r>
              <a:rPr lang="vi-VN" dirty="0"/>
              <a:t>-</a:t>
            </a:r>
            <a:r>
              <a:rPr lang="en-US" dirty="0"/>
              <a:t> </a:t>
            </a:r>
            <a:r>
              <a:rPr lang="en-US" dirty="0" err="1"/>
              <a:t>Thông</a:t>
            </a:r>
            <a:r>
              <a:rPr lang="en-US" dirty="0"/>
              <a:t> tin 1: </a:t>
            </a:r>
            <a:r>
              <a:rPr lang="vi-VN" dirty="0"/>
              <a:t>Second, in the other areas of difference, the younger generation tends to regard the older generation as superior to their own generation….” </a:t>
            </a:r>
            <a:endParaRPr lang="en-US" dirty="0"/>
          </a:p>
          <a:p>
            <a:r>
              <a:rPr lang="en-US" dirty="0" err="1"/>
              <a:t>Tạm</a:t>
            </a:r>
            <a:r>
              <a:rPr lang="en-US" dirty="0"/>
              <a:t> </a:t>
            </a:r>
            <a:r>
              <a:rPr lang="en-US" dirty="0" err="1"/>
              <a:t>dịch</a:t>
            </a:r>
            <a:r>
              <a:rPr lang="en-US" dirty="0"/>
              <a:t>: </a:t>
            </a:r>
            <a:r>
              <a:rPr lang="vi-VN" dirty="0"/>
              <a:t>Thứ hai, khía cạnh khác biệt khác đó là thế hệ trẻ có xu hướng xem thế hệ già như những người vượt trội hơn với chính thế hệ của họ….</a:t>
            </a:r>
            <a:endParaRPr lang="en-US" dirty="0"/>
          </a:p>
          <a:p>
            <a:endParaRPr lang="en-US" dirty="0"/>
          </a:p>
        </p:txBody>
      </p:sp>
      <p:sp>
        <p:nvSpPr>
          <p:cNvPr id="2" name="Oval 1"/>
          <p:cNvSpPr/>
          <p:nvPr/>
        </p:nvSpPr>
        <p:spPr>
          <a:xfrm>
            <a:off x="10668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947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91600" cy="7109639"/>
          </a:xfrm>
          <a:prstGeom prst="rect">
            <a:avLst/>
          </a:prstGeom>
          <a:noFill/>
        </p:spPr>
        <p:txBody>
          <a:bodyPr wrap="square" rtlCol="0">
            <a:spAutoFit/>
          </a:bodyPr>
          <a:lstStyle/>
          <a:p>
            <a:r>
              <a:rPr lang="vi-VN" sz="2400" b="1" dirty="0"/>
              <a:t>Question </a:t>
            </a:r>
            <a:r>
              <a:rPr lang="en-US" sz="2400" b="1" dirty="0"/>
              <a:t>42</a:t>
            </a:r>
            <a:r>
              <a:rPr lang="en-US" sz="2400" dirty="0"/>
              <a:t>.</a:t>
            </a:r>
            <a:r>
              <a:rPr lang="vi-VN" sz="2400" dirty="0"/>
              <a:t> The word “</a:t>
            </a:r>
            <a:r>
              <a:rPr lang="vi-VN" sz="2400" b="1" dirty="0"/>
              <a:t>their</a:t>
            </a:r>
            <a:r>
              <a:rPr lang="vi-VN" sz="2400" dirty="0"/>
              <a:t>” in the last paragraph refers to </a:t>
            </a:r>
            <a:r>
              <a:rPr lang="en-US" sz="2400" dirty="0"/>
              <a:t>_______</a:t>
            </a:r>
            <a:r>
              <a:rPr lang="vi-VN" sz="2400" dirty="0"/>
              <a:t>.</a:t>
            </a:r>
            <a:endParaRPr lang="en-US" sz="2400" dirty="0"/>
          </a:p>
          <a:p>
            <a:r>
              <a:rPr lang="vi-VN" sz="2400" dirty="0"/>
              <a:t>	</a:t>
            </a:r>
            <a:r>
              <a:rPr lang="vi-VN" sz="2400" b="1" dirty="0"/>
              <a:t>A</a:t>
            </a:r>
            <a:r>
              <a:rPr lang="vi-VN" sz="2400" dirty="0"/>
              <a:t>. the older generation’s	</a:t>
            </a:r>
            <a:r>
              <a:rPr lang="vi-VN" sz="2400" b="1" dirty="0"/>
              <a:t>B</a:t>
            </a:r>
            <a:r>
              <a:rPr lang="vi-VN" sz="2400" dirty="0"/>
              <a:t>. the younger generation’s</a:t>
            </a:r>
            <a:endParaRPr lang="en-US" sz="2400" dirty="0"/>
          </a:p>
          <a:p>
            <a:r>
              <a:rPr lang="vi-VN" sz="2400" dirty="0"/>
              <a:t>	</a:t>
            </a:r>
            <a:r>
              <a:rPr lang="vi-VN" sz="2400" b="1" dirty="0"/>
              <a:t>C</a:t>
            </a:r>
            <a:r>
              <a:rPr lang="vi-VN" sz="2400" dirty="0"/>
              <a:t>. supervisor’s 		</a:t>
            </a:r>
            <a:r>
              <a:rPr lang="vi-VN" sz="2400" b="1" dirty="0"/>
              <a:t>D</a:t>
            </a:r>
            <a:r>
              <a:rPr lang="vi-VN" sz="2400" dirty="0"/>
              <a:t>. over-thirty people’s</a:t>
            </a:r>
            <a:endParaRPr lang="en-US" sz="2400" dirty="0"/>
          </a:p>
          <a:p>
            <a:endParaRPr lang="en-US" sz="2400" b="1" dirty="0" smtClean="0"/>
          </a:p>
          <a:p>
            <a:r>
              <a:rPr lang="vi-VN" sz="2400" dirty="0" smtClean="0"/>
              <a:t>Kiến </a:t>
            </a:r>
            <a:r>
              <a:rPr lang="vi-VN" sz="2400" dirty="0"/>
              <a:t>thức : Đọc hiểu</a:t>
            </a:r>
            <a:endParaRPr lang="en-US" sz="2400" dirty="0"/>
          </a:p>
          <a:p>
            <a:r>
              <a:rPr lang="vi-VN" sz="2400" dirty="0"/>
              <a:t>Giải thích: Từ “</a:t>
            </a:r>
            <a:r>
              <a:rPr lang="vi-VN" sz="2400" b="1" dirty="0"/>
              <a:t>their</a:t>
            </a:r>
            <a:r>
              <a:rPr lang="vi-VN" sz="2400" dirty="0"/>
              <a:t>” ở đoạn cuối ám chỉ ________.</a:t>
            </a:r>
            <a:endParaRPr lang="en-US" sz="2400" dirty="0"/>
          </a:p>
          <a:p>
            <a:r>
              <a:rPr lang="vi-VN" sz="2400" dirty="0"/>
              <a:t>	A. của thế hệ người già	B. của thế hệ người trẻ</a:t>
            </a:r>
            <a:endParaRPr lang="en-US" sz="2400" dirty="0"/>
          </a:p>
          <a:p>
            <a:r>
              <a:rPr lang="vi-VN" sz="2400" dirty="0"/>
              <a:t>	C. của những người vượt trội	D. của những người ngoài 30 </a:t>
            </a:r>
            <a:endParaRPr lang="en-US" sz="2400" dirty="0"/>
          </a:p>
          <a:p>
            <a:r>
              <a:rPr lang="en-US" sz="2400" dirty="0" err="1"/>
              <a:t>Thông</a:t>
            </a:r>
            <a:r>
              <a:rPr lang="en-US" sz="2400" dirty="0"/>
              <a:t> tin: </a:t>
            </a:r>
            <a:r>
              <a:rPr lang="vi-VN" sz="2400" dirty="0"/>
              <a:t>Second, in the other areas of difference, the younger generation tends to regard the older generation as superior to their own generation….” </a:t>
            </a:r>
            <a:endParaRPr lang="en-US" sz="2400" dirty="0"/>
          </a:p>
          <a:p>
            <a:r>
              <a:rPr lang="en-US" sz="2400" dirty="0" err="1"/>
              <a:t>Tạm</a:t>
            </a:r>
            <a:r>
              <a:rPr lang="en-US" sz="2400" dirty="0"/>
              <a:t> </a:t>
            </a:r>
            <a:r>
              <a:rPr lang="en-US" sz="2400" dirty="0" err="1"/>
              <a:t>dịch</a:t>
            </a:r>
            <a:r>
              <a:rPr lang="en-US" sz="2400" dirty="0"/>
              <a:t>: </a:t>
            </a:r>
            <a:r>
              <a:rPr lang="vi-VN" sz="2400" dirty="0"/>
              <a:t>Thứ hai, khía cạnh khác biệt khác đó là thế hệ trẻ có xu hướng xem thế hệ già như những người vượt trội hơn với chính thế hệ của họ….</a:t>
            </a:r>
            <a:endParaRPr lang="en-US" sz="2400" dirty="0"/>
          </a:p>
          <a:p>
            <a:r>
              <a:rPr lang="vi-VN" sz="2400" dirty="0"/>
              <a:t>Như vậy, từ “their” ở đây là chỉ “the younger generation ‘s” </a:t>
            </a:r>
            <a:endParaRPr lang="en-US" sz="2400" dirty="0"/>
          </a:p>
          <a:p>
            <a:r>
              <a:rPr lang="en-US" sz="2400" dirty="0"/>
              <a:t> </a:t>
            </a:r>
          </a:p>
          <a:p>
            <a:endParaRPr lang="en-US" sz="2400" dirty="0"/>
          </a:p>
        </p:txBody>
      </p:sp>
      <p:sp>
        <p:nvSpPr>
          <p:cNvPr id="2" name="Oval 1"/>
          <p:cNvSpPr/>
          <p:nvPr/>
        </p:nvSpPr>
        <p:spPr>
          <a:xfrm>
            <a:off x="4724400" y="990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661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610600" cy="7294305"/>
          </a:xfrm>
          <a:prstGeom prst="rect">
            <a:avLst/>
          </a:prstGeom>
          <a:noFill/>
        </p:spPr>
        <p:txBody>
          <a:bodyPr wrap="square" rtlCol="0">
            <a:spAutoFit/>
          </a:bodyPr>
          <a:lstStyle/>
          <a:p>
            <a:r>
              <a:rPr lang="vi-VN" b="1" dirty="0"/>
              <a:t>Question </a:t>
            </a:r>
            <a:r>
              <a:rPr lang="en-US" b="1" dirty="0"/>
              <a:t>43</a:t>
            </a:r>
            <a:r>
              <a:rPr lang="en-US" dirty="0"/>
              <a:t>.</a:t>
            </a:r>
            <a:r>
              <a:rPr lang="vi-VN" dirty="0"/>
              <a:t> According to the passage, which is NOT true?</a:t>
            </a:r>
            <a:endParaRPr lang="en-US" dirty="0"/>
          </a:p>
          <a:p>
            <a:r>
              <a:rPr lang="vi-VN" dirty="0"/>
              <a:t>	</a:t>
            </a:r>
            <a:r>
              <a:rPr lang="vi-VN" b="1" dirty="0"/>
              <a:t>A</a:t>
            </a:r>
            <a:r>
              <a:rPr lang="vi-VN" dirty="0"/>
              <a:t>. The majority of Americans agree generations’ viewpoint to be the major differences.</a:t>
            </a:r>
            <a:endParaRPr lang="en-US" dirty="0"/>
          </a:p>
          <a:p>
            <a:r>
              <a:rPr lang="vi-VN" dirty="0"/>
              <a:t>	</a:t>
            </a:r>
            <a:r>
              <a:rPr lang="vi-VN" b="1" dirty="0"/>
              <a:t>B</a:t>
            </a:r>
            <a:r>
              <a:rPr lang="vi-VN" dirty="0"/>
              <a:t>. Technology is one of the two biggest areas creating the gap between the old and the young.</a:t>
            </a:r>
            <a:endParaRPr lang="en-US" dirty="0"/>
          </a:p>
          <a:p>
            <a:r>
              <a:rPr lang="vi-VN" dirty="0"/>
              <a:t>	</a:t>
            </a:r>
            <a:r>
              <a:rPr lang="vi-VN" b="1" dirty="0"/>
              <a:t>C</a:t>
            </a:r>
            <a:r>
              <a:rPr lang="vi-VN" dirty="0"/>
              <a:t>. Grandparents feel uncomfortable with their grandchildren because of their better technology skills. </a:t>
            </a:r>
            <a:endParaRPr lang="en-US" dirty="0"/>
          </a:p>
          <a:p>
            <a:r>
              <a:rPr lang="vi-VN" dirty="0"/>
              <a:t>	</a:t>
            </a:r>
            <a:r>
              <a:rPr lang="vi-VN" b="1" dirty="0"/>
              <a:t>D</a:t>
            </a:r>
            <a:r>
              <a:rPr lang="vi-VN" dirty="0"/>
              <a:t>. The elderly in America are admired in moral values, work ethic and respect for others.</a:t>
            </a:r>
            <a:endParaRPr lang="en-US" dirty="0"/>
          </a:p>
          <a:p>
            <a:r>
              <a:rPr lang="en-US" dirty="0" err="1" smtClean="0"/>
              <a:t>Kiến</a:t>
            </a:r>
            <a:r>
              <a:rPr lang="en-US" dirty="0" smtClean="0"/>
              <a:t> </a:t>
            </a:r>
            <a:r>
              <a:rPr lang="en-US" dirty="0" err="1"/>
              <a:t>thức</a:t>
            </a:r>
            <a:r>
              <a:rPr lang="en-US" dirty="0"/>
              <a:t> :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vi-VN" dirty="0"/>
              <a:t>Theo đoạn văn, khẳng định nào dưới đây không đúng?</a:t>
            </a:r>
            <a:endParaRPr lang="en-US" dirty="0"/>
          </a:p>
          <a:p>
            <a:r>
              <a:rPr lang="en-US" dirty="0"/>
              <a:t>	</a:t>
            </a:r>
            <a:r>
              <a:rPr lang="vi-VN" dirty="0"/>
              <a:t>A. phần lớn người Mĩ đều đồng tình với quan điểm giữa các thế hệ có sự khác biệt lớn</a:t>
            </a:r>
            <a:endParaRPr lang="en-US" dirty="0"/>
          </a:p>
          <a:p>
            <a:r>
              <a:rPr lang="en-US" dirty="0"/>
              <a:t>	</a:t>
            </a:r>
            <a:r>
              <a:rPr lang="vi-VN" dirty="0"/>
              <a:t>B. công nghệ là một trong những khía cạnh tạo ra sự khác biệt lớn nhất giữa người già và người trẻ</a:t>
            </a:r>
            <a:endParaRPr lang="en-US" dirty="0"/>
          </a:p>
          <a:p>
            <a:r>
              <a:rPr lang="en-US" dirty="0"/>
              <a:t>	</a:t>
            </a:r>
            <a:r>
              <a:rPr lang="vi-VN" dirty="0"/>
              <a:t>C. ông bà cảm thấy không thoải mái với con cháu vì những kĩ năng về công nghệ của chúng tốt hơn</a:t>
            </a:r>
            <a:endParaRPr lang="en-US" dirty="0"/>
          </a:p>
          <a:p>
            <a:r>
              <a:rPr lang="en-US" dirty="0"/>
              <a:t>	</a:t>
            </a:r>
            <a:r>
              <a:rPr lang="vi-VN" dirty="0"/>
              <a:t>D. người già ở Mĩ được ngưỡng mộ vì những giá trị về đạo đức, luân lí làm việc và sụ tôn trọng đối với người khác</a:t>
            </a:r>
            <a:endParaRPr lang="en-US" dirty="0"/>
          </a:p>
          <a:p>
            <a:r>
              <a:rPr lang="vi-VN" dirty="0"/>
              <a:t>Đáp án C sai vì căn cứ vào thông tin câu 2 đoạn 4:</a:t>
            </a:r>
            <a:endParaRPr lang="en-US" dirty="0"/>
          </a:p>
          <a:p>
            <a:r>
              <a:rPr lang="en-US" dirty="0" err="1"/>
              <a:t>Thông</a:t>
            </a:r>
            <a:r>
              <a:rPr lang="en-US" dirty="0"/>
              <a:t> tin: </a:t>
            </a:r>
            <a:r>
              <a:rPr lang="vi-VN" dirty="0"/>
              <a:t>The older generation is likely to be proud of the younger generation’s prowess in technology rather than to view it as a problem” </a:t>
            </a:r>
            <a:endParaRPr lang="en-US" dirty="0"/>
          </a:p>
          <a:p>
            <a:r>
              <a:rPr lang="en-US" dirty="0" err="1"/>
              <a:t>Tạm</a:t>
            </a:r>
            <a:r>
              <a:rPr lang="en-US" dirty="0"/>
              <a:t> </a:t>
            </a:r>
            <a:r>
              <a:rPr lang="en-US" dirty="0" err="1"/>
              <a:t>dịch</a:t>
            </a:r>
            <a:r>
              <a:rPr lang="en-US" dirty="0"/>
              <a:t>: </a:t>
            </a:r>
            <a:r>
              <a:rPr lang="vi-VN" dirty="0"/>
              <a:t>Thế hệ những người già có thể rất tự hào với thế hệ trẻ vì năng lực của chúng trong lĩnh vực công nghệ thay vì xem chúng như một vấn đề.</a:t>
            </a:r>
            <a:endParaRPr lang="en-US" dirty="0"/>
          </a:p>
          <a:p>
            <a:endParaRPr lang="en-US" dirty="0"/>
          </a:p>
        </p:txBody>
      </p:sp>
      <p:sp>
        <p:nvSpPr>
          <p:cNvPr id="2" name="Oval 1"/>
          <p:cNvSpPr/>
          <p:nvPr/>
        </p:nvSpPr>
        <p:spPr>
          <a:xfrm>
            <a:off x="1219200" y="17526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724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 calcmode="lin" valueType="num">
                                      <p:cBhvr additive="base">
                                        <p:cTn id="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anim calcmode="lin" valueType="num">
                                      <p:cBhvr additive="base">
                                        <p:cTn id="1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anim calcmode="lin" valueType="num">
                                      <p:cBhvr additive="base">
                                        <p:cTn id="1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anim calcmode="lin" valueType="num">
                                      <p:cBhvr additive="base">
                                        <p:cTn id="1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anim calcmode="lin" valueType="num">
                                      <p:cBhvr additive="base">
                                        <p:cTn id="2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 calcmode="lin" valueType="num">
                                      <p:cBhvr additive="base">
                                        <p:cTn id="2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anim calcmode="lin" valueType="num">
                                      <p:cBhvr additive="base">
                                        <p:cTn id="31"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anim calcmode="lin" valueType="num">
                                      <p:cBhvr additive="base">
                                        <p:cTn id="35"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3" end="13"/>
                                            </p:txEl>
                                          </p:spTgt>
                                        </p:tgtEl>
                                        <p:attrNameLst>
                                          <p:attrName>style.visibility</p:attrName>
                                        </p:attrNameLst>
                                      </p:cBhvr>
                                      <p:to>
                                        <p:strVal val="visible"/>
                                      </p:to>
                                    </p:set>
                                    <p:anim calcmode="lin" valueType="num">
                                      <p:cBhvr additive="base">
                                        <p:cTn id="39"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15400" cy="6463308"/>
          </a:xfrm>
          <a:prstGeom prst="rect">
            <a:avLst/>
          </a:prstGeom>
          <a:noFill/>
        </p:spPr>
        <p:txBody>
          <a:bodyPr wrap="square" rtlCol="0">
            <a:spAutoFit/>
          </a:bodyPr>
          <a:lstStyle/>
          <a:p>
            <a:r>
              <a:rPr lang="vi-VN" b="1" dirty="0"/>
              <a:t>Question </a:t>
            </a:r>
            <a:r>
              <a:rPr lang="en-US" b="1" dirty="0"/>
              <a:t>44</a:t>
            </a:r>
            <a:r>
              <a:rPr lang="en-US" dirty="0"/>
              <a:t>.</a:t>
            </a:r>
            <a:r>
              <a:rPr lang="vi-VN" dirty="0"/>
              <a:t> Which of the following could be the best title of the passage?</a:t>
            </a:r>
            <a:endParaRPr lang="en-US" dirty="0"/>
          </a:p>
          <a:p>
            <a:r>
              <a:rPr lang="vi-VN" dirty="0"/>
              <a:t>	</a:t>
            </a:r>
            <a:r>
              <a:rPr lang="vi-VN" b="1" dirty="0"/>
              <a:t>A</a:t>
            </a:r>
            <a:r>
              <a:rPr lang="vi-VN" dirty="0"/>
              <a:t>. The differences between male and female brain and the condition for Alzheimer’s.</a:t>
            </a:r>
            <a:endParaRPr lang="en-US" dirty="0"/>
          </a:p>
          <a:p>
            <a:r>
              <a:rPr lang="vi-VN" dirty="0"/>
              <a:t>	</a:t>
            </a:r>
            <a:r>
              <a:rPr lang="vi-VN" b="1" dirty="0"/>
              <a:t>B</a:t>
            </a:r>
            <a:r>
              <a:rPr lang="vi-VN" dirty="0"/>
              <a:t>. Research shines light on why women are more likely to develop Alzheimer’s.</a:t>
            </a:r>
            <a:endParaRPr lang="en-US" dirty="0"/>
          </a:p>
          <a:p>
            <a:r>
              <a:rPr lang="vi-VN" dirty="0"/>
              <a:t>	</a:t>
            </a:r>
            <a:r>
              <a:rPr lang="vi-VN" b="1" dirty="0"/>
              <a:t>C</a:t>
            </a:r>
            <a:r>
              <a:rPr lang="vi-VN" dirty="0"/>
              <a:t>. The method for treating Alzheimer’s in women </a:t>
            </a:r>
            <a:endParaRPr lang="en-US" dirty="0"/>
          </a:p>
          <a:p>
            <a:r>
              <a:rPr lang="vi-VN" dirty="0"/>
              <a:t>	</a:t>
            </a:r>
            <a:r>
              <a:rPr lang="vi-VN" b="1" dirty="0"/>
              <a:t>D</a:t>
            </a:r>
            <a:r>
              <a:rPr lang="vi-VN" dirty="0"/>
              <a:t>. Alzheimer’s – the leading cause of death for women. </a:t>
            </a:r>
            <a:endParaRPr lang="en-US" dirty="0"/>
          </a:p>
          <a:p>
            <a:endParaRPr lang="en-US" b="1" dirty="0" smtClean="0"/>
          </a:p>
          <a:p>
            <a:r>
              <a:rPr lang="en-US" dirty="0" err="1" smtClean="0"/>
              <a:t>Kiến</a:t>
            </a:r>
            <a:r>
              <a:rPr lang="en-US" dirty="0" smtClean="0"/>
              <a:t> </a:t>
            </a:r>
            <a:r>
              <a:rPr lang="en-US" dirty="0" err="1"/>
              <a:t>thức</a:t>
            </a:r>
            <a:r>
              <a:rPr lang="en-US" dirty="0"/>
              <a:t> :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vi-VN" dirty="0"/>
              <a:t>Câu nào trong các câu sau có thể là tiêu đề phù hợp nhất của đoạn văn? </a:t>
            </a:r>
            <a:endParaRPr lang="en-US" dirty="0"/>
          </a:p>
          <a:p>
            <a:r>
              <a:rPr lang="en-US" dirty="0"/>
              <a:t>	</a:t>
            </a:r>
            <a:r>
              <a:rPr lang="vi-VN" dirty="0"/>
              <a:t>A. Sự khác nhau giữa bộ não của nam và nữ và các điều kiện để mắc bệnh Alzheimer. </a:t>
            </a:r>
            <a:endParaRPr lang="en-US" dirty="0"/>
          </a:p>
          <a:p>
            <a:r>
              <a:rPr lang="en-US" dirty="0"/>
              <a:t>	</a:t>
            </a:r>
            <a:r>
              <a:rPr lang="vi-VN" dirty="0"/>
              <a:t>B. Các nghiên cứu đã chỉ ra nguyên nhân vì sao phụ nữ dễ bị Alzheimer hơn. </a:t>
            </a:r>
            <a:endParaRPr lang="en-US" dirty="0"/>
          </a:p>
          <a:p>
            <a:r>
              <a:rPr lang="en-US" dirty="0"/>
              <a:t>	</a:t>
            </a:r>
            <a:r>
              <a:rPr lang="vi-VN" dirty="0"/>
              <a:t>C. Phương pháp điều trị Alzheimer ở nữ giới.</a:t>
            </a:r>
            <a:endParaRPr lang="en-US" dirty="0"/>
          </a:p>
          <a:p>
            <a:r>
              <a:rPr lang="en-US" dirty="0"/>
              <a:t>	</a:t>
            </a:r>
            <a:r>
              <a:rPr lang="vi-VN" dirty="0"/>
              <a:t>D. Alzheimer – nguyên nhân tử vong hàng đầu ở phụ nữ.</a:t>
            </a:r>
            <a:endParaRPr lang="en-US" dirty="0"/>
          </a:p>
          <a:p>
            <a:r>
              <a:rPr lang="vi-VN" dirty="0"/>
              <a:t>Căn cứ vào thông tin đoạn 1:</a:t>
            </a:r>
            <a:endParaRPr lang="en-US" dirty="0"/>
          </a:p>
          <a:p>
            <a:r>
              <a:rPr lang="vi-VN" dirty="0"/>
              <a:t>The reason women appear to be at greater risk of developing Alzheimer’s disease than men might be due to a number of genetic, anatomical and even social influences, researchers have suggested. (Các nhà nghiên cứu đã chỉ ra rằng nguyên nhân phụ nữ dường dư có nguy cơ mắc bệnh Alzheimer cao hơn nam giới là do các tác động của gien, giải phẫu và cả của xã hội).</a:t>
            </a:r>
            <a:endParaRPr lang="en-US" dirty="0"/>
          </a:p>
          <a:p>
            <a:endParaRPr lang="en-US" dirty="0"/>
          </a:p>
        </p:txBody>
      </p:sp>
      <p:sp>
        <p:nvSpPr>
          <p:cNvPr id="2" name="Oval 1"/>
          <p:cNvSpPr/>
          <p:nvPr/>
        </p:nvSpPr>
        <p:spPr>
          <a:xfrm>
            <a:off x="990600" y="1981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35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863417"/>
          </a:xfrm>
          <a:prstGeom prst="rect">
            <a:avLst/>
          </a:prstGeom>
          <a:noFill/>
        </p:spPr>
        <p:txBody>
          <a:bodyPr wrap="square" rtlCol="0">
            <a:spAutoFit/>
          </a:bodyPr>
          <a:lstStyle/>
          <a:p>
            <a:r>
              <a:rPr lang="vi-VN" sz="2000" b="1" dirty="0"/>
              <a:t>Question </a:t>
            </a:r>
            <a:r>
              <a:rPr lang="en-US" sz="2000" b="1" dirty="0"/>
              <a:t>45</a:t>
            </a:r>
            <a:r>
              <a:rPr lang="en-US" sz="2000" dirty="0"/>
              <a:t>.</a:t>
            </a:r>
            <a:r>
              <a:rPr lang="vi-VN" sz="2000" dirty="0"/>
              <a:t> The following are the reasons for Alzheimer’s disease, EXCEPT </a:t>
            </a:r>
            <a:r>
              <a:rPr lang="en-US" sz="2000" dirty="0"/>
              <a:t>_______.</a:t>
            </a:r>
          </a:p>
          <a:p>
            <a:r>
              <a:rPr lang="vi-VN" sz="2000" dirty="0"/>
              <a:t>	</a:t>
            </a:r>
            <a:r>
              <a:rPr lang="vi-VN" sz="2000" b="1" dirty="0"/>
              <a:t>A</a:t>
            </a:r>
            <a:r>
              <a:rPr lang="vi-VN" sz="2000" dirty="0"/>
              <a:t>. gene	</a:t>
            </a:r>
            <a:r>
              <a:rPr lang="vi-VN" sz="2000" b="1" dirty="0"/>
              <a:t>B</a:t>
            </a:r>
            <a:r>
              <a:rPr lang="vi-VN" sz="2000" dirty="0"/>
              <a:t>. anatomy	</a:t>
            </a:r>
            <a:r>
              <a:rPr lang="vi-VN" sz="2000" b="1" dirty="0"/>
              <a:t>C</a:t>
            </a:r>
            <a:r>
              <a:rPr lang="vi-VN" sz="2000" dirty="0"/>
              <a:t>. age 	</a:t>
            </a:r>
            <a:r>
              <a:rPr lang="vi-VN" sz="2000" b="1" dirty="0"/>
              <a:t>D</a:t>
            </a:r>
            <a:r>
              <a:rPr lang="vi-VN" sz="2000" dirty="0"/>
              <a:t>. job </a:t>
            </a:r>
            <a:endParaRPr lang="en-US" sz="2000" dirty="0"/>
          </a:p>
          <a:p>
            <a:endParaRPr lang="en-US" sz="2000" b="1" dirty="0" smtClean="0"/>
          </a:p>
          <a:p>
            <a:r>
              <a:rPr lang="en-US" sz="2000" dirty="0" err="1" smtClean="0"/>
              <a:t>Kiến</a:t>
            </a:r>
            <a:r>
              <a:rPr lang="en-US" sz="2000" dirty="0" smtClean="0"/>
              <a:t> </a:t>
            </a:r>
            <a:r>
              <a:rPr lang="en-US" sz="2000" dirty="0" err="1"/>
              <a:t>thức</a:t>
            </a:r>
            <a:r>
              <a:rPr lang="en-US" sz="2000" dirty="0"/>
              <a:t> :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r>
              <a:rPr lang="vi-VN" sz="2000" dirty="0"/>
              <a:t>Những điều sau đây là nguyên nhân gây bệnh Alzheimer, ngoại trừ ________.</a:t>
            </a:r>
            <a:endParaRPr lang="en-US" sz="2000" dirty="0"/>
          </a:p>
          <a:p>
            <a:r>
              <a:rPr lang="en-US" sz="2000" dirty="0"/>
              <a:t>	</a:t>
            </a:r>
            <a:r>
              <a:rPr lang="vi-VN" sz="2000" dirty="0"/>
              <a:t>A. gien </a:t>
            </a:r>
            <a:r>
              <a:rPr lang="en-US" sz="2000" dirty="0"/>
              <a:t>	</a:t>
            </a:r>
            <a:r>
              <a:rPr lang="vi-VN" sz="2000" dirty="0"/>
              <a:t>B. giải phẫu </a:t>
            </a:r>
            <a:endParaRPr lang="en-US" sz="2000" dirty="0"/>
          </a:p>
          <a:p>
            <a:r>
              <a:rPr lang="en-US" sz="2000" dirty="0"/>
              <a:t>	</a:t>
            </a:r>
            <a:r>
              <a:rPr lang="vi-VN" sz="2000" dirty="0"/>
              <a:t>C. tuổi tác </a:t>
            </a:r>
            <a:r>
              <a:rPr lang="en-US" sz="2000" dirty="0"/>
              <a:t>	</a:t>
            </a:r>
            <a:r>
              <a:rPr lang="vi-VN" sz="2000" dirty="0"/>
              <a:t>D. nghề nghiệp</a:t>
            </a:r>
            <a:endParaRPr lang="en-US" sz="2000" dirty="0"/>
          </a:p>
          <a:p>
            <a:r>
              <a:rPr lang="en-US" sz="2000" dirty="0" err="1"/>
              <a:t>Thông</a:t>
            </a:r>
            <a:r>
              <a:rPr lang="en-US" sz="2000" dirty="0"/>
              <a:t> tin 1</a:t>
            </a:r>
            <a:r>
              <a:rPr lang="vi-VN" sz="2000" dirty="0"/>
              <a:t>: The reason women appear to be at greater risk of developing Alzheimer’s disease than men might be due to a number of genetic, anatomical and even social influences, researchers have suggested. Tạm dịch: Các nhà nghiên cứu đã chỉ ra rằng nguyên nhân phụ nữ dường dư có nguy cơ mắc bệnh Alzheimer cao hơn nam giới là do các tác động của gien, giải phẫu và cả của xã hội.</a:t>
            </a:r>
            <a:endParaRPr lang="en-US" sz="2000" dirty="0"/>
          </a:p>
          <a:p>
            <a:r>
              <a:rPr lang="en-US" sz="2000" dirty="0" err="1"/>
              <a:t>Thông</a:t>
            </a:r>
            <a:r>
              <a:rPr lang="en-US" sz="2000" dirty="0"/>
              <a:t> tin 2</a:t>
            </a:r>
            <a:r>
              <a:rPr lang="vi-VN" sz="2000" dirty="0"/>
              <a:t>: Alzheimer’s disease is only one of the types of dementia, but the most common form. While one explanation is that dementia risk increases with age, and women have longer life expectancies than men, new research suggests there might be more to the matter, including that protein tangles found within neurons and linked to Alzheimer’s disease might spread differently in women’s brains than men’s. </a:t>
            </a:r>
            <a:endParaRPr lang="en-US" sz="2000" dirty="0"/>
          </a:p>
          <a:p>
            <a:endParaRPr lang="en-US" sz="2000" dirty="0"/>
          </a:p>
        </p:txBody>
      </p:sp>
      <p:sp>
        <p:nvSpPr>
          <p:cNvPr id="2" name="Oval 1"/>
          <p:cNvSpPr/>
          <p:nvPr/>
        </p:nvSpPr>
        <p:spPr>
          <a:xfrm>
            <a:off x="4800600" y="838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735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370975"/>
          </a:xfrm>
          <a:prstGeom prst="rect">
            <a:avLst/>
          </a:prstGeom>
          <a:noFill/>
        </p:spPr>
        <p:txBody>
          <a:bodyPr wrap="square" rtlCol="0">
            <a:spAutoFit/>
          </a:bodyPr>
          <a:lstStyle/>
          <a:p>
            <a:r>
              <a:rPr lang="vi-VN" sz="2400" b="1" dirty="0"/>
              <a:t>Question </a:t>
            </a:r>
            <a:r>
              <a:rPr lang="en-US" sz="2400" b="1" dirty="0"/>
              <a:t>46</a:t>
            </a:r>
            <a:r>
              <a:rPr lang="en-US" sz="2400" dirty="0"/>
              <a:t>.</a:t>
            </a:r>
            <a:r>
              <a:rPr lang="vi-VN" sz="2400" dirty="0"/>
              <a:t> The word “</a:t>
            </a:r>
            <a:r>
              <a:rPr lang="vi-VN" sz="2400" b="1" dirty="0"/>
              <a:t>tangles</a:t>
            </a:r>
            <a:r>
              <a:rPr lang="vi-VN" sz="2400" dirty="0"/>
              <a:t>” in paragraph 2 is closest in meaning to </a:t>
            </a:r>
            <a:r>
              <a:rPr lang="en-US" sz="2400" dirty="0"/>
              <a:t>_______.</a:t>
            </a:r>
          </a:p>
          <a:p>
            <a:r>
              <a:rPr lang="vi-VN" sz="2400" b="1" dirty="0" smtClean="0"/>
              <a:t>A</a:t>
            </a:r>
            <a:r>
              <a:rPr lang="vi-VN" sz="2400" dirty="0"/>
              <a:t>. muddles	</a:t>
            </a:r>
            <a:r>
              <a:rPr lang="vi-VN" sz="2400" b="1" dirty="0"/>
              <a:t>B</a:t>
            </a:r>
            <a:r>
              <a:rPr lang="vi-VN" sz="2400" dirty="0"/>
              <a:t>. orders	</a:t>
            </a:r>
            <a:r>
              <a:rPr lang="vi-VN" sz="2400" b="1" dirty="0"/>
              <a:t>C</a:t>
            </a:r>
            <a:r>
              <a:rPr lang="vi-VN" sz="2400" dirty="0"/>
              <a:t>. arrangements 	</a:t>
            </a:r>
            <a:r>
              <a:rPr lang="vi-VN" sz="2400" b="1" dirty="0"/>
              <a:t>D</a:t>
            </a:r>
            <a:r>
              <a:rPr lang="vi-VN" sz="2400" dirty="0"/>
              <a:t>. positions </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“tangles” trong đoạn 2 gần nghĩa nhất với từ _________.</a:t>
            </a:r>
            <a:endParaRPr lang="en-US" sz="2400" dirty="0"/>
          </a:p>
          <a:p>
            <a:r>
              <a:rPr lang="en-US" sz="2400" dirty="0"/>
              <a:t>	</a:t>
            </a:r>
            <a:r>
              <a:rPr lang="vi-VN" sz="2400" dirty="0"/>
              <a:t>A. tình trạng lộn xộn, sự lộn xộn </a:t>
            </a:r>
            <a:r>
              <a:rPr lang="en-US" sz="2400" dirty="0"/>
              <a:t>	</a:t>
            </a:r>
            <a:r>
              <a:rPr lang="vi-VN" sz="2400" dirty="0"/>
              <a:t>B. trật tự</a:t>
            </a:r>
            <a:endParaRPr lang="en-US" sz="2400" dirty="0"/>
          </a:p>
          <a:p>
            <a:r>
              <a:rPr lang="en-US" sz="2400" dirty="0"/>
              <a:t>	</a:t>
            </a:r>
            <a:r>
              <a:rPr lang="vi-VN" sz="2400" dirty="0"/>
              <a:t>C. sự sắp xếp, sắp đặt </a:t>
            </a:r>
            <a:r>
              <a:rPr lang="en-US" sz="2400" dirty="0"/>
              <a:t>	</a:t>
            </a:r>
            <a:r>
              <a:rPr lang="vi-VN" sz="2400" dirty="0"/>
              <a:t>D. vị trí</a:t>
            </a:r>
            <a:endParaRPr lang="en-US" sz="2400" dirty="0"/>
          </a:p>
          <a:p>
            <a:r>
              <a:rPr lang="vi-VN" sz="2400" dirty="0"/>
              <a:t>Từ đồng nghĩa: tangle (tình trạng lộn xộn) = muddle</a:t>
            </a:r>
            <a:endParaRPr lang="en-US" sz="2400" dirty="0"/>
          </a:p>
          <a:p>
            <a:r>
              <a:rPr lang="en-US" sz="2400" dirty="0" err="1"/>
              <a:t>Thông</a:t>
            </a:r>
            <a:r>
              <a:rPr lang="en-US" sz="2400" dirty="0"/>
              <a:t> tin: </a:t>
            </a:r>
            <a:r>
              <a:rPr lang="vi-VN" sz="2400" dirty="0"/>
              <a:t>While one explanation is that dementia risk increases with age, and women have longer life expectancies than men, new research suggests there might be more to the matter, including that protein tangles found within neurons and linked to Alzheimer’s disease might spread differently in women’s brains than men’s. </a:t>
            </a:r>
            <a:endParaRPr lang="en-US" sz="2400" dirty="0"/>
          </a:p>
          <a:p>
            <a:endParaRPr lang="en-US" sz="2400" dirty="0"/>
          </a:p>
        </p:txBody>
      </p:sp>
      <p:sp>
        <p:nvSpPr>
          <p:cNvPr id="2" name="Oval 1"/>
          <p:cNvSpPr/>
          <p:nvPr/>
        </p:nvSpPr>
        <p:spPr>
          <a:xfrm>
            <a:off x="228600" y="10668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9451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991600" cy="6740307"/>
          </a:xfrm>
          <a:prstGeom prst="rect">
            <a:avLst/>
          </a:prstGeom>
          <a:noFill/>
        </p:spPr>
        <p:txBody>
          <a:bodyPr wrap="square" rtlCol="0">
            <a:spAutoFit/>
          </a:bodyPr>
          <a:lstStyle/>
          <a:p>
            <a:r>
              <a:rPr lang="vi-VN" sz="2400" b="1" dirty="0"/>
              <a:t>Question </a:t>
            </a:r>
            <a:r>
              <a:rPr lang="en-US" sz="2400" b="1" dirty="0"/>
              <a:t>47</a:t>
            </a:r>
            <a:r>
              <a:rPr lang="en-US" sz="2400" dirty="0"/>
              <a:t>.</a:t>
            </a:r>
            <a:r>
              <a:rPr lang="vi-VN" sz="2400" dirty="0"/>
              <a:t> What does the word “</a:t>
            </a:r>
            <a:r>
              <a:rPr lang="vi-VN" sz="2400" b="1" dirty="0"/>
              <a:t>their</a:t>
            </a:r>
            <a:r>
              <a:rPr lang="vi-VN" sz="2400" dirty="0"/>
              <a:t>” in paragraph 3 refer to?</a:t>
            </a:r>
            <a:endParaRPr lang="en-US" sz="2400" dirty="0"/>
          </a:p>
          <a:p>
            <a:r>
              <a:rPr lang="vi-VN" sz="2400" dirty="0"/>
              <a:t>	</a:t>
            </a:r>
            <a:r>
              <a:rPr lang="vi-VN" sz="2400" b="1" dirty="0"/>
              <a:t>A</a:t>
            </a:r>
            <a:r>
              <a:rPr lang="vi-VN" sz="2400" dirty="0"/>
              <a:t>. 123 men’s and 178 women’s without cognitive problems</a:t>
            </a:r>
            <a:endParaRPr lang="en-US" sz="2400" dirty="0"/>
          </a:p>
          <a:p>
            <a:r>
              <a:rPr lang="vi-VN" sz="2400" dirty="0"/>
              <a:t>	</a:t>
            </a:r>
            <a:r>
              <a:rPr lang="vi-VN" sz="2400" b="1" dirty="0"/>
              <a:t>B</a:t>
            </a:r>
            <a:r>
              <a:rPr lang="vi-VN" sz="2400" dirty="0"/>
              <a:t>. 101 men’s and 60 women’s with mild cognitive problems</a:t>
            </a:r>
            <a:endParaRPr lang="en-US" sz="2400" dirty="0"/>
          </a:p>
          <a:p>
            <a:r>
              <a:rPr lang="vi-VN" sz="2400" dirty="0"/>
              <a:t>	</a:t>
            </a:r>
            <a:r>
              <a:rPr lang="vi-VN" sz="2400" b="1" dirty="0"/>
              <a:t>C</a:t>
            </a:r>
            <a:r>
              <a:rPr lang="vi-VN" sz="2400" dirty="0"/>
              <a:t>. cognitively normal older people’s </a:t>
            </a:r>
            <a:endParaRPr lang="en-US" sz="2400" dirty="0"/>
          </a:p>
          <a:p>
            <a:r>
              <a:rPr lang="vi-VN" sz="2400" dirty="0"/>
              <a:t>	</a:t>
            </a:r>
            <a:r>
              <a:rPr lang="vi-VN" sz="2400" b="1" dirty="0"/>
              <a:t>D</a:t>
            </a:r>
            <a:r>
              <a:rPr lang="vi-VN" sz="2400" dirty="0"/>
              <a:t>. people’s with Alzheimer’s disease </a:t>
            </a:r>
            <a:endParaRPr lang="en-US" sz="2400" dirty="0"/>
          </a:p>
          <a:p>
            <a:r>
              <a:rPr lang="en-US" sz="2400" dirty="0" err="1" smtClean="0"/>
              <a:t>Kiến</a:t>
            </a:r>
            <a:r>
              <a:rPr lang="en-US" sz="2400" dirty="0" smtClean="0"/>
              <a:t> </a:t>
            </a:r>
            <a:r>
              <a:rPr lang="en-US" sz="2400" dirty="0" err="1"/>
              <a:t>thức</a:t>
            </a:r>
            <a:r>
              <a:rPr lang="en-US" sz="2400" dirty="0"/>
              <a:t> :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“their” trong đoạn 3 đề cập đến từ gì?</a:t>
            </a:r>
            <a:endParaRPr lang="en-US" sz="2400" dirty="0"/>
          </a:p>
          <a:p>
            <a:r>
              <a:rPr lang="en-US" sz="2400" dirty="0"/>
              <a:t>	</a:t>
            </a:r>
            <a:r>
              <a:rPr lang="vi-VN" sz="2400" dirty="0"/>
              <a:t>A. của 123 người đàn ông và 178 phụ nữ không có vấn đề về nhận thức</a:t>
            </a:r>
            <a:endParaRPr lang="en-US" sz="2400" dirty="0"/>
          </a:p>
          <a:p>
            <a:r>
              <a:rPr lang="en-US" sz="2400" dirty="0"/>
              <a:t>	</a:t>
            </a:r>
            <a:r>
              <a:rPr lang="vi-VN" sz="2400" dirty="0"/>
              <a:t>B. của 101 đàn ông và 60 phụ nữ có vấn đề về nhận thức ở mức nhẹ</a:t>
            </a:r>
            <a:endParaRPr lang="en-US" sz="2400" dirty="0"/>
          </a:p>
          <a:p>
            <a:r>
              <a:rPr lang="en-US" sz="2400" dirty="0"/>
              <a:t>	</a:t>
            </a:r>
            <a:r>
              <a:rPr lang="vi-VN" sz="2400" dirty="0"/>
              <a:t>C. của những người lớn tuổi bình thường về nhận thức</a:t>
            </a:r>
            <a:endParaRPr lang="en-US" sz="2400" dirty="0"/>
          </a:p>
          <a:p>
            <a:r>
              <a:rPr lang="en-US" sz="2400" dirty="0"/>
              <a:t>	</a:t>
            </a:r>
            <a:r>
              <a:rPr lang="vi-VN" sz="2400" dirty="0"/>
              <a:t>D. của những người bị Alzheimer</a:t>
            </a:r>
            <a:endParaRPr lang="en-US" sz="2400" dirty="0"/>
          </a:p>
          <a:p>
            <a:r>
              <a:rPr lang="en-US" sz="2400" dirty="0"/>
              <a:t>T</a:t>
            </a:r>
            <a:r>
              <a:rPr lang="vi-VN" sz="2400" dirty="0"/>
              <a:t>hông tin: Cognitively normal older people often have small amounts of tau in certain areas of their brain. </a:t>
            </a:r>
            <a:endParaRPr lang="en-US" sz="2400" dirty="0"/>
          </a:p>
          <a:p>
            <a:endParaRPr lang="en-US" sz="2400" dirty="0"/>
          </a:p>
        </p:txBody>
      </p:sp>
      <p:sp>
        <p:nvSpPr>
          <p:cNvPr id="2" name="Oval 1"/>
          <p:cNvSpPr/>
          <p:nvPr/>
        </p:nvSpPr>
        <p:spPr>
          <a:xfrm>
            <a:off x="1143000" y="2286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3921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91600" cy="6740307"/>
          </a:xfrm>
          <a:prstGeom prst="rect">
            <a:avLst/>
          </a:prstGeom>
          <a:noFill/>
        </p:spPr>
        <p:txBody>
          <a:bodyPr wrap="square" rtlCol="0">
            <a:spAutoFit/>
          </a:bodyPr>
          <a:lstStyle/>
          <a:p>
            <a:r>
              <a:rPr lang="vi-VN" b="1" dirty="0"/>
              <a:t>Question </a:t>
            </a:r>
            <a:r>
              <a:rPr lang="en-US" b="1" dirty="0"/>
              <a:t>48</a:t>
            </a:r>
            <a:r>
              <a:rPr lang="en-US" dirty="0"/>
              <a:t>.</a:t>
            </a:r>
            <a:r>
              <a:rPr lang="vi-VN" dirty="0"/>
              <a:t> According to the passage, which of the following is TRUE?</a:t>
            </a:r>
            <a:endParaRPr lang="en-US" dirty="0"/>
          </a:p>
          <a:p>
            <a:r>
              <a:rPr lang="vi-VN" b="1" dirty="0" smtClean="0"/>
              <a:t>A</a:t>
            </a:r>
            <a:r>
              <a:rPr lang="vi-VN" dirty="0"/>
              <a:t>. The data from the maps may help researchers find out the treatment for dementia.</a:t>
            </a:r>
            <a:endParaRPr lang="en-US" dirty="0"/>
          </a:p>
          <a:p>
            <a:r>
              <a:rPr lang="vi-VN" b="1" dirty="0" smtClean="0"/>
              <a:t>B</a:t>
            </a:r>
            <a:r>
              <a:rPr lang="vi-VN" dirty="0"/>
              <a:t>. The men’s life expectancies are longer than women’s, so they are less suffered from Alzheimer’s.</a:t>
            </a:r>
            <a:endParaRPr lang="en-US" dirty="0"/>
          </a:p>
          <a:p>
            <a:r>
              <a:rPr lang="vi-VN" b="1" dirty="0" smtClean="0"/>
              <a:t>C</a:t>
            </a:r>
            <a:r>
              <a:rPr lang="vi-VN" dirty="0"/>
              <a:t>. All the research at the conference has been peer-reviewed before presented. </a:t>
            </a:r>
            <a:endParaRPr lang="en-US" dirty="0"/>
          </a:p>
          <a:p>
            <a:r>
              <a:rPr lang="vi-VN" b="1" dirty="0" smtClean="0"/>
              <a:t>D</a:t>
            </a:r>
            <a:r>
              <a:rPr lang="vi-VN" dirty="0"/>
              <a:t>. Female brains are likely more convenient for tau to develop than male ones. </a:t>
            </a:r>
            <a:endParaRPr lang="en-US" dirty="0"/>
          </a:p>
          <a:p>
            <a:r>
              <a:rPr lang="en-US" dirty="0" err="1" smtClean="0"/>
              <a:t>Kiến</a:t>
            </a:r>
            <a:r>
              <a:rPr lang="en-US" dirty="0" smtClean="0"/>
              <a:t> </a:t>
            </a:r>
            <a:r>
              <a:rPr lang="en-US" dirty="0" err="1"/>
              <a:t>thức</a:t>
            </a:r>
            <a:r>
              <a:rPr lang="en-US" dirty="0"/>
              <a:t> :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vi-VN" dirty="0"/>
              <a:t>Theo đoạn văn, câu nào sau đây là đúng?</a:t>
            </a:r>
            <a:endParaRPr lang="en-US" dirty="0"/>
          </a:p>
          <a:p>
            <a:r>
              <a:rPr lang="en-US" dirty="0"/>
              <a:t>	</a:t>
            </a:r>
            <a:r>
              <a:rPr lang="en-US" dirty="0" err="1" smtClean="0"/>
              <a:t>Thông</a:t>
            </a:r>
            <a:r>
              <a:rPr lang="en-US" dirty="0" smtClean="0"/>
              <a:t> </a:t>
            </a:r>
            <a:r>
              <a:rPr lang="en-US" dirty="0"/>
              <a:t>tin 1: </a:t>
            </a:r>
            <a:r>
              <a:rPr lang="vi-VN" dirty="0"/>
              <a:t>While one explanation is that dementia risk increases with age, and women have longer life expectancies than men, new research suggests there might be more to the matter, including that protein tangles found within neurons and linked to Alzheimer’s disease might spread differently in women’s brains than men’s. (Đoạn 2) </a:t>
            </a:r>
            <a:endParaRPr lang="en-US" dirty="0"/>
          </a:p>
          <a:p>
            <a:r>
              <a:rPr lang="en-US" dirty="0" err="1"/>
              <a:t>Thông</a:t>
            </a:r>
            <a:r>
              <a:rPr lang="en-US" dirty="0"/>
              <a:t> tin 2: </a:t>
            </a:r>
            <a:r>
              <a:rPr lang="vi-VN" dirty="0"/>
              <a:t>The study, presented at the Alzheimer’s Association International Conference in Los Angeles by researchers from Vanderbilt University and which has not yet been peer-reviewed, used scans from a method called positron emission tomography. (Đoạn 3) </a:t>
            </a:r>
            <a:endParaRPr lang="en-US" dirty="0"/>
          </a:p>
          <a:p>
            <a:r>
              <a:rPr lang="en-US" dirty="0" err="1"/>
              <a:t>Thông</a:t>
            </a:r>
            <a:r>
              <a:rPr lang="en-US" dirty="0"/>
              <a:t> tin 3: </a:t>
            </a:r>
            <a:r>
              <a:rPr lang="vi-VN" dirty="0"/>
              <a:t>Other research presented at the conference – and also not yet peer reviewed – added weight to the idea that there might be differences between men and women that affect dementia risk. (Đoạn 7) </a:t>
            </a:r>
            <a:endParaRPr lang="en-US" dirty="0"/>
          </a:p>
          <a:p>
            <a:r>
              <a:rPr lang="en-US" dirty="0" err="1"/>
              <a:t>Thông</a:t>
            </a:r>
            <a:r>
              <a:rPr lang="en-US" dirty="0"/>
              <a:t> tin 4: </a:t>
            </a:r>
            <a:r>
              <a:rPr lang="vi-VN" dirty="0"/>
              <a:t>From the data the team could build maps showing which areas of the brain show similar signals relating to tau in the scans, suggesting they are somehow connected. (Đoạn 6) </a:t>
            </a:r>
            <a:endParaRPr lang="en-US" dirty="0"/>
          </a:p>
          <a:p>
            <a:endParaRPr lang="en-US" dirty="0"/>
          </a:p>
        </p:txBody>
      </p:sp>
      <p:sp>
        <p:nvSpPr>
          <p:cNvPr id="2" name="Oval 1"/>
          <p:cNvSpPr/>
          <p:nvPr/>
        </p:nvSpPr>
        <p:spPr>
          <a:xfrm>
            <a:off x="152400" y="6858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291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153400" cy="6370975"/>
          </a:xfrm>
          <a:prstGeom prst="rect">
            <a:avLst/>
          </a:prstGeom>
          <a:noFill/>
        </p:spPr>
        <p:txBody>
          <a:bodyPr wrap="square" rtlCol="0">
            <a:spAutoFit/>
          </a:bodyPr>
          <a:lstStyle/>
          <a:p>
            <a:r>
              <a:rPr lang="vi-VN" sz="2400" b="1" dirty="0"/>
              <a:t>Question </a:t>
            </a:r>
            <a:r>
              <a:rPr lang="en-US" sz="2400" b="1" dirty="0"/>
              <a:t>49</a:t>
            </a:r>
            <a:r>
              <a:rPr lang="en-US" sz="2400" dirty="0"/>
              <a:t>.</a:t>
            </a:r>
            <a:r>
              <a:rPr lang="vi-VN" sz="2400" dirty="0"/>
              <a:t> The word “</a:t>
            </a:r>
            <a:r>
              <a:rPr lang="vi-VN" sz="2400" b="1" dirty="0"/>
              <a:t>revealed</a:t>
            </a:r>
            <a:r>
              <a:rPr lang="vi-VN" sz="2400" dirty="0"/>
              <a:t>” in the last paragraph could be best replaced by </a:t>
            </a:r>
            <a:r>
              <a:rPr lang="en-US" sz="2400" dirty="0"/>
              <a:t>_______.</a:t>
            </a:r>
          </a:p>
          <a:p>
            <a:r>
              <a:rPr lang="vi-VN" sz="2400" dirty="0"/>
              <a:t>	</a:t>
            </a:r>
            <a:r>
              <a:rPr lang="vi-VN" sz="2400" b="1" dirty="0"/>
              <a:t>A</a:t>
            </a:r>
            <a:r>
              <a:rPr lang="vi-VN" sz="2400" dirty="0"/>
              <a:t>. discovered	</a:t>
            </a:r>
            <a:r>
              <a:rPr lang="vi-VN" sz="2400" b="1" dirty="0"/>
              <a:t>B</a:t>
            </a:r>
            <a:r>
              <a:rPr lang="vi-VN" sz="2400" dirty="0"/>
              <a:t>. created	</a:t>
            </a:r>
            <a:r>
              <a:rPr lang="vi-VN" sz="2400" b="1" dirty="0"/>
              <a:t>C</a:t>
            </a:r>
            <a:r>
              <a:rPr lang="vi-VN" sz="2400" dirty="0"/>
              <a:t>. experimented 	</a:t>
            </a:r>
            <a:r>
              <a:rPr lang="vi-VN" sz="2400" b="1" dirty="0"/>
              <a:t>D</a:t>
            </a:r>
            <a:r>
              <a:rPr lang="vi-VN" sz="2400" dirty="0"/>
              <a:t>. treated </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“revealed” trong đoạn cuối có thể được thay thế bằng từ ________.</a:t>
            </a:r>
            <a:endParaRPr lang="en-US" sz="2400" dirty="0"/>
          </a:p>
          <a:p>
            <a:r>
              <a:rPr lang="en-US" sz="2400" dirty="0"/>
              <a:t>	</a:t>
            </a:r>
            <a:r>
              <a:rPr lang="vi-VN" sz="2400" dirty="0"/>
              <a:t>A. phát hiện ra </a:t>
            </a:r>
            <a:r>
              <a:rPr lang="en-US" sz="2400" dirty="0"/>
              <a:t>	</a:t>
            </a:r>
            <a:r>
              <a:rPr lang="vi-VN" sz="2400" dirty="0"/>
              <a:t>B. tạo ra </a:t>
            </a:r>
            <a:endParaRPr lang="en-US" sz="2400" dirty="0"/>
          </a:p>
          <a:p>
            <a:r>
              <a:rPr lang="en-US" sz="2400" dirty="0"/>
              <a:t>	</a:t>
            </a:r>
            <a:r>
              <a:rPr lang="vi-VN" sz="2400" dirty="0"/>
              <a:t>C. thí nghiệm </a:t>
            </a:r>
            <a:r>
              <a:rPr lang="en-US" sz="2400" dirty="0"/>
              <a:t>	</a:t>
            </a:r>
            <a:r>
              <a:rPr lang="vi-VN" sz="2400" dirty="0"/>
              <a:t>D. chữa trị</a:t>
            </a:r>
            <a:endParaRPr lang="en-US" sz="2400" dirty="0"/>
          </a:p>
          <a:p>
            <a:r>
              <a:rPr lang="vi-VN" sz="2400" dirty="0"/>
              <a:t>Từ đồng nghĩa” reveal (phát hiện ra, khám phá ra) = discover</a:t>
            </a:r>
            <a:endParaRPr lang="en-US" sz="2400" dirty="0"/>
          </a:p>
          <a:p>
            <a:r>
              <a:rPr lang="en-US" sz="2400" dirty="0" err="1"/>
              <a:t>Thông</a:t>
            </a:r>
            <a:r>
              <a:rPr lang="en-US" sz="2400" dirty="0"/>
              <a:t> tin: </a:t>
            </a:r>
            <a:r>
              <a:rPr lang="vi-VN" sz="2400" dirty="0"/>
              <a:t>Research by scientists at the University of Miami has revealed a handful of genes and genetic variants appear to be linked to Alzheimer’s disease in just one biological sex or the other. </a:t>
            </a:r>
            <a:endParaRPr lang="en-US" sz="2400" dirty="0"/>
          </a:p>
          <a:p>
            <a:endParaRPr lang="en-US" sz="2400" dirty="0"/>
          </a:p>
        </p:txBody>
      </p:sp>
      <p:sp>
        <p:nvSpPr>
          <p:cNvPr id="2" name="Oval 1"/>
          <p:cNvSpPr/>
          <p:nvPr/>
        </p:nvSpPr>
        <p:spPr>
          <a:xfrm>
            <a:off x="11430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861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991600" cy="4524315"/>
          </a:xfrm>
          <a:prstGeom prst="rect">
            <a:avLst/>
          </a:prstGeom>
          <a:noFill/>
        </p:spPr>
        <p:txBody>
          <a:bodyPr wrap="square" rtlCol="0">
            <a:spAutoFit/>
          </a:bodyPr>
          <a:lstStyle/>
          <a:p>
            <a:r>
              <a:rPr lang="en-US" sz="2400" b="1" dirty="0"/>
              <a:t>Question </a:t>
            </a:r>
            <a:r>
              <a:rPr lang="vi-VN" sz="2400" b="1" dirty="0"/>
              <a:t>5</a:t>
            </a:r>
            <a:r>
              <a:rPr lang="vi-VN" sz="2400" dirty="0"/>
              <a:t>. Indonesia got off to a </a:t>
            </a:r>
            <a:r>
              <a:rPr lang="en-US" sz="2400" dirty="0"/>
              <a:t>_______ </a:t>
            </a:r>
            <a:r>
              <a:rPr lang="vi-VN" sz="2400" dirty="0"/>
              <a:t>start with a goal in the first half, but Vietnam still won the match in the end.</a:t>
            </a:r>
            <a:endParaRPr lang="en-US" sz="2400" dirty="0"/>
          </a:p>
          <a:p>
            <a:r>
              <a:rPr lang="vi-VN" sz="2400" dirty="0"/>
              <a:t>	</a:t>
            </a:r>
            <a:r>
              <a:rPr lang="vi-VN" sz="2400" b="1" dirty="0"/>
              <a:t>A</a:t>
            </a:r>
            <a:r>
              <a:rPr lang="vi-VN" sz="2400" dirty="0"/>
              <a:t>. jumping	</a:t>
            </a:r>
            <a:r>
              <a:rPr lang="vi-VN" sz="2400" b="1" dirty="0"/>
              <a:t>B</a:t>
            </a:r>
            <a:r>
              <a:rPr lang="vi-VN" sz="2400" dirty="0"/>
              <a:t>. flying	</a:t>
            </a:r>
            <a:r>
              <a:rPr lang="vi-VN" sz="2400" b="1" dirty="0"/>
              <a:t>C</a:t>
            </a:r>
            <a:r>
              <a:rPr lang="vi-VN" sz="2400" dirty="0"/>
              <a:t>. leaping	</a:t>
            </a:r>
            <a:r>
              <a:rPr lang="vi-VN" sz="2400" b="1" dirty="0"/>
              <a:t>D</a:t>
            </a:r>
            <a:r>
              <a:rPr lang="vi-VN" sz="2400" dirty="0"/>
              <a:t>. kicking</a:t>
            </a:r>
            <a:endParaRPr lang="en-US" sz="2400" dirty="0"/>
          </a:p>
          <a:p>
            <a:endParaRPr lang="en-US" sz="2400" b="1" dirty="0" smtClean="0"/>
          </a:p>
          <a:p>
            <a:r>
              <a:rPr lang="vi-VN" sz="2400" dirty="0" smtClean="0"/>
              <a:t>Kiến </a:t>
            </a:r>
            <a:r>
              <a:rPr lang="vi-VN" sz="2400" dirty="0"/>
              <a:t>thức: </a:t>
            </a:r>
            <a:r>
              <a:rPr lang="en-US" sz="2400" dirty="0" err="1"/>
              <a:t>Thành</a:t>
            </a:r>
            <a:r>
              <a:rPr lang="en-US" sz="2400" dirty="0"/>
              <a:t> </a:t>
            </a:r>
            <a:r>
              <a:rPr lang="en-US" sz="2400" dirty="0" err="1"/>
              <a:t>ngữ</a:t>
            </a:r>
            <a:endParaRPr lang="en-US" sz="2400" dirty="0"/>
          </a:p>
          <a:p>
            <a:r>
              <a:rPr lang="vi-VN" sz="2400" dirty="0"/>
              <a:t>Giải thích: </a:t>
            </a:r>
            <a:endParaRPr lang="en-US" sz="2400" dirty="0"/>
          </a:p>
          <a:p>
            <a:r>
              <a:rPr lang="en-US" sz="2400" dirty="0"/>
              <a:t>Ta </a:t>
            </a:r>
            <a:r>
              <a:rPr lang="en-US" sz="2400" dirty="0" err="1"/>
              <a:t>có</a:t>
            </a:r>
            <a:r>
              <a:rPr lang="en-US" sz="2400" dirty="0"/>
              <a:t> </a:t>
            </a:r>
            <a:r>
              <a:rPr lang="en-US" sz="2400" dirty="0" err="1"/>
              <a:t>thành</a:t>
            </a:r>
            <a:r>
              <a:rPr lang="en-US" sz="2400" dirty="0"/>
              <a:t> </a:t>
            </a:r>
            <a:r>
              <a:rPr lang="en-US" sz="2400" dirty="0" err="1"/>
              <a:t>ngữ</a:t>
            </a:r>
            <a:r>
              <a:rPr lang="en-US" sz="2400" dirty="0"/>
              <a:t>: get off to a flying start: </a:t>
            </a:r>
            <a:r>
              <a:rPr lang="en-US" sz="2400" dirty="0" err="1"/>
              <a:t>có</a:t>
            </a:r>
            <a:r>
              <a:rPr lang="en-US" sz="2400" dirty="0"/>
              <a:t> </a:t>
            </a:r>
            <a:r>
              <a:rPr lang="en-US" sz="2400" dirty="0" err="1"/>
              <a:t>lợi</a:t>
            </a:r>
            <a:r>
              <a:rPr lang="en-US" sz="2400" dirty="0"/>
              <a:t> </a:t>
            </a:r>
            <a:r>
              <a:rPr lang="en-US" sz="2400" dirty="0" err="1"/>
              <a:t>thế</a:t>
            </a:r>
            <a:r>
              <a:rPr lang="en-US" sz="2400" dirty="0"/>
              <a:t> ban </a:t>
            </a:r>
            <a:r>
              <a:rPr lang="en-US" sz="2400" dirty="0" err="1"/>
              <a:t>đầu</a:t>
            </a:r>
            <a:r>
              <a:rPr lang="en-US" sz="2400" dirty="0"/>
              <a:t>/ </a:t>
            </a:r>
            <a:r>
              <a:rPr lang="en-US" sz="2400" dirty="0" err="1"/>
              <a:t>bắt</a:t>
            </a:r>
            <a:r>
              <a:rPr lang="en-US" sz="2400" dirty="0"/>
              <a:t> </a:t>
            </a:r>
            <a:r>
              <a:rPr lang="en-US" sz="2400" dirty="0" err="1"/>
              <a:t>đầu</a:t>
            </a:r>
            <a:r>
              <a:rPr lang="en-US" sz="2400" dirty="0"/>
              <a:t> </a:t>
            </a:r>
            <a:r>
              <a:rPr lang="en-US" sz="2400" dirty="0" err="1"/>
              <a:t>cái</a:t>
            </a:r>
            <a:r>
              <a:rPr lang="en-US" sz="2400" dirty="0"/>
              <a:t> </a:t>
            </a:r>
            <a:r>
              <a:rPr lang="en-US" sz="2400" dirty="0" err="1"/>
              <a:t>gì</a:t>
            </a:r>
            <a:r>
              <a:rPr lang="en-US" sz="2400" dirty="0"/>
              <a:t> </a:t>
            </a:r>
            <a:r>
              <a:rPr lang="en-US" sz="2400" dirty="0" err="1"/>
              <a:t>đó</a:t>
            </a:r>
            <a:r>
              <a:rPr lang="en-US" sz="2400" dirty="0"/>
              <a:t> </a:t>
            </a:r>
            <a:r>
              <a:rPr lang="en-US" sz="2400" dirty="0" err="1"/>
              <a:t>một</a:t>
            </a:r>
            <a:r>
              <a:rPr lang="en-US" sz="2400" dirty="0"/>
              <a:t> </a:t>
            </a:r>
            <a:r>
              <a:rPr lang="en-US" sz="2400" dirty="0" err="1"/>
              <a:t>cách</a:t>
            </a:r>
            <a:r>
              <a:rPr lang="en-US" sz="2400" dirty="0"/>
              <a:t> </a:t>
            </a:r>
            <a:r>
              <a:rPr lang="en-US" sz="2400" dirty="0" err="1"/>
              <a:t>tốt</a:t>
            </a:r>
            <a:r>
              <a:rPr lang="en-US" sz="2400" dirty="0"/>
              <a:t> </a:t>
            </a:r>
            <a:r>
              <a:rPr lang="en-US" sz="2400" dirty="0" err="1"/>
              <a:t>đẹp</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Indonesia </a:t>
            </a:r>
            <a:r>
              <a:rPr lang="en-US" sz="2400" dirty="0" err="1"/>
              <a:t>khởi</a:t>
            </a:r>
            <a:r>
              <a:rPr lang="en-US" sz="2400" dirty="0"/>
              <a:t> </a:t>
            </a:r>
            <a:r>
              <a:rPr lang="en-US" sz="2400" dirty="0" err="1"/>
              <a:t>đầu</a:t>
            </a:r>
            <a:r>
              <a:rPr lang="en-US" sz="2400" dirty="0"/>
              <a:t> </a:t>
            </a:r>
            <a:r>
              <a:rPr lang="en-US" sz="2400" dirty="0" err="1"/>
              <a:t>lợi</a:t>
            </a:r>
            <a:r>
              <a:rPr lang="en-US" sz="2400" dirty="0"/>
              <a:t> </a:t>
            </a:r>
            <a:r>
              <a:rPr lang="en-US" sz="2400" dirty="0" err="1"/>
              <a:t>thế</a:t>
            </a:r>
            <a:r>
              <a:rPr lang="en-US" sz="2400" dirty="0"/>
              <a:t> </a:t>
            </a:r>
            <a:r>
              <a:rPr lang="en-US" sz="2400" dirty="0" err="1"/>
              <a:t>với</a:t>
            </a:r>
            <a:r>
              <a:rPr lang="en-US" sz="2400" dirty="0"/>
              <a:t> </a:t>
            </a:r>
            <a:r>
              <a:rPr lang="en-US" sz="2400" dirty="0" err="1"/>
              <a:t>bàn</a:t>
            </a:r>
            <a:r>
              <a:rPr lang="en-US" sz="2400" dirty="0"/>
              <a:t> </a:t>
            </a:r>
            <a:r>
              <a:rPr lang="en-US" sz="2400" dirty="0" err="1"/>
              <a:t>thắng</a:t>
            </a:r>
            <a:r>
              <a:rPr lang="en-US" sz="2400" dirty="0"/>
              <a:t> </a:t>
            </a:r>
            <a:r>
              <a:rPr lang="en-US" sz="2400" dirty="0" err="1"/>
              <a:t>dẫn</a:t>
            </a:r>
            <a:r>
              <a:rPr lang="en-US" sz="2400" dirty="0"/>
              <a:t> </a:t>
            </a:r>
            <a:r>
              <a:rPr lang="en-US" sz="2400" dirty="0" err="1"/>
              <a:t>trước</a:t>
            </a:r>
            <a:r>
              <a:rPr lang="en-US" sz="2400" dirty="0"/>
              <a:t> </a:t>
            </a:r>
            <a:r>
              <a:rPr lang="en-US" sz="2400" dirty="0" err="1"/>
              <a:t>trong</a:t>
            </a:r>
            <a:r>
              <a:rPr lang="en-US" sz="2400" dirty="0"/>
              <a:t> </a:t>
            </a:r>
            <a:r>
              <a:rPr lang="en-US" sz="2400" dirty="0" err="1"/>
              <a:t>hiệp</a:t>
            </a:r>
            <a:r>
              <a:rPr lang="en-US" sz="2400" dirty="0"/>
              <a:t> </a:t>
            </a:r>
            <a:r>
              <a:rPr lang="en-US" sz="2400" dirty="0" err="1"/>
              <a:t>một</a:t>
            </a:r>
            <a:r>
              <a:rPr lang="en-US" sz="2400" dirty="0"/>
              <a:t>, </a:t>
            </a:r>
            <a:r>
              <a:rPr lang="en-US" sz="2400" dirty="0" err="1"/>
              <a:t>nhưng</a:t>
            </a:r>
            <a:r>
              <a:rPr lang="en-US" sz="2400" dirty="0"/>
              <a:t> </a:t>
            </a:r>
            <a:r>
              <a:rPr lang="en-US" sz="2400" dirty="0" err="1"/>
              <a:t>cuối</a:t>
            </a:r>
            <a:r>
              <a:rPr lang="en-US" sz="2400" dirty="0"/>
              <a:t> </a:t>
            </a:r>
            <a:r>
              <a:rPr lang="en-US" sz="2400" dirty="0" err="1"/>
              <a:t>cùng</a:t>
            </a:r>
            <a:r>
              <a:rPr lang="en-US" sz="2400" dirty="0"/>
              <a:t> </a:t>
            </a:r>
            <a:r>
              <a:rPr lang="en-US" sz="2400" dirty="0" err="1"/>
              <a:t>Việt</a:t>
            </a:r>
            <a:r>
              <a:rPr lang="en-US" sz="2400" dirty="0"/>
              <a:t> Nam </a:t>
            </a:r>
            <a:r>
              <a:rPr lang="en-US" sz="2400" dirty="0" err="1"/>
              <a:t>vẫn</a:t>
            </a:r>
            <a:r>
              <a:rPr lang="en-US" sz="2400" dirty="0"/>
              <a:t> </a:t>
            </a:r>
            <a:r>
              <a:rPr lang="en-US" sz="2400" dirty="0" err="1"/>
              <a:t>thắng</a:t>
            </a:r>
            <a:r>
              <a:rPr lang="en-US" sz="2400" dirty="0"/>
              <a:t> </a:t>
            </a:r>
            <a:r>
              <a:rPr lang="en-US" sz="2400" dirty="0" err="1"/>
              <a:t>trận</a:t>
            </a:r>
            <a:r>
              <a:rPr lang="en-US" sz="2400" dirty="0"/>
              <a:t>.</a:t>
            </a:r>
          </a:p>
          <a:p>
            <a:endParaRPr lang="en-US" sz="2400" dirty="0"/>
          </a:p>
        </p:txBody>
      </p:sp>
      <p:sp>
        <p:nvSpPr>
          <p:cNvPr id="3" name="Oval 2"/>
          <p:cNvSpPr/>
          <p:nvPr/>
        </p:nvSpPr>
        <p:spPr>
          <a:xfrm>
            <a:off x="29718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494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6740307"/>
          </a:xfrm>
          <a:prstGeom prst="rect">
            <a:avLst/>
          </a:prstGeom>
          <a:noFill/>
        </p:spPr>
        <p:txBody>
          <a:bodyPr wrap="square" rtlCol="0">
            <a:spAutoFit/>
          </a:bodyPr>
          <a:lstStyle/>
          <a:p>
            <a:r>
              <a:rPr lang="vi-VN" b="1" dirty="0"/>
              <a:t>Question </a:t>
            </a:r>
            <a:r>
              <a:rPr lang="en-US" b="1" dirty="0"/>
              <a:t>50</a:t>
            </a:r>
            <a:r>
              <a:rPr lang="en-US" dirty="0"/>
              <a:t>.</a:t>
            </a:r>
            <a:r>
              <a:rPr lang="vi-VN" dirty="0"/>
              <a:t> It can be inferred from the last paragraph that </a:t>
            </a:r>
            <a:r>
              <a:rPr lang="en-US" dirty="0"/>
              <a:t>_______.</a:t>
            </a:r>
          </a:p>
          <a:p>
            <a:r>
              <a:rPr lang="vi-VN" dirty="0"/>
              <a:t>	</a:t>
            </a:r>
            <a:r>
              <a:rPr lang="vi-VN" b="1" dirty="0"/>
              <a:t>A</a:t>
            </a:r>
            <a:r>
              <a:rPr lang="vi-VN" dirty="0"/>
              <a:t>. researchers are sure that the differences between genders will affect Alzheimer’s risk.</a:t>
            </a:r>
            <a:endParaRPr lang="en-US" dirty="0"/>
          </a:p>
          <a:p>
            <a:r>
              <a:rPr lang="vi-VN" dirty="0"/>
              <a:t>	</a:t>
            </a:r>
            <a:r>
              <a:rPr lang="vi-VN" b="1" dirty="0"/>
              <a:t>B</a:t>
            </a:r>
            <a:r>
              <a:rPr lang="vi-VN" dirty="0"/>
              <a:t>. the influence of a handful of genes and genetic variants on Alzheimer’s has not been scientifically illuminated.</a:t>
            </a:r>
            <a:endParaRPr lang="en-US" dirty="0"/>
          </a:p>
          <a:p>
            <a:r>
              <a:rPr lang="vi-VN" dirty="0"/>
              <a:t>	</a:t>
            </a:r>
            <a:r>
              <a:rPr lang="vi-VN" b="1" dirty="0"/>
              <a:t>C</a:t>
            </a:r>
            <a:r>
              <a:rPr lang="vi-VN" dirty="0"/>
              <a:t>. the research has studied all groups of participants for the risk of dementia. </a:t>
            </a:r>
            <a:endParaRPr lang="en-US" dirty="0"/>
          </a:p>
          <a:p>
            <a:r>
              <a:rPr lang="vi-VN" dirty="0"/>
              <a:t>	</a:t>
            </a:r>
            <a:r>
              <a:rPr lang="vi-VN" b="1" dirty="0"/>
              <a:t>D</a:t>
            </a:r>
            <a:r>
              <a:rPr lang="vi-VN" dirty="0"/>
              <a:t>. the results of all research on Alzheimer’s are different from each other.</a:t>
            </a:r>
            <a:endParaRPr lang="en-US" dirty="0"/>
          </a:p>
          <a:p>
            <a:r>
              <a:rPr lang="en-US" b="1" dirty="0"/>
              <a:t>Question 50: </a:t>
            </a:r>
            <a:r>
              <a:rPr lang="en-US" b="1" dirty="0" err="1"/>
              <a:t>Đáp</a:t>
            </a:r>
            <a:r>
              <a:rPr lang="en-US" b="1" dirty="0"/>
              <a:t> </a:t>
            </a:r>
            <a:r>
              <a:rPr lang="en-US" b="1" dirty="0" err="1"/>
              <a:t>án</a:t>
            </a:r>
            <a:r>
              <a:rPr lang="en-US" b="1" dirty="0"/>
              <a:t> B</a:t>
            </a:r>
            <a:endParaRPr lang="en-US" dirty="0"/>
          </a:p>
          <a:p>
            <a:r>
              <a:rPr lang="en-US" dirty="0" err="1"/>
              <a:t>Kiến</a:t>
            </a:r>
            <a:r>
              <a:rPr lang="en-US" dirty="0"/>
              <a:t> </a:t>
            </a:r>
            <a:r>
              <a:rPr lang="en-US" dirty="0" err="1"/>
              <a:t>thức</a:t>
            </a:r>
            <a:r>
              <a:rPr lang="en-US" dirty="0"/>
              <a:t> :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vi-VN" dirty="0"/>
              <a:t>Có thể suy ra từ đoạn văn cuối rằng _________.</a:t>
            </a:r>
            <a:endParaRPr lang="en-US" dirty="0"/>
          </a:p>
          <a:p>
            <a:r>
              <a:rPr lang="en-US" dirty="0"/>
              <a:t>	</a:t>
            </a:r>
            <a:r>
              <a:rPr lang="vi-VN" dirty="0"/>
              <a:t>A. các nhà khoa học chắc chắn rằng sự khác biệt về giới tính sẽ ảnh hưởng tới nguy cơ bị Alzheimer.</a:t>
            </a:r>
            <a:endParaRPr lang="en-US" dirty="0"/>
          </a:p>
          <a:p>
            <a:r>
              <a:rPr lang="en-US" dirty="0"/>
              <a:t>	</a:t>
            </a:r>
            <a:r>
              <a:rPr lang="vi-VN" dirty="0"/>
              <a:t>B. sự ảnh hưởng của một nhóm gien và các biến thể gien lên bệnh Alzheimer vẫn chưa được làm sáng tỏ về mặt khoa học.</a:t>
            </a:r>
            <a:endParaRPr lang="en-US" dirty="0"/>
          </a:p>
          <a:p>
            <a:r>
              <a:rPr lang="en-US" dirty="0"/>
              <a:t>	</a:t>
            </a:r>
            <a:r>
              <a:rPr lang="vi-VN" dirty="0"/>
              <a:t>C. các nghiên cứu đã nghiên cứu toàn bộ các nhóm người tham gia về nguy cơ mất trí nhớ.</a:t>
            </a:r>
            <a:endParaRPr lang="en-US" dirty="0"/>
          </a:p>
          <a:p>
            <a:r>
              <a:rPr lang="en-US" dirty="0"/>
              <a:t>	</a:t>
            </a:r>
            <a:r>
              <a:rPr lang="vi-VN" dirty="0"/>
              <a:t>D. kết quả của các nghiên cứu về Alzheimer đều khác nhau.</a:t>
            </a:r>
            <a:endParaRPr lang="en-US" dirty="0"/>
          </a:p>
          <a:p>
            <a:r>
              <a:rPr lang="en-US" dirty="0" err="1"/>
              <a:t>Thông</a:t>
            </a:r>
            <a:r>
              <a:rPr lang="en-US" dirty="0"/>
              <a:t> tin: </a:t>
            </a:r>
            <a:r>
              <a:rPr lang="vi-VN" dirty="0"/>
              <a:t>Research by scientists at the University of Miami has revealed a handful of genes and genetic variants appear to be linked to Alzheimer’s disease in just one biological sex or the other. While the actual importance of these factors has yet to be unpicked, and the study only looked at white participants, the team says it underscores that there could be a genetic reason for differences in the risk of dementia in men and women, and the way it develops.</a:t>
            </a:r>
            <a:r>
              <a:rPr lang="en-US" dirty="0"/>
              <a:t> </a:t>
            </a:r>
          </a:p>
        </p:txBody>
      </p:sp>
      <p:sp>
        <p:nvSpPr>
          <p:cNvPr id="2" name="Oval 1"/>
          <p:cNvSpPr/>
          <p:nvPr/>
        </p:nvSpPr>
        <p:spPr>
          <a:xfrm>
            <a:off x="1066800" y="1066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233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4893647"/>
          </a:xfrm>
          <a:prstGeom prst="rect">
            <a:avLst/>
          </a:prstGeom>
          <a:noFill/>
        </p:spPr>
        <p:txBody>
          <a:bodyPr wrap="square" rtlCol="0">
            <a:spAutoFit/>
          </a:bodyPr>
          <a:lstStyle/>
          <a:p>
            <a:r>
              <a:rPr lang="en-US" sz="2400" b="1" dirty="0"/>
              <a:t>Question 6</a:t>
            </a:r>
            <a:r>
              <a:rPr lang="vi-VN" sz="2400" dirty="0"/>
              <a:t>. He managed to win the race </a:t>
            </a:r>
            <a:r>
              <a:rPr lang="en-US" sz="2400" dirty="0"/>
              <a:t>_______ </a:t>
            </a:r>
            <a:r>
              <a:rPr lang="vi-VN" sz="2400" dirty="0"/>
              <a:t>hurting his foot before the race.</a:t>
            </a:r>
            <a:endParaRPr lang="en-US" sz="2400" dirty="0"/>
          </a:p>
          <a:p>
            <a:r>
              <a:rPr lang="vi-VN" sz="2400" dirty="0"/>
              <a:t>	</a:t>
            </a:r>
            <a:r>
              <a:rPr lang="vi-VN" sz="2400" b="1" dirty="0"/>
              <a:t>A</a:t>
            </a:r>
            <a:r>
              <a:rPr lang="vi-VN" sz="2400" dirty="0"/>
              <a:t>. in spite of	</a:t>
            </a:r>
            <a:r>
              <a:rPr lang="vi-VN" sz="2400" b="1" dirty="0"/>
              <a:t>B</a:t>
            </a:r>
            <a:r>
              <a:rPr lang="vi-VN" sz="2400" dirty="0"/>
              <a:t>. despite of	</a:t>
            </a:r>
            <a:r>
              <a:rPr lang="vi-VN" sz="2400" b="1" dirty="0"/>
              <a:t>C</a:t>
            </a:r>
            <a:r>
              <a:rPr lang="vi-VN" sz="2400" dirty="0"/>
              <a:t>. although	</a:t>
            </a:r>
            <a:r>
              <a:rPr lang="vi-VN" sz="2400" b="1" dirty="0"/>
              <a:t>D</a:t>
            </a:r>
            <a:r>
              <a:rPr lang="vi-VN" sz="2400" dirty="0"/>
              <a:t>. because of</a:t>
            </a:r>
            <a:endParaRPr lang="en-US" sz="2400" dirty="0"/>
          </a:p>
          <a:p>
            <a:endParaRPr lang="en-US" sz="2400" b="1" dirty="0" smtClean="0"/>
          </a:p>
          <a:p>
            <a:r>
              <a:rPr lang="vi-VN" sz="2400" dirty="0" smtClean="0"/>
              <a:t>Kiến </a:t>
            </a:r>
            <a:r>
              <a:rPr lang="vi-VN" sz="2400" dirty="0"/>
              <a:t>thức: </a:t>
            </a:r>
            <a:r>
              <a:rPr lang="en-US" sz="2400" dirty="0" err="1"/>
              <a:t>Liên</a:t>
            </a:r>
            <a:r>
              <a:rPr lang="en-US" sz="2400" dirty="0"/>
              <a:t> </a:t>
            </a:r>
            <a:r>
              <a:rPr lang="vi-VN" sz="2400" dirty="0"/>
              <a:t>từ</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in spite of (+ V-</a:t>
            </a:r>
            <a:r>
              <a:rPr lang="en-US" sz="2400" dirty="0" err="1"/>
              <a:t>ing</a:t>
            </a:r>
            <a:r>
              <a:rPr lang="en-US" sz="2400" dirty="0"/>
              <a:t>/ N.P): </a:t>
            </a:r>
            <a:r>
              <a:rPr lang="en-US" sz="2400" dirty="0" err="1"/>
              <a:t>mặc</a:t>
            </a:r>
            <a:r>
              <a:rPr lang="en-US" sz="2400" dirty="0"/>
              <a:t> </a:t>
            </a:r>
            <a:r>
              <a:rPr lang="en-US" sz="2400" dirty="0" err="1"/>
              <a:t>dù</a:t>
            </a:r>
            <a:r>
              <a:rPr lang="en-US" sz="2400" dirty="0"/>
              <a:t>	B. despite of (</a:t>
            </a:r>
            <a:r>
              <a:rPr lang="en-US" sz="2400" dirty="0" err="1"/>
              <a:t>không</a:t>
            </a:r>
            <a:r>
              <a:rPr lang="en-US" sz="2400" dirty="0"/>
              <a:t> </a:t>
            </a:r>
            <a:r>
              <a:rPr lang="en-US" sz="2400" dirty="0" err="1"/>
              <a:t>có</a:t>
            </a:r>
            <a:r>
              <a:rPr lang="en-US" sz="2400" dirty="0"/>
              <a:t>)</a:t>
            </a:r>
          </a:p>
          <a:p>
            <a:r>
              <a:rPr lang="en-US" sz="2400" dirty="0"/>
              <a:t>	C. although (+ clause): </a:t>
            </a:r>
            <a:r>
              <a:rPr lang="en-US" sz="2400" dirty="0" err="1"/>
              <a:t>mặc</a:t>
            </a:r>
            <a:r>
              <a:rPr lang="en-US" sz="2400" dirty="0"/>
              <a:t> </a:t>
            </a:r>
            <a:r>
              <a:rPr lang="en-US" sz="2400" dirty="0" err="1"/>
              <a:t>dù</a:t>
            </a:r>
            <a:r>
              <a:rPr lang="en-US" sz="2400" dirty="0"/>
              <a:t>	D. because of (+ V-</a:t>
            </a:r>
            <a:r>
              <a:rPr lang="en-US" sz="2400" dirty="0" err="1"/>
              <a:t>ing</a:t>
            </a:r>
            <a:r>
              <a:rPr lang="en-US" sz="2400" dirty="0"/>
              <a:t>/ N.P): </a:t>
            </a:r>
            <a:r>
              <a:rPr lang="en-US" sz="2400" dirty="0" err="1"/>
              <a:t>bởi</a:t>
            </a:r>
            <a:r>
              <a:rPr lang="en-US" sz="2400" dirty="0"/>
              <a:t> </a:t>
            </a:r>
            <a:r>
              <a:rPr lang="en-US" sz="2400" dirty="0" err="1"/>
              <a:t>vì</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en-US" sz="2400" dirty="0" err="1"/>
              <a:t>Anh</a:t>
            </a:r>
            <a:r>
              <a:rPr lang="en-US" sz="2400" dirty="0"/>
              <a:t> ta </a:t>
            </a:r>
            <a:r>
              <a:rPr lang="en-US" sz="2400" dirty="0" err="1"/>
              <a:t>đã</a:t>
            </a:r>
            <a:r>
              <a:rPr lang="en-US" sz="2400" dirty="0"/>
              <a:t> </a:t>
            </a:r>
            <a:r>
              <a:rPr lang="en-US" sz="2400" dirty="0" err="1"/>
              <a:t>chiến</a:t>
            </a:r>
            <a:r>
              <a:rPr lang="en-US" sz="2400" dirty="0"/>
              <a:t> </a:t>
            </a:r>
            <a:r>
              <a:rPr lang="en-US" sz="2400" dirty="0" err="1"/>
              <a:t>thắng</a:t>
            </a:r>
            <a:r>
              <a:rPr lang="en-US" sz="2400" dirty="0"/>
              <a:t> </a:t>
            </a:r>
            <a:r>
              <a:rPr lang="en-US" sz="2400" dirty="0" err="1"/>
              <a:t>cuộc</a:t>
            </a:r>
            <a:r>
              <a:rPr lang="en-US" sz="2400" dirty="0"/>
              <a:t> </a:t>
            </a:r>
            <a:r>
              <a:rPr lang="en-US" sz="2400" dirty="0" err="1"/>
              <a:t>đua</a:t>
            </a:r>
            <a:r>
              <a:rPr lang="en-US" sz="2400" dirty="0"/>
              <a:t> </a:t>
            </a:r>
            <a:r>
              <a:rPr lang="en-US" sz="2400" dirty="0" err="1"/>
              <a:t>mặc</a:t>
            </a:r>
            <a:r>
              <a:rPr lang="en-US" sz="2400" dirty="0"/>
              <a:t> </a:t>
            </a:r>
            <a:r>
              <a:rPr lang="en-US" sz="2400" dirty="0" err="1"/>
              <a:t>dù</a:t>
            </a:r>
            <a:r>
              <a:rPr lang="en-US" sz="2400" dirty="0"/>
              <a:t> </a:t>
            </a:r>
            <a:r>
              <a:rPr lang="en-US" sz="2400" dirty="0" err="1"/>
              <a:t>bị</a:t>
            </a:r>
            <a:r>
              <a:rPr lang="en-US" sz="2400" dirty="0"/>
              <a:t> </a:t>
            </a:r>
            <a:r>
              <a:rPr lang="en-US" sz="2400" dirty="0" err="1"/>
              <a:t>thương</a:t>
            </a:r>
            <a:r>
              <a:rPr lang="en-US" sz="2400" dirty="0"/>
              <a:t> ở </a:t>
            </a:r>
            <a:r>
              <a:rPr lang="en-US" sz="2400" dirty="0" err="1"/>
              <a:t>chân</a:t>
            </a:r>
            <a:r>
              <a:rPr lang="en-US" sz="2400" dirty="0"/>
              <a:t> </a:t>
            </a:r>
            <a:r>
              <a:rPr lang="en-US" sz="2400" dirty="0" err="1"/>
              <a:t>trước</a:t>
            </a:r>
            <a:r>
              <a:rPr lang="en-US" sz="2400" dirty="0"/>
              <a:t> </a:t>
            </a:r>
            <a:r>
              <a:rPr lang="en-US" sz="2400" dirty="0" err="1"/>
              <a:t>cuộc</a:t>
            </a:r>
            <a:r>
              <a:rPr lang="en-US" sz="2400" dirty="0"/>
              <a:t> </a:t>
            </a:r>
            <a:r>
              <a:rPr lang="en-US" sz="2400" dirty="0" err="1"/>
              <a:t>đua</a:t>
            </a:r>
            <a:r>
              <a:rPr lang="en-US" sz="2400" dirty="0"/>
              <a:t>.</a:t>
            </a:r>
          </a:p>
          <a:p>
            <a:endParaRPr lang="en-US" sz="2400" dirty="0"/>
          </a:p>
        </p:txBody>
      </p:sp>
      <p:sp>
        <p:nvSpPr>
          <p:cNvPr id="2" name="Oval 1"/>
          <p:cNvSpPr/>
          <p:nvPr/>
        </p:nvSpPr>
        <p:spPr>
          <a:xfrm>
            <a:off x="11430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3197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 calcmode="lin" valueType="num">
                                      <p:cBhvr additive="base">
                                        <p:cTn id="1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 calcmode="lin" valueType="num">
                                      <p:cBhvr additive="base">
                                        <p:cTn id="2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anim calcmode="lin" valueType="num">
                                      <p:cBhvr additive="base">
                                        <p:cTn id="2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anim calcmode="lin" valueType="num">
                                      <p:cBhvr additive="base">
                                        <p:cTn id="3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4893647"/>
          </a:xfrm>
          <a:prstGeom prst="rect">
            <a:avLst/>
          </a:prstGeom>
          <a:noFill/>
        </p:spPr>
        <p:txBody>
          <a:bodyPr wrap="square" rtlCol="0">
            <a:spAutoFit/>
          </a:bodyPr>
          <a:lstStyle/>
          <a:p>
            <a:r>
              <a:rPr lang="en-US" sz="2400" b="1" dirty="0"/>
              <a:t>Question 7</a:t>
            </a:r>
            <a:r>
              <a:rPr lang="vi-VN" sz="2400" dirty="0"/>
              <a:t>. I’d give anything to have a look at the</a:t>
            </a:r>
            <a:r>
              <a:rPr lang="en-US" sz="2400" dirty="0"/>
              <a:t> _______ </a:t>
            </a:r>
            <a:r>
              <a:rPr lang="vi-VN" sz="2400" dirty="0"/>
              <a:t>wizard world.</a:t>
            </a:r>
            <a:endParaRPr lang="en-US" sz="2400" dirty="0"/>
          </a:p>
          <a:p>
            <a:r>
              <a:rPr lang="vi-VN" sz="2400" b="1" dirty="0" smtClean="0"/>
              <a:t>A</a:t>
            </a:r>
            <a:r>
              <a:rPr lang="vi-VN" sz="2400" dirty="0"/>
              <a:t>. mode</a:t>
            </a:r>
            <a:r>
              <a:rPr lang="en-US" sz="2400" dirty="0" err="1"/>
              <a:t>rn</a:t>
            </a:r>
            <a:r>
              <a:rPr lang="vi-VN" sz="2400" dirty="0"/>
              <a:t> British </a:t>
            </a:r>
            <a:r>
              <a:rPr lang="en-US" sz="2400" dirty="0"/>
              <a:t>fascinating</a:t>
            </a:r>
            <a:r>
              <a:rPr lang="vi-VN" sz="2400" dirty="0"/>
              <a:t>	</a:t>
            </a:r>
            <a:r>
              <a:rPr lang="vi-VN" sz="2400" b="1" dirty="0"/>
              <a:t>B</a:t>
            </a:r>
            <a:r>
              <a:rPr lang="vi-VN" sz="2400" dirty="0"/>
              <a:t>. British </a:t>
            </a:r>
            <a:r>
              <a:rPr lang="en-US" sz="2400" dirty="0"/>
              <a:t>fascinating</a:t>
            </a:r>
            <a:r>
              <a:rPr lang="vi-VN" sz="2400" dirty="0"/>
              <a:t> mode</a:t>
            </a:r>
            <a:r>
              <a:rPr lang="en-US" sz="2400" dirty="0" err="1"/>
              <a:t>rn</a:t>
            </a:r>
            <a:endParaRPr lang="en-US" sz="2400" dirty="0"/>
          </a:p>
          <a:p>
            <a:r>
              <a:rPr lang="vi-VN" sz="2400" b="1" dirty="0" smtClean="0"/>
              <a:t>C</a:t>
            </a:r>
            <a:r>
              <a:rPr lang="vi-VN" sz="2400" dirty="0"/>
              <a:t>. mode</a:t>
            </a:r>
            <a:r>
              <a:rPr lang="en-US" sz="2400" dirty="0" err="1"/>
              <a:t>rn</a:t>
            </a:r>
            <a:r>
              <a:rPr lang="en-US" sz="2400" dirty="0"/>
              <a:t> fascinating</a:t>
            </a:r>
            <a:r>
              <a:rPr lang="vi-VN" sz="2400" dirty="0"/>
              <a:t> British	</a:t>
            </a:r>
            <a:r>
              <a:rPr lang="vi-VN" sz="2400" b="1" dirty="0"/>
              <a:t>D</a:t>
            </a:r>
            <a:r>
              <a:rPr lang="vi-VN" sz="2400" dirty="0"/>
              <a:t>. </a:t>
            </a:r>
            <a:r>
              <a:rPr lang="en-US" sz="2400" dirty="0"/>
              <a:t>fascinating</a:t>
            </a:r>
            <a:r>
              <a:rPr lang="vi-VN" sz="2400" dirty="0"/>
              <a:t> mode</a:t>
            </a:r>
            <a:r>
              <a:rPr lang="en-US" sz="2400" dirty="0" err="1"/>
              <a:t>rn</a:t>
            </a:r>
            <a:r>
              <a:rPr lang="vi-VN" sz="2400" dirty="0"/>
              <a:t> British </a:t>
            </a:r>
            <a:endParaRPr lang="en-US" sz="2400" dirty="0"/>
          </a:p>
          <a:p>
            <a:endParaRPr lang="en-US" sz="2400" b="1" dirty="0" smtClean="0"/>
          </a:p>
          <a:p>
            <a:r>
              <a:rPr lang="vi-VN" sz="2400" dirty="0" smtClean="0"/>
              <a:t>Kiến </a:t>
            </a:r>
            <a:r>
              <a:rPr lang="vi-VN" sz="2400" dirty="0"/>
              <a:t>thức: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endParaRPr lang="en-US" sz="2400" dirty="0"/>
          </a:p>
          <a:p>
            <a:r>
              <a:rPr lang="vi-VN" sz="2400" dirty="0"/>
              <a:t>Giải thích: </a:t>
            </a:r>
            <a:endParaRPr lang="en-US" sz="2400" dirty="0"/>
          </a:p>
          <a:p>
            <a:r>
              <a:rPr lang="en-US" sz="2400" dirty="0"/>
              <a:t>Theo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r>
              <a:rPr lang="en-US" sz="2400" dirty="0"/>
              <a:t>: OSASCOMP ta </a:t>
            </a:r>
            <a:r>
              <a:rPr lang="en-US" sz="2400" dirty="0" err="1"/>
              <a:t>có</a:t>
            </a:r>
            <a:r>
              <a:rPr lang="en-US" sz="2400" dirty="0"/>
              <a:t>: fascinating – Opinion     </a:t>
            </a:r>
            <a:r>
              <a:rPr lang="vi-VN" sz="2400" dirty="0"/>
              <a:t>mode</a:t>
            </a:r>
            <a:r>
              <a:rPr lang="en-US" sz="2400" dirty="0" err="1"/>
              <a:t>rn</a:t>
            </a:r>
            <a:r>
              <a:rPr lang="en-US" sz="2400" dirty="0"/>
              <a:t> – Age     </a:t>
            </a:r>
            <a:r>
              <a:rPr lang="vi-VN" sz="2400" dirty="0"/>
              <a:t>British </a:t>
            </a:r>
            <a:r>
              <a:rPr lang="en-US" sz="2400" dirty="0"/>
              <a:t>– Origin </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D</a:t>
            </a:r>
          </a:p>
          <a:p>
            <a:r>
              <a:rPr lang="en-US" sz="2400" dirty="0" err="1"/>
              <a:t>Tạm</a:t>
            </a:r>
            <a:r>
              <a:rPr lang="en-US" sz="2400" dirty="0"/>
              <a:t> </a:t>
            </a:r>
            <a:r>
              <a:rPr lang="en-US" sz="2400" dirty="0" err="1"/>
              <a:t>dịch</a:t>
            </a:r>
            <a:r>
              <a:rPr lang="en-US" sz="2400" dirty="0"/>
              <a:t>: </a:t>
            </a:r>
            <a:r>
              <a:rPr lang="en-US" sz="2400" dirty="0" err="1"/>
              <a:t>Tôi</a:t>
            </a:r>
            <a:r>
              <a:rPr lang="en-US" sz="2400" dirty="0"/>
              <a:t> </a:t>
            </a:r>
            <a:r>
              <a:rPr lang="en-US" sz="2400" dirty="0" err="1"/>
              <a:t>muốn</a:t>
            </a:r>
            <a:r>
              <a:rPr lang="en-US" sz="2400" dirty="0"/>
              <a:t> </a:t>
            </a:r>
            <a:r>
              <a:rPr lang="en-US" sz="2400" dirty="0" err="1"/>
              <a:t>đưa</a:t>
            </a:r>
            <a:r>
              <a:rPr lang="en-US" sz="2400" dirty="0"/>
              <a:t> </a:t>
            </a:r>
            <a:r>
              <a:rPr lang="en-US" sz="2400" dirty="0" err="1"/>
              <a:t>ra</a:t>
            </a:r>
            <a:r>
              <a:rPr lang="en-US" sz="2400" dirty="0"/>
              <a:t> </a:t>
            </a:r>
            <a:r>
              <a:rPr lang="en-US" sz="2400" dirty="0" err="1"/>
              <a:t>bất</a:t>
            </a:r>
            <a:r>
              <a:rPr lang="en-US" sz="2400" dirty="0"/>
              <a:t> </a:t>
            </a:r>
            <a:r>
              <a:rPr lang="en-US" sz="2400" dirty="0" err="1"/>
              <a:t>cứ</a:t>
            </a:r>
            <a:r>
              <a:rPr lang="en-US" sz="2400" dirty="0"/>
              <a:t> </a:t>
            </a:r>
            <a:r>
              <a:rPr lang="en-US" sz="2400" dirty="0" err="1"/>
              <a:t>điều</a:t>
            </a:r>
            <a:r>
              <a:rPr lang="en-US" sz="2400" dirty="0"/>
              <a:t> </a:t>
            </a:r>
            <a:r>
              <a:rPr lang="en-US" sz="2400" dirty="0" err="1"/>
              <a:t>gì</a:t>
            </a:r>
            <a:r>
              <a:rPr lang="en-US" sz="2400" dirty="0"/>
              <a:t> </a:t>
            </a:r>
            <a:r>
              <a:rPr lang="en-US" sz="2400" dirty="0" err="1"/>
              <a:t>để</a:t>
            </a:r>
            <a:r>
              <a:rPr lang="en-US" sz="2400" dirty="0"/>
              <a:t> </a:t>
            </a:r>
            <a:r>
              <a:rPr lang="en-US" sz="2400" dirty="0" err="1"/>
              <a:t>có</a:t>
            </a:r>
            <a:r>
              <a:rPr lang="en-US" sz="2400" dirty="0"/>
              <a:t> </a:t>
            </a:r>
            <a:r>
              <a:rPr lang="en-US" sz="2400" dirty="0" err="1"/>
              <a:t>cái</a:t>
            </a:r>
            <a:r>
              <a:rPr lang="en-US" sz="2400" dirty="0"/>
              <a:t> </a:t>
            </a:r>
            <a:r>
              <a:rPr lang="en-US" sz="2400" dirty="0" err="1"/>
              <a:t>nhìn</a:t>
            </a:r>
            <a:r>
              <a:rPr lang="en-US" sz="2400" dirty="0"/>
              <a:t> </a:t>
            </a:r>
            <a:r>
              <a:rPr lang="en-US" sz="2400" dirty="0" err="1"/>
              <a:t>về</a:t>
            </a:r>
            <a:r>
              <a:rPr lang="en-US" sz="2400" dirty="0"/>
              <a:t> </a:t>
            </a:r>
            <a:r>
              <a:rPr lang="en-US" sz="2400" dirty="0" err="1"/>
              <a:t>thế</a:t>
            </a:r>
            <a:r>
              <a:rPr lang="en-US" sz="2400" dirty="0"/>
              <a:t> </a:t>
            </a:r>
            <a:r>
              <a:rPr lang="en-US" sz="2400" dirty="0" err="1"/>
              <a:t>giới</a:t>
            </a:r>
            <a:r>
              <a:rPr lang="en-US" sz="2400" dirty="0"/>
              <a:t> </a:t>
            </a:r>
            <a:r>
              <a:rPr lang="en-US" sz="2400" dirty="0" err="1"/>
              <a:t>phù</a:t>
            </a:r>
            <a:r>
              <a:rPr lang="en-US" sz="2400" dirty="0"/>
              <a:t> </a:t>
            </a:r>
            <a:r>
              <a:rPr lang="en-US" sz="2400" dirty="0" err="1"/>
              <a:t>thủy</a:t>
            </a:r>
            <a:r>
              <a:rPr lang="en-US" sz="2400" dirty="0"/>
              <a:t> </a:t>
            </a:r>
            <a:r>
              <a:rPr lang="en-US" sz="2400" dirty="0" err="1"/>
              <a:t>hiện</a:t>
            </a:r>
            <a:r>
              <a:rPr lang="en-US" sz="2400" dirty="0"/>
              <a:t> </a:t>
            </a:r>
            <a:r>
              <a:rPr lang="en-US" sz="2400" dirty="0" err="1"/>
              <a:t>đại</a:t>
            </a:r>
            <a:r>
              <a:rPr lang="en-US" sz="2400" dirty="0"/>
              <a:t> </a:t>
            </a:r>
            <a:r>
              <a:rPr lang="en-US" sz="2400" dirty="0" err="1"/>
              <a:t>hấp</a:t>
            </a:r>
            <a:r>
              <a:rPr lang="en-US" sz="2400" dirty="0"/>
              <a:t> </a:t>
            </a:r>
            <a:r>
              <a:rPr lang="en-US" sz="2400" dirty="0" err="1"/>
              <a:t>dẫn</a:t>
            </a:r>
            <a:r>
              <a:rPr lang="en-US" sz="2400" dirty="0"/>
              <a:t> </a:t>
            </a:r>
            <a:r>
              <a:rPr lang="en-US" sz="2400" dirty="0" err="1"/>
              <a:t>của</a:t>
            </a:r>
            <a:r>
              <a:rPr lang="en-US" sz="2400" dirty="0"/>
              <a:t> </a:t>
            </a:r>
            <a:r>
              <a:rPr lang="en-US" sz="2400" dirty="0" err="1"/>
              <a:t>Anh</a:t>
            </a:r>
            <a:r>
              <a:rPr lang="en-US" sz="2400" dirty="0"/>
              <a:t>.</a:t>
            </a:r>
          </a:p>
          <a:p>
            <a:endParaRPr lang="en-US" sz="2400" dirty="0"/>
          </a:p>
        </p:txBody>
      </p:sp>
      <p:sp>
        <p:nvSpPr>
          <p:cNvPr id="2" name="Oval 1"/>
          <p:cNvSpPr/>
          <p:nvPr/>
        </p:nvSpPr>
        <p:spPr>
          <a:xfrm>
            <a:off x="4724400" y="1371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4758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839200" cy="5632311"/>
          </a:xfrm>
          <a:prstGeom prst="rect">
            <a:avLst/>
          </a:prstGeom>
          <a:noFill/>
        </p:spPr>
        <p:txBody>
          <a:bodyPr wrap="square" rtlCol="0">
            <a:spAutoFit/>
          </a:bodyPr>
          <a:lstStyle/>
          <a:p>
            <a:r>
              <a:rPr lang="en-US" sz="2400" b="1" dirty="0"/>
              <a:t>Question 8</a:t>
            </a:r>
            <a:r>
              <a:rPr lang="vi-VN" sz="2400" dirty="0"/>
              <a:t>. I try to be friendly but it is hard to </a:t>
            </a:r>
            <a:r>
              <a:rPr lang="en-US" sz="2400" dirty="0"/>
              <a:t>_______ </a:t>
            </a:r>
            <a:r>
              <a:rPr lang="vi-VN" sz="2400" dirty="0"/>
              <a:t>some of my colleagues. </a:t>
            </a:r>
            <a:endParaRPr lang="en-US" sz="2400" dirty="0"/>
          </a:p>
          <a:p>
            <a:r>
              <a:rPr lang="en-US" sz="2400" dirty="0"/>
              <a:t>	</a:t>
            </a:r>
            <a:r>
              <a:rPr lang="vi-VN" sz="2400" b="1" dirty="0"/>
              <a:t>A</a:t>
            </a:r>
            <a:r>
              <a:rPr lang="vi-VN" sz="2400" dirty="0"/>
              <a:t>. get on with          </a:t>
            </a:r>
            <a:r>
              <a:rPr lang="en-US" sz="2400" dirty="0"/>
              <a:t>	</a:t>
            </a:r>
            <a:r>
              <a:rPr lang="vi-VN" sz="2400" b="1" dirty="0"/>
              <a:t>B</a:t>
            </a:r>
            <a:r>
              <a:rPr lang="vi-VN" sz="2400" dirty="0"/>
              <a:t>. watch out for          </a:t>
            </a:r>
            <a:r>
              <a:rPr lang="en-US" sz="2400" dirty="0"/>
              <a:t>	</a:t>
            </a:r>
            <a:endParaRPr lang="en-US" sz="2400" dirty="0" smtClean="0"/>
          </a:p>
          <a:p>
            <a:r>
              <a:rPr lang="en-US" sz="2400" b="1" dirty="0"/>
              <a:t>	</a:t>
            </a:r>
            <a:r>
              <a:rPr lang="vi-VN" sz="2400" b="1" dirty="0" smtClean="0"/>
              <a:t>C</a:t>
            </a:r>
            <a:r>
              <a:rPr lang="vi-VN" sz="2400" dirty="0"/>
              <a:t>. come up with          </a:t>
            </a:r>
            <a:r>
              <a:rPr lang="en-US" sz="2400" dirty="0"/>
              <a:t>	</a:t>
            </a:r>
            <a:r>
              <a:rPr lang="vi-VN" sz="2400" b="1" dirty="0"/>
              <a:t>D</a:t>
            </a:r>
            <a:r>
              <a:rPr lang="vi-VN" sz="2400" dirty="0"/>
              <a:t>. stand in for</a:t>
            </a:r>
            <a:endParaRPr lang="en-US" sz="2400" dirty="0"/>
          </a:p>
          <a:p>
            <a:endParaRPr lang="en-US" sz="2400" b="1" dirty="0" smtClean="0"/>
          </a:p>
          <a:p>
            <a:r>
              <a:rPr lang="vi-VN" sz="2400" dirty="0" smtClean="0"/>
              <a:t>Kiến </a:t>
            </a:r>
            <a:r>
              <a:rPr lang="vi-VN" sz="2400" dirty="0"/>
              <a:t>thức: </a:t>
            </a:r>
            <a:r>
              <a:rPr lang="en-US" sz="2400" dirty="0" err="1"/>
              <a:t>Cụm</a:t>
            </a:r>
            <a:r>
              <a:rPr lang="en-US" sz="2400" dirty="0"/>
              <a:t> </a:t>
            </a:r>
            <a:r>
              <a:rPr lang="en-US" sz="2400" dirty="0" err="1"/>
              <a:t>động</a:t>
            </a:r>
            <a:r>
              <a:rPr lang="en-US" sz="2400" dirty="0"/>
              <a:t> </a:t>
            </a:r>
            <a:r>
              <a:rPr lang="en-US" sz="2400" dirty="0" err="1"/>
              <a:t>từ</a:t>
            </a:r>
            <a:r>
              <a:rPr lang="en-US" sz="2400" dirty="0"/>
              <a:t> </a:t>
            </a:r>
          </a:p>
          <a:p>
            <a:r>
              <a:rPr lang="vi-VN" sz="2400" dirty="0"/>
              <a:t>Giải thích: </a:t>
            </a:r>
            <a:endParaRPr lang="en-US" sz="2400" dirty="0"/>
          </a:p>
          <a:p>
            <a:r>
              <a:rPr lang="vi-VN" sz="2400" dirty="0"/>
              <a:t>- get on with sb: hòa thuận, hòa hợp với ai </a:t>
            </a:r>
            <a:r>
              <a:rPr lang="en-US" sz="2400" dirty="0"/>
              <a:t>	</a:t>
            </a:r>
            <a:r>
              <a:rPr lang="vi-VN" sz="2400" dirty="0"/>
              <a:t>- watch out for: đề phòng, coi chừng </a:t>
            </a:r>
            <a:endParaRPr lang="en-US" sz="2400" dirty="0"/>
          </a:p>
          <a:p>
            <a:r>
              <a:rPr lang="vi-VN" sz="2400" dirty="0"/>
              <a:t>- come up with: tìm ra, nảy ra (ý tưởng, sáng kiến) </a:t>
            </a:r>
            <a:r>
              <a:rPr lang="en-US" sz="2400" dirty="0"/>
              <a:t>	</a:t>
            </a:r>
            <a:r>
              <a:rPr lang="vi-VN" sz="2400" dirty="0"/>
              <a:t>- stand in for: đại diện cho, thay thế cho</a:t>
            </a:r>
            <a:endParaRPr lang="en-US" sz="2400" dirty="0"/>
          </a:p>
          <a:p>
            <a:r>
              <a:rPr lang="vi-VN" sz="2400" dirty="0"/>
              <a:t>Xét về nghĩa chọn được đáp án A</a:t>
            </a:r>
            <a:endParaRPr lang="en-US" sz="2400" dirty="0"/>
          </a:p>
          <a:p>
            <a:r>
              <a:rPr lang="vi-VN" sz="2400" dirty="0"/>
              <a:t>Tạm dịch: Tôi cố gắng thân thiện nhưng thật khó để hòa hợp với một số đồng nghiệp của tôi.</a:t>
            </a:r>
            <a:endParaRPr lang="en-US" sz="2400" dirty="0"/>
          </a:p>
          <a:p>
            <a:endParaRPr lang="en-US" sz="2400" dirty="0"/>
          </a:p>
        </p:txBody>
      </p:sp>
      <p:sp>
        <p:nvSpPr>
          <p:cNvPr id="2" name="Oval 1"/>
          <p:cNvSpPr/>
          <p:nvPr/>
        </p:nvSpPr>
        <p:spPr>
          <a:xfrm>
            <a:off x="914400" y="1219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838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6370975"/>
          </a:xfrm>
          <a:prstGeom prst="rect">
            <a:avLst/>
          </a:prstGeom>
          <a:noFill/>
        </p:spPr>
        <p:txBody>
          <a:bodyPr wrap="square" rtlCol="0">
            <a:spAutoFit/>
          </a:bodyPr>
          <a:lstStyle/>
          <a:p>
            <a:r>
              <a:rPr lang="en-US" sz="2400" b="1" dirty="0"/>
              <a:t>Question 9</a:t>
            </a:r>
            <a:r>
              <a:rPr lang="vi-VN" sz="2400" dirty="0"/>
              <a:t>. When she came home last night, her children ______</a:t>
            </a:r>
            <a:r>
              <a:rPr lang="en-US" sz="2400" dirty="0"/>
              <a:t> their </a:t>
            </a:r>
            <a:r>
              <a:rPr lang="en-US" sz="2400" dirty="0" err="1"/>
              <a:t>favourite</a:t>
            </a:r>
            <a:r>
              <a:rPr lang="en-US" sz="2400" dirty="0"/>
              <a:t> program on TV</a:t>
            </a:r>
            <a:r>
              <a:rPr lang="vi-VN" sz="2400" dirty="0"/>
              <a:t>.</a:t>
            </a:r>
            <a:endParaRPr lang="en-US" sz="2400" dirty="0"/>
          </a:p>
          <a:p>
            <a:r>
              <a:rPr lang="vi-VN" sz="2400" dirty="0"/>
              <a:t>	</a:t>
            </a:r>
            <a:r>
              <a:rPr lang="vi-VN" sz="2400" b="1" dirty="0"/>
              <a:t>A</a:t>
            </a:r>
            <a:r>
              <a:rPr lang="vi-VN" sz="2400" dirty="0"/>
              <a:t>. </a:t>
            </a:r>
            <a:r>
              <a:rPr lang="en-US" sz="2400" dirty="0"/>
              <a:t>were</a:t>
            </a:r>
            <a:r>
              <a:rPr lang="vi-VN" sz="2400" dirty="0"/>
              <a:t> watching	</a:t>
            </a:r>
            <a:r>
              <a:rPr lang="vi-VN" sz="2400" b="1" dirty="0"/>
              <a:t>B</a:t>
            </a:r>
            <a:r>
              <a:rPr lang="vi-VN" sz="2400" dirty="0"/>
              <a:t>. </a:t>
            </a:r>
            <a:r>
              <a:rPr lang="en-US" sz="2400" dirty="0"/>
              <a:t>are</a:t>
            </a:r>
            <a:r>
              <a:rPr lang="vi-VN" sz="2400" dirty="0"/>
              <a:t> watching	</a:t>
            </a:r>
            <a:r>
              <a:rPr lang="vi-VN" sz="2400" b="1" dirty="0"/>
              <a:t>C</a:t>
            </a:r>
            <a:r>
              <a:rPr lang="vi-VN" sz="2400" dirty="0"/>
              <a:t>. watch	</a:t>
            </a:r>
            <a:r>
              <a:rPr lang="vi-VN" sz="2400" b="1" dirty="0"/>
              <a:t>D</a:t>
            </a:r>
            <a:r>
              <a:rPr lang="vi-VN" sz="2400" dirty="0"/>
              <a:t>. have watched</a:t>
            </a:r>
            <a:endParaRPr lang="en-US" sz="2400" dirty="0"/>
          </a:p>
          <a:p>
            <a:endParaRPr lang="en-US" sz="2400" b="1" dirty="0" smtClean="0"/>
          </a:p>
          <a:p>
            <a:r>
              <a:rPr lang="vi-VN" sz="2400" dirty="0" smtClean="0"/>
              <a:t>Kiến </a:t>
            </a:r>
            <a:r>
              <a:rPr lang="vi-VN" sz="2400" dirty="0"/>
              <a:t>thức: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endParaRPr lang="en-US" sz="2400" dirty="0"/>
          </a:p>
          <a:p>
            <a:r>
              <a:rPr lang="en-US" sz="2400" dirty="0" err="1"/>
              <a:t>Giải</a:t>
            </a:r>
            <a:r>
              <a:rPr lang="en-US" sz="2400" dirty="0"/>
              <a:t> </a:t>
            </a:r>
            <a:r>
              <a:rPr lang="en-US" sz="2400" dirty="0" err="1"/>
              <a:t>thích</a:t>
            </a:r>
            <a:r>
              <a:rPr lang="en-US" sz="2400" dirty="0"/>
              <a:t>: </a:t>
            </a:r>
          </a:p>
          <a:p>
            <a:r>
              <a:rPr lang="vi-VN" sz="2400" dirty="0"/>
              <a:t>Thì quá khứ tiếp diễn dùng với WHEN và WHILE để nói một hành động đang diễn ra tại một thời điểm xác định trong quá khứ thì bị hành động khác xen vào.</a:t>
            </a:r>
            <a:endParaRPr lang="en-US" sz="2400" dirty="0"/>
          </a:p>
          <a:p>
            <a:r>
              <a:rPr lang="vi-VN" sz="2400" dirty="0"/>
              <a:t>Ta thấy, mệnh đề </a:t>
            </a:r>
            <a:r>
              <a:rPr lang="en-US" sz="2400" dirty="0"/>
              <a:t>WHEN</a:t>
            </a:r>
            <a:r>
              <a:rPr lang="vi-VN" sz="2400" dirty="0"/>
              <a:t> chia ở quá khứ đơn, nên mệnh đề </a:t>
            </a:r>
            <a:r>
              <a:rPr lang="en-US" sz="2400" dirty="0" err="1"/>
              <a:t>chính</a:t>
            </a:r>
            <a:r>
              <a:rPr lang="vi-VN" sz="2400" dirty="0"/>
              <a:t> động từ chia ở quá khứ tiếp diễn.</a:t>
            </a:r>
            <a:endParaRPr lang="en-US" sz="2400" dirty="0"/>
          </a:p>
          <a:p>
            <a:r>
              <a:rPr lang="en-US" sz="2400" dirty="0" err="1"/>
              <a:t>Công</a:t>
            </a:r>
            <a:r>
              <a:rPr lang="en-US" sz="2400" dirty="0"/>
              <a:t> </a:t>
            </a:r>
            <a:r>
              <a:rPr lang="en-US" sz="2400" dirty="0" err="1"/>
              <a:t>thức</a:t>
            </a:r>
            <a:r>
              <a:rPr lang="en-US" sz="2400" dirty="0"/>
              <a:t>: When + S1 + V1-ed, S2 + was/ were + V2-ing </a:t>
            </a:r>
          </a:p>
          <a:p>
            <a:r>
              <a:rPr lang="vi-VN" sz="2400" dirty="0"/>
              <a:t>Đáp án: A</a:t>
            </a:r>
            <a:endParaRPr lang="en-US" sz="2400" dirty="0"/>
          </a:p>
          <a:p>
            <a:r>
              <a:rPr lang="vi-VN" sz="2400" dirty="0"/>
              <a:t>Tạm dịch: Khi cô ấy về nhà vào tối qua, các con của cô ấy đang xem chương trình yêu thích của chúng trên TV.</a:t>
            </a:r>
            <a:endParaRPr lang="en-US" sz="2400" dirty="0"/>
          </a:p>
          <a:p>
            <a:endParaRPr lang="en-US" sz="2400" dirty="0"/>
          </a:p>
        </p:txBody>
      </p:sp>
      <p:sp>
        <p:nvSpPr>
          <p:cNvPr id="2" name="Oval 1"/>
          <p:cNvSpPr/>
          <p:nvPr/>
        </p:nvSpPr>
        <p:spPr>
          <a:xfrm>
            <a:off x="1143000" y="1219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664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1172</Words>
  <Application>Microsoft Office PowerPoint</Application>
  <PresentationFormat>On-screen Show (4:3)</PresentationFormat>
  <Paragraphs>568</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6</cp:revision>
  <dcterms:created xsi:type="dcterms:W3CDTF">2022-05-04T15:42:03Z</dcterms:created>
  <dcterms:modified xsi:type="dcterms:W3CDTF">2022-05-05T08:31:48Z</dcterms:modified>
</cp:coreProperties>
</file>