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429" r:id="rId3"/>
    <p:sldId id="432" r:id="rId4"/>
    <p:sldId id="433" r:id="rId5"/>
    <p:sldId id="434" r:id="rId6"/>
    <p:sldId id="435" r:id="rId7"/>
    <p:sldId id="436" r:id="rId8"/>
    <p:sldId id="437" r:id="rId9"/>
    <p:sldId id="438" r:id="rId10"/>
    <p:sldId id="439" r:id="rId11"/>
    <p:sldId id="440" r:id="rId12"/>
    <p:sldId id="441" r:id="rId13"/>
    <p:sldId id="442" r:id="rId14"/>
    <p:sldId id="443" r:id="rId15"/>
    <p:sldId id="444" r:id="rId16"/>
    <p:sldId id="445" r:id="rId17"/>
    <p:sldId id="446" r:id="rId18"/>
    <p:sldId id="449" r:id="rId19"/>
    <p:sldId id="450" r:id="rId20"/>
    <p:sldId id="451" r:id="rId21"/>
    <p:sldId id="452" r:id="rId22"/>
    <p:sldId id="453" r:id="rId23"/>
    <p:sldId id="454" r:id="rId24"/>
    <p:sldId id="455" r:id="rId25"/>
    <p:sldId id="456" r:id="rId26"/>
    <p:sldId id="457" r:id="rId27"/>
    <p:sldId id="458" r:id="rId28"/>
    <p:sldId id="460" r:id="rId29"/>
    <p:sldId id="461" r:id="rId30"/>
    <p:sldId id="462" r:id="rId31"/>
    <p:sldId id="463" r:id="rId32"/>
    <p:sldId id="464" r:id="rId33"/>
    <p:sldId id="465" r:id="rId34"/>
    <p:sldId id="466" r:id="rId35"/>
    <p:sldId id="467" r:id="rId36"/>
    <p:sldId id="468" r:id="rId37"/>
    <p:sldId id="469" r:id="rId38"/>
    <p:sldId id="470" r:id="rId39"/>
    <p:sldId id="471" r:id="rId40"/>
    <p:sldId id="472" r:id="rId41"/>
    <p:sldId id="473" r:id="rId42"/>
    <p:sldId id="474" r:id="rId43"/>
    <p:sldId id="475" r:id="rId44"/>
    <p:sldId id="476" r:id="rId45"/>
    <p:sldId id="477" r:id="rId46"/>
    <p:sldId id="478" r:id="rId47"/>
    <p:sldId id="479" r:id="rId48"/>
    <p:sldId id="480" r:id="rId49"/>
    <p:sldId id="481" r:id="rId50"/>
    <p:sldId id="482" r:id="rId51"/>
    <p:sldId id="483" r:id="rId52"/>
    <p:sldId id="484" r:id="rId53"/>
    <p:sldId id="485" r:id="rId54"/>
    <p:sldId id="486" r:id="rId55"/>
    <p:sldId id="487" r:id="rId56"/>
    <p:sldId id="488" r:id="rId57"/>
    <p:sldId id="489" r:id="rId58"/>
    <p:sldId id="490" r:id="rId59"/>
    <p:sldId id="491" r:id="rId60"/>
    <p:sldId id="492" r:id="rId61"/>
    <p:sldId id="493" r:id="rId62"/>
    <p:sldId id="494" r:id="rId63"/>
    <p:sldId id="495" r:id="rId64"/>
    <p:sldId id="496" r:id="rId65"/>
    <p:sldId id="497" r:id="rId66"/>
    <p:sldId id="498" r:id="rId67"/>
    <p:sldId id="499" r:id="rId68"/>
    <p:sldId id="500" r:id="rId69"/>
    <p:sldId id="501" r:id="rId70"/>
    <p:sldId id="502" r:id="rId71"/>
    <p:sldId id="503" r:id="rId72"/>
    <p:sldId id="504" r:id="rId73"/>
    <p:sldId id="507" r:id="rId74"/>
    <p:sldId id="508" r:id="rId75"/>
    <p:sldId id="509" r:id="rId76"/>
    <p:sldId id="510" r:id="rId77"/>
    <p:sldId id="511" r:id="rId78"/>
    <p:sldId id="512" r:id="rId79"/>
    <p:sldId id="513" r:id="rId80"/>
    <p:sldId id="514" r:id="rId81"/>
    <p:sldId id="515" r:id="rId82"/>
    <p:sldId id="431" r:id="rId8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94576" autoAdjust="0"/>
  </p:normalViewPr>
  <p:slideViewPr>
    <p:cSldViewPr>
      <p:cViewPr varScale="1">
        <p:scale>
          <a:sx n="65" d="100"/>
          <a:sy n="65" d="100"/>
        </p:scale>
        <p:origin x="1316"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8BAE0-9A3E-491B-8715-CF151C9D4DB8}" type="datetimeFigureOut">
              <a:rPr lang="en-US" smtClean="0"/>
              <a:pPr/>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48BAE0-9A3E-491B-8715-CF151C9D4DB8}" type="datetimeFigureOut">
              <a:rPr lang="en-US" smtClean="0"/>
              <a:pPr/>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48BAE0-9A3E-491B-8715-CF151C9D4DB8}" type="datetimeFigureOut">
              <a:rPr lang="en-US" smtClean="0"/>
              <a:pPr/>
              <a:t>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48BAE0-9A3E-491B-8715-CF151C9D4DB8}" type="datetimeFigureOut">
              <a:rPr lang="en-US" smtClean="0"/>
              <a:pPr/>
              <a:t>4/10/2023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48BAE0-9A3E-491B-8715-CF151C9D4DB8}" type="datetimeFigureOut">
              <a:rPr lang="en-US" smtClean="0"/>
              <a:pPr/>
              <a:t>4/10/2023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48BAE0-9A3E-491B-8715-CF151C9D4DB8}" type="datetimeFigureOut">
              <a:rPr lang="en-US" smtClean="0"/>
              <a:pPr/>
              <a:t>4/10/2023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48BAE0-9A3E-491B-8715-CF151C9D4DB8}" type="datetimeFigureOut">
              <a:rPr lang="en-US" smtClean="0"/>
              <a:pPr/>
              <a:t>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3A10A3-C627-4ED3-AD96-7B0F692832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8BAE0-9A3E-491B-8715-CF151C9D4DB8}" type="datetimeFigureOut">
              <a:rPr lang="en-US" smtClean="0"/>
              <a:pPr/>
              <a:t>4/10/2023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3A10A3-C627-4ED3-AD96-7B0F692832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gif"/><Relationship Id="rId2" Type="http://schemas.openxmlformats.org/officeDocument/2006/relationships/slideLayout" Target="../slideLayouts/slideLayout1.xml"/><Relationship Id="rId1" Type="http://schemas.openxmlformats.org/officeDocument/2006/relationships/audio" Target="file:///D:\dongchi%20(moi)\nhacthaoluan.wma" TargetMode="External"/><Relationship Id="rId6" Type="http://schemas.openxmlformats.org/officeDocument/2006/relationships/image" Target="../media/image4.gif"/><Relationship Id="rId5" Type="http://schemas.openxmlformats.org/officeDocument/2006/relationships/image" Target="../media/image3.gif"/><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381000" y="2057400"/>
            <a:ext cx="8610600" cy="1200329"/>
          </a:xfrm>
          <a:prstGeom prst="rect">
            <a:avLst/>
          </a:prstGeom>
          <a:noFill/>
          <a:ln w="9525">
            <a:noFill/>
            <a:miter lim="800000"/>
            <a:headEnd/>
            <a:tailEnd/>
          </a:ln>
        </p:spPr>
        <p:txBody>
          <a:bodyPr>
            <a:spAutoFit/>
          </a:bodyPr>
          <a:lstStyle/>
          <a:p>
            <a:pPr algn="ctr"/>
            <a:r>
              <a:rPr lang="en-US" sz="3600" b="1" dirty="0" smtClean="0">
                <a:solidFill>
                  <a:srgbClr val="002060"/>
                </a:solidFill>
                <a:latin typeface="Times New Roman" pitchFamily="18" charset="0"/>
                <a:cs typeface="Times New Roman" pitchFamily="18" charset="0"/>
              </a:rPr>
              <a:t>ÔN TẬP </a:t>
            </a:r>
            <a:r>
              <a:rPr lang="en-US" sz="3600" b="1" dirty="0" err="1" smtClean="0">
                <a:solidFill>
                  <a:srgbClr val="002060"/>
                </a:solidFill>
                <a:latin typeface="Times New Roman" pitchFamily="18" charset="0"/>
                <a:cs typeface="Times New Roman" pitchFamily="18" charset="0"/>
              </a:rPr>
              <a:t>TẬP</a:t>
            </a:r>
            <a:r>
              <a:rPr lang="en-US" sz="3600" b="1" smtClean="0">
                <a:solidFill>
                  <a:srgbClr val="002060"/>
                </a:solidFill>
                <a:latin typeface="Times New Roman" pitchFamily="18" charset="0"/>
                <a:cs typeface="Times New Roman" pitchFamily="18" charset="0"/>
              </a:rPr>
              <a:t> LÀM VĂN HỌC </a:t>
            </a:r>
            <a:r>
              <a:rPr lang="en-US" sz="3600" b="1" dirty="0" smtClean="0">
                <a:solidFill>
                  <a:srgbClr val="002060"/>
                </a:solidFill>
                <a:latin typeface="Times New Roman" pitchFamily="18" charset="0"/>
                <a:cs typeface="Times New Roman" pitchFamily="18" charset="0"/>
              </a:rPr>
              <a:t>KÌ I</a:t>
            </a:r>
          </a:p>
          <a:p>
            <a:pPr algn="ctr"/>
            <a:r>
              <a:rPr lang="en-US" sz="3600" b="1" dirty="0" smtClean="0">
                <a:solidFill>
                  <a:srgbClr val="002060"/>
                </a:solidFill>
                <a:latin typeface="Times New Roman" pitchFamily="18" charset="0"/>
                <a:cs typeface="Times New Roman" pitchFamily="18" charset="0"/>
              </a:rPr>
              <a:t>BỘ KẾT NỐI TRI THỨC NGỮ VĂN 6</a:t>
            </a:r>
            <a:endParaRPr lang="en-US" sz="3600" b="1" dirty="0">
              <a:solidFill>
                <a:srgbClr val="00206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1: RÈN KĨ NĂNG VIẾT BÀI VĂN KỂ LẠI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637097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Nêu</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nghĩa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với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thân</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p>
          <a:p>
            <a:pPr algn="just"/>
            <a:r>
              <a:rPr lang="en-US" sz="2400" b="1" dirty="0" err="1" smtClean="0">
                <a:latin typeface="Times New Roman" pitchFamily="18" charset="0"/>
                <a:cs typeface="Times New Roman" pitchFamily="18" charset="0"/>
              </a:rPr>
              <a:t>Ví</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dụ</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trôi</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Bây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í </a:t>
            </a:r>
            <a:r>
              <a:rPr lang="en-US" sz="2400" dirty="0" err="1" smtClean="0">
                <a:latin typeface="Times New Roman" pitchFamily="18" charset="0"/>
                <a:cs typeface="Times New Roman" pitchFamily="18" charset="0"/>
              </a:rPr>
              <a:t>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ngọt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ấu</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Lưu</a:t>
            </a:r>
            <a:r>
              <a:rPr lang="en-US" sz="2400" b="1" dirty="0" smtClean="0">
                <a:latin typeface="Times New Roman" pitchFamily="18" charset="0"/>
                <a:cs typeface="Times New Roman" pitchFamily="18" charset="0"/>
              </a:rPr>
              <a:t> 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rút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khuyến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thần</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rút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ra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ấy</a:t>
            </a:r>
            <a:r>
              <a:rPr lang="en-US"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Ví</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dụ</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ạ!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nuối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sót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1: RÈN KĨ NĂNG VIẾT BÀI VĂN KỂ LẠI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6370975"/>
          </a:xfrm>
          <a:prstGeom prst="rect">
            <a:avLst/>
          </a:prstGeom>
          <a:noFill/>
        </p:spPr>
        <p:txBody>
          <a:bodyPr wrap="square" rtlCol="0">
            <a:spAutoFit/>
          </a:bodyPr>
          <a:lstStyle/>
          <a:p>
            <a:pPr algn="just"/>
            <a:r>
              <a:rPr lang="en-US" sz="2400" b="1" dirty="0" err="1" smtClean="0">
                <a:latin typeface="Times New Roman" pitchFamily="18" charset="0"/>
                <a:cs typeface="Times New Roman" pitchFamily="18" charset="0"/>
              </a:rPr>
              <a:t>Lưu</a:t>
            </a:r>
            <a:r>
              <a:rPr lang="en-US" sz="2400" b="1" dirty="0" smtClean="0">
                <a:latin typeface="Times New Roman" pitchFamily="18" charset="0"/>
                <a:cs typeface="Times New Roman" pitchFamily="18" charset="0"/>
              </a:rPr>
              <a:t> 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nuối</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ấy</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Ví</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dụ</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rằng</a:t>
            </a:r>
            <a:r>
              <a:rPr lang="en-US" sz="2400"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a:t>
            </a:r>
            <a:r>
              <a:rPr lang="en-US" sz="2400" i="1" dirty="0" err="1" smtClean="0">
                <a:latin typeface="Times New Roman" pitchFamily="18" charset="0"/>
                <a:cs typeface="Times New Roman" pitchFamily="18" charset="0"/>
              </a:rPr>
              <a:t>Phải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biết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vâng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lớn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biết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tự</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chăm</a:t>
            </a:r>
            <a:r>
              <a:rPr lang="en-US" sz="2400" i="1" dirty="0" smtClean="0">
                <a:latin typeface="Times New Roman" pitchFamily="18" charset="0"/>
                <a:cs typeface="Times New Roman" pitchFamily="18" charset="0"/>
              </a:rPr>
              <a:t> lo </a:t>
            </a:r>
            <a:r>
              <a:rPr lang="en-US" sz="2400" i="1" dirty="0" err="1" smtClean="0">
                <a:latin typeface="Times New Roman" pitchFamily="18" charset="0"/>
                <a:cs typeface="Times New Roman" pitchFamily="18" charset="0"/>
              </a:rPr>
              <a:t>cho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bản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mình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không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nên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khác</a:t>
            </a:r>
            <a:r>
              <a:rPr lang="en-US" sz="2400" i="1" dirty="0" smtClean="0">
                <a:latin typeface="Times New Roman" pitchFamily="18" charset="0"/>
                <a:cs typeface="Times New Roman" pitchFamily="18" charset="0"/>
              </a:rPr>
              <a:t> lo </a:t>
            </a:r>
            <a:r>
              <a:rPr lang="en-US" sz="2400" i="1" dirty="0" err="1" smtClean="0">
                <a:latin typeface="Times New Roman" pitchFamily="18" charset="0"/>
                <a:cs typeface="Times New Roman" pitchFamily="18" charset="0"/>
              </a:rPr>
              <a:t>lắng</a:t>
            </a:r>
            <a:r>
              <a:rPr lang="en-US" sz="2400" i="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3:  </a:t>
            </a:r>
            <a:r>
              <a:rPr lang="en-US" sz="2400" b="1" dirty="0" err="1" smtClean="0">
                <a:latin typeface="Times New Roman" pitchFamily="18" charset="0"/>
                <a:cs typeface="Times New Roman" pitchFamily="18" charset="0"/>
              </a:rPr>
              <a:t>Viết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truyện</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tả</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Bước</a:t>
            </a:r>
            <a:r>
              <a:rPr lang="en-US" sz="2400" dirty="0" smtClean="0">
                <a:latin typeface="Times New Roman" pitchFamily="18" charset="0"/>
                <a:cs typeface="Times New Roman" pitchFamily="18" charset="0"/>
              </a:rPr>
              <a:t> 4: </a:t>
            </a:r>
            <a:r>
              <a:rPr lang="en-US" sz="2400" dirty="0" err="1" smtClean="0">
                <a:latin typeface="Times New Roman" pitchFamily="18" charset="0"/>
                <a:cs typeface="Times New Roman" pitchFamily="18" charset="0"/>
              </a:rPr>
              <a:t>Xem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1: RÈN KĨ NĂNG VIẾT BÀI VĂN KỂ LẠI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940088"/>
          </a:xfrm>
          <a:prstGeom prst="rect">
            <a:avLst/>
          </a:prstGeom>
          <a:noFill/>
        </p:spPr>
        <p:txBody>
          <a:bodyPr wrap="square" rtlCol="0">
            <a:spAutoFit/>
          </a:bodyPr>
          <a:lstStyle/>
          <a:p>
            <a:pPr algn="just"/>
            <a:r>
              <a:rPr lang="vi-VN" sz="2000" b="1" dirty="0" smtClean="0">
                <a:latin typeface="Times New Roman" pitchFamily="18" charset="0"/>
                <a:cs typeface="Times New Roman" pitchFamily="18" charset="0"/>
              </a:rPr>
              <a:t>Đề bài 1: Hãy kể lại một trải nghiệm mà em ấn tượng nhất.</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Hướng dẫn làm bài</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GV hướng dẫn HS chọn trải nghiệm mà em ấn tượng nhất  (chuyến đi tham quan cùng các bạn trong lớp,  chuyến đi du lịch cùng gia đình...)</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Về hình thức:  bài văn cần có 3 phần rõ ràng mở bài, thân bài và kết bài.</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Về về nội</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1. Mở bài:</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Giới thiệu câu chuyện.</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Ấn tượng của em em về câu chuyện đó.</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2. Thân bài</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 Giới thiệu kỷ niệm về chuyến trải nghiệm</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X</a:t>
            </a:r>
            <a:r>
              <a:rPr lang="en-US" sz="2000" dirty="0" err="1" smtClean="0">
                <a:latin typeface="Times New Roman" pitchFamily="18" charset="0"/>
                <a:cs typeface="Times New Roman" pitchFamily="18" charset="0"/>
              </a:rPr>
              <a:t>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vi-VN"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vi-VN"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Nhân vật liên quan đến câu chuyện (hình dáng,  tuổi tác,  tính cách, cách cư xử của người đó...)</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 Diễn biến của câu chuyện.</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Đỉnh điểm của câu chuyện.</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Thái độ tình cảm của nhân vật trong câu chuyện.</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3. Kết bài:</a:t>
            </a:r>
            <a:r>
              <a:rPr lang="vi-VN" sz="2000" dirty="0" smtClean="0">
                <a:latin typeface="Times New Roman" pitchFamily="18" charset="0"/>
                <a:cs typeface="Times New Roman" pitchFamily="18" charset="0"/>
              </a:rPr>
              <a:t> Kết thúc câu chuyện và cảm xúc của người viết.</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box(in)">
                                      <p:cBhvr>
                                        <p:cTn id="77" dur="500"/>
                                        <p:tgtEl>
                                          <p:spTgt spid="5">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5">
                                            <p:txEl>
                                              <p:pRg st="15" end="15"/>
                                            </p:txEl>
                                          </p:spTgt>
                                        </p:tgtEl>
                                        <p:attrNameLst>
                                          <p:attrName>style.visibility</p:attrName>
                                        </p:attrNameLst>
                                      </p:cBhvr>
                                      <p:to>
                                        <p:strVal val="visible"/>
                                      </p:to>
                                    </p:set>
                                    <p:animEffect transition="in" filter="box(in)">
                                      <p:cBhvr>
                                        <p:cTn id="82" dur="500"/>
                                        <p:tgtEl>
                                          <p:spTgt spid="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1: RÈN KĨ NĂNG VIẾT BÀI VĂN KỂ LẠI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6001643"/>
          </a:xfrm>
          <a:prstGeom prst="rect">
            <a:avLst/>
          </a:prstGeom>
          <a:noFill/>
        </p:spPr>
        <p:txBody>
          <a:bodyPr wrap="square" rtlCol="0">
            <a:spAutoFit/>
          </a:bodyPr>
          <a:lstStyle/>
          <a:p>
            <a:pPr algn="just"/>
            <a:r>
              <a:rPr lang="vi-VN" sz="2400" b="1" dirty="0" smtClean="0">
                <a:latin typeface="Times New Roman" pitchFamily="18" charset="0"/>
                <a:cs typeface="Times New Roman" pitchFamily="18" charset="0"/>
              </a:rPr>
              <a:t>Đề bài 2: Hãy kể lại một trải nghiệm mà em ấn tượng sâu sắc nhất trong lòng em.</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1.  Mở bài</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Giới thiệu về người thân và sự việc, tình huống người thân để lại ấn tượng sâu sắc trong em. </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2. Thân bài</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Lý do xuất hiện trải nghiệm.</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Diễn biến của trải nghiệm: </a:t>
            </a:r>
            <a:endParaRPr lang="en-US" sz="2400" dirty="0" smtClean="0">
              <a:latin typeface="Times New Roman" pitchFamily="18" charset="0"/>
              <a:cs typeface="Times New Roman" pitchFamily="18" charset="0"/>
            </a:endParaRPr>
          </a:p>
          <a:p>
            <a:pPr algn="just" fontAlgn="base"/>
            <a:r>
              <a:rPr lang="vi-VN" sz="2400" dirty="0" smtClean="0">
                <a:latin typeface="Times New Roman" pitchFamily="18" charset="0"/>
                <a:cs typeface="Times New Roman" pitchFamily="18" charset="0"/>
              </a:rPr>
              <a:t>- Thời gian, địa điểm diễn ra trải nghiệm. </a:t>
            </a:r>
            <a:endParaRPr lang="en-US" sz="2400" dirty="0" smtClean="0">
              <a:latin typeface="Times New Roman" pitchFamily="18" charset="0"/>
              <a:cs typeface="Times New Roman" pitchFamily="18" charset="0"/>
            </a:endParaRPr>
          </a:p>
          <a:p>
            <a:pPr algn="just" fontAlgn="base"/>
            <a:r>
              <a:rPr lang="vi-VN" sz="2400" dirty="0" smtClean="0">
                <a:latin typeface="Times New Roman" pitchFamily="18" charset="0"/>
                <a:cs typeface="Times New Roman" pitchFamily="18" charset="0"/>
              </a:rPr>
              <a:t>- Ngoại hình, tâm trạng: khuôn mặt, ánh mắt, nụ cười… </a:t>
            </a:r>
            <a:endParaRPr lang="en-US" sz="2400" dirty="0" smtClean="0">
              <a:latin typeface="Times New Roman" pitchFamily="18" charset="0"/>
              <a:cs typeface="Times New Roman" pitchFamily="18" charset="0"/>
            </a:endParaRPr>
          </a:p>
          <a:p>
            <a:pPr algn="just" fontAlgn="base"/>
            <a:r>
              <a:rPr lang="vi-VN" sz="2400" dirty="0" smtClean="0">
                <a:latin typeface="Times New Roman" pitchFamily="18" charset="0"/>
                <a:cs typeface="Times New Roman" pitchFamily="18" charset="0"/>
              </a:rPr>
              <a:t>- Hành động, cử chỉ: trò chuyện, giúp đỡ… </a:t>
            </a:r>
            <a:endParaRPr lang="en-US" sz="2400" dirty="0" smtClean="0">
              <a:latin typeface="Times New Roman" pitchFamily="18" charset="0"/>
              <a:cs typeface="Times New Roman" pitchFamily="18" charset="0"/>
            </a:endParaRPr>
          </a:p>
          <a:p>
            <a:pPr algn="just" fontAlgn="base"/>
            <a:r>
              <a:rPr lang="vi-VN" sz="2400" dirty="0" smtClean="0">
                <a:latin typeface="Times New Roman" pitchFamily="18" charset="0"/>
                <a:cs typeface="Times New Roman" pitchFamily="18" charset="0"/>
              </a:rPr>
              <a:t>- Tình cảm, cảm xúc: yêu quý, trân trọng, biết ơn… </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3. Kết bài</a:t>
            </a:r>
            <a:endParaRPr lang="en-US" sz="2400" dirty="0" smtClean="0">
              <a:latin typeface="Times New Roman" pitchFamily="18" charset="0"/>
              <a:cs typeface="Times New Roman" pitchFamily="18" charset="0"/>
            </a:endParaRPr>
          </a:p>
          <a:p>
            <a:pPr algn="just" fontAlgn="base"/>
            <a:r>
              <a:rPr lang="vi-VN" sz="2400" dirty="0" smtClean="0">
                <a:latin typeface="Times New Roman" pitchFamily="18" charset="0"/>
                <a:cs typeface="Times New Roman" pitchFamily="18" charset="0"/>
              </a:rPr>
              <a:t>- Bài học nhận ra sau trải nghiệm. </a:t>
            </a:r>
            <a:endParaRPr lang="en-US" sz="2400" dirty="0" smtClean="0">
              <a:latin typeface="Times New Roman" pitchFamily="18" charset="0"/>
              <a:cs typeface="Times New Roman" pitchFamily="18" charset="0"/>
            </a:endParaRPr>
          </a:p>
          <a:p>
            <a:pPr algn="just" fontAlgn="base"/>
            <a:r>
              <a:rPr lang="vi-VN" sz="2400" dirty="0" smtClean="0">
                <a:latin typeface="Times New Roman" pitchFamily="18" charset="0"/>
                <a:cs typeface="Times New Roman" pitchFamily="18" charset="0"/>
              </a:rPr>
              <a:t>- Thái độ, tình cảm đối với người thân sau trải nghiệm.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1: RÈN KĨ NĂNG VIẾT BÀI VĂN KỂ LẠI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6001643"/>
          </a:xfrm>
          <a:prstGeom prst="rect">
            <a:avLst/>
          </a:prstGeom>
          <a:noFill/>
        </p:spPr>
        <p:txBody>
          <a:bodyPr wrap="square" rtlCol="0">
            <a:spAutoFit/>
          </a:bodyPr>
          <a:lstStyle/>
          <a:p>
            <a:pPr algn="just"/>
            <a:r>
              <a:rPr lang="vi-VN" sz="2400" b="1" dirty="0" smtClean="0">
                <a:latin typeface="Times New Roman" pitchFamily="18" charset="0"/>
                <a:cs typeface="Times New Roman" pitchFamily="18" charset="0"/>
              </a:rPr>
              <a:t>Đề bài 3: Hãy kể lại một trải nghiệm khiến em ân hận.</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1. Mở bài: </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 </a:t>
            </a:r>
            <a:r>
              <a:rPr lang="vi-VN" sz="2400" dirty="0" smtClean="0">
                <a:latin typeface="Times New Roman" pitchFamily="18" charset="0"/>
                <a:cs typeface="Times New Roman" pitchFamily="18" charset="0"/>
              </a:rPr>
              <a:t>Giới thiệu về người thân và sự việc, tình huống người thân khiến em ân hận.</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2. Thân bài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a. Giới thiệu khái quát về câu chuyện</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Giới thiệu thời gian, không gian xảy ra câu chuyện.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Giới thiệu những nhân vật có liên quan đến câu chuyện.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b. Kể lại các sự việc trong câu chuyện</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Điều gì đã xảy ra?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Vì sao câu chuyện lại xảy ra như vậy?</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Cảm xúc của người viết khi xảy ra câu chuyện, khi kể lại câu chuyện? </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3. Kết bài</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Nêu cảm xúc của người viết với câu chuyện đã xảy ra.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1: RÈN KĨ NĂNG VIẾT BÀI VĂN KỂ LẠI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016758"/>
          </a:xfrm>
          <a:prstGeom prst="rect">
            <a:avLst/>
          </a:prstGeom>
          <a:noFill/>
        </p:spPr>
        <p:txBody>
          <a:bodyPr wrap="square" rtlCol="0">
            <a:spAutoFit/>
          </a:bodyPr>
          <a:lstStyle/>
          <a:p>
            <a:pPr algn="ctr"/>
            <a:r>
              <a:rPr lang="vi-VN" sz="2000" b="1" dirty="0" smtClean="0">
                <a:latin typeface="+mj-lt"/>
              </a:rPr>
              <a:t>Bài viết tham khảo</a:t>
            </a:r>
            <a:r>
              <a:rPr lang="en-US" sz="2000" b="1" dirty="0" smtClean="0">
                <a:latin typeface="+mj-lt"/>
              </a:rPr>
              <a:t> </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3)</a:t>
            </a:r>
            <a:endParaRPr lang="en-US" sz="2000" dirty="0" smtClean="0">
              <a:latin typeface="Times New Roman" pitchFamily="18" charset="0"/>
              <a:cs typeface="Times New Roman" pitchFamily="18" charset="0"/>
            </a:endParaRPr>
          </a:p>
          <a:p>
            <a:pPr algn="just"/>
            <a:r>
              <a:rPr lang="vi-VN" sz="2000" dirty="0" smtClean="0">
                <a:latin typeface="+mj-lt"/>
              </a:rPr>
              <a:t>Tôi là một đứa trẻ ham chơi nên đã từng gây ra nhiều lỗi lầm. Câu chuyện xảy ra khi tôi còn học lớp 5, nhưng là một trải nghiệm mà bây giờ tôi vẫn còn nhớ mãi.  </a:t>
            </a:r>
            <a:endParaRPr lang="en-US" sz="2000" dirty="0" smtClean="0">
              <a:latin typeface="+mj-lt"/>
            </a:endParaRPr>
          </a:p>
          <a:p>
            <a:pPr algn="just"/>
            <a:r>
              <a:rPr lang="vi-VN" sz="2000" dirty="0" smtClean="0">
                <a:latin typeface="+mj-lt"/>
              </a:rPr>
              <a:t>Vì là con trai nên tôi rất mê chơi game. Hôm đó là buổi tối thứ năm. Tôi đang ngồi học bài nhưng lại suy nghĩ về trận đấu lúc chiều. Càng nghĩ, tôi càng cảm thấy không phục vì đã thua Hoàng - cậu bạn cùng lớp mới chơi game chưa được bao lâu nhưng đã đánh thắng mình. Bởi vậy, tôi quyết tâm phải luyện tập thêm để phục thù. Nghĩ vậy, tôi liền thu dọn sách vở rồi xuống nhà. Thấy mẹ đang ở trong bếp, tôi nói với mẹ: </a:t>
            </a:r>
            <a:endParaRPr lang="en-US" sz="2000" dirty="0" smtClean="0">
              <a:latin typeface="+mj-lt"/>
            </a:endParaRPr>
          </a:p>
          <a:p>
            <a:pPr algn="just"/>
            <a:r>
              <a:rPr lang="vi-VN" sz="2000" dirty="0" smtClean="0">
                <a:latin typeface="+mj-lt"/>
              </a:rPr>
              <a:t>- Mẹ ơi, con có bài tập khó quá không làm được. Con mang sang nhà Tuấn nhờ bạn giải giúp nhé? </a:t>
            </a:r>
            <a:endParaRPr lang="en-US" sz="2000" dirty="0" smtClean="0">
              <a:latin typeface="+mj-lt"/>
            </a:endParaRPr>
          </a:p>
          <a:p>
            <a:pPr algn="just"/>
            <a:r>
              <a:rPr lang="vi-VN" sz="2000" dirty="0" smtClean="0">
                <a:latin typeface="+mj-lt"/>
              </a:rPr>
              <a:t>Mẹ đồng ý và dặn tôi về sớm vì bố sắp đi làm về. Tôi chỉ vâng dạ cho có rồi nhảy lên xe đạp đi luôn. Nhưng tôi không sang nhà Tuấn mà đến quán điện tử gần trường. Ngồi vào bàn, tôi cảm thấy phấn chấn lạ lùng, mải chơi đến quên cả thời gian. Bỗng có một bàn tay đập vào vai tôi: </a:t>
            </a:r>
            <a:endParaRPr lang="en-US" sz="2000" dirty="0" smtClean="0">
              <a:latin typeface="+mj-lt"/>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1: RÈN KĨ NĂNG VIẾT BÀI VĂN KỂ LẠI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324535"/>
          </a:xfrm>
          <a:prstGeom prst="rect">
            <a:avLst/>
          </a:prstGeom>
          <a:noFill/>
        </p:spPr>
        <p:txBody>
          <a:bodyPr wrap="square" rtlCol="0">
            <a:spAutoFit/>
          </a:bodyPr>
          <a:lstStyle/>
          <a:p>
            <a:pPr algn="just"/>
            <a:r>
              <a:rPr lang="vi-VN" sz="2000" dirty="0" smtClean="0">
                <a:latin typeface="Times New Roman" pitchFamily="18" charset="0"/>
                <a:cs typeface="Times New Roman" pitchFamily="18" charset="0"/>
              </a:rPr>
              <a:t>- Muộn quá rồi, về cho bác còn đóng cửa! </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Bác chủ nhà nhắc nhở rồi chỉ tay lên đồng hồ. Mười một giờ ba mươi phút. Tôi nhanh chóng trả tiền cho bác chủ quán rồi dắt xe ra về. Vừa đạp xe, tôi vừa nghĩ sẽ giải thích cho bố mẹ như thế nào. Chắc chắn bố mẹ sẽ rất tức giận. Bỗng nhiên tôi nghe thấy tiếng xe máy quen thuộc đang tới gần, một giọng nói nghiêm nghị vang lên: </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Đức, con đã đi đâu mà giờ mới về nhà? </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Hai đầu gối bủn rủn, tôi đứng như trời trồng, miệng lắp bắp:</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Bố… bố… đi tìm con ạ? </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Đúng vậy! Mẹ nói là con đến nhà Tuấn nhờ bạn giảng bài, nhưng bố sang nhà bạn thì không thấy con ở đó nên đã đi tìm. Tài liệu của Nhung tây</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Con… con… </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Thôi, muộn rồi, mau về nhà đi con! </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Tôi đi bên cạnh bố mà lòng cảm thấy thật có lỗi. Khi bước vào nhà, tôi thấy mẹ vẫn đang ngồi chờ ở phòng khách. Tôi chỉ biết im lặng chờ đợi những câu mắng của bố. Nhưng không, tôi chỉ nghe thấy mẹ hỏi:</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1: RÈN KĨ NĂNG VIẾT BÀI VĂN KỂ LẠI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4893647"/>
          </a:xfrm>
          <a:prstGeom prst="rect">
            <a:avLst/>
          </a:prstGeom>
          <a:noFill/>
        </p:spPr>
        <p:txBody>
          <a:bodyPr wrap="square" rtlCol="0">
            <a:spAutoFit/>
          </a:bodyPr>
          <a:lstStyle/>
          <a:p>
            <a:pPr algn="just"/>
            <a:r>
              <a:rPr lang="vi-VN" sz="2400" dirty="0" smtClean="0">
                <a:latin typeface="Times New Roman" pitchFamily="18" charset="0"/>
                <a:cs typeface="Times New Roman" pitchFamily="18" charset="0"/>
              </a:rPr>
              <a:t>- Đức, con đi đâu mà giờ này mới về? Đã ăn cơm chưa?</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Khi nghe mẹ nói vậy, tôi òa khóc. Tôi liền xin lỗi bố mẹ, rồi thành thật kể lại mọi chuyện. Bố liền nói với tôi: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Tuổi trẻ thường hiếu thắng, thích hơn thua với bạn bè. Đó không phải là điều gì sai trái. Nhưng việc con nói dối mẹ để đi chơi là điều không đúng. Việc chơi game, bố mẹ không phản đối nhưng nếu con chơi quá nhiều sẽ không tốt cho sức khỏe, hay việc học tập. Bố mong con ý thức được điều đó. Tài liệu của Nhung tây</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Tôi nhìn bố, ánh mắt nghiêm nghị của bố nhìn tôi. Tôi đã nhận ra sai làm của mình. Tôi liền hứa với bố mẹ sẽ không tái phạm cũng như cố gắng học hành chăm chỉ hơn. Cũng nhờ có trải nghiệm này, mà tôi nhận ra tình yêu thương lớn lao mà bố mẹ dành cho mình.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nb-NO" b="1" dirty="0" smtClean="0">
                <a:solidFill>
                  <a:srgbClr val="FF0000"/>
                </a:solidFill>
                <a:latin typeface="Times New Roman" pitchFamily="18" charset="0"/>
                <a:cs typeface="Times New Roman" pitchFamily="18" charset="0"/>
              </a:rPr>
              <a:t>BÀI 2: ÔN TẬP KĨ NĂNG VIẾT: VIẾT ĐOẠN VĂN GHI LẠI CẢM XÚC CỦA EM VỀ MỘT BÀI THƠ CÓ YẾU TỐ TỰ SỰ MIÊU TẢ.</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016758"/>
          </a:xfrm>
          <a:prstGeom prst="rect">
            <a:avLst/>
          </a:prstGeom>
          <a:noFill/>
        </p:spPr>
        <p:txBody>
          <a:bodyPr wrap="square" rtlCol="0">
            <a:spAutoFit/>
          </a:bodyPr>
          <a:lstStyle/>
          <a:p>
            <a:pPr algn="just"/>
            <a:r>
              <a:rPr lang="nb-NO" sz="2000" b="1" dirty="0" smtClean="0">
                <a:latin typeface="Times New Roman" pitchFamily="18" charset="0"/>
                <a:cs typeface="Times New Roman" pitchFamily="18" charset="0"/>
              </a:rPr>
              <a:t>I. LÍ THUYẾT </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 1. Kĩ năng viết viết đoạn văn ghi lai cảm xúc của em về một bài thơ</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 có yếu tố tự sự và miêu tả </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a. Đoạn văn là gì?</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a:t>
            </a:r>
            <a:r>
              <a:rPr lang="nb-NO" sz="2000" dirty="0" smtClean="0">
                <a:latin typeface="Times New Roman" pitchFamily="18" charset="0"/>
                <a:cs typeface="Times New Roman" pitchFamily="18" charset="0"/>
              </a:rPr>
              <a:t> Đoạn văn là bộ phận của văn bản, có chủ đề thống nhất, có kết cấu hoàn chỉnh được đánh dấu từ chỗ viết hoa lùi đầu dòng đến chỗ chấm xuống dòng.</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a:t>
            </a:r>
            <a:r>
              <a:rPr lang="nb-NO" sz="2000" i="1" dirty="0" smtClean="0">
                <a:latin typeface="Times New Roman" pitchFamily="18" charset="0"/>
                <a:cs typeface="Times New Roman" pitchFamily="18" charset="0"/>
              </a:rPr>
              <a:t>Về nội dung:</a:t>
            </a:r>
            <a:r>
              <a:rPr lang="nb-NO" sz="2000" dirty="0" smtClean="0">
                <a:latin typeface="Times New Roman" pitchFamily="18" charset="0"/>
                <a:cs typeface="Times New Roman" pitchFamily="18" charset="0"/>
              </a:rPr>
              <a:t> Đoạn văn thường diễn đạt một ý tương đối hoàn chỉnh. Các câu trong đoạn văn thường liên kết chặt chẽ với nhau để cùng làm rõ nội dung.</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a:t>
            </a:r>
            <a:r>
              <a:rPr lang="nb-NO" sz="2000" i="1" dirty="0" smtClean="0">
                <a:latin typeface="Times New Roman" pitchFamily="18" charset="0"/>
                <a:cs typeface="Times New Roman" pitchFamily="18" charset="0"/>
              </a:rPr>
              <a:t>Về hình thức:</a:t>
            </a:r>
            <a:r>
              <a:rPr lang="nb-NO" sz="2000" dirty="0" smtClean="0">
                <a:latin typeface="Times New Roman" pitchFamily="18" charset="0"/>
                <a:cs typeface="Times New Roman" pitchFamily="18" charset="0"/>
              </a:rPr>
              <a:t> Mỗi đoạn văn bao gồm một số câu văn có liên kết với nhau về mặt hình thức, thể hiện bằng các phép liên kết; mỗi đoạn văn được bắt đầu bằng chữ viết hoa lùi đầu dòng và kết thúc bằng dấu chấm xuống dòng. </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 b.  Yêu cầu đối với viết đoạn văn ghi lai cảm xúc của em về một bài thơ</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 có yếu tố tự sự và miêu tả </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Giới thiệu được nhan đề bài thơ và tên tác giả.</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Thể hiện được cảm xúc chung về bài thơ.</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nb-NO" b="1" dirty="0" smtClean="0">
                <a:solidFill>
                  <a:srgbClr val="FF0000"/>
                </a:solidFill>
                <a:latin typeface="Times New Roman" pitchFamily="18" charset="0"/>
                <a:cs typeface="Times New Roman" pitchFamily="18" charset="0"/>
              </a:rPr>
              <a:t>BÀI 2: ÔN TẬP KĨ NĂNG VIẾT: VIẾT ĐOẠN VĂN GHI LẠI CẢM XÚC CỦA EM VỀ MỘT BÀI THƠ CÓ YẾU TỐ TỰ SỰ MIÊU TẢ.</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293757"/>
          </a:xfrm>
          <a:prstGeom prst="rect">
            <a:avLst/>
          </a:prstGeom>
          <a:noFill/>
        </p:spPr>
        <p:txBody>
          <a:bodyPr wrap="square" rtlCol="0">
            <a:spAutoFit/>
          </a:bodyPr>
          <a:lstStyle/>
          <a:p>
            <a:pPr algn="just"/>
            <a:r>
              <a:rPr lang="nb-NO" sz="2000" dirty="0" smtClean="0">
                <a:latin typeface="Times New Roman" pitchFamily="18" charset="0"/>
                <a:cs typeface="Times New Roman" pitchFamily="18" charset="0"/>
              </a:rPr>
              <a:t>- Nêu được các chi tiết mang tính tự sự và miêu tả trong bài thơ, đánh giá được ý nghĩa của chúng trong việc thể hiện tình cảm cảm xúc của nhà thơ.</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Chỉ ra được nét độc đáo trong cách tự sự và miêu tả của nhà thơ.</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2. Hướng dẫn quy trình viết</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a. Bước 1: Chuẩn bị trước khi viết.</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Lựa chọn bài thơ</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 </a:t>
            </a:r>
            <a:r>
              <a:rPr lang="nb-NO" sz="2000" dirty="0" smtClean="0">
                <a:latin typeface="Times New Roman" pitchFamily="18" charset="0"/>
                <a:cs typeface="Times New Roman" pitchFamily="18" charset="0"/>
              </a:rPr>
              <a:t>Xác định mục đích viết: ghi lại cảm xúc về một bài thơ có yếu tố miêu tả và tự sự</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Đối tượng: một bài thơ có yếu tố tự sự, miêu tả </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Lựa chọn bài thơ: Đọc kĩ lại bài thơ để hiểu (đọc lại bài thơ 3,4 lần, vừa đọc vừa nghĩ đến hình ảnh, yếu tố tự sự, miếu tả, ngôn từ để hình dung, xác định được cảm xúc của bản thân)</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b. Bước 2:</a:t>
            </a:r>
            <a:r>
              <a:rPr lang="nb-NO" sz="2000" dirty="0" smtClean="0">
                <a:latin typeface="Times New Roman" pitchFamily="18" charset="0"/>
                <a:cs typeface="Times New Roman" pitchFamily="18" charset="0"/>
              </a:rPr>
              <a:t> </a:t>
            </a:r>
            <a:r>
              <a:rPr lang="nb-NO" sz="2000" b="1" dirty="0" smtClean="0">
                <a:latin typeface="Times New Roman" pitchFamily="18" charset="0"/>
                <a:cs typeface="Times New Roman" pitchFamily="18" charset="0"/>
              </a:rPr>
              <a:t>Tìm ý, lập dàn ý</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 Tìm ý:</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Xác định cảm xúc mà bài thơ mang lại.</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Xác định chủ đề của bài thơ.</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 Xác định yếu tố tự sự, miêu tả có trong bài thơ</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77108"/>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 RÈN KĨ NĂNG VIẾT BÀI VĂN KỂ LẠI MỘT TRẢI NGHIỆM CỦA EM</a:t>
            </a: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304800"/>
            <a:ext cx="8915400" cy="6417141"/>
          </a:xfrm>
          <a:prstGeom prst="rect">
            <a:avLst/>
          </a:prstGeom>
          <a:noFill/>
        </p:spPr>
        <p:txBody>
          <a:bodyPr wrap="square" rtlCol="0">
            <a:spAutoFit/>
          </a:bodyPr>
          <a:lstStyle/>
          <a:p>
            <a:r>
              <a:rPr lang="en-US" sz="2300" b="1" dirty="0" smtClean="0">
                <a:latin typeface="Times New Roman" pitchFamily="18" charset="0"/>
                <a:cs typeface="Times New Roman" pitchFamily="18" charset="0"/>
              </a:rPr>
              <a:t>I. </a:t>
            </a:r>
            <a:r>
              <a:rPr lang="en-US" sz="2300" b="1" dirty="0" err="1" smtClean="0">
                <a:latin typeface="Times New Roman" pitchFamily="18" charset="0"/>
                <a:cs typeface="Times New Roman" pitchFamily="18" charset="0"/>
              </a:rPr>
              <a:t>Tìm</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hiểu</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chung</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về</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bài</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văn</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kể</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lại</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một</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trải</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nghiệm</a:t>
            </a:r>
            <a:r>
              <a:rPr lang="en-US" sz="2300" b="1" dirty="0" smtClean="0">
                <a:latin typeface="Times New Roman" pitchFamily="18" charset="0"/>
                <a:cs typeface="Times New Roman" pitchFamily="18" charset="0"/>
              </a:rPr>
              <a:t>:</a:t>
            </a:r>
            <a:endParaRPr lang="en-US" sz="2300" dirty="0" smtClean="0">
              <a:latin typeface="Times New Roman" pitchFamily="18" charset="0"/>
              <a:cs typeface="Times New Roman" pitchFamily="18" charset="0"/>
            </a:endParaRPr>
          </a:p>
          <a:p>
            <a:r>
              <a:rPr lang="en-US" sz="2300" b="1" dirty="0" smtClean="0">
                <a:latin typeface="Times New Roman" pitchFamily="18" charset="0"/>
                <a:cs typeface="Times New Roman" pitchFamily="18" charset="0"/>
              </a:rPr>
              <a:t>1. </a:t>
            </a:r>
            <a:r>
              <a:rPr lang="en-US" sz="2300" b="1" dirty="0" err="1" smtClean="0">
                <a:latin typeface="Times New Roman" pitchFamily="18" charset="0"/>
                <a:cs typeface="Times New Roman" pitchFamily="18" charset="0"/>
              </a:rPr>
              <a:t>Trải</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nghiệm</a:t>
            </a:r>
            <a:r>
              <a:rPr lang="en-US" sz="2300"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là</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gì</a:t>
            </a:r>
            <a:r>
              <a:rPr lang="en-US" sz="2300" b="1" dirty="0" smtClean="0">
                <a:latin typeface="Times New Roman" pitchFamily="18" charset="0"/>
                <a:cs typeface="Times New Roman" pitchFamily="18" charset="0"/>
              </a:rPr>
              <a:t>?</a:t>
            </a:r>
            <a:endParaRPr lang="en-US" sz="2300" dirty="0" smtClean="0">
              <a:latin typeface="Times New Roman" pitchFamily="18" charset="0"/>
              <a:cs typeface="Times New Roman" pitchFamily="18" charset="0"/>
            </a:endParaRPr>
          </a:p>
          <a:p>
            <a:r>
              <a:rPr lang="en-US" sz="2300" b="1"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Trải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nghiệm</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là</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tổng</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hợp</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những</a:t>
            </a:r>
            <a:r>
              <a:rPr lang="en-US" sz="2300" dirty="0" smtClean="0">
                <a:latin typeface="Times New Roman" pitchFamily="18" charset="0"/>
                <a:cs typeface="Times New Roman" pitchFamily="18" charset="0"/>
              </a:rPr>
              <a:t> tri </a:t>
            </a:r>
            <a:r>
              <a:rPr lang="en-US" sz="2300" dirty="0" err="1" smtClean="0">
                <a:latin typeface="Times New Roman" pitchFamily="18" charset="0"/>
                <a:cs typeface="Times New Roman" pitchFamily="18" charset="0"/>
              </a:rPr>
              <a:t>thức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kĩ</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năng</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hoặc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những</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quan</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sát</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được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tích</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lũy</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thông</a:t>
            </a:r>
            <a:r>
              <a:rPr lang="en-US" sz="2300" dirty="0" smtClean="0">
                <a:latin typeface="Times New Roman" pitchFamily="18" charset="0"/>
                <a:cs typeface="Times New Roman" pitchFamily="18" charset="0"/>
              </a:rPr>
              <a:t> qua </a:t>
            </a:r>
            <a:r>
              <a:rPr lang="en-US" sz="2300" dirty="0" err="1" smtClean="0">
                <a:latin typeface="Times New Roman" pitchFamily="18" charset="0"/>
                <a:cs typeface="Times New Roman" pitchFamily="18" charset="0"/>
              </a:rPr>
              <a:t>việc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tham</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gia</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hoặc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tiếp</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xúc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với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những</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sự</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vật</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sự</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kiện</a:t>
            </a:r>
            <a:r>
              <a:rPr lang="en-US" sz="2300" dirty="0" smtClean="0">
                <a:latin typeface="Times New Roman" pitchFamily="18" charset="0"/>
                <a:cs typeface="Times New Roman" pitchFamily="18" charset="0"/>
              </a:rPr>
              <a:t>.</a:t>
            </a:r>
          </a:p>
          <a:p>
            <a:r>
              <a:rPr lang="en-US" sz="2300" b="1" dirty="0" smtClean="0">
                <a:latin typeface="Times New Roman" pitchFamily="18" charset="0"/>
                <a:cs typeface="Times New Roman" pitchFamily="18" charset="0"/>
              </a:rPr>
              <a:t>2.  </a:t>
            </a:r>
            <a:r>
              <a:rPr lang="en-US" sz="2300" b="1" dirty="0" err="1" smtClean="0">
                <a:latin typeface="Times New Roman" pitchFamily="18" charset="0"/>
                <a:cs typeface="Times New Roman" pitchFamily="18" charset="0"/>
              </a:rPr>
              <a:t>Kể</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về</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một</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trải</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nghiệm</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của</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bản</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thân</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là</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dạng</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bài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trong</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đó</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người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viết</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kể</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về</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diễn</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biến</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của</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một</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việc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làm</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hoạt</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động</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tình</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huống</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mà</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mình</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đã</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trực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tiếp</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trải</a:t>
            </a:r>
            <a:r>
              <a:rPr lang="en-US" sz="2300" dirty="0" smtClean="0">
                <a:latin typeface="Times New Roman" pitchFamily="18" charset="0"/>
                <a:cs typeface="Times New Roman" pitchFamily="18" charset="0"/>
              </a:rPr>
              <a:t> qua </a:t>
            </a:r>
            <a:r>
              <a:rPr lang="en-US" sz="2300" dirty="0" err="1" smtClean="0">
                <a:latin typeface="Times New Roman" pitchFamily="18" charset="0"/>
                <a:cs typeface="Times New Roman" pitchFamily="18" charset="0"/>
              </a:rPr>
              <a:t>hoặc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tham</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gia</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để</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bộc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lộ</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những</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kinh</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nghiệm</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bài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học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nào</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đó</a:t>
            </a:r>
            <a:r>
              <a:rPr lang="en-US" sz="2300" dirty="0" smtClean="0">
                <a:latin typeface="Times New Roman" pitchFamily="18" charset="0"/>
                <a:cs typeface="Times New Roman" pitchFamily="18" charset="0"/>
              </a:rPr>
              <a:t>.</a:t>
            </a:r>
          </a:p>
          <a:p>
            <a:r>
              <a:rPr lang="en-US" sz="2300" b="1" dirty="0" smtClean="0">
                <a:latin typeface="Times New Roman" pitchFamily="18" charset="0"/>
                <a:cs typeface="Times New Roman" pitchFamily="18" charset="0"/>
              </a:rPr>
              <a:t>3. </a:t>
            </a:r>
            <a:r>
              <a:rPr lang="en-US" sz="2300" b="1" dirty="0" err="1" smtClean="0">
                <a:latin typeface="Times New Roman" pitchFamily="18" charset="0"/>
                <a:cs typeface="Times New Roman" pitchFamily="18" charset="0"/>
              </a:rPr>
              <a:t>Những</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nội</a:t>
            </a:r>
            <a:r>
              <a:rPr lang="en-US" sz="2300" b="1" dirty="0" smtClean="0">
                <a:latin typeface="Times New Roman" pitchFamily="18" charset="0"/>
                <a:cs typeface="Times New Roman" pitchFamily="18" charset="0"/>
              </a:rPr>
              <a:t> dung </a:t>
            </a:r>
            <a:r>
              <a:rPr lang="en-US" sz="2300" b="1" dirty="0" err="1" smtClean="0">
                <a:latin typeface="Times New Roman" pitchFamily="18" charset="0"/>
                <a:cs typeface="Times New Roman" pitchFamily="18" charset="0"/>
              </a:rPr>
              <a:t>của</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dạng</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bài</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kể</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về</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một</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trải</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nghiệm</a:t>
            </a:r>
            <a:r>
              <a:rPr lang="en-US" sz="2300" b="1" dirty="0" smtClean="0">
                <a:latin typeface="Times New Roman" pitchFamily="18" charset="0"/>
                <a:cs typeface="Times New Roman" pitchFamily="18" charset="0"/>
              </a:rPr>
              <a:t>:</a:t>
            </a:r>
            <a:endParaRPr lang="en-US" sz="2300" dirty="0" smtClean="0">
              <a:latin typeface="Times New Roman" pitchFamily="18" charset="0"/>
              <a:cs typeface="Times New Roman" pitchFamily="18" charset="0"/>
            </a:endParaRPr>
          </a:p>
          <a:p>
            <a:r>
              <a:rPr lang="en-US" sz="2300" b="1" dirty="0" smtClean="0">
                <a:latin typeface="Times New Roman" pitchFamily="18" charset="0"/>
                <a:cs typeface="Times New Roman" pitchFamily="18" charset="0"/>
              </a:rPr>
              <a:t>a. </a:t>
            </a:r>
            <a:r>
              <a:rPr lang="en-US" sz="2300" b="1" dirty="0" err="1" smtClean="0">
                <a:latin typeface="Times New Roman" pitchFamily="18" charset="0"/>
                <a:cs typeface="Times New Roman" pitchFamily="18" charset="0"/>
              </a:rPr>
              <a:t>Những</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trải</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nghiệm</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vui</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vẻ</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hạnh</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phúc</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đáng</a:t>
            </a:r>
            <a:r>
              <a:rPr lang="en-US" sz="2300" b="1" dirty="0" smtClean="0">
                <a:latin typeface="Times New Roman" pitchFamily="18" charset="0"/>
                <a:cs typeface="Times New Roman" pitchFamily="18" charset="0"/>
              </a:rPr>
              <a:t> </a:t>
            </a:r>
            <a:r>
              <a:rPr lang="en-US" sz="2300" b="1" dirty="0" err="1" smtClean="0">
                <a:latin typeface="Times New Roman" pitchFamily="18" charset="0"/>
                <a:cs typeface="Times New Roman" pitchFamily="18" charset="0"/>
              </a:rPr>
              <a:t>nhớ</a:t>
            </a:r>
            <a:r>
              <a:rPr lang="en-US" sz="2300" b="1" dirty="0" smtClean="0">
                <a:latin typeface="Times New Roman" pitchFamily="18" charset="0"/>
                <a:cs typeface="Times New Roman" pitchFamily="18" charset="0"/>
              </a:rPr>
              <a:t>: </a:t>
            </a:r>
            <a:endParaRPr lang="en-US" sz="2300" dirty="0" smtClean="0">
              <a:latin typeface="Times New Roman" pitchFamily="18" charset="0"/>
              <a:cs typeface="Times New Roman" pitchFamily="18" charset="0"/>
            </a:endParaRPr>
          </a:p>
          <a:p>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Kỉ</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niệm</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với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người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thân</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trong</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gia</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đình</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ông</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bà</a:t>
            </a:r>
            <a:r>
              <a:rPr lang="en-US" sz="2300" dirty="0" smtClean="0">
                <a:latin typeface="Times New Roman" pitchFamily="18" charset="0"/>
                <a:cs typeface="Times New Roman" pitchFamily="18" charset="0"/>
              </a:rPr>
              <a:t>, cha, </a:t>
            </a:r>
            <a:r>
              <a:rPr lang="en-US" sz="2300" dirty="0" err="1" smtClean="0">
                <a:latin typeface="Times New Roman" pitchFamily="18" charset="0"/>
                <a:cs typeface="Times New Roman" pitchFamily="18" charset="0"/>
              </a:rPr>
              <a:t>mẹ</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anh</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chị</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em</a:t>
            </a:r>
            <a:r>
              <a:rPr lang="en-US" sz="2300" dirty="0" smtClean="0">
                <a:latin typeface="Times New Roman" pitchFamily="18" charset="0"/>
                <a:cs typeface="Times New Roman" pitchFamily="18" charset="0"/>
              </a:rPr>
              <a:t>, …)</a:t>
            </a:r>
          </a:p>
          <a:p>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Kỉ</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niệm</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với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bạn</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bè</a:t>
            </a:r>
            <a:r>
              <a:rPr lang="en-US" sz="2300" dirty="0" smtClean="0">
                <a:latin typeface="Times New Roman" pitchFamily="18" charset="0"/>
                <a:cs typeface="Times New Roman" pitchFamily="18" charset="0"/>
              </a:rPr>
              <a:t> </a:t>
            </a:r>
          </a:p>
          <a:p>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Kỉ</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niệm</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với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thầy</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cô</a:t>
            </a:r>
            <a:endParaRPr lang="en-US" sz="2300" dirty="0" smtClean="0">
              <a:latin typeface="Times New Roman" pitchFamily="18" charset="0"/>
              <a:cs typeface="Times New Roman" pitchFamily="18" charset="0"/>
            </a:endParaRPr>
          </a:p>
          <a:p>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Kỉ</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niệm</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với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người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mới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gặp</a:t>
            </a:r>
            <a:endParaRPr lang="en-US" sz="2300" dirty="0" smtClean="0">
              <a:latin typeface="Times New Roman" pitchFamily="18" charset="0"/>
              <a:cs typeface="Times New Roman" pitchFamily="18" charset="0"/>
            </a:endParaRPr>
          </a:p>
          <a:p>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Chuyến</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đi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có</a:t>
            </a:r>
            <a:r>
              <a:rPr lang="en-US" sz="2300" dirty="0" smtClean="0">
                <a:latin typeface="Times New Roman" pitchFamily="18" charset="0"/>
                <a:cs typeface="Times New Roman" pitchFamily="18" charset="0"/>
              </a:rPr>
              <a:t> ý </a:t>
            </a:r>
            <a:r>
              <a:rPr lang="en-US" sz="2300" dirty="0" err="1" smtClean="0">
                <a:latin typeface="Times New Roman" pitchFamily="18" charset="0"/>
                <a:cs typeface="Times New Roman" pitchFamily="18" charset="0"/>
              </a:rPr>
              <a:t>nghĩa</a:t>
            </a:r>
            <a:endParaRPr lang="en-US" sz="2300" dirty="0" smtClean="0">
              <a:latin typeface="Times New Roman" pitchFamily="18" charset="0"/>
              <a:cs typeface="Times New Roman" pitchFamily="18" charset="0"/>
            </a:endParaRPr>
          </a:p>
          <a:p>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Một</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lần</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em</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giúp</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đỡ</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người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khác</a:t>
            </a:r>
            <a:r>
              <a:rPr lang="en-US" sz="2300" dirty="0" smtClean="0">
                <a:latin typeface="Times New Roman" pitchFamily="18" charset="0"/>
                <a:cs typeface="Times New Roman" pitchFamily="18" charset="0"/>
              </a:rPr>
              <a:t> hay </a:t>
            </a:r>
            <a:r>
              <a:rPr lang="en-US" sz="2300" dirty="0" err="1" smtClean="0">
                <a:latin typeface="Times New Roman" pitchFamily="18" charset="0"/>
                <a:cs typeface="Times New Roman" pitchFamily="18" charset="0"/>
              </a:rPr>
              <a:t>được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người</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khác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giúp</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đỡ</a:t>
            </a:r>
            <a:r>
              <a:rPr lang="en-US" sz="23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ox(in)">
                                      <p:cBhvr>
                                        <p:cTn id="40"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nb-NO" b="1" dirty="0" smtClean="0">
                <a:solidFill>
                  <a:srgbClr val="FF0000"/>
                </a:solidFill>
                <a:latin typeface="Times New Roman" pitchFamily="18" charset="0"/>
                <a:cs typeface="Times New Roman" pitchFamily="18" charset="0"/>
              </a:rPr>
              <a:t>BÀI 2: ÔN TẬP KĨ NĂNG VIẾT: VIẾT ĐOẠN VĂN GHI LẠI CẢM XÚC CỦA EM VỀ MỘT BÀI THƠ CÓ YẾU TỐ TỰ SỰ MIÊU TẢ.</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324535"/>
          </a:xfrm>
          <a:prstGeom prst="rect">
            <a:avLst/>
          </a:prstGeom>
          <a:noFill/>
        </p:spPr>
        <p:txBody>
          <a:bodyPr wrap="square" rtlCol="0">
            <a:spAutoFit/>
          </a:bodyPr>
          <a:lstStyle/>
          <a:p>
            <a:pPr algn="just"/>
            <a:r>
              <a:rPr lang="nb-NO" sz="2000" b="1" dirty="0" smtClean="0">
                <a:latin typeface="Times New Roman" pitchFamily="18" charset="0"/>
                <a:cs typeface="Times New Roman" pitchFamily="18" charset="0"/>
              </a:rPr>
              <a:t>+ </a:t>
            </a:r>
            <a:r>
              <a:rPr lang="nb-NO" sz="2000" dirty="0" smtClean="0">
                <a:latin typeface="Times New Roman" pitchFamily="18" charset="0"/>
                <a:cs typeface="Times New Roman" pitchFamily="18" charset="0"/>
              </a:rPr>
              <a:t>Bài thơ gợi lên câu chuyện gì?</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Đâu là chi tiết tự sự và miêu tả nổi bật?</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Các chi tiết ấy sống động, thú vị như thế nào?</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Chúng đã góp phần thể hiện ấn tượng điều nhà thơ muốn nói ra sao?</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 Lập dàn ý</a:t>
            </a:r>
            <a:r>
              <a:rPr lang="nb-NO" sz="2000" b="1" i="1" dirty="0" smtClean="0">
                <a:latin typeface="Times New Roman" pitchFamily="18" charset="0"/>
                <a:cs typeface="Times New Roman" pitchFamily="18" charset="0"/>
              </a:rPr>
              <a:t> </a:t>
            </a:r>
            <a:r>
              <a:rPr lang="nb-NO" sz="2000" b="1" dirty="0" smtClean="0">
                <a:latin typeface="Times New Roman" pitchFamily="18" charset="0"/>
                <a:cs typeface="Times New Roman" pitchFamily="18" charset="0"/>
              </a:rPr>
              <a:t>bằng cách dựa vào các ý đã tìm được, sắp xếp lại theo ba phần lớn của đoạn văn, gồm:</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1. Dàn ý đoạn văn ghi lại cảm xúc về một bài thơ có yếu tố tự sự và miêu tả</a:t>
            </a:r>
            <a:endParaRPr lang="en-US" sz="2000" b="1"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a. Mở đoạn:</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Giới thiệu tác giả và bài thơ</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Nêu khái quát ấn tượng, cảm xúc về bài thơ</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b. Thân đoạn:</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Nêu ấn tượng, cảm xúc của em về câu chuyện được kể hoặc các chi tiết miêu tả có trong bài thơ</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Làm rõ nghệ thuật kể chuyện và miêu tả của tác giả</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Đánh giá tác dụng của việc kể lại câu chuyện kết hợp với các chi tiết miêu tả trong bài thơ</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nb-NO" b="1" dirty="0" smtClean="0">
                <a:solidFill>
                  <a:srgbClr val="FF0000"/>
                </a:solidFill>
                <a:latin typeface="Times New Roman" pitchFamily="18" charset="0"/>
                <a:cs typeface="Times New Roman" pitchFamily="18" charset="0"/>
              </a:rPr>
              <a:t>BÀI 2: ÔN TẬP KĨ NĂNG VIẾT: VIẾT ĐOẠN VĂN GHI LẠI CẢM XÚC CỦA EM VỀ MỘT BÀI THƠ CÓ YẾU TỐ TỰ SỰ MIÊU TẢ.</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632311"/>
          </a:xfrm>
          <a:prstGeom prst="rect">
            <a:avLst/>
          </a:prstGeom>
          <a:noFill/>
        </p:spPr>
        <p:txBody>
          <a:bodyPr wrap="square" rtlCol="0">
            <a:spAutoFit/>
          </a:bodyPr>
          <a:lstStyle/>
          <a:p>
            <a:pPr algn="just"/>
            <a:r>
              <a:rPr lang="nb-NO" sz="2000" dirty="0" smtClean="0">
                <a:latin typeface="Times New Roman" pitchFamily="18" charset="0"/>
                <a:cs typeface="Times New Roman" pitchFamily="18" charset="0"/>
              </a:rPr>
              <a:t>c. Kết đoạn: </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Nêu khái quát điều em tâm đắc về bài thơ (trong đó có nói tới đặc điểm nghệ thuật riêng của bài thơ đã được phân tích ở thân đoạn)</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c. Bước 3: Viết</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Khi viết bài, các em cần lưu ý:</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Bám sát dàn ý đề viết đoạn.</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Thể hiện được cảm xúc chân thành của em về nội dung và hình thức trữ tình độc đáo của bài thơ.</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Trình bày đúng hình thức của đoạn văn: viết lùi đầu dòng từ đầu tiên của đoạn văn và chữ cái đầu của từ đó phải viết hoa; kết thúc đoạn văn bằng một dấu chấm câu. Các câu trong đoạn cần tập trung vào chủ đề chung, giữa các câu có sự liên kết. Đoạn văn khoảng 7 - 10 câu.</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d. Bước 4: Xem lại và chỉnh sửa, rút kinh nghiệm.</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Đọc kĩ bài viết của mình và khoanh tròn những lỗi chính tả, lỗi sử dụng từ ngữ (nếu có). Sau đó sửa lại các lỗi đó.</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Gạch chân những câu sai ngữ pháp bằng cách phân tích cấu trúc ngữ pháp và sửa lại cho đúng (nếu có).</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nb-NO" b="1" dirty="0" smtClean="0">
                <a:solidFill>
                  <a:srgbClr val="FF0000"/>
                </a:solidFill>
                <a:latin typeface="Times New Roman" pitchFamily="18" charset="0"/>
                <a:cs typeface="Times New Roman" pitchFamily="18" charset="0"/>
              </a:rPr>
              <a:t>BÀI 2: ÔN TẬP KĨ NĂNG VIẾT: VIẾT ĐOẠN VĂN GHI LẠI CẢM XÚC CỦA EM VỀ MỘT BÀI THƠ CÓ YẾU TỐ TỰ SỰ MIÊU TẢ.</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601533"/>
          </a:xfrm>
          <a:prstGeom prst="rect">
            <a:avLst/>
          </a:prstGeom>
          <a:noFill/>
        </p:spPr>
        <p:txBody>
          <a:bodyPr wrap="square" rtlCol="0">
            <a:spAutoFit/>
          </a:bodyPr>
          <a:lstStyle/>
          <a:p>
            <a:pPr algn="just"/>
            <a:r>
              <a:rPr lang="nb-NO" sz="2000" b="1" dirty="0" smtClean="0">
                <a:latin typeface="Times New Roman" pitchFamily="18" charset="0"/>
                <a:cs typeface="Times New Roman" pitchFamily="18" charset="0"/>
              </a:rPr>
              <a:t>II.  THỰC HÀNH VIẾT </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  Đề 1:</a:t>
            </a:r>
            <a:r>
              <a:rPr lang="nb-NO" sz="2000" dirty="0" smtClean="0">
                <a:latin typeface="Times New Roman" pitchFamily="18" charset="0"/>
                <a:cs typeface="Times New Roman" pitchFamily="18" charset="0"/>
              </a:rPr>
              <a:t> </a:t>
            </a:r>
            <a:r>
              <a:rPr lang="nb-NO" sz="2000" b="1" dirty="0" smtClean="0">
                <a:latin typeface="Times New Roman" pitchFamily="18" charset="0"/>
                <a:cs typeface="Times New Roman" pitchFamily="18" charset="0"/>
              </a:rPr>
              <a:t>Em hãy viết một đoạn văn ghi lại cảm xúc của em về bài thơ “Mây và sóng” của nhà thơ Ta- go.</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a:t>
            </a:r>
            <a:r>
              <a:rPr lang="nb-NO" sz="2000" b="1" dirty="0" smtClean="0">
                <a:latin typeface="Times New Roman" pitchFamily="18" charset="0"/>
                <a:cs typeface="Times New Roman" pitchFamily="18" charset="0"/>
              </a:rPr>
              <a:t>a. Bước 1: + </a:t>
            </a:r>
            <a:r>
              <a:rPr lang="nb-NO" sz="2000" dirty="0" smtClean="0">
                <a:latin typeface="Times New Roman" pitchFamily="18" charset="0"/>
                <a:cs typeface="Times New Roman" pitchFamily="18" charset="0"/>
              </a:rPr>
              <a:t>Các định mục đích viết: ghi lại cảm xúc.</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Lựa chọn bài thơ:  bài thơ  “Mây và sóng” của nhà thơ Ta- go.</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Chuẩn bị trước khi viết.</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b. Bước 2:</a:t>
            </a:r>
            <a:r>
              <a:rPr lang="nb-NO" sz="2000" dirty="0" smtClean="0">
                <a:latin typeface="Times New Roman" pitchFamily="18" charset="0"/>
                <a:cs typeface="Times New Roman" pitchFamily="18" charset="0"/>
              </a:rPr>
              <a:t> </a:t>
            </a:r>
            <a:r>
              <a:rPr lang="nb-NO" sz="2000" b="1" dirty="0" smtClean="0">
                <a:latin typeface="Times New Roman" pitchFamily="18" charset="0"/>
                <a:cs typeface="Times New Roman" pitchFamily="18" charset="0"/>
              </a:rPr>
              <a:t>Tìm ý, lập dàn ý</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 Tìm ý:</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Xác định cảm xúc mà bài thơ “Mây và sóng”  mang lại: khơi dậy trong em niềm xúc động, biết ơn, tự hào về  mẹ, tình yêu thiên nhiên, ước mơ của trẻ thơ.</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Xác định chủ đề của bài thơ: Tình yêu mẹ của trẻ thơ, ca ngợi tình mẫu tử thiêng liêng, bất diệt.</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 Xác định yếu tố tự sự, miêu tả có trong bài thơ</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 </a:t>
            </a:r>
            <a:r>
              <a:rPr lang="nb-NO" sz="2000" dirty="0" smtClean="0">
                <a:latin typeface="Times New Roman" pitchFamily="18" charset="0"/>
                <a:cs typeface="Times New Roman" pitchFamily="18" charset="0"/>
              </a:rPr>
              <a:t>Bài thơ gợi lên câu chuyện: </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Đâu là chi tiết tự sự và miêu tả nổi bật?</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Các chi tiết ấy sống động, thú vị như thế nào?</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Chúng đã góp phần thể hiện ấn tượng điều nhà thơ muốn nói ra sao?</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nb-NO" b="1" dirty="0" smtClean="0">
                <a:solidFill>
                  <a:srgbClr val="FF0000"/>
                </a:solidFill>
                <a:latin typeface="Times New Roman" pitchFamily="18" charset="0"/>
                <a:cs typeface="Times New Roman" pitchFamily="18" charset="0"/>
              </a:rPr>
              <a:t>BÀI 2: ÔN TẬP KĨ NĂNG VIẾT: VIẾT ĐOẠN VĂN GHI LẠI CẢM XÚC CỦA EM VỀ MỘT BÀI THƠ CÓ YẾU TỐ TỰ SỰ MIÊU TẢ.</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016758"/>
          </a:xfrm>
          <a:prstGeom prst="rect">
            <a:avLst/>
          </a:prstGeom>
          <a:noFill/>
        </p:spPr>
        <p:txBody>
          <a:bodyPr wrap="square" rtlCol="0">
            <a:spAutoFit/>
          </a:bodyPr>
          <a:lstStyle/>
          <a:p>
            <a:pPr algn="just"/>
            <a:r>
              <a:rPr lang="nb-NO" sz="2000" b="1" dirty="0" smtClean="0">
                <a:latin typeface="Times New Roman" pitchFamily="18" charset="0"/>
                <a:cs typeface="Times New Roman" pitchFamily="18" charset="0"/>
              </a:rPr>
              <a:t>* Lập dàn ý bằng cách dựa vào các ý đã tìm được, sắp xếp lại theo ba phần lớn của đoạn văn, gồm:</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 1. Mở đoạn : </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 G</a:t>
            </a:r>
            <a:r>
              <a:rPr lang="nb-NO" sz="2000" dirty="0" smtClean="0">
                <a:latin typeface="Times New Roman" pitchFamily="18" charset="0"/>
                <a:cs typeface="Times New Roman" pitchFamily="18" charset="0"/>
              </a:rPr>
              <a:t>iới thiệu bài thơ “Mây và sóng”, tác giả Ta-go,</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mượn yếu tố tự sự, miêu tả, nhà thơ giãi bày tình yêu mẹ tha thiết và những ước mơ kì diệu của tuổi thơ.</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2. Thân đoạn: </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 Yếu tố tự sự trong bài thơ vô cùng đặc sắc: Bài thơ gợi lên câu chuyện: lời tâm tình của một em bé với mẹ, em kể cho mẹ nghe về cuộc trò chuyện của em bé với mây và sóng. Mây vè sóng rủ em đi chơi, dù muốn đi, nhưng em vẫn từ chối, vì mẹ đợi ở nhà, rồi em còn sáng tạo ra trò chơi có mẹ, có em, có cả mây, cả sóng.</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 Yếu tố miêu tả nổi bật: không gian bao la, lấp lánh sắc màu, âm thanh mà mây và sóng vẽ ra trước mắt em bé. </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 Các chi tiết ấy sống động, thú vị: thiên nhiên mang ý nghĩa ẩn dụ, cuộc đối thoại tạo giọng điệu tâm tình.</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nb-NO" b="1" dirty="0" smtClean="0">
                <a:solidFill>
                  <a:srgbClr val="FF0000"/>
                </a:solidFill>
                <a:latin typeface="Times New Roman" pitchFamily="18" charset="0"/>
                <a:cs typeface="Times New Roman" pitchFamily="18" charset="0"/>
              </a:rPr>
              <a:t>BÀI 2: ÔN TẬP KĨ NĂNG VIẾT: VIẾT ĐOẠN VĂN GHI LẠI CẢM XÚC CỦA EM VỀ MỘT BÀI THƠ CÓ YẾU TỐ TỰ SỰ MIÊU TẢ.</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3785652"/>
          </a:xfrm>
          <a:prstGeom prst="rect">
            <a:avLst/>
          </a:prstGeom>
          <a:noFill/>
        </p:spPr>
        <p:txBody>
          <a:bodyPr wrap="square" rtlCol="0">
            <a:spAutoFit/>
          </a:bodyPr>
          <a:lstStyle/>
          <a:p>
            <a:pPr algn="just"/>
            <a:r>
              <a:rPr lang="nb-NO" sz="2400" dirty="0" smtClean="0">
                <a:latin typeface="Times New Roman" pitchFamily="18" charset="0"/>
                <a:cs typeface="Times New Roman" pitchFamily="18" charset="0"/>
              </a:rPr>
              <a:t>+ Ý nghĩa của yếu tố miêu tả, tự sự</a:t>
            </a:r>
            <a:endParaRPr lang="en-US" sz="2400" dirty="0" smtClean="0">
              <a:latin typeface="Times New Roman" pitchFamily="18" charset="0"/>
              <a:cs typeface="Times New Roman" pitchFamily="18" charset="0"/>
            </a:endParaRPr>
          </a:p>
          <a:p>
            <a:pPr algn="just"/>
            <a:r>
              <a:rPr lang="nb-NO" sz="2400" dirty="0" smtClean="0">
                <a:latin typeface="Times New Roman" pitchFamily="18" charset="0"/>
                <a:cs typeface="Times New Roman" pitchFamily="18" charset="0"/>
              </a:rPr>
              <a:t>- Hình ảnh thiên nhiên đẹp, giàu ý nghĩa, ẩn dụ, thủ pháp trùng điệp...</a:t>
            </a:r>
            <a:endParaRPr lang="en-US" sz="2400" dirty="0" smtClean="0">
              <a:latin typeface="Times New Roman" pitchFamily="18" charset="0"/>
              <a:cs typeface="Times New Roman" pitchFamily="18" charset="0"/>
            </a:endParaRPr>
          </a:p>
          <a:p>
            <a:pPr algn="just"/>
            <a:r>
              <a:rPr lang="nb-NO" sz="2400" dirty="0" smtClean="0">
                <a:latin typeface="Times New Roman" pitchFamily="18" charset="0"/>
                <a:cs typeface="Times New Roman" pitchFamily="18" charset="0"/>
              </a:rPr>
              <a:t>- Chúng đã góp phần thể hiện ấn tượng điều nhà thơ muốn: Trẻ thơ có ước mơ, có tình yêu thiên nhiên, nhưng tình mẹ con là tình cảm mãnh liệt nhất.</a:t>
            </a:r>
            <a:endParaRPr lang="en-US" sz="2400" dirty="0" smtClean="0">
              <a:latin typeface="Times New Roman" pitchFamily="18" charset="0"/>
              <a:cs typeface="Times New Roman" pitchFamily="18" charset="0"/>
            </a:endParaRPr>
          </a:p>
          <a:p>
            <a:pPr algn="just"/>
            <a:r>
              <a:rPr lang="nb-NO" sz="2400" b="1" dirty="0" smtClean="0">
                <a:latin typeface="Times New Roman" pitchFamily="18" charset="0"/>
                <a:cs typeface="Times New Roman" pitchFamily="18" charset="0"/>
              </a:rPr>
              <a:t>3. Kết đoạn:</a:t>
            </a:r>
            <a:r>
              <a:rPr lang="nb-NO" sz="2400" dirty="0" smtClean="0">
                <a:latin typeface="Times New Roman" pitchFamily="18" charset="0"/>
                <a:cs typeface="Times New Roman" pitchFamily="18" charset="0"/>
              </a:rPr>
              <a:t> Khái quát cảm xúc chung của người viết về bài thơ trong hình thức kể chuyện độc đáo</a:t>
            </a:r>
            <a:endParaRPr lang="en-US" sz="2400" dirty="0" smtClean="0">
              <a:latin typeface="Times New Roman" pitchFamily="18" charset="0"/>
              <a:cs typeface="Times New Roman" pitchFamily="18" charset="0"/>
            </a:endParaRPr>
          </a:p>
          <a:p>
            <a:pPr algn="just"/>
            <a:r>
              <a:rPr lang="nb-NO" sz="2400" i="1" dirty="0" smtClean="0">
                <a:latin typeface="Times New Roman" pitchFamily="18" charset="0"/>
                <a:cs typeface="Times New Roman" pitchFamily="18" charset="0"/>
              </a:rPr>
              <a:t>“Mây và sóng”</a:t>
            </a:r>
            <a:r>
              <a:rPr lang="nb-NO" sz="2400" dirty="0" smtClean="0">
                <a:latin typeface="Times New Roman" pitchFamily="18" charset="0"/>
                <a:cs typeface="Times New Roman" pitchFamily="18" charset="0"/>
              </a:rPr>
              <a:t> là một bài ca cảm động về tình mẹ con, giúp mỗi người cảm nhận được tình mẹ ngọt ngào và trân trọng hơn những giây phút hạnh phúc được ở bên mẹ.</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nb-NO" b="1" dirty="0" smtClean="0">
                <a:solidFill>
                  <a:srgbClr val="FF0000"/>
                </a:solidFill>
                <a:latin typeface="Times New Roman" pitchFamily="18" charset="0"/>
                <a:cs typeface="Times New Roman" pitchFamily="18" charset="0"/>
              </a:rPr>
              <a:t>BÀI 2: ÔN TẬP KĨ NĂNG VIẾT: VIẾT ĐOẠN VĂN GHI LẠI CẢM XÚC CỦA EM VỀ MỘT BÀI THƠ CÓ YẾU TỐ TỰ SỰ MIÊU TẢ.</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324535"/>
          </a:xfrm>
          <a:prstGeom prst="rect">
            <a:avLst/>
          </a:prstGeom>
          <a:noFill/>
        </p:spPr>
        <p:txBody>
          <a:bodyPr wrap="square" rtlCol="0">
            <a:spAutoFit/>
          </a:bodyPr>
          <a:lstStyle/>
          <a:p>
            <a:pPr algn="ctr"/>
            <a:r>
              <a:rPr lang="nb-NO" sz="2000" b="1" dirty="0" smtClean="0">
                <a:latin typeface="Times New Roman" pitchFamily="18" charset="0"/>
                <a:cs typeface="Times New Roman" pitchFamily="18" charset="0"/>
              </a:rPr>
              <a:t>* Đoạn văn tham khảo:</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“Mây và sóng” là một trong những tác phẩm tiêu biểu của nhà thơ Ta-go. Bài thơ đã gợi ra cho người đọc cảm nhận sâu sắc về tình mẫu tử thiêng liêng. Em bé trong bài thơ được mời gọi đến thế giới kỳ diệu ở “trên mây” và “trong sóng”. Với sự hiếu kỳ của một đứa trẻ, em đã cất tiếng hỏi: “Nhưng làm thế nào mình lên đó được?”, “Nhưng làm thế nào mình ra ngoài đó được?”. Nhưng khi em bé nhớ đến mẹ vẫn luôn chờ đợi mình ở nhà, em đã từng chối đầy kiên quyết: “ Làm sao có thể rời mẹ mà đến được?”, “Làm sao có thể rời mẹ mà đi được?”. Chẳng có niềm hạnh phúc nào bằng được ở bên cạnh mẹ mặc dù thế giới ngoài kia nhiều hấp dẫn. Để rồi, em bé đã sáng tạo ra những trò chơi còn thú vị hơn của những người “trên mây” và “trong sóng”. Trong trò chơi đó, em sẽ là mây, là sóng tinh nghịch nô đùa; còn mẹ sẽ là vầng trăng, là bờ biển dịu hiền, ôm ấp và che chở con. Những câu thơ giàu tính tự sự và miêu tả nhưng lại góp phần bộc lộ cảm xúc của nhân vật trong bài thơ. Ta-go đã sử dụng trong bài thơ những lời thoại, chi tiết được kể tuần tự, vừa lặp lại vừa biến hóa kết hợp với hình ảnh giàu tính biểu tượng. Bài thơ chính là một câu chuyện cảm động về tình mẫu tử thiêng liêng, bất diệt. </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nb-NO" b="1" dirty="0" smtClean="0">
                <a:solidFill>
                  <a:srgbClr val="FF0000"/>
                </a:solidFill>
                <a:latin typeface="Times New Roman" pitchFamily="18" charset="0"/>
                <a:cs typeface="Times New Roman" pitchFamily="18" charset="0"/>
              </a:rPr>
              <a:t>BÀI 2: ÔN TẬP KĨ NĂNG VIẾT: VIẾT ĐOẠN VĂN GHI LẠI CẢM XÚC CỦA EM VỀ MỘT BÀI THƠ CÓ YẾU TỐ TỰ SỰ MIÊU TẢ.</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940088"/>
          </a:xfrm>
          <a:prstGeom prst="rect">
            <a:avLst/>
          </a:prstGeom>
          <a:noFill/>
        </p:spPr>
        <p:txBody>
          <a:bodyPr wrap="square" rtlCol="0">
            <a:spAutoFit/>
          </a:bodyPr>
          <a:lstStyle/>
          <a:p>
            <a:pPr algn="just"/>
            <a:r>
              <a:rPr lang="nb-NO" sz="2000" b="1" dirty="0" smtClean="0">
                <a:latin typeface="Times New Roman" pitchFamily="18" charset="0"/>
                <a:cs typeface="Times New Roman" pitchFamily="18" charset="0"/>
              </a:rPr>
              <a:t>Đề 2:</a:t>
            </a:r>
            <a:r>
              <a:rPr lang="nb-NO" sz="2000" dirty="0" smtClean="0">
                <a:latin typeface="Times New Roman" pitchFamily="18" charset="0"/>
                <a:cs typeface="Times New Roman" pitchFamily="18" charset="0"/>
              </a:rPr>
              <a:t> </a:t>
            </a:r>
            <a:r>
              <a:rPr lang="nb-NO" sz="2000" b="1" dirty="0" smtClean="0">
                <a:latin typeface="Times New Roman" pitchFamily="18" charset="0"/>
                <a:cs typeface="Times New Roman" pitchFamily="18" charset="0"/>
              </a:rPr>
              <a:t>Em hãy viết một đoạn văn ghi lại cảm xúc của em về bài thơ “Chuyện cổ tích về loài người” của nhà thơ Xuân Quỳnh.</a:t>
            </a:r>
            <a:endParaRPr lang="en-US" sz="2000" dirty="0" smtClean="0">
              <a:latin typeface="Times New Roman" pitchFamily="18" charset="0"/>
              <a:cs typeface="Times New Roman" pitchFamily="18" charset="0"/>
            </a:endParaRPr>
          </a:p>
          <a:p>
            <a:pPr algn="just"/>
            <a:r>
              <a:rPr lang="nb-NO" sz="2000" b="1" dirty="0" smtClean="0">
                <a:latin typeface="Times New Roman" pitchFamily="18" charset="0"/>
                <a:cs typeface="Times New Roman" pitchFamily="18" charset="0"/>
              </a:rPr>
              <a:t>Lập dàn ý</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Mở đoạn: </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Xuân Quỳnh là nhà thơ Hà Nội, khi viết về thiếu nhi thì tràn đầy yêu thương.</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Bài thơ </a:t>
            </a:r>
            <a:r>
              <a:rPr lang="nb-NO" sz="2000" b="1" i="1" dirty="0" smtClean="0">
                <a:latin typeface="Times New Roman" pitchFamily="18" charset="0"/>
                <a:cs typeface="Times New Roman" pitchFamily="18" charset="0"/>
              </a:rPr>
              <a:t>Chuyện cổ tích về loài người </a:t>
            </a:r>
            <a:r>
              <a:rPr lang="nb-NO" sz="2000" dirty="0" smtClean="0">
                <a:latin typeface="Times New Roman" pitchFamily="18" charset="0"/>
                <a:cs typeface="Times New Roman" pitchFamily="18" charset="0"/>
              </a:rPr>
              <a:t>đã giải thích về nguồn gốc loài người mang màu sắc cổ tích.</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Thân đoạn:</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Sự trần trụi, tối tăm bao trùm lấy toàn bộ trái đất khi trẻ em mới sinh ra.</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Kể từ đó, mặt trời, cây cối, chim muông,… ra đời.</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Hình sắc, âm thanh rực rỡ để em bé cảm nhận về cuộc đời.</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Mọi người sinh ra để chăm sóc, nuôi dưỡng đứa trẻ.</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Biện pháp tu từ ẩn dụ, điệp ngữ, so sánh,… được tác giả sử dụng tối đa để mang đến những cảm nhận vô cùng trẻ thơ.</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Tuy là kể thế nhưng bài thơ vẫn mang đến cảm xúc, lời nhắn nhủ từ tận đáy lòng tác giả là mọi người phải yêu thương nhau.</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Kết thúc:</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Lí giải nguồn gốc ra đời của loài người dưới góc nhìn hoang đường, kì ảo.</a:t>
            </a:r>
            <a:endParaRPr lang="en-US" sz="2000" dirty="0" smtClean="0">
              <a:latin typeface="Times New Roman" pitchFamily="18" charset="0"/>
              <a:cs typeface="Times New Roman" pitchFamily="18" charset="0"/>
            </a:endParaRPr>
          </a:p>
          <a:p>
            <a:pPr algn="just"/>
            <a:r>
              <a:rPr lang="nb-NO" sz="2000" dirty="0" smtClean="0">
                <a:latin typeface="Times New Roman" pitchFamily="18" charset="0"/>
                <a:cs typeface="Times New Roman" pitchFamily="18" charset="0"/>
              </a:rPr>
              <a:t>+ Ta thấy rõ dược tầm quan trọng của tình yêu thương trong gia đình.</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box(in)">
                                      <p:cBhvr>
                                        <p:cTn id="77"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nb-NO" b="1" dirty="0" smtClean="0">
                <a:solidFill>
                  <a:srgbClr val="FF0000"/>
                </a:solidFill>
                <a:latin typeface="Times New Roman" pitchFamily="18" charset="0"/>
                <a:cs typeface="Times New Roman" pitchFamily="18" charset="0"/>
              </a:rPr>
              <a:t>BÀI 2: ÔN TẬP KĨ NĂNG VIẾT: VIẾT ĐOẠN VĂN GHI LẠI CẢM XÚC CỦA EM VỀ MỘT BÀI THƠ CÓ YẾU TỐ TỰ SỰ MIÊU TẢ.</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533400"/>
            <a:ext cx="8915400" cy="7478970"/>
          </a:xfrm>
          <a:prstGeom prst="rect">
            <a:avLst/>
          </a:prstGeom>
          <a:noFill/>
        </p:spPr>
        <p:txBody>
          <a:bodyPr wrap="square" rtlCol="0">
            <a:spAutoFit/>
          </a:bodyPr>
          <a:lstStyle/>
          <a:p>
            <a:pPr algn="just"/>
            <a:r>
              <a:rPr lang="nb-NO" sz="2400" b="1" dirty="0" smtClean="0">
                <a:latin typeface="Times New Roman" pitchFamily="18" charset="0"/>
                <a:cs typeface="Times New Roman" pitchFamily="18" charset="0"/>
              </a:rPr>
              <a:t>Bài viết tham khảo</a:t>
            </a:r>
            <a:endParaRPr lang="en-US" sz="2400" dirty="0" smtClean="0">
              <a:latin typeface="Times New Roman" pitchFamily="18" charset="0"/>
              <a:cs typeface="Times New Roman" pitchFamily="18" charset="0"/>
            </a:endParaRPr>
          </a:p>
          <a:p>
            <a:pPr algn="just"/>
            <a:r>
              <a:rPr lang="nb-NO" sz="2400" dirty="0" smtClean="0">
                <a:latin typeface="Times New Roman" pitchFamily="18" charset="0"/>
                <a:cs typeface="Times New Roman" pitchFamily="18" charset="0"/>
              </a:rPr>
              <a:t>Xuân Quỳnh là nhà thơ Hà Nội, khi bà viết về thiếu nhi thì tràn đầy yêu thương. Bài thơ </a:t>
            </a:r>
            <a:r>
              <a:rPr lang="nb-NO" sz="2400" b="1" i="1" dirty="0" smtClean="0">
                <a:latin typeface="Times New Roman" pitchFamily="18" charset="0"/>
                <a:cs typeface="Times New Roman" pitchFamily="18" charset="0"/>
              </a:rPr>
              <a:t>Chuyện cổ tích về loài người </a:t>
            </a:r>
            <a:r>
              <a:rPr lang="nb-NO" sz="2400" dirty="0" smtClean="0">
                <a:latin typeface="Times New Roman" pitchFamily="18" charset="0"/>
                <a:cs typeface="Times New Roman" pitchFamily="18" charset="0"/>
              </a:rPr>
              <a:t>là một trong những tác phẩm xuất sắc giải thích về nguồn gốc loài người mang màu sắc cổ tích. Mở đầu bài thơ là sự trần trụi, tối tăm bao trùm lấy toàn bộ trái đất khi trẻ em mới sinh ra. Và sau đó, mặt trời, cây cối, chim muông,… ra đời đem đến một khung cảnh thiên nhiên tươi đẹp. Đó là những hình sắc rực rỡ, âm thanh rộn ràng để em bé cảm nhận về cuộc đời, để trẻ em lớn lên. Mẹ là yêu thương qua lời ru, bà là những bài học qua những câu chuyện cổ. Còn bố đem lại cho bé những hiểu biết sâu rộng và nhà trường đem tới những bài học. Xuân Quỳnh sử dụng những biện pháp tu từ ẩn dụ, điệp ngữ, so sánh,… để mang đến những cảm nhận vô cùng trẻ thơ. Tuy là kể thế nhưng bài thơ vẫn mang đến cảm xúc, lời nhắn nhủ từ tận đáy lòng tác giả là mọi người phải yêu thương nhau. Tóm lại, qua cách lí giải nguồn gốc dưới góc nhìn hoang đường, kì ảo, ta thấy rõ dược tầm quan trọng của tình yêu thương trong gia đình.</a:t>
            </a:r>
            <a:endParaRPr lang="en-US" sz="2400" dirty="0" smtClean="0">
              <a:latin typeface="Times New Roman" pitchFamily="18" charset="0"/>
              <a:cs typeface="Times New Roman" pitchFamily="18" charset="0"/>
            </a:endParaRPr>
          </a:p>
          <a:p>
            <a:pPr algn="just"/>
            <a:r>
              <a:rPr lang="nb-NO"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nb-NO"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vi-VN"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5632311"/>
          </a:xfrm>
          <a:prstGeom prst="rect">
            <a:avLst/>
          </a:prstGeom>
          <a:noFill/>
        </p:spPr>
        <p:txBody>
          <a:bodyPr wrap="square" rtlCol="0">
            <a:spAutoFit/>
          </a:bodyPr>
          <a:lstStyle/>
          <a:p>
            <a:r>
              <a:rPr lang="vi-VN" sz="2000" b="1" dirty="0" smtClean="0">
                <a:latin typeface="Times New Roman" pitchFamily="18" charset="0"/>
                <a:cs typeface="Times New Roman" pitchFamily="18" charset="0"/>
              </a:rPr>
              <a:t>I. LÍ THUYẾT </a:t>
            </a:r>
            <a:endParaRPr lang="en-US" sz="2000" dirty="0" smtClean="0">
              <a:latin typeface="Times New Roman" pitchFamily="18" charset="0"/>
              <a:cs typeface="Times New Roman" pitchFamily="18" charset="0"/>
            </a:endParaRPr>
          </a:p>
          <a:p>
            <a:r>
              <a:rPr lang="vi-VN" sz="2000" b="1" dirty="0" smtClean="0">
                <a:latin typeface="Times New Roman" pitchFamily="18" charset="0"/>
                <a:cs typeface="Times New Roman" pitchFamily="18" charset="0"/>
              </a:rPr>
              <a:t>1. Yêu cầu đối với bài văn kể một trải nghiệm</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Được kể từ ngôi thứ nhất</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Giới thiệu được trải nghiệm đáng nhớ.</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Tập trung vào sự việc đã xảy ra.</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Sắp xếp các sự việc, chi tiết theo một trình tự hợp lí.</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Sử dụng các chi tiết miêu tả cụ thể về thời gian, không gian, nhân vật và diễn biến câu chuyện,</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-Thể hiện được cảm xúc của người viết trước sự việc được kể, </a:t>
            </a:r>
            <a:r>
              <a:rPr lang="vi-VN" sz="2000" b="1" dirty="0" smtClean="0">
                <a:latin typeface="Times New Roman" pitchFamily="18" charset="0"/>
                <a:cs typeface="Times New Roman" pitchFamily="18" charset="0"/>
              </a:rPr>
              <a:t>rút ra được ý nghĩa, sự quan trọng của trải nghiệm đối với người viết. (yêu cầu này cao hơn ở bài 1)</a:t>
            </a:r>
            <a:endParaRPr lang="en-US" sz="2000" dirty="0" smtClean="0">
              <a:latin typeface="Times New Roman" pitchFamily="18" charset="0"/>
              <a:cs typeface="Times New Roman" pitchFamily="18" charset="0"/>
            </a:endParaRPr>
          </a:p>
          <a:p>
            <a:r>
              <a:rPr lang="vi-VN" sz="2000" b="1" dirty="0" smtClean="0">
                <a:latin typeface="Times New Roman" pitchFamily="18" charset="0"/>
                <a:cs typeface="Times New Roman" pitchFamily="18" charset="0"/>
              </a:rPr>
              <a:t>2. Hướng dẫn quy trình viết</a:t>
            </a:r>
            <a:endParaRPr lang="en-US" sz="2000" dirty="0" smtClean="0">
              <a:latin typeface="Times New Roman" pitchFamily="18" charset="0"/>
              <a:cs typeface="Times New Roman" pitchFamily="18" charset="0"/>
            </a:endParaRPr>
          </a:p>
          <a:p>
            <a:r>
              <a:rPr lang="vi-VN" sz="2000" b="1" dirty="0" smtClean="0">
                <a:latin typeface="Times New Roman" pitchFamily="18" charset="0"/>
                <a:cs typeface="Times New Roman" pitchFamily="18" charset="0"/>
              </a:rPr>
              <a:t>a. Bước 1: Chuẩn bị trước khi viết.</a:t>
            </a:r>
            <a:endParaRPr lang="en-US" sz="2000" dirty="0" smtClean="0">
              <a:latin typeface="Times New Roman" pitchFamily="18" charset="0"/>
              <a:cs typeface="Times New Roman" pitchFamily="18" charset="0"/>
            </a:endParaRPr>
          </a:p>
          <a:p>
            <a:r>
              <a:rPr lang="vi-VN" sz="2000" b="1" dirty="0" smtClean="0">
                <a:latin typeface="Times New Roman" pitchFamily="18" charset="0"/>
                <a:cs typeface="Times New Roman" pitchFamily="18" charset="0"/>
              </a:rPr>
              <a:t>* Chọn lựa đề tài </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Chọn đề tài mà câu chuyện hướng đến: tình bạn, tình mẹ con, tình yêu quê hương, tình thầy trò,...</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Để xác định được đề tài, em có thể hồi tưởng lại những kỉ niệm đáng nhớ. Ví dụ:</a:t>
            </a:r>
            <a:endParaRPr lang="en-US" sz="2000" dirty="0" smtClean="0">
              <a:latin typeface="Times New Roman" pitchFamily="18" charset="0"/>
              <a:cs typeface="Times New Roman" pitchFamily="18" charset="0"/>
            </a:endParaRPr>
          </a:p>
          <a:p>
            <a:r>
              <a:rPr lang="vi-VN" sz="2000" dirty="0" smtClean="0">
                <a:latin typeface="Times New Roman" pitchFamily="18" charset="0"/>
                <a:cs typeface="Times New Roman" pitchFamily="18" charset="0"/>
              </a:rPr>
              <a:t>- Một kỉ niệm sâu sắc với gia đình, bạn bè.</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ox(in)">
                                      <p:cBhvr>
                                        <p:cTn id="10" dur="500"/>
                                        <p:tgtEl>
                                          <p:spTgt spid="6">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box(in)">
                                      <p:cBhvr>
                                        <p:cTn id="13" dur="500"/>
                                        <p:tgtEl>
                                          <p:spTgt spid="6">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box(in)">
                                      <p:cBhvr>
                                        <p:cTn id="16" dur="500"/>
                                        <p:tgtEl>
                                          <p:spTgt spid="6">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box(in)">
                                      <p:cBhvr>
                                        <p:cTn id="19" dur="500"/>
                                        <p:tgtEl>
                                          <p:spTgt spid="6">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box(in)">
                                      <p:cBhvr>
                                        <p:cTn id="22" dur="500"/>
                                        <p:tgtEl>
                                          <p:spTgt spid="6">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box(in)">
                                      <p:cBhvr>
                                        <p:cTn id="25" dur="500"/>
                                        <p:tgtEl>
                                          <p:spTgt spid="6">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box(in)">
                                      <p:cBhvr>
                                        <p:cTn id="28" dur="500"/>
                                        <p:tgtEl>
                                          <p:spTgt spid="6">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animEffect transition="in" filter="box(in)">
                                      <p:cBhvr>
                                        <p:cTn id="31" dur="500"/>
                                        <p:tgtEl>
                                          <p:spTgt spid="6">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6">
                                            <p:txEl>
                                              <p:pRg st="9" end="9"/>
                                            </p:txEl>
                                          </p:spTgt>
                                        </p:tgtEl>
                                        <p:attrNameLst>
                                          <p:attrName>style.visibility</p:attrName>
                                        </p:attrNameLst>
                                      </p:cBhvr>
                                      <p:to>
                                        <p:strVal val="visible"/>
                                      </p:to>
                                    </p:set>
                                    <p:animEffect transition="in" filter="box(in)">
                                      <p:cBhvr>
                                        <p:cTn id="34" dur="500"/>
                                        <p:tgtEl>
                                          <p:spTgt spid="6">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Effect transition="in" filter="box(in)">
                                      <p:cBhvr>
                                        <p:cTn id="37" dur="500"/>
                                        <p:tgtEl>
                                          <p:spTgt spid="6">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6">
                                            <p:txEl>
                                              <p:pRg st="11" end="11"/>
                                            </p:txEl>
                                          </p:spTgt>
                                        </p:tgtEl>
                                        <p:attrNameLst>
                                          <p:attrName>style.visibility</p:attrName>
                                        </p:attrNameLst>
                                      </p:cBhvr>
                                      <p:to>
                                        <p:strVal val="visible"/>
                                      </p:to>
                                    </p:set>
                                    <p:animEffect transition="in" filter="box(in)">
                                      <p:cBhvr>
                                        <p:cTn id="40" dur="500"/>
                                        <p:tgtEl>
                                          <p:spTgt spid="6">
                                            <p:txEl>
                                              <p:pRg st="11" end="11"/>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6">
                                            <p:txEl>
                                              <p:pRg st="12" end="12"/>
                                            </p:txEl>
                                          </p:spTgt>
                                        </p:tgtEl>
                                        <p:attrNameLst>
                                          <p:attrName>style.visibility</p:attrName>
                                        </p:attrNameLst>
                                      </p:cBhvr>
                                      <p:to>
                                        <p:strVal val="visible"/>
                                      </p:to>
                                    </p:set>
                                    <p:animEffect transition="in" filter="box(in)">
                                      <p:cBhvr>
                                        <p:cTn id="43" dur="500"/>
                                        <p:tgtEl>
                                          <p:spTgt spid="6">
                                            <p:txEl>
                                              <p:pRg st="12" end="12"/>
                                            </p:txEl>
                                          </p:spTgt>
                                        </p:tgtEl>
                                      </p:cBhvr>
                                    </p:animEffect>
                                  </p:childTnLst>
                                </p:cTn>
                              </p:par>
                              <p:par>
                                <p:cTn id="44" presetID="4" presetClass="entr" presetSubtype="16" fill="hold" nodeType="withEffect">
                                  <p:stCondLst>
                                    <p:cond delay="0"/>
                                  </p:stCondLst>
                                  <p:childTnLst>
                                    <p:set>
                                      <p:cBhvr>
                                        <p:cTn id="45" dur="1" fill="hold">
                                          <p:stCondLst>
                                            <p:cond delay="0"/>
                                          </p:stCondLst>
                                        </p:cTn>
                                        <p:tgtEl>
                                          <p:spTgt spid="6">
                                            <p:txEl>
                                              <p:pRg st="13" end="13"/>
                                            </p:txEl>
                                          </p:spTgt>
                                        </p:tgtEl>
                                        <p:attrNameLst>
                                          <p:attrName>style.visibility</p:attrName>
                                        </p:attrNameLst>
                                      </p:cBhvr>
                                      <p:to>
                                        <p:strVal val="visible"/>
                                      </p:to>
                                    </p:set>
                                    <p:animEffect transition="in" filter="box(in)">
                                      <p:cBhvr>
                                        <p:cTn id="46" dur="500"/>
                                        <p:tgtEl>
                                          <p:spTgt spid="6">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vi-VN"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6740307"/>
          </a:xfrm>
          <a:prstGeom prst="rect">
            <a:avLst/>
          </a:prstGeom>
          <a:noFill/>
        </p:spPr>
        <p:txBody>
          <a:bodyPr wrap="square" rtlCol="0">
            <a:spAutoFit/>
          </a:bodyPr>
          <a:lstStyle/>
          <a:p>
            <a:pPr algn="just"/>
            <a:r>
              <a:rPr lang="vi-VN" sz="2400" dirty="0" smtClean="0">
                <a:latin typeface="Times New Roman" pitchFamily="18" charset="0"/>
                <a:cs typeface="Times New Roman" pitchFamily="18" charset="0"/>
              </a:rPr>
              <a:t>- Một lỗi lầm của bản thân.</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Khám phá một vùng đất hoặc quyển sách mới.</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Khi chuyển đến một ngôi trường mới, làm quen với bạn mới...</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 Thu thập tư liệu</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Em hãy tìm tư liệu cho bài viết bằng một số cách sau:</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Nhớ lại những sự việc, trải nghiệm đã để lại cho em kỉ niệm sâu sắc.</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Đọc lại câu chuyện </a:t>
            </a:r>
            <a:r>
              <a:rPr lang="vi-VN" sz="2400" i="1" dirty="0" smtClean="0">
                <a:latin typeface="Times New Roman" pitchFamily="18" charset="0"/>
                <a:cs typeface="Times New Roman" pitchFamily="18" charset="0"/>
              </a:rPr>
              <a:t>Bài học đường đời đầu tiên, Nếu cậu muốn có một người bạn </a:t>
            </a:r>
            <a:r>
              <a:rPr lang="vi-VN" sz="2400" dirty="0" smtClean="0">
                <a:latin typeface="Times New Roman" pitchFamily="18" charset="0"/>
                <a:cs typeface="Times New Roman" pitchFamily="18" charset="0"/>
              </a:rPr>
              <a:t>và bài văn ở mục tham khảo...để học cách các tác giả kể trải nghiệm của họ.</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Tìm lại những hình ảnh đã lưu giữ có liên quan đến câu chuyện.</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b. Bước 2:</a:t>
            </a:r>
            <a:r>
              <a:rPr lang="vi-VN" sz="2400"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Tìm ý, lập dàn ý</a:t>
            </a:r>
            <a:endParaRPr lang="en-US" sz="2400" dirty="0" smtClean="0">
              <a:latin typeface="Times New Roman" pitchFamily="18" charset="0"/>
              <a:cs typeface="Times New Roman" pitchFamily="18" charset="0"/>
            </a:endParaRPr>
          </a:p>
          <a:p>
            <a:pPr algn="just"/>
            <a:r>
              <a:rPr lang="vi-VN" sz="2400" b="1" i="1" dirty="0" smtClean="0">
                <a:latin typeface="Times New Roman" pitchFamily="18" charset="0"/>
                <a:cs typeface="Times New Roman" pitchFamily="18" charset="0"/>
              </a:rPr>
              <a:t>* Tìm ý</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 Sự việc chính: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Đó là chuyện gì? (tên sự việc được kể)</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Xảy ra ở đâu ? (nghĩ đến không gian, địa điểm diễn ra câu chuyện định kể)</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khi nào? ( nghĩ đến thời gian cụ thể: kì nghỉ hè, buổi chiều...)</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ox(in)">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ox(in)">
                                      <p:cBhvr>
                                        <p:cTn id="62" dur="500"/>
                                        <p:tgtEl>
                                          <p:spTgt spid="6">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6">
                                            <p:txEl>
                                              <p:pRg st="12" end="12"/>
                                            </p:txEl>
                                          </p:spTgt>
                                        </p:tgtEl>
                                        <p:attrNameLst>
                                          <p:attrName>style.visibility</p:attrName>
                                        </p:attrNameLst>
                                      </p:cBhvr>
                                      <p:to>
                                        <p:strVal val="visible"/>
                                      </p:to>
                                    </p:set>
                                    <p:animEffect transition="in" filter="box(in)">
                                      <p:cBhvr>
                                        <p:cTn id="67" dur="500"/>
                                        <p:tgtEl>
                                          <p:spTgt spid="6">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6">
                                            <p:txEl>
                                              <p:pRg st="13" end="13"/>
                                            </p:txEl>
                                          </p:spTgt>
                                        </p:tgtEl>
                                        <p:attrNameLst>
                                          <p:attrName>style.visibility</p:attrName>
                                        </p:attrNameLst>
                                      </p:cBhvr>
                                      <p:to>
                                        <p:strVal val="visible"/>
                                      </p:to>
                                    </p:set>
                                    <p:animEffect transition="in" filter="box(in)">
                                      <p:cBhvr>
                                        <p:cTn id="72" dur="500"/>
                                        <p:tgtEl>
                                          <p:spTgt spid="6">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84885"/>
          </a:xfrm>
          <a:prstGeom prst="rect">
            <a:avLst/>
          </a:prstGeom>
          <a:noFill/>
          <a:ln w="9525">
            <a:noFill/>
            <a:miter lim="800000"/>
            <a:headEnd/>
            <a:tailEnd/>
          </a:ln>
        </p:spPr>
        <p:txBody>
          <a:bodyPr wrap="square">
            <a:spAutoFit/>
          </a:bodyPr>
          <a:lstStyle/>
          <a:p>
            <a:pPr algn="ctr"/>
            <a:r>
              <a:rPr lang="en-US" sz="2000" b="1" dirty="0" smtClean="0">
                <a:solidFill>
                  <a:srgbClr val="FF0000"/>
                </a:solidFill>
                <a:latin typeface="Times New Roman" pitchFamily="18" charset="0"/>
                <a:cs typeface="Times New Roman" pitchFamily="18" charset="0"/>
              </a:rPr>
              <a:t>BÀI 1: RÈN KĨ NĂNG VIẾT BÀI VĂN KỂ LẠI MỘT TRẢI NGHIỆM CỦA EM</a:t>
            </a:r>
            <a:endParaRPr lang="en-US" sz="2000" dirty="0" smtClean="0">
              <a:solidFill>
                <a:srgbClr val="FF0000"/>
              </a:solidFill>
              <a:latin typeface="Times New Roman" pitchFamily="18" charset="0"/>
              <a:cs typeface="Times New Roman" pitchFamily="18" charset="0"/>
            </a:endParaRPr>
          </a:p>
          <a:p>
            <a:pPr algn="ctr"/>
            <a:endParaRPr lang="en-US" sz="2000"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262979"/>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b. </a:t>
            </a:r>
            <a:r>
              <a:rPr lang="en-US" sz="2400" b="1" dirty="0" err="1" smtClean="0">
                <a:latin typeface="Times New Roman" pitchFamily="18" charset="0"/>
                <a:cs typeface="Times New Roman" pitchFamily="18" charset="0"/>
              </a:rPr>
              <a:t>Những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buồn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nuối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tiếc</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phiền</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lầm</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endParaRPr lang="en-US" sz="2400" dirty="0" smtClean="0">
              <a:latin typeface="Times New Roman" pitchFamily="18" charset="0"/>
              <a:cs typeface="Times New Roman" pitchFamily="18" charset="0"/>
            </a:endParaRPr>
          </a:p>
          <a:p>
            <a:pPr algn="just"/>
            <a:r>
              <a:rPr lang="en-US" sz="2400" b="1" dirty="0" err="1" smtClean="0">
                <a:latin typeface="Times New Roman" pitchFamily="18" charset="0"/>
                <a:cs typeface="Times New Roman" pitchFamily="18" charset="0"/>
              </a:rPr>
              <a:t>c.Những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khiến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em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thay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đổi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hoàn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thiện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thân</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đường</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bình</a:t>
            </a:r>
            <a:r>
              <a:rPr lang="en-US" sz="24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4.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kể</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một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thân</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a. </a:t>
            </a:r>
            <a:r>
              <a:rPr lang="en-US" sz="2400" b="1" dirty="0" err="1" smtClean="0">
                <a:latin typeface="Times New Roman" pitchFamily="18" charset="0"/>
                <a:cs typeface="Times New Roman" pitchFamily="18" charset="0"/>
              </a:rPr>
              <a:t>Dạng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cụ</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thể</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đóng</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rõ</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ox(in)">
                                      <p:cBhvr>
                                        <p:cTn id="40"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vi-VN"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5632311"/>
          </a:xfrm>
          <a:prstGeom prst="rect">
            <a:avLst/>
          </a:prstGeom>
          <a:noFill/>
        </p:spPr>
        <p:txBody>
          <a:bodyPr wrap="square" rtlCol="0">
            <a:spAutoFit/>
          </a:bodyPr>
          <a:lstStyle/>
          <a:p>
            <a:pPr algn="just"/>
            <a:r>
              <a:rPr lang="vi-VN" sz="2400"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Nhân vật</a:t>
            </a:r>
            <a:r>
              <a:rPr lang="vi-VN"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Những ai đã tham gia vào câu chuyện? (nhận vật ông, bà, bố mẹ, cô giáo, bạn ....Trừ người thân, các nhân vật cần có tên riêng, lai lịch...)</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Họ như thế nào? ( trang phục, nét ngoại hình nổi bật như vọc dáng, làn da, mái tóc, đôi mắt, nụ cười, giọng nói...)</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Họ đã có lời nói, hành động, cử chỉ gì? (nhân vật và em nói chuyện gì, lời nói cụ thể, cử chỉ, hành động của người ấy ra sao...)</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Cốt truyện:</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Diễn biến của câu chuyện: Điều gì đã xảy ra? Theo thứ tự như thế nào?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(sự việc mở đầu, sự việc phát triển, sự việc kết thúc) </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Ý nghĩa:  Vì sao câu chuyện lại xảy ra như vậy? (Trải nghiệm cho em nhận thức được kiến thức gì, bài học nào sâu sắc).</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Cảm xúc của người kể: Cảm xúc của em như thế nào khi câu chuyện diễn ra và khi kể lại? (biểu cảm trực tiếp hoặc gián tiếp)</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vi-VN"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6001643"/>
          </a:xfrm>
          <a:prstGeom prst="rect">
            <a:avLst/>
          </a:prstGeom>
          <a:noFill/>
        </p:spPr>
        <p:txBody>
          <a:bodyPr wrap="square" rtlCol="0">
            <a:spAutoFit/>
          </a:bodyPr>
          <a:lstStyle/>
          <a:p>
            <a:pPr algn="just"/>
            <a:r>
              <a:rPr lang="vi-VN" sz="2400" b="1" dirty="0" smtClean="0">
                <a:latin typeface="Times New Roman" pitchFamily="18" charset="0"/>
                <a:cs typeface="Times New Roman" pitchFamily="18" charset="0"/>
              </a:rPr>
              <a:t>* Lập dàn ý bằng cách dựa vào các ý đã tìm được, sắp xếp lại theo ba phần lớn của bài văn, gồm:</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 Mở bài: </a:t>
            </a:r>
            <a:r>
              <a:rPr lang="vi-VN" sz="2400" dirty="0" smtClean="0">
                <a:latin typeface="Times New Roman" pitchFamily="18" charset="0"/>
                <a:cs typeface="Times New Roman" pitchFamily="18" charset="0"/>
              </a:rPr>
              <a:t>Dùng ngôi thứ nhất để kể, giới thiệu sơ lược về trải nghiệm.</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Dẫn dắt chuyển ý, gợi sự tò mò, hấp dẫn với người đọc.</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 Thân bài: Kể lại diễn biến của câu chuyện </a:t>
            </a:r>
            <a:r>
              <a:rPr lang="vi-VN" sz="2400" dirty="0" smtClean="0">
                <a:latin typeface="Times New Roman" pitchFamily="18" charset="0"/>
                <a:cs typeface="Times New Roman" pitchFamily="18" charset="0"/>
              </a:rPr>
              <a:t>theo trình nhất định (tự thời gian, không gian, các sự việc đã sắp xếp theo trình tự hợp lí chưa, làm nổi bật nhân vật, sự việc chính)</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 Kết bài: </a:t>
            </a:r>
            <a:r>
              <a:rPr lang="vi-VN" sz="2400" dirty="0" smtClean="0">
                <a:latin typeface="Times New Roman" pitchFamily="18" charset="0"/>
                <a:cs typeface="Times New Roman" pitchFamily="18" charset="0"/>
              </a:rPr>
              <a:t>Nêu cảm nghĩ về câu chuyện  vừa kể.</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c. Bước 3: Viết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Dựa vào dàn ý, viết thành bài văn kể về trải nghiệm của mình.</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d.  Bước 4: Xem lại và chỉnh sửa, rút kinh nghiệm.</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Đọc kĩ bài viết của mình và khoanh tròn những lỗi chính tả, lỗi sử dụng từ ngữ (nếu có). Sau đó sửa lại các lỗi đó.</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Gạch chân những câu sai ngữ pháp bằng cách phân tích cấu trúc ngữ pháp và sửa lại cho đúng (nếu có).</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vi-VN"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5632311"/>
          </a:xfrm>
          <a:prstGeom prst="rect">
            <a:avLst/>
          </a:prstGeom>
          <a:noFill/>
        </p:spPr>
        <p:txBody>
          <a:bodyPr wrap="square" rtlCol="0">
            <a:spAutoFit/>
          </a:bodyPr>
          <a:lstStyle/>
          <a:p>
            <a:pPr algn="just"/>
            <a:r>
              <a:rPr lang="vi-VN" sz="2400" b="1" dirty="0" smtClean="0">
                <a:latin typeface="Times New Roman" pitchFamily="18" charset="0"/>
                <a:cs typeface="Times New Roman" pitchFamily="18" charset="0"/>
              </a:rPr>
              <a:t>II.  THỰC HÀNH VIẾT BÀI VĂN KỂ LẠI TRẢI NGHIỆM</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  Đề 1:</a:t>
            </a:r>
            <a:r>
              <a:rPr lang="vi-VN" sz="2400"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Em hãy kể lại một trải nghiệm sâu sắc về người bạn thân khiến em xúc động và nhớ mãi.</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a:t>
            </a:r>
            <a:r>
              <a:rPr lang="vi-VN" sz="2400" b="1" dirty="0" smtClean="0">
                <a:latin typeface="Times New Roman" pitchFamily="18" charset="0"/>
                <a:cs typeface="Times New Roman" pitchFamily="18" charset="0"/>
              </a:rPr>
              <a:t>a. Bước 1: Chuẩn bị trước khi viết.</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Đọc và xác định yêu cầu đề bài, lựa chọn trải nghiệm mà em có ấn tượng sâu sắc về một người bạn.</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Người bạn đó là bạn như thế nào (quen lâu chưa, hay mới quen, điểm nổi bật về bạn mà em ấn tượng: về ngoại hình, sở thích, tính cách...)</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Nhớ lại các chi tiết về trải nghiệm: trải nghiệm gì? Diễn ra ở đâu, khi nào? Diễn ra như thế nào? Đâu là cao trào, đỉnh điểm của câu chuyện? </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Cảm xúc, suy nghĩ của em qua trải nghiệm,</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Tìm các tư liệu, tranh, ảnh liên quan để minh họa cho trải nghiệm (nếu thấy cần thiết).</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b. Bước 2:</a:t>
            </a:r>
            <a:r>
              <a:rPr lang="pt-BR" sz="2400" dirty="0" smtClean="0">
                <a:latin typeface="Times New Roman" pitchFamily="18" charset="0"/>
                <a:cs typeface="Times New Roman" pitchFamily="18" charset="0"/>
              </a:rPr>
              <a:t> </a:t>
            </a:r>
            <a:r>
              <a:rPr lang="pt-BR" sz="2400" b="1" dirty="0" smtClean="0">
                <a:latin typeface="Times New Roman" pitchFamily="18" charset="0"/>
                <a:cs typeface="Times New Roman" pitchFamily="18" charset="0"/>
              </a:rPr>
              <a:t>Tìm ý, lập dàn ý</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vi-VN"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5632311"/>
          </a:xfrm>
          <a:prstGeom prst="rect">
            <a:avLst/>
          </a:prstGeom>
          <a:noFill/>
        </p:spPr>
        <p:txBody>
          <a:bodyPr wrap="square" rtlCol="0">
            <a:spAutoFit/>
          </a:bodyPr>
          <a:lstStyle/>
          <a:p>
            <a:pPr algn="just"/>
            <a:r>
              <a:rPr lang="pt-BR" sz="2000" b="1" dirty="0" smtClean="0">
                <a:latin typeface="Times New Roman" pitchFamily="18" charset="0"/>
                <a:cs typeface="Times New Roman" pitchFamily="18" charset="0"/>
              </a:rPr>
              <a:t>* Tìm ý</a:t>
            </a:r>
            <a:endParaRPr lang="en-US" sz="20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 Sự việc chính: </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Đó là sự việc: Bạn tặng em quyển truyện em mơ ước và nói lời từ biệt để cùng gia đình lên thành phố sinh sống</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không gian, địa điểm diễn ra: sân trường ở buổi tổng kết cuối năm học lớp 5, ghế đá, hàng cây, hoa phượng, cái im lặng của buổi cuối cùng trong năm học, trong khoảng khắc chỉ còn lại mấy học sinh cuối cùng ra về...</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thời gian cụ thể: kì nghỉ hè, buổi chiều...</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a:t>
            </a:r>
            <a:r>
              <a:rPr lang="pt-BR" sz="2000" b="1" dirty="0" smtClean="0">
                <a:latin typeface="Times New Roman" pitchFamily="18" charset="0"/>
                <a:cs typeface="Times New Roman" pitchFamily="18" charset="0"/>
              </a:rPr>
              <a:t>Nhân vật</a:t>
            </a:r>
            <a:r>
              <a:rPr lang="pt-BR"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Hình ảnh người bạn em hiện lên như thế nào trong em (vóc dáng, trang phục, mái tóc, ...thân quen ra sao?)</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Em và bạn đã có lời nói, hành động, cử chỉ việc làm của bạn làm em xúc động, nhớ mãi?</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a:t>
            </a:r>
            <a:r>
              <a:rPr lang="pt-BR" sz="2000" b="1" dirty="0" smtClean="0">
                <a:latin typeface="Times New Roman" pitchFamily="18" charset="0"/>
                <a:cs typeface="Times New Roman" pitchFamily="18" charset="0"/>
              </a:rPr>
              <a:t>Cốt truyện:</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Diễn biến của câu chuyện: Điều gì đã xảy ra? Theo thứ tự như thế nào? </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(sự việc mở đầu, sự việc phát triển, sự việc kết thúc) </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Ý nghĩa:  Trải nghiệm về bạn giúp cho em nhận ra ý nghĩa của tình bạn, </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in)">
                                      <p:cBhvr>
                                        <p:cTn id="52" dur="500"/>
                                        <p:tgtEl>
                                          <p:spTgt spid="6">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ox(in)">
                                      <p:cBhvr>
                                        <p:cTn id="57" dur="500"/>
                                        <p:tgtEl>
                                          <p:spTgt spid="6">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6">
                                            <p:txEl>
                                              <p:pRg st="11" end="11"/>
                                            </p:txEl>
                                          </p:spTgt>
                                        </p:tgtEl>
                                        <p:attrNameLst>
                                          <p:attrName>style.visibility</p:attrName>
                                        </p:attrNameLst>
                                      </p:cBhvr>
                                      <p:to>
                                        <p:strVal val="visible"/>
                                      </p:to>
                                    </p:set>
                                    <p:animEffect transition="in" filter="box(in)">
                                      <p:cBhvr>
                                        <p:cTn id="62" dur="500"/>
                                        <p:tgtEl>
                                          <p:spTgt spid="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vi-VN"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6740307"/>
          </a:xfrm>
          <a:prstGeom prst="rect">
            <a:avLst/>
          </a:prstGeom>
          <a:noFill/>
        </p:spPr>
        <p:txBody>
          <a:bodyPr wrap="square" rtlCol="0">
            <a:spAutoFit/>
          </a:bodyPr>
          <a:lstStyle/>
          <a:p>
            <a:pPr algn="just"/>
            <a:r>
              <a:rPr lang="pt-BR" sz="2400" dirty="0" smtClean="0">
                <a:latin typeface="Times New Roman" pitchFamily="18" charset="0"/>
                <a:cs typeface="Times New Roman" pitchFamily="18" charset="0"/>
              </a:rPr>
              <a:t>- Cảm xúc của người kể: Cảm xúc của em khi câu chuyện diễn ra và khi kể lại: xúc động, hạnh phúc, sung sướng...</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 Lập dàn ý</a:t>
            </a:r>
            <a:r>
              <a:rPr lang="pt-BR" sz="2400" b="1" i="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 Mở bài: </a:t>
            </a:r>
            <a:r>
              <a:rPr lang="pt-BR" sz="2400" dirty="0" smtClean="0">
                <a:latin typeface="Times New Roman" pitchFamily="18" charset="0"/>
                <a:cs typeface="Times New Roman" pitchFamily="18" charset="0"/>
              </a:rPr>
              <a:t>Giới thiệu nhân vật và trải nghiệm: Người bạn thân tên là gì, bạn thân từ bé hay mới quen biết; trải nghiệm gì sâu sắc về tình bạn: về món quà bạn tặng và lời nói chia tay bất ngờ</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  Thân bài: </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Ý 1: Kể khái quát những đặc điểm, ngoại hình, tính cách của bạn</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Ý 2: Kể lại kỉ niệm về người bạn thân khiến em xúc động, nhớ mãi: diễn biến của câu chuyện </a:t>
            </a:r>
            <a:r>
              <a:rPr lang="pt-BR" sz="2400" dirty="0" smtClean="0">
                <a:latin typeface="Times New Roman" pitchFamily="18" charset="0"/>
                <a:cs typeface="Times New Roman" pitchFamily="18" charset="0"/>
              </a:rPr>
              <a:t>theo trình nhất định (tự thời gian, không gian, các sự việc đã sắp xếp theo trình tự hợp lí chưa, làm nổi bật nhân vật, sự việc chính)</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Kỉ niệm gì? (chọn bất kì một kỉ niệm sâu sắc như được bạn giúp đỡ, mắc lỗi với bạn, hiểu lầm, hoặc được bạn tặng món quà ấp ủ từ lâu...</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Kỉ niệm diễn ra theo trình tự thời gian: trong buổi tổng kết năm học lớp 5, lúc nhặt cánh phượng làm trò chơi, lúc bạn tặng truyện, chia tay...</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Không gian: sân trường, ghế đá, hoa phượng rơi....</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vi-VN"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4524315"/>
          </a:xfrm>
          <a:prstGeom prst="rect">
            <a:avLst/>
          </a:prstGeom>
          <a:noFill/>
        </p:spPr>
        <p:txBody>
          <a:bodyPr wrap="square" rtlCol="0">
            <a:spAutoFit/>
          </a:bodyPr>
          <a:lstStyle/>
          <a:p>
            <a:pPr algn="just"/>
            <a:r>
              <a:rPr lang="pt-BR" sz="2400" dirty="0" smtClean="0">
                <a:latin typeface="Times New Roman" pitchFamily="18" charset="0"/>
                <a:cs typeface="Times New Roman" pitchFamily="18" charset="0"/>
              </a:rPr>
              <a:t>+ Kỉ niệm ấy diễn ra như thế nào? (em rơi vào hoàn cảnh nào?Bạn đã làm gì cho em hoặc ngược lại, để em cảm nhận được tình bạn. Biết bộ lộ cảm xúc của mình về trước, trong, sau khi sự việc diễn ra. Từ  tâm trạng vui sướng cùng nhau nhặt hoa phượng làm trò chơi, đên xúc động nhận được quà từ bạn. Rồi đến sự hẫng hụt chơi vơi khi biết bạn sắp chuyển đi nơi khác. Chấp nhận xa cách để tình bạn vượt lên hoàn cảnh sống, biến khó khăn cách trở thành động lực vươn lên trong tương lai.</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Bài học sâu sắc cháu nhận ra: Ý nghĩa của tình bạn là yêu thương, chia sẻ, chấp nhận sự khắc nghiệt của hoàn cảnh, biết ước mơ hướng tới tương lai tốt đẹp</a:t>
            </a:r>
            <a:endParaRPr lang="en-US" sz="2400" dirty="0" smtClean="0">
              <a:latin typeface="Times New Roman" pitchFamily="18" charset="0"/>
              <a:cs typeface="Times New Roman" pitchFamily="18" charset="0"/>
            </a:endParaRPr>
          </a:p>
          <a:p>
            <a:pPr algn="just"/>
            <a:r>
              <a:rPr lang="pt-BR" sz="2400" b="1" dirty="0" smtClean="0">
                <a:latin typeface="Times New Roman" pitchFamily="18" charset="0"/>
                <a:cs typeface="Times New Roman" pitchFamily="18" charset="0"/>
              </a:rPr>
              <a:t>- Kết bài: </a:t>
            </a:r>
            <a:r>
              <a:rPr lang="pt-BR" sz="2400" dirty="0" smtClean="0">
                <a:latin typeface="Times New Roman" pitchFamily="18" charset="0"/>
                <a:cs typeface="Times New Roman" pitchFamily="18" charset="0"/>
              </a:rPr>
              <a:t>Nêu cảm nghĩ về người bạn thân và kỉ niệm.</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vi-VN"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5386090"/>
          </a:xfrm>
          <a:prstGeom prst="rect">
            <a:avLst/>
          </a:prstGeom>
          <a:noFill/>
        </p:spPr>
        <p:txBody>
          <a:bodyPr wrap="square" rtlCol="0">
            <a:spAutoFit/>
          </a:bodyPr>
          <a:lstStyle/>
          <a:p>
            <a:pPr algn="ctr"/>
            <a:r>
              <a:rPr lang="pt-BR" sz="2400" b="1" dirty="0" smtClean="0">
                <a:latin typeface="Times New Roman" pitchFamily="18" charset="0"/>
                <a:cs typeface="Times New Roman" pitchFamily="18" charset="0"/>
              </a:rPr>
              <a:t>Bài viết tham khảo:</a:t>
            </a:r>
            <a:endParaRPr lang="en-US" sz="2400" dirty="0" smtClean="0">
              <a:latin typeface="Times New Roman" pitchFamily="18" charset="0"/>
              <a:cs typeface="Times New Roman" pitchFamily="18" charset="0"/>
            </a:endParaRPr>
          </a:p>
          <a:p>
            <a:pPr algn="just"/>
            <a:r>
              <a:rPr lang="pt-BR" sz="2000" b="1" dirty="0" smtClean="0">
                <a:latin typeface="Times New Roman" pitchFamily="18" charset="0"/>
                <a:cs typeface="Times New Roman" pitchFamily="18" charset="0"/>
              </a:rPr>
              <a:t>      </a:t>
            </a:r>
            <a:r>
              <a:rPr lang="pt-BR" sz="2000" dirty="0" smtClean="0">
                <a:latin typeface="Times New Roman" pitchFamily="18" charset="0"/>
                <a:cs typeface="Times New Roman" pitchFamily="18" charset="0"/>
              </a:rPr>
              <a:t>Tôi và Hoa là đôi bạn thân, ai cũng bảo thế vì chúng tôi lớn lên bên nhau, luôn yêu thương và giúp đỡ nhau. Giữa chúng tôi có muôn vàn kỉ niệm, nhưng kỉ niệm làm tôi nhớ nhất đó à tôi nhận được món quà Hoa tặng và lời nói chia tay bất ngờ của Hoa để Hoa cùng gia đình đi làm ăn xa.</a:t>
            </a:r>
            <a:endParaRPr lang="en-US"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   Nhắc đến Hoa của tôi, tôi tự hào về nó lắm. Nó không những học giỏi mà còn rất đáng yêu. Hoa luôn được các bạn mệnh danh là “cây Toán” của cả lớp. Điều đó cũng dễ hiểu vì Hoa luôn là người có ý tưởng hay nhất, ngắn nhất cho những bài toán hoắc búa của cô giáo. Còn tôi, lại nghiêng về văn và được các bạn ưu ái gọi là “nàng thơ”. Không phải tôi biết làm thơ mà tôi hay được cô giáo gọi đọc bài cho cả lớp nghe và thỉnh thoảng bài văn của tôi được cô khen ngợi. Nhưng môn toán của tôi thì tệ lắm, nên Hoa luôn sẵn lòng giảng giải cho tôi từng ly từng tí. Những lúc nhìn nó giảng bài mà tôi nghĩ thầm đến việc mai sau “Chắc cậu sẽ là cô giáo dạy toán giỏi nhất đấy!” . Những lúc giảng bài cho tôi, nó thường nở nụ cười hiện hậu hỏi “Hiểu chưa đồng chí?” và khi nào tôi “gật” “gật” lia lịa nó mới chịu đi chơi. Lúc chơi trò chơi, Hoa luôn sáng tạo, khi thì nó làm bà bán hoa xinh đẹp, có cái khăn mùi xoa buộc chéo trên trán trông rất đáng yêu. Khi thì nó biến thành cảnh sát truy lùng “tên trộm” lẩn trốn là tôi. Mà lạ thay!</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vi-VN"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6740307"/>
          </a:xfrm>
          <a:prstGeom prst="rect">
            <a:avLst/>
          </a:prstGeom>
          <a:noFill/>
        </p:spPr>
        <p:txBody>
          <a:bodyPr wrap="square" rtlCol="0">
            <a:spAutoFit/>
          </a:bodyPr>
          <a:lstStyle/>
          <a:p>
            <a:pPr algn="just"/>
            <a:r>
              <a:rPr lang="pt-BR" sz="2400" dirty="0" smtClean="0">
                <a:latin typeface="Times New Roman" pitchFamily="18" charset="0"/>
                <a:cs typeface="Times New Roman" pitchFamily="18" charset="0"/>
              </a:rPr>
              <a:t>Tôi trốn ở đâu Hoa cùng tìm ra. Lúc tìm ra nhau, chúng tôi phá lên cười ròn rã, tựa như người ta vừa xem một vở hài kịch. Thỉnh thoảng, chúng tôi đi thả diều trên đê khi chiều về, có lúc lại cùng hay tập nhảy hip- hóp để chuẩn bị cho cuộc thi nào đó trên lớp. Chao ôi! Nhiều kỉ niệm lắm!</a:t>
            </a:r>
            <a:endParaRPr lang="en-US"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    Tình bạn giữa chúng tôi cứ lớn dần theo năm tháng trong êm đềm. Cho đến một hôm, đó là buổi tổng kết cuối năm học lớp 5. Một buổi tổng kết đầy ý nghĩa và xúc động, khi cả hai chúng tôi cùng nắm tay nhau lên bục nhận giấy khen trong ánh mắt ngưỡng mộ của các bạn trong lớp. Với tôi, đây là lần đầu tiên, mà tất cả là nhờ “cô giáo Hoa” của tôi đã giúp tôi tiến bộ từng ngày. Buổi tổng kết năm học kết thúc, tôi và Hoa ở lại nhận nhiệm vụ vệ sinh lớp học lần cuối nên tôi và nó nán lại ở sân trường. Và tôi cũng có “âm ưu”. Tôi cho Hoa một bất ngờ. Đó là tôi lén nhặt đến chục cách hoa phượng đỏ thắm, rồi ép vào vở, tự nhủ sẽ tặng Hoa vào hôm kết thúc năm học. Tôi và Hoa ngồi xuống ghế đá, hít hà thật sâu để cảm nhận cái tĩnh lặng hiếm có của sân trường. Tôi khẽ mở cặp sách và “bật mí” cho Hoa về món quà tự tay làm. Mấy bông hoa phượng, hoa phi điệp, cỏ dại tôi dán thành một tấm thiệp xinh xắn.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vi-VN"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7109639"/>
          </a:xfrm>
          <a:prstGeom prst="rect">
            <a:avLst/>
          </a:prstGeom>
          <a:noFill/>
        </p:spPr>
        <p:txBody>
          <a:bodyPr wrap="square" rtlCol="0">
            <a:spAutoFit/>
          </a:bodyPr>
          <a:lstStyle/>
          <a:p>
            <a:pPr lvl="0" algn="just"/>
            <a:r>
              <a:rPr lang="pt-BR" sz="2400" dirty="0" smtClean="0">
                <a:latin typeface="Times New Roman" pitchFamily="18" charset="0"/>
                <a:cs typeface="Times New Roman" pitchFamily="18" charset="0"/>
              </a:rPr>
              <a:t>Tặng Hoa này, tớ tự làm đấy. </a:t>
            </a:r>
            <a:r>
              <a:rPr lang="en-US" sz="2400" dirty="0" err="1" smtClean="0">
                <a:latin typeface="Times New Roman" pitchFamily="18" charset="0"/>
                <a:cs typeface="Times New Roman" pitchFamily="18" charset="0"/>
              </a:rPr>
              <a:t>Cậu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a:t>
            </a:r>
          </a:p>
          <a:p>
            <a:pPr lvl="0" algn="just"/>
            <a:r>
              <a:rPr lang="en-US" sz="2400" dirty="0" err="1" smtClean="0">
                <a:latin typeface="Times New Roman" pitchFamily="18" charset="0"/>
                <a:cs typeface="Times New Roman" pitchFamily="18" charset="0"/>
              </a:rPr>
              <a:t>Òa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Minh </a:t>
            </a:r>
            <a:r>
              <a:rPr lang="en-US" sz="2400" dirty="0" err="1" smtClean="0">
                <a:latin typeface="Times New Roman" pitchFamily="18" charset="0"/>
                <a:cs typeface="Times New Roman" pitchFamily="18" charset="0"/>
              </a:rPr>
              <a:t>khéo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p>
          <a:p>
            <a:pPr algn="just"/>
            <a:r>
              <a:rPr lang="en-US" sz="2400" dirty="0" err="1" smtClean="0">
                <a:latin typeface="Times New Roman" pitchFamily="18" charset="0"/>
                <a:cs typeface="Times New Roman" pitchFamily="18" charset="0"/>
              </a:rPr>
              <a:t>Hoa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ngắm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nghía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mỉm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láy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hỏi</a:t>
            </a:r>
            <a:r>
              <a:rPr lang="en-US" sz="2400" dirty="0" smtClean="0">
                <a:latin typeface="Times New Roman" pitchFamily="18" charset="0"/>
                <a:cs typeface="Times New Roman" pitchFamily="18" charset="0"/>
              </a:rPr>
              <a:t>:</a:t>
            </a:r>
          </a:p>
          <a:p>
            <a:pPr lvl="0" algn="just"/>
            <a:r>
              <a:rPr lang="en-US" sz="2400" dirty="0" smtClean="0">
                <a:latin typeface="Times New Roman" pitchFamily="18" charset="0"/>
                <a:cs typeface="Times New Roman" pitchFamily="18" charset="0"/>
              </a:rPr>
              <a:t>Sao </a:t>
            </a:r>
            <a:r>
              <a:rPr lang="en-US" sz="2400" dirty="0" err="1" smtClean="0">
                <a:latin typeface="Times New Roman" pitchFamily="18" charset="0"/>
                <a:cs typeface="Times New Roman" pitchFamily="18" charset="0"/>
              </a:rPr>
              <a:t>cậu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phượng</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xoay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phượng</a:t>
            </a:r>
            <a:r>
              <a:rPr lang="en-US" sz="2400" dirty="0" smtClean="0">
                <a:latin typeface="Times New Roman" pitchFamily="18" charset="0"/>
                <a:cs typeface="Times New Roman" pitchFamily="18" charset="0"/>
              </a:rPr>
              <a:t> quay </a:t>
            </a:r>
            <a:r>
              <a:rPr lang="en-US" sz="2400" dirty="0" err="1" smtClean="0">
                <a:latin typeface="Times New Roman" pitchFamily="18" charset="0"/>
                <a:cs typeface="Times New Roman" pitchFamily="18" charset="0"/>
              </a:rPr>
              <a:t>tít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xoay</a:t>
            </a:r>
            <a:r>
              <a:rPr lang="en-US" sz="2400" dirty="0" smtClean="0">
                <a:latin typeface="Times New Roman" pitchFamily="18" charset="0"/>
                <a:cs typeface="Times New Roman" pitchFamily="18" charset="0"/>
              </a:rPr>
              <a:t> nom </a:t>
            </a:r>
            <a:r>
              <a:rPr lang="en-US" sz="2400" dirty="0" err="1" smtClean="0">
                <a:latin typeface="Times New Roman" pitchFamily="18" charset="0"/>
                <a:cs typeface="Times New Roman" pitchFamily="18" charset="0"/>
              </a:rPr>
              <a:t>vui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Hoa</a:t>
            </a:r>
            <a:r>
              <a:rPr lang="en-US" sz="2400" dirty="0" smtClean="0">
                <a:latin typeface="Times New Roman" pitchFamily="18" charset="0"/>
                <a:cs typeface="Times New Roman" pitchFamily="18" charset="0"/>
              </a:rPr>
              <a:t>:</a:t>
            </a:r>
          </a:p>
          <a:p>
            <a:pPr lvl="0" algn="just"/>
            <a:r>
              <a:rPr lang="en-US" sz="2400" dirty="0" err="1" smtClean="0">
                <a:latin typeface="Times New Roman" pitchFamily="18" charset="0"/>
                <a:cs typeface="Times New Roman" pitchFamily="18" charset="0"/>
              </a:rPr>
              <a:t>Hoa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đỏ</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raatts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thích</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rúi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nuôi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miệng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thầm</a:t>
            </a:r>
            <a:r>
              <a:rPr lang="en-US" sz="2400" dirty="0" smtClean="0">
                <a:latin typeface="Times New Roman" pitchFamily="18" charset="0"/>
                <a:cs typeface="Times New Roman" pitchFamily="18" charset="0"/>
              </a:rPr>
              <a:t>:</a:t>
            </a:r>
          </a:p>
          <a:p>
            <a:pPr lvl="0" algn="just"/>
            <a:r>
              <a:rPr lang="en-US" sz="2400" dirty="0" err="1" smtClean="0">
                <a:latin typeface="Times New Roman" pitchFamily="18" charset="0"/>
                <a:cs typeface="Times New Roman" pitchFamily="18" charset="0"/>
              </a:rPr>
              <a:t>Tặng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cậu</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Ôi</a:t>
            </a:r>
            <a:r>
              <a:rPr lang="en-US" sz="2400" dirty="0" smtClean="0">
                <a:latin typeface="Times New Roman" pitchFamily="18" charset="0"/>
                <a:cs typeface="Times New Roman" pitchFamily="18" charset="0"/>
              </a:rPr>
              <a:t> , ở </a:t>
            </a:r>
            <a:r>
              <a:rPr lang="en-US" sz="2400" dirty="0" err="1" smtClean="0">
                <a:latin typeface="Times New Roman" pitchFamily="18" charset="0"/>
                <a:cs typeface="Times New Roman" pitchFamily="18" charset="0"/>
              </a:rPr>
              <a:t>đâu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Nguyễn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điếng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in)">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in)">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in)">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a:t>
            </a:r>
            <a:r>
              <a:rPr lang="vi-VN" b="1" dirty="0" smtClean="0">
                <a:solidFill>
                  <a:srgbClr val="FF0000"/>
                </a:solidFill>
                <a:latin typeface="Times New Roman" pitchFamily="18" charset="0"/>
                <a:cs typeface="Times New Roman" pitchFamily="18" charset="0"/>
              </a:rPr>
              <a:t>ÔN TẬP KĨ NĂNG VIẾT</a:t>
            </a:r>
            <a:r>
              <a:rPr lang="en-US" b="1" dirty="0" smtClean="0">
                <a:solidFill>
                  <a:srgbClr val="FF0000"/>
                </a:solidFill>
                <a:latin typeface="Times New Roman" pitchFamily="18" charset="0"/>
                <a:cs typeface="Times New Roman" pitchFamily="18" charset="0"/>
              </a:rPr>
              <a:t> BÀI VĂN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5940088"/>
          </a:xfrm>
          <a:prstGeom prst="rect">
            <a:avLst/>
          </a:prstGeom>
          <a:noFill/>
        </p:spPr>
        <p:txBody>
          <a:bodyPr wrap="square" rtlCol="0">
            <a:spAutoFit/>
          </a:bodyPr>
          <a:lstStyle/>
          <a:p>
            <a:pPr lvl="0" algn="just"/>
            <a:r>
              <a:rPr lang="en-US" sz="2000" dirty="0" smtClean="0">
                <a:latin typeface="Times New Roman" pitchFamily="18" charset="0"/>
                <a:cs typeface="Times New Roman" pitchFamily="18" charset="0"/>
              </a:rPr>
              <a:t>Minh à,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Nam nay </a:t>
            </a:r>
            <a:r>
              <a:rPr lang="en-US" sz="2000" dirty="0" err="1" smtClean="0">
                <a:latin typeface="Times New Roman" pitchFamily="18" charset="0"/>
                <a:cs typeface="Times New Roman" pitchFamily="18" charset="0"/>
              </a:rPr>
              <a:t>mai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hôm</a:t>
            </a:r>
            <a:r>
              <a:rPr lang="en-US" sz="2000" dirty="0" smtClean="0">
                <a:latin typeface="Times New Roman" pitchFamily="18" charset="0"/>
                <a:cs typeface="Times New Roman" pitchFamily="18" charset="0"/>
              </a:rPr>
              <a:t> nay,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trềm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tĩnh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a:t>
            </a:r>
          </a:p>
          <a:p>
            <a:pPr lvl="0" algn="just"/>
            <a:r>
              <a:rPr lang="en-US" sz="2000" dirty="0" smtClean="0">
                <a:latin typeface="Times New Roman" pitchFamily="18" charset="0"/>
                <a:cs typeface="Times New Roman" pitchFamily="18" charset="0"/>
              </a:rPr>
              <a:t>Ừ. </a:t>
            </a:r>
            <a:r>
              <a:rPr lang="en-US" sz="2000" dirty="0" err="1" smtClean="0">
                <a:latin typeface="Times New Roman" pitchFamily="18" charset="0"/>
                <a:cs typeface="Times New Roman" pitchFamily="18" charset="0"/>
              </a:rPr>
              <a:t>Bọn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lặng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diết</a:t>
            </a:r>
            <a:r>
              <a:rPr lang="en-US" sz="2000" dirty="0" smtClean="0">
                <a:latin typeface="Times New Roman" pitchFamily="18" charset="0"/>
                <a:cs typeface="Times New Roman" pitchFamily="18" charset="0"/>
              </a:rPr>
              <a:t>. “Ừ,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vùng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nghèo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an </a:t>
            </a:r>
            <a:r>
              <a:rPr lang="en-US" sz="2000" dirty="0" err="1" smtClean="0">
                <a:latin typeface="Times New Roman" pitchFamily="18" charset="0"/>
                <a:cs typeface="Times New Roman" pitchFamily="18" charset="0"/>
              </a:rPr>
              <a:t>ỉu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Nam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tiễn</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Thỉnh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thoảng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thoại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nhắn</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bè</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toán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tưởng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xa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tin </a:t>
            </a:r>
            <a:r>
              <a:rPr lang="en-US" sz="2000" dirty="0" err="1" smtClean="0">
                <a:latin typeface="Times New Roman" pitchFamily="18" charset="0"/>
                <a:cs typeface="Times New Roman" pitchFamily="18" charset="0"/>
              </a:rPr>
              <a:t>tưởng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phúc</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gặp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giảng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hè</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hàng</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1: RÈN KĨ NĂNG VIẾT BÀI VĂN KỂ LẠI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632311"/>
          </a:xfrm>
          <a:prstGeom prst="rect">
            <a:avLst/>
          </a:prstGeom>
          <a:noFill/>
        </p:spPr>
        <p:txBody>
          <a:bodyPr wrap="square" rtlCol="0">
            <a:spAutoFit/>
          </a:bodyPr>
          <a:lstStyle/>
          <a:p>
            <a:pPr algn="just"/>
            <a:r>
              <a:rPr lang="en-US" sz="2400" b="1" dirty="0" err="1" smtClean="0">
                <a:latin typeface="Times New Roman" pitchFamily="18" charset="0"/>
                <a:cs typeface="Times New Roman" pitchFamily="18" charset="0"/>
              </a:rPr>
              <a:t>Ví</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dụ</a:t>
            </a:r>
            <a:r>
              <a:rPr lang="en-US" sz="2400" b="1"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tình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yêu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kính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trọng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mình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với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Ví</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dụ</a:t>
            </a:r>
            <a:r>
              <a:rPr lang="en-US" sz="2400" b="1" dirty="0" smtClean="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những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cuộc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tình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=&gt;</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HS </a:t>
            </a:r>
            <a:r>
              <a:rPr lang="en-US" sz="2400" dirty="0" err="1" smtClean="0">
                <a:latin typeface="Times New Roman" pitchFamily="18" charset="0"/>
                <a:cs typeface="Times New Roman" pitchFamily="18" charset="0"/>
              </a:rPr>
              <a:t>căn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hồi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rồi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b. </a:t>
            </a:r>
            <a:r>
              <a:rPr lang="en-US" sz="2400" b="1" dirty="0" err="1" smtClean="0">
                <a:latin typeface="Times New Roman" pitchFamily="18" charset="0"/>
                <a:cs typeface="Times New Roman" pitchFamily="18" charset="0"/>
              </a:rPr>
              <a:t>Dạng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mở</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Ví</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dụ</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=&gt;</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HS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tùy</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lựa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bè</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NÓI VÀ NGHE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637097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Yêu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cầu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đối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với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kể</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một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Hướng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dẫn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quy</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trình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viết</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a. </a:t>
            </a:r>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1: </a:t>
            </a:r>
            <a:r>
              <a:rPr lang="en-US" sz="2400" b="1" dirty="0" err="1" smtClean="0">
                <a:latin typeface="Times New Roman" pitchFamily="18" charset="0"/>
                <a:cs typeface="Times New Roman" pitchFamily="18" charset="0"/>
              </a:rPr>
              <a:t>Chuẩn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bị</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trước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viết</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Chọn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lựa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tài</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trò</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bè</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NÓI VÀ NGHE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6001643"/>
          </a:xfrm>
          <a:prstGeom prst="rect">
            <a:avLst/>
          </a:prstGeom>
          <a:noFill/>
        </p:spPr>
        <p:txBody>
          <a:bodyPr wrap="square" rtlCol="0">
            <a:spAutoFit/>
          </a:bodyPr>
          <a:lstStyle/>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Thu </a:t>
            </a:r>
            <a:r>
              <a:rPr lang="en-US" sz="2400" b="1" dirty="0" err="1" smtClean="0">
                <a:latin typeface="Times New Roman" pitchFamily="18" charset="0"/>
                <a:cs typeface="Times New Roman" pitchFamily="18" charset="0"/>
              </a:rPr>
              <a:t>thập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tư</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liệu</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cậu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tích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tham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khảo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Người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nhỏ</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b. </a:t>
            </a:r>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Tìm</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lập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dàn</a:t>
            </a:r>
            <a:r>
              <a:rPr lang="en-US" sz="2400" b="1" dirty="0" smtClean="0">
                <a:latin typeface="Times New Roman" pitchFamily="18" charset="0"/>
                <a:cs typeface="Times New Roman" pitchFamily="18" charset="0"/>
              </a:rPr>
              <a:t> ý</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Tìm</a:t>
            </a:r>
            <a:r>
              <a:rPr lang="en-US" sz="2400" b="1" dirty="0" smtClean="0">
                <a:latin typeface="Times New Roman" pitchFamily="18" charset="0"/>
                <a:cs typeface="Times New Roman" pitchFamily="18" charset="0"/>
              </a:rPr>
              <a:t> ý</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việc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chính</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đâu</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hè</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chiều</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NÓI VÀ NGHE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5632311"/>
          </a:xfrm>
          <a:prstGeom prst="rect">
            <a:avLst/>
          </a:prstGeom>
          <a:noFill/>
        </p:spPr>
        <p:txBody>
          <a:bodyPr wrap="square" rtlCol="0">
            <a:spAutoFit/>
          </a:bodyPr>
          <a:lstStyle/>
          <a:p>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lịch</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nét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tóc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sao</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Cốt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truyện</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Theo </a:t>
            </a:r>
            <a:r>
              <a:rPr lang="en-US" sz="2400" dirty="0" err="1" smtClean="0">
                <a:latin typeface="Times New Roman" pitchFamily="18" charset="0"/>
                <a:cs typeface="Times New Roman" pitchFamily="18" charset="0"/>
              </a:rPr>
              <a:t>thứ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thúc</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NÓI VÀ NGHE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6001643"/>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Lập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dàn</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bằng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cách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dựa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đã</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tìm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được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sắp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xếp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theo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phần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lớn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gồm</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Mở</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chuyển</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gợi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Kể</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diễn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biến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câu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chuyện</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c. </a:t>
            </a:r>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3: </a:t>
            </a:r>
            <a:r>
              <a:rPr lang="en-US" sz="2400" b="1"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Dựa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dàn</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d.  </a:t>
            </a:r>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4: </a:t>
            </a:r>
            <a:r>
              <a:rPr lang="en-US" sz="2400" b="1" dirty="0" err="1" smtClean="0">
                <a:latin typeface="Times New Roman" pitchFamily="18" charset="0"/>
                <a:cs typeface="Times New Roman" pitchFamily="18" charset="0"/>
              </a:rPr>
              <a:t>Xem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chỉnh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sửa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rút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kinh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khoanh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NÓI VÀ NGHE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7109639"/>
          </a:xfrm>
          <a:prstGeom prst="rect">
            <a:avLst/>
          </a:prstGeom>
          <a:noFill/>
        </p:spPr>
        <p:txBody>
          <a:bodyPr wrap="square" rtlCol="0">
            <a:spAutoFit/>
          </a:bodyPr>
          <a:lstStyle/>
          <a:p>
            <a:r>
              <a:rPr lang="en-US" sz="2400" dirty="0" smtClean="0">
                <a:latin typeface="Times New Roman" pitchFamily="18" charset="0"/>
                <a:cs typeface="Times New Roman" pitchFamily="18" charset="0"/>
              </a:rPr>
              <a:t>*</a:t>
            </a:r>
            <a:r>
              <a:rPr lang="en-US" sz="2400" b="1" dirty="0" err="1" smtClean="0">
                <a:latin typeface="Times New Roman" pitchFamily="18" charset="0"/>
                <a:cs typeface="Times New Roman" pitchFamily="18" charset="0"/>
              </a:rPr>
              <a:t>Các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thực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hành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nói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nghe</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Kể</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một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thân</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1: </a:t>
            </a:r>
            <a:r>
              <a:rPr lang="en-US" sz="2400" b="1" dirty="0" err="1" smtClean="0">
                <a:latin typeface="Times New Roman" pitchFamily="18" charset="0"/>
                <a:cs typeface="Times New Roman" pitchFamily="18" charset="0"/>
              </a:rPr>
              <a:t>Chuẩn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(cha,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Ví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ốm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sóc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minh </a:t>
            </a:r>
            <a:r>
              <a:rPr lang="en-US" sz="2400" dirty="0" err="1" smtClean="0">
                <a:latin typeface="Times New Roman" pitchFamily="18" charset="0"/>
                <a:cs typeface="Times New Roman" pitchFamily="18" charset="0"/>
              </a:rPr>
              <a:t>họa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Tìm</a:t>
            </a:r>
            <a:r>
              <a:rPr lang="en-US" sz="2400" b="1" dirty="0" smtClean="0">
                <a:latin typeface="Times New Roman" pitchFamily="18" charset="0"/>
                <a:cs typeface="Times New Roman" pitchFamily="18" charset="0"/>
              </a:rPr>
              <a:t> ý, </a:t>
            </a:r>
            <a:r>
              <a:rPr lang="en-US" sz="2400" b="1" dirty="0" err="1" smtClean="0">
                <a:latin typeface="Times New Roman" pitchFamily="18" charset="0"/>
                <a:cs typeface="Times New Roman" pitchFamily="18" charset="0"/>
              </a:rPr>
              <a:t>lập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dàn</a:t>
            </a:r>
            <a:r>
              <a:rPr lang="en-US" sz="2400" b="1" dirty="0" smtClean="0">
                <a:latin typeface="Times New Roman" pitchFamily="18" charset="0"/>
                <a:cs typeface="Times New Roman" pitchFamily="18" charset="0"/>
              </a:rPr>
              <a:t> ý.</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Tìm</a:t>
            </a:r>
            <a:r>
              <a:rPr lang="en-US" sz="2400" b="1"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hỏi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đâu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NÓI VÀ NGHE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5632311"/>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Lập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dàn</a:t>
            </a:r>
            <a:r>
              <a:rPr lang="en-US" sz="2000" b="1"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duy</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Mở</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huống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b="1" dirty="0" err="1" smtClean="0">
                <a:latin typeface="Times New Roman" pitchFamily="18" charset="0"/>
                <a:cs typeface="Times New Roman" pitchFamily="18" charset="0"/>
              </a:rPr>
              <a:t>Gợi</a:t>
            </a:r>
            <a:r>
              <a:rPr lang="en-US" sz="2000" b="1" dirty="0" smtClean="0">
                <a:latin typeface="Times New Roman" pitchFamily="18" charset="0"/>
                <a:cs typeface="Times New Roman" pitchFamily="18" charset="0"/>
              </a:rPr>
              <a:t> 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Xin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xin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chưa</a:t>
            </a:r>
            <a:r>
              <a:rPr lang="en-US" sz="2000" dirty="0" smtClean="0">
                <a:latin typeface="Times New Roman" pitchFamily="18" charset="0"/>
                <a:cs typeface="Times New Roman" pitchFamily="18" charset="0"/>
              </a:rPr>
              <a:t> ạ?"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1 </a:t>
            </a:r>
            <a:r>
              <a:rPr lang="en-US" sz="2000" dirty="0" err="1" smtClean="0">
                <a:latin typeface="Times New Roman" pitchFamily="18" charset="0"/>
                <a:cs typeface="Times New Roman" pitchFamily="18" charset="0"/>
              </a:rPr>
              <a:t>bạn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do,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Nội</a:t>
            </a:r>
            <a:r>
              <a:rPr lang="en-US" sz="2000" b="1" dirty="0" smtClean="0">
                <a:latin typeface="Times New Roman" pitchFamily="18" charset="0"/>
                <a:cs typeface="Times New Roman" pitchFamily="18" charset="0"/>
              </a:rPr>
              <a:t> dung </a:t>
            </a:r>
            <a:r>
              <a:rPr lang="en-US" sz="2000" b="1"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Lựa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sắp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tìm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a:t>
            </a:r>
            <a:br>
              <a:rPr lang="en-US" sz="2000" dirty="0" smtClean="0">
                <a:latin typeface="Times New Roman" pitchFamily="18" charset="0"/>
                <a:cs typeface="Times New Roman" pitchFamily="18" charset="0"/>
              </a:rPr>
            </a:br>
            <a:r>
              <a:rPr lang="en-US" sz="2000" b="1" dirty="0" err="1" smtClean="0">
                <a:latin typeface="Times New Roman" pitchFamily="18" charset="0"/>
                <a:cs typeface="Times New Roman" pitchFamily="18" charset="0"/>
              </a:rPr>
              <a:t>Ví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sóc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ốm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triển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gợi</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lí</a:t>
            </a:r>
            <a:r>
              <a:rPr lang="en-US" sz="2000" dirty="0" smtClean="0">
                <a:latin typeface="Times New Roman" pitchFamily="18" charset="0"/>
                <a:cs typeface="Times New Roman" pitchFamily="18" charset="0"/>
              </a:rPr>
              <a:t> do </a:t>
            </a:r>
            <a:r>
              <a:rPr lang="en-US" sz="2000" dirty="0" err="1" smtClean="0">
                <a:latin typeface="Times New Roman" pitchFamily="18" charset="0"/>
                <a:cs typeface="Times New Roman" pitchFamily="18" charset="0"/>
              </a:rPr>
              <a:t>xuất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ướt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sốt</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thúc</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con.</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in)">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in)">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NÓI VÀ NGHE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6001643"/>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3: </a:t>
            </a:r>
            <a:r>
              <a:rPr lang="en-US" sz="2400" b="1" dirty="0" err="1" smtClean="0">
                <a:latin typeface="Times New Roman" pitchFamily="18" charset="0"/>
                <a:cs typeface="Times New Roman" pitchFamily="18" charset="0"/>
              </a:rPr>
              <a:t>Thực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hành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nói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nghe</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dàn</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lớp</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bảo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hấp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b="1" dirty="0" err="1" smtClean="0">
                <a:latin typeface="Times New Roman" pitchFamily="18" charset="0"/>
                <a:cs typeface="Times New Roman" pitchFamily="18" charset="0"/>
              </a:rPr>
              <a:t>Bước</a:t>
            </a:r>
            <a:r>
              <a:rPr lang="en-US" sz="2400" b="1" dirty="0" smtClean="0">
                <a:latin typeface="Times New Roman" pitchFamily="18" charset="0"/>
                <a:cs typeface="Times New Roman" pitchFamily="18" charset="0"/>
              </a:rPr>
              <a:t> 4: </a:t>
            </a:r>
            <a:r>
              <a:rPr lang="en-US" sz="2400" b="1" dirty="0" err="1" smtClean="0">
                <a:latin typeface="Times New Roman" pitchFamily="18" charset="0"/>
                <a:cs typeface="Times New Roman" pitchFamily="18" charset="0"/>
              </a:rPr>
              <a:t>Kiểm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chỉnh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sửa</a:t>
            </a:r>
            <a:r>
              <a:rPr lang="en-US" sz="2400" b="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2: </a:t>
            </a:r>
            <a:r>
              <a:rPr lang="en-US" sz="2400" b="1" dirty="0" err="1" smtClean="0">
                <a:latin typeface="Times New Roman" pitchFamily="18" charset="0"/>
                <a:cs typeface="Times New Roman" pitchFamily="18" charset="0"/>
              </a:rPr>
              <a:t>Kể</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một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bản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thân</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1. </a:t>
            </a:r>
            <a:r>
              <a:rPr lang="en-US" sz="2400" b="1" dirty="0" err="1" smtClean="0">
                <a:latin typeface="Times New Roman" pitchFamily="18" charset="0"/>
                <a:cs typeface="Times New Roman" pitchFamily="18" charset="0"/>
              </a:rPr>
              <a:t>Chào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hỏi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giới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thiệu</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Kính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guồng</a:t>
            </a:r>
            <a:r>
              <a:rPr lang="en-US" sz="2400" dirty="0" smtClean="0">
                <a:latin typeface="Times New Roman" pitchFamily="18" charset="0"/>
                <a:cs typeface="Times New Roman" pitchFamily="18" charset="0"/>
              </a:rPr>
              <a:t> quay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nhộn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nhịp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khoảng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gặp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NÓI VÀ NGHE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637097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Nội</a:t>
            </a:r>
            <a:r>
              <a:rPr lang="en-US" sz="2400" b="1" dirty="0" smtClean="0">
                <a:latin typeface="Times New Roman" pitchFamily="18" charset="0"/>
                <a:cs typeface="Times New Roman" pitchFamily="18" charset="0"/>
              </a:rPr>
              <a:t> dung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nói</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Chuyến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nỗ</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đỗ</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cấp</a:t>
            </a:r>
            <a:r>
              <a:rPr lang="en-US" sz="2400" dirty="0" smtClean="0">
                <a:latin typeface="Times New Roman" pitchFamily="18" charset="0"/>
                <a:cs typeface="Times New Roman" pitchFamily="18" charset="0"/>
              </a:rPr>
              <a:t> 2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tỉnh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tháng</a:t>
            </a:r>
            <a:r>
              <a:rPr lang="en-US" sz="2400" dirty="0" smtClean="0">
                <a:latin typeface="Times New Roman" pitchFamily="18" charset="0"/>
                <a:cs typeface="Times New Roman" pitchFamily="18" charset="0"/>
              </a:rPr>
              <a:t> 7,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mùa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hè</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trẻo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bay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máy</a:t>
            </a:r>
            <a:r>
              <a:rPr lang="en-US" sz="2400" dirty="0" smtClean="0">
                <a:latin typeface="Times New Roman" pitchFamily="18" charset="0"/>
                <a:cs typeface="Times New Roman" pitchFamily="18" charset="0"/>
              </a:rPr>
              <a:t> bay. </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cửa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trẻo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bềnh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vươn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vẹn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Bay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xèo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bởi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vùng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2 </a:t>
            </a:r>
            <a:r>
              <a:rPr lang="en-US" sz="2400" dirty="0" err="1" smtClean="0">
                <a:latin typeface="Times New Roman" pitchFamily="18" charset="0"/>
                <a:cs typeface="Times New Roman" pitchFamily="18" charset="0"/>
              </a:rPr>
              <a:t>ngày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NÓI VÀ NGHE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5632311"/>
          </a:xfrm>
          <a:prstGeom prst="rect">
            <a:avLst/>
          </a:prstGeom>
          <a:noFill/>
        </p:spPr>
        <p:txBody>
          <a:bodyPr wrap="square" rtlCol="0">
            <a:spAutoFit/>
          </a:bodyPr>
          <a:lstStyle/>
          <a:p>
            <a:pPr algn="just"/>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Nha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Trang</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chiếc</a:t>
            </a:r>
            <a:r>
              <a:rPr lang="en-US" sz="2000" dirty="0" smtClean="0">
                <a:latin typeface="Times New Roman" pitchFamily="18" charset="0"/>
                <a:cs typeface="Times New Roman" pitchFamily="18" charset="0"/>
              </a:rPr>
              <a:t> taxi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gồ</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ghề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bỏ</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đắm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chìm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mướt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lót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kiếm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hót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tầng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nhàng</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Trước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niệm</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Đà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thiệu</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Đà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dành</a:t>
            </a:r>
            <a:r>
              <a:rPr lang="en-US" sz="2000" dirty="0" smtClean="0">
                <a:latin typeface="Times New Roman" pitchFamily="18" charset="0"/>
                <a:cs typeface="Times New Roman" pitchFamily="18" charset="0"/>
              </a:rPr>
              <a:t> 3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vườn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ngựa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lắm</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Đà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mùa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mùa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mùa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hè</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mùa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chớm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đòi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ẩm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nướng</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NÓI VÀ NGHE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5632311"/>
          </a:xfrm>
          <a:prstGeom prst="rect">
            <a:avLst/>
          </a:prstGeom>
          <a:noFill/>
        </p:spPr>
        <p:txBody>
          <a:bodyPr wrap="square" rtlCol="0">
            <a:spAutoFit/>
          </a:bodyPr>
          <a:lstStyle/>
          <a:p>
            <a:pPr algn="just"/>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gặp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cấp</a:t>
            </a:r>
            <a:r>
              <a:rPr lang="en-US" sz="2400" dirty="0" smtClean="0">
                <a:latin typeface="Times New Roman" pitchFamily="18" charset="0"/>
                <a:cs typeface="Times New Roman" pitchFamily="18" charset="0"/>
              </a:rPr>
              <a:t> 2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qua 4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cấp</a:t>
            </a:r>
            <a:r>
              <a:rPr lang="en-US" sz="2400" dirty="0" smtClean="0">
                <a:latin typeface="Times New Roman" pitchFamily="18" charset="0"/>
                <a:cs typeface="Times New Roman" pitchFamily="18" charset="0"/>
              </a:rPr>
              <a:t> 2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đỗ</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Cho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gặp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hội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du </a:t>
            </a:r>
            <a:r>
              <a:rPr lang="en-US" sz="2400" dirty="0" err="1" smtClean="0">
                <a:latin typeface="Times New Roman" pitchFamily="18" charset="0"/>
                <a:cs typeface="Times New Roman" pitchFamily="18" charset="0"/>
              </a:rPr>
              <a:t>lịch</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đây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dịp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chợt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nhìn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xin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phép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cậu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cậu</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1: RÈN KĨ NĂNG VIẾT BÀI VĂN KỂ LẠI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632311"/>
          </a:xfrm>
          <a:prstGeom prst="rect">
            <a:avLst/>
          </a:prstGeom>
          <a:noFill/>
        </p:spPr>
        <p:txBody>
          <a:bodyPr wrap="square" rtlCol="0">
            <a:spAutoFit/>
          </a:bodyPr>
          <a:lstStyle/>
          <a:p>
            <a:pPr algn="just"/>
            <a:r>
              <a:rPr lang="en-US" sz="2400" b="1" dirty="0" err="1" smtClean="0">
                <a:latin typeface="Times New Roman" pitchFamily="18" charset="0"/>
                <a:cs typeface="Times New Roman" pitchFamily="18" charset="0"/>
              </a:rPr>
              <a:t>Ví</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dụ</a:t>
            </a:r>
            <a:r>
              <a:rPr lang="en-US" sz="2400" b="1" dirty="0" smtClean="0">
                <a:latin typeface="Times New Roman" pitchFamily="18" charset="0"/>
                <a:cs typeface="Times New Roman" pitchFamily="18" charset="0"/>
              </a:rPr>
              <a:t> 1:</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Bằng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tình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yêu</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sự</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kính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trọng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của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mình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với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Ví</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dụ</a:t>
            </a:r>
            <a:r>
              <a:rPr lang="en-US" sz="2400" b="1" dirty="0" smtClean="0">
                <a:latin typeface="Times New Roman" pitchFamily="18" charset="0"/>
                <a:cs typeface="Times New Roman" pitchFamily="18" charset="0"/>
              </a:rPr>
              <a:t> 2:</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Từ</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những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trải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nghiệm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trong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cuộc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sống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tình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=&gt;</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HS </a:t>
            </a:r>
            <a:r>
              <a:rPr lang="en-US" sz="2400" dirty="0" err="1" smtClean="0">
                <a:latin typeface="Times New Roman" pitchFamily="18" charset="0"/>
                <a:cs typeface="Times New Roman" pitchFamily="18" charset="0"/>
              </a:rPr>
              <a:t>căn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hồi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rồi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b. </a:t>
            </a:r>
            <a:r>
              <a:rPr lang="en-US" sz="2400" b="1" dirty="0" err="1" smtClean="0">
                <a:latin typeface="Times New Roman" pitchFamily="18" charset="0"/>
                <a:cs typeface="Times New Roman" pitchFamily="18" charset="0"/>
              </a:rPr>
              <a:t>Dạng</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mở</a:t>
            </a:r>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a:t>
            </a:r>
          </a:p>
          <a:p>
            <a:pPr algn="just"/>
            <a:r>
              <a:rPr lang="en-US" sz="2400" b="1" dirty="0" err="1" smtClean="0">
                <a:latin typeface="Times New Roman" pitchFamily="18" charset="0"/>
                <a:cs typeface="Times New Roman" pitchFamily="18" charset="0"/>
              </a:rPr>
              <a:t>Ví</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dụ</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=&gt;</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HS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tùy</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lựa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chọn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bè</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tượng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3: NÓI VÀ NGHE KỂ VỀ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6" name="TextBox 5"/>
          <p:cNvSpPr txBox="1"/>
          <p:nvPr/>
        </p:nvSpPr>
        <p:spPr>
          <a:xfrm>
            <a:off x="0" y="381000"/>
            <a:ext cx="9144000" cy="6740307"/>
          </a:xfrm>
          <a:prstGeom prst="rect">
            <a:avLst/>
          </a:prstGeom>
          <a:noFill/>
        </p:spPr>
        <p:txBody>
          <a:bodyPr wrap="square" rtlCol="0">
            <a:spAutoFit/>
          </a:bodyPr>
          <a:lstStyle/>
          <a:p>
            <a:pPr algn="just"/>
            <a:r>
              <a:rPr lang="en-US" sz="2400" dirty="0" err="1" smtClean="0">
                <a:latin typeface="Times New Roman" pitchFamily="18" charset="0"/>
                <a:cs typeface="Times New Roman" pitchFamily="18" charset="0"/>
              </a:rPr>
              <a: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phiền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lòng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hòa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Chuyến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thoải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quãng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hóa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lưu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từng</a:t>
            </a:r>
            <a:r>
              <a:rPr lang="en-US" sz="2400" dirty="0" smtClean="0">
                <a:latin typeface="Times New Roman" pitchFamily="18" charset="0"/>
                <a:cs typeface="Times New Roman" pitchFamily="18" charset="0"/>
              </a:rPr>
              <a:t>. </a:t>
            </a:r>
          </a:p>
          <a:p>
            <a:pPr algn="just"/>
            <a:r>
              <a:rPr lang="en-US" sz="2400" b="1" dirty="0" smtClean="0">
                <a:latin typeface="Times New Roman" pitchFamily="18" charset="0"/>
                <a:cs typeface="Times New Roman" pitchFamily="18" charset="0"/>
              </a:rPr>
              <a:t>3. </a:t>
            </a:r>
            <a:r>
              <a:rPr lang="en-US" sz="2400" b="1" dirty="0" err="1" smtClean="0">
                <a:latin typeface="Times New Roman" pitchFamily="18" charset="0"/>
                <a:cs typeface="Times New Roman" pitchFamily="18" charset="0"/>
              </a:rPr>
              <a:t>Kết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thúc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nói</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mọi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in)">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00329"/>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 </a:t>
            </a:r>
            <a:r>
              <a:rPr lang="pt-BR" b="1" dirty="0" smtClean="0">
                <a:solidFill>
                  <a:srgbClr val="FF0000"/>
                </a:solidFill>
                <a:latin typeface="Times New Roman" pitchFamily="18" charset="0"/>
                <a:cs typeface="Times New Roman" pitchFamily="18" charset="0"/>
              </a:rPr>
              <a:t>ÔN TẬP KĨ NĂNG VIẾT  LÀM MỘT BÀI THƠ LỤC BÁT</a:t>
            </a:r>
            <a:endParaRPr lang="en-US" dirty="0" smtClean="0">
              <a:solidFill>
                <a:srgbClr val="FF0000"/>
              </a:solidFill>
              <a:latin typeface="Times New Roman" pitchFamily="18" charset="0"/>
              <a:cs typeface="Times New Roman" pitchFamily="18" charset="0"/>
            </a:endParaRPr>
          </a:p>
          <a:p>
            <a:pPr algn="ctr"/>
            <a:r>
              <a:rPr lang="pt-BR" b="1" dirty="0" smtClean="0">
                <a:solidFill>
                  <a:srgbClr val="FF0000"/>
                </a:solidFill>
                <a:latin typeface="Times New Roman" pitchFamily="18" charset="0"/>
                <a:cs typeface="Times New Roman" pitchFamily="18" charset="0"/>
              </a:rPr>
              <a:t> VIẾT ĐOẠN VĂN GHI LẠI CẢM XÚC VỀ MỘT BÀI THƠ LỤC BÁT</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685800"/>
            <a:ext cx="9144000" cy="5016758"/>
          </a:xfrm>
          <a:prstGeom prst="rect">
            <a:avLst/>
          </a:prstGeom>
          <a:noFill/>
        </p:spPr>
        <p:txBody>
          <a:bodyPr wrap="square" rtlCol="0">
            <a:spAutoFit/>
          </a:bodyPr>
          <a:lstStyle/>
          <a:p>
            <a:r>
              <a:rPr lang="pt-BR" sz="2000" b="1" dirty="0" smtClean="0">
                <a:latin typeface="Times New Roman" pitchFamily="18" charset="0"/>
                <a:cs typeface="Times New Roman" pitchFamily="18" charset="0"/>
              </a:rPr>
              <a:t>A</a:t>
            </a:r>
            <a:r>
              <a:rPr lang="pt-BR" sz="2000" dirty="0" smtClean="0">
                <a:latin typeface="Times New Roman" pitchFamily="18" charset="0"/>
                <a:cs typeface="Times New Roman" pitchFamily="18" charset="0"/>
              </a:rPr>
              <a:t>. </a:t>
            </a:r>
            <a:r>
              <a:rPr lang="pt-BR" sz="2000" b="1" dirty="0" smtClean="0">
                <a:latin typeface="Times New Roman" pitchFamily="18" charset="0"/>
                <a:cs typeface="Times New Roman" pitchFamily="18" charset="0"/>
              </a:rPr>
              <a:t>LÀM MỘT BÀI THƠ LỤC BÁT</a:t>
            </a:r>
            <a:endParaRPr lang="en-US" sz="2000" dirty="0" smtClean="0">
              <a:latin typeface="Times New Roman" pitchFamily="18" charset="0"/>
              <a:cs typeface="Times New Roman" pitchFamily="18" charset="0"/>
            </a:endParaRPr>
          </a:p>
          <a:p>
            <a:r>
              <a:rPr lang="pt-BR" sz="2000" b="1" dirty="0" smtClean="0">
                <a:latin typeface="Times New Roman" pitchFamily="18" charset="0"/>
                <a:cs typeface="Times New Roman" pitchFamily="18" charset="0"/>
              </a:rPr>
              <a:t>I. Yêu cầu đối với đoạn văn ghi lại cảm xúc về một bài thơ lục bát</a:t>
            </a:r>
            <a:br>
              <a:rPr lang="pt-BR" sz="2000" b="1" dirty="0" smtClean="0">
                <a:latin typeface="Times New Roman" pitchFamily="18" charset="0"/>
                <a:cs typeface="Times New Roman" pitchFamily="18" charset="0"/>
              </a:rPr>
            </a:br>
            <a:r>
              <a:rPr lang="pt-BR" sz="2000" dirty="0" smtClean="0">
                <a:latin typeface="Times New Roman" pitchFamily="18" charset="0"/>
                <a:cs typeface="Times New Roman" pitchFamily="18" charset="0"/>
              </a:rPr>
              <a:t>- Đảm bảo yêu cầu về hình thức của đoạn văn.</a:t>
            </a:r>
            <a:br>
              <a:rPr lang="pt-BR" sz="2000" dirty="0" smtClean="0">
                <a:latin typeface="Times New Roman" pitchFamily="18" charset="0"/>
                <a:cs typeface="Times New Roman" pitchFamily="18" charset="0"/>
              </a:rPr>
            </a:br>
            <a:r>
              <a:rPr lang="pt-BR" sz="2000" dirty="0" smtClean="0">
                <a:latin typeface="Times New Roman" pitchFamily="18" charset="0"/>
                <a:cs typeface="Times New Roman" pitchFamily="18" charset="0"/>
              </a:rPr>
              <a:t>- Trình bày cảm xúc về một bài thơ lục bát.</a:t>
            </a:r>
            <a:br>
              <a:rPr lang="pt-BR" sz="2000" dirty="0" smtClean="0">
                <a:latin typeface="Times New Roman" pitchFamily="18" charset="0"/>
                <a:cs typeface="Times New Roman" pitchFamily="18" charset="0"/>
              </a:rPr>
            </a:br>
            <a:r>
              <a:rPr lang="pt-BR" sz="2000" dirty="0" smtClean="0">
                <a:latin typeface="Times New Roman" pitchFamily="18" charset="0"/>
                <a:cs typeface="Times New Roman" pitchFamily="18" charset="0"/>
              </a:rPr>
              <a:t>- Sử dụng ngôi thứ nhất để chia sẻ cảm xúc.</a:t>
            </a:r>
            <a:br>
              <a:rPr lang="pt-BR" sz="2000" dirty="0" smtClean="0">
                <a:latin typeface="Times New Roman" pitchFamily="18" charset="0"/>
                <a:cs typeface="Times New Roman" pitchFamily="18" charset="0"/>
              </a:rPr>
            </a:br>
            <a:r>
              <a:rPr lang="pt-BR" sz="2000" dirty="0" smtClean="0">
                <a:latin typeface="Times New Roman" pitchFamily="18" charset="0"/>
                <a:cs typeface="Times New Roman" pitchFamily="18" charset="0"/>
              </a:rPr>
              <a:t>- Cấu trúc gồm có ba phần:</a:t>
            </a:r>
            <a:br>
              <a:rPr lang="pt-BR" sz="2000" dirty="0" smtClean="0">
                <a:latin typeface="Times New Roman" pitchFamily="18" charset="0"/>
                <a:cs typeface="Times New Roman" pitchFamily="18" charset="0"/>
              </a:rPr>
            </a:br>
            <a:r>
              <a:rPr lang="pt-BR" sz="2000" dirty="0" smtClean="0">
                <a:latin typeface="Times New Roman" pitchFamily="18" charset="0"/>
                <a:cs typeface="Times New Roman" pitchFamily="18" charset="0"/>
              </a:rPr>
              <a:t>+ Mở đoạn: Giới thiệu nhan đề, tác giả và cảm xúc chung về bài thơ (câu chủ đề).</a:t>
            </a:r>
            <a:br>
              <a:rPr lang="pt-BR" sz="2000" dirty="0" smtClean="0">
                <a:latin typeface="Times New Roman" pitchFamily="18" charset="0"/>
                <a:cs typeface="Times New Roman" pitchFamily="18" charset="0"/>
              </a:rPr>
            </a:br>
            <a:r>
              <a:rPr lang="pt-BR" sz="2000" dirty="0" smtClean="0">
                <a:latin typeface="Times New Roman" pitchFamily="18" charset="0"/>
                <a:cs typeface="Times New Roman" pitchFamily="18" charset="0"/>
              </a:rPr>
              <a:t>+ Thân đoạn: Trình bày cảm xúc của người đọc về nội dung và nghệ thuật của bài thơ. Làm rõ cảm xúc bằng những hình ảnh, từ ngữ được trích từ bài thơ.</a:t>
            </a:r>
            <a:br>
              <a:rPr lang="pt-BR" sz="2000" dirty="0" smtClean="0">
                <a:latin typeface="Times New Roman" pitchFamily="18" charset="0"/>
                <a:cs typeface="Times New Roman" pitchFamily="18" charset="0"/>
              </a:rPr>
            </a:br>
            <a:r>
              <a:rPr lang="pt-BR" sz="2000" dirty="0" smtClean="0">
                <a:latin typeface="Times New Roman" pitchFamily="18" charset="0"/>
                <a:cs typeface="Times New Roman" pitchFamily="18" charset="0"/>
              </a:rPr>
              <a:t>+ Kết đoạn: Khẳng định lại cảm xúc về bài thơ và ý nghĩa của nó đối với bản thân.</a:t>
            </a:r>
            <a:br>
              <a:rPr lang="pt-BR" sz="2000" dirty="0" smtClean="0">
                <a:latin typeface="Times New Roman" pitchFamily="18" charset="0"/>
                <a:cs typeface="Times New Roman" pitchFamily="18" charset="0"/>
              </a:rPr>
            </a:br>
            <a:r>
              <a:rPr lang="pt-BR" sz="2000" b="1" dirty="0" smtClean="0">
                <a:latin typeface="Times New Roman" pitchFamily="18" charset="0"/>
                <a:cs typeface="Times New Roman" pitchFamily="18" charset="0"/>
              </a:rPr>
              <a:t>II. Quy trình viết đoạn văn ghi lại cảm xúc về một bài thơ lục bát</a:t>
            </a:r>
            <a:br>
              <a:rPr lang="pt-BR" sz="2000" b="1" dirty="0" smtClean="0">
                <a:latin typeface="Times New Roman" pitchFamily="18" charset="0"/>
                <a:cs typeface="Times New Roman" pitchFamily="18" charset="0"/>
              </a:rPr>
            </a:br>
            <a:r>
              <a:rPr lang="pt-BR" sz="2000" b="1" dirty="0" smtClean="0">
                <a:latin typeface="Times New Roman" pitchFamily="18" charset="0"/>
                <a:cs typeface="Times New Roman" pitchFamily="18" charset="0"/>
              </a:rPr>
              <a:t>Bước 1: Chuẩn bị trước khi viết.</a:t>
            </a:r>
            <a:br>
              <a:rPr lang="pt-BR" sz="2000" b="1" dirty="0" smtClean="0">
                <a:latin typeface="Times New Roman" pitchFamily="18" charset="0"/>
                <a:cs typeface="Times New Roman" pitchFamily="18" charset="0"/>
              </a:rPr>
            </a:br>
            <a:r>
              <a:rPr lang="pt-BR" sz="2000" b="1" dirty="0" smtClean="0">
                <a:latin typeface="Times New Roman" pitchFamily="18" charset="0"/>
                <a:cs typeface="Times New Roman" pitchFamily="18" charset="0"/>
              </a:rPr>
              <a:t>* Xác định đề tài:</a:t>
            </a:r>
            <a:r>
              <a:rPr lang="pt-BR" sz="2000" dirty="0" smtClean="0">
                <a:latin typeface="Times New Roman" pitchFamily="18" charset="0"/>
                <a:cs typeface="Times New Roman" pitchFamily="18" charset="0"/>
              </a:rPr>
              <a:t/>
            </a:r>
            <a:br>
              <a:rPr lang="pt-BR" sz="2000" dirty="0" smtClean="0">
                <a:latin typeface="Times New Roman" pitchFamily="18" charset="0"/>
                <a:cs typeface="Times New Roman" pitchFamily="18" charset="0"/>
              </a:rPr>
            </a:br>
            <a:r>
              <a:rPr lang="pt-BR" sz="2000" dirty="0" smtClean="0">
                <a:latin typeface="Times New Roman" pitchFamily="18" charset="0"/>
                <a:cs typeface="Times New Roman" pitchFamily="18" charset="0"/>
              </a:rPr>
              <a:t>- Đề bài yêu cầu ghi lại cảm xúc của em về một bài thơ lục bát.</a:t>
            </a:r>
            <a:br>
              <a:rPr lang="pt-BR" sz="2000" dirty="0" smtClean="0">
                <a:latin typeface="Times New Roman" pitchFamily="18" charset="0"/>
                <a:cs typeface="Times New Roman" pitchFamily="18" charset="0"/>
              </a:rPr>
            </a:br>
            <a:r>
              <a:rPr lang="pt-BR" sz="2000" dirty="0" smtClean="0">
                <a:latin typeface="Times New Roman" pitchFamily="18" charset="0"/>
                <a:cs typeface="Times New Roman" pitchFamily="18" charset="0"/>
              </a:rPr>
              <a:t>- Độ dài của đoạn văn từ 150 - 200 chữ.</a:t>
            </a:r>
            <a:br>
              <a:rPr lang="pt-BR"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00329"/>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 </a:t>
            </a:r>
            <a:r>
              <a:rPr lang="pt-BR" b="1" dirty="0" smtClean="0">
                <a:solidFill>
                  <a:srgbClr val="FF0000"/>
                </a:solidFill>
                <a:latin typeface="Times New Roman" pitchFamily="18" charset="0"/>
                <a:cs typeface="Times New Roman" pitchFamily="18" charset="0"/>
              </a:rPr>
              <a:t>ÔN TẬP KĨ NĂNG VIẾT  LÀM MỘT BÀI THƠ LỤC BÁT</a:t>
            </a:r>
            <a:endParaRPr lang="en-US" dirty="0" smtClean="0">
              <a:solidFill>
                <a:srgbClr val="FF0000"/>
              </a:solidFill>
              <a:latin typeface="Times New Roman" pitchFamily="18" charset="0"/>
              <a:cs typeface="Times New Roman" pitchFamily="18" charset="0"/>
            </a:endParaRPr>
          </a:p>
          <a:p>
            <a:pPr algn="ctr"/>
            <a:r>
              <a:rPr lang="pt-BR" b="1" dirty="0" smtClean="0">
                <a:solidFill>
                  <a:srgbClr val="FF0000"/>
                </a:solidFill>
                <a:latin typeface="Times New Roman" pitchFamily="18" charset="0"/>
                <a:cs typeface="Times New Roman" pitchFamily="18" charset="0"/>
              </a:rPr>
              <a:t> VIẾT ĐOẠN VĂN GHI LẠI CẢM XÚC VỀ MỘT BÀI THƠ LỤC BÁT</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685800"/>
            <a:ext cx="9144000" cy="6247864"/>
          </a:xfrm>
          <a:prstGeom prst="rect">
            <a:avLst/>
          </a:prstGeom>
          <a:noFill/>
        </p:spPr>
        <p:txBody>
          <a:bodyPr wrap="square" rtlCol="0">
            <a:spAutoFit/>
          </a:bodyPr>
          <a:lstStyle/>
          <a:p>
            <a:r>
              <a:rPr lang="pt-BR" sz="2000" b="1" dirty="0" smtClean="0">
                <a:latin typeface="Times New Roman" pitchFamily="18" charset="0"/>
                <a:cs typeface="Times New Roman" pitchFamily="18" charset="0"/>
              </a:rPr>
              <a:t>* Thu thập tư liệu: </a:t>
            </a:r>
            <a:r>
              <a:rPr lang="pt-BR" sz="2000" dirty="0" smtClean="0">
                <a:latin typeface="Times New Roman" pitchFamily="18" charset="0"/>
                <a:cs typeface="Times New Roman" pitchFamily="18" charset="0"/>
              </a:rPr>
              <a:t>Em có thể tìm và chọn một bài thơ lục bát mà em yêu thích hoặc có cảm xúc đặc biệt để viết. Ví dụ bài ca dao “Công cha như núi Thái Sơn”.</a:t>
            </a:r>
            <a:br>
              <a:rPr lang="pt-BR" sz="2000" dirty="0" smtClean="0">
                <a:latin typeface="Times New Roman" pitchFamily="18" charset="0"/>
                <a:cs typeface="Times New Roman" pitchFamily="18" charset="0"/>
              </a:rPr>
            </a:br>
            <a:r>
              <a:rPr lang="pt-BR" sz="2000" b="1" dirty="0" smtClean="0">
                <a:latin typeface="Times New Roman" pitchFamily="18" charset="0"/>
                <a:cs typeface="Times New Roman" pitchFamily="18" charset="0"/>
              </a:rPr>
              <a:t>Bước 2: Tìm ý, lập dàn ý</a:t>
            </a:r>
            <a:br>
              <a:rPr lang="pt-BR" sz="2000" b="1" dirty="0" smtClean="0">
                <a:latin typeface="Times New Roman" pitchFamily="18" charset="0"/>
                <a:cs typeface="Times New Roman" pitchFamily="18" charset="0"/>
              </a:rPr>
            </a:br>
            <a:r>
              <a:rPr lang="pt-BR" sz="2000" b="1" dirty="0" smtClean="0">
                <a:latin typeface="Times New Roman" pitchFamily="18" charset="0"/>
                <a:cs typeface="Times New Roman" pitchFamily="18" charset="0"/>
              </a:rPr>
              <a:t>* Tìm ý:</a:t>
            </a:r>
            <a:r>
              <a:rPr lang="pt-BR" sz="2000" dirty="0" smtClean="0">
                <a:latin typeface="Times New Roman" pitchFamily="18" charset="0"/>
                <a:cs typeface="Times New Roman" pitchFamily="18" charset="0"/>
              </a:rPr>
              <a:t/>
            </a:r>
            <a:br>
              <a:rPr lang="pt-BR" sz="2000" dirty="0" smtClean="0">
                <a:latin typeface="Times New Roman" pitchFamily="18" charset="0"/>
                <a:cs typeface="Times New Roman" pitchFamily="18" charset="0"/>
              </a:rPr>
            </a:br>
            <a:r>
              <a:rPr lang="pt-BR" sz="2000" dirty="0" smtClean="0">
                <a:latin typeface="Times New Roman" pitchFamily="18" charset="0"/>
                <a:cs typeface="Times New Roman" pitchFamily="18" charset="0"/>
              </a:rPr>
              <a:t>- Âm thanh, vần, nhịp điệu của bài thơ và những cảm xúc mà bài thơ đã gợi cho em.</a:t>
            </a:r>
            <a:br>
              <a:rPr lang="pt-BR" sz="2000" dirty="0" smtClean="0">
                <a:latin typeface="Times New Roman" pitchFamily="18" charset="0"/>
                <a:cs typeface="Times New Roman" pitchFamily="18" charset="0"/>
              </a:rPr>
            </a:br>
            <a:r>
              <a:rPr lang="pt-BR" sz="2000" dirty="0" smtClean="0">
                <a:latin typeface="Times New Roman" pitchFamily="18" charset="0"/>
                <a:cs typeface="Times New Roman" pitchFamily="18" charset="0"/>
              </a:rPr>
              <a:t>- Ý nghĩa của những từ ngữ, hình ảnh độc đáo, những biện pháp tu từ mà tác giả bài thơ sử dụng.</a:t>
            </a:r>
            <a:br>
              <a:rPr lang="pt-BR" sz="2000" dirty="0" smtClean="0">
                <a:latin typeface="Times New Roman" pitchFamily="18" charset="0"/>
                <a:cs typeface="Times New Roman" pitchFamily="18" charset="0"/>
              </a:rPr>
            </a:br>
            <a:r>
              <a:rPr lang="pt-BR" sz="2000" dirty="0" smtClean="0">
                <a:latin typeface="Times New Roman" pitchFamily="18" charset="0"/>
                <a:cs typeface="Times New Roman" pitchFamily="18" charset="0"/>
              </a:rPr>
              <a:t>- Lí giải vì sao em có cảm xúc đặc biệt với bài thơ.</a:t>
            </a:r>
            <a:br>
              <a:rPr lang="pt-BR" sz="2000" dirty="0" smtClean="0">
                <a:latin typeface="Times New Roman" pitchFamily="18" charset="0"/>
                <a:cs typeface="Times New Roman" pitchFamily="18" charset="0"/>
              </a:rPr>
            </a:br>
            <a:r>
              <a:rPr lang="pt-BR" sz="2000" b="1" dirty="0" smtClean="0">
                <a:latin typeface="Times New Roman" pitchFamily="18" charset="0"/>
                <a:cs typeface="Times New Roman" pitchFamily="18" charset="0"/>
              </a:rPr>
              <a:t>* Lập dàn ý:</a:t>
            </a:r>
            <a:r>
              <a:rPr lang="pt-BR" sz="2000" dirty="0" smtClean="0">
                <a:latin typeface="Times New Roman" pitchFamily="18" charset="0"/>
                <a:cs typeface="Times New Roman" pitchFamily="18" charset="0"/>
              </a:rPr>
              <a:t/>
            </a:r>
            <a:br>
              <a:rPr lang="pt-BR" sz="2000" dirty="0" smtClean="0">
                <a:latin typeface="Times New Roman" pitchFamily="18" charset="0"/>
                <a:cs typeface="Times New Roman" pitchFamily="18" charset="0"/>
              </a:rPr>
            </a:br>
            <a:r>
              <a:rPr lang="pt-BR" sz="2000" dirty="0" smtClean="0">
                <a:latin typeface="Times New Roman" pitchFamily="18" charset="0"/>
                <a:cs typeface="Times New Roman" pitchFamily="18" charset="0"/>
              </a:rPr>
              <a:t>- Mở đoạn: Giới thiệu tên bài thơ, tên tác giả va nêu cảm xúc chung về bài thơ.</a:t>
            </a:r>
            <a:br>
              <a:rPr lang="pt-BR" sz="2000" dirty="0" smtClean="0">
                <a:latin typeface="Times New Roman" pitchFamily="18" charset="0"/>
                <a:cs typeface="Times New Roman" pitchFamily="18" charset="0"/>
              </a:rPr>
            </a:br>
            <a:r>
              <a:rPr lang="pt-BR" sz="2000" dirty="0" smtClean="0">
                <a:latin typeface="Times New Roman" pitchFamily="18" charset="0"/>
                <a:cs typeface="Times New Roman" pitchFamily="18" charset="0"/>
              </a:rPr>
              <a:t>- Thân bài: Trình bày chi tiết cảm xúc của bản thân về bài thơ lục bát kèm theo dẫn chứng trích dẫn từ bài thơ.</a:t>
            </a:r>
            <a:br>
              <a:rPr lang="pt-BR" sz="2000" dirty="0" smtClean="0">
                <a:latin typeface="Times New Roman" pitchFamily="18" charset="0"/>
                <a:cs typeface="Times New Roman" pitchFamily="18" charset="0"/>
              </a:rPr>
            </a:br>
            <a:r>
              <a:rPr lang="pt-BR" sz="2000" dirty="0" smtClean="0">
                <a:latin typeface="Times New Roman" pitchFamily="18" charset="0"/>
                <a:cs typeface="Times New Roman" pitchFamily="18" charset="0"/>
              </a:rPr>
              <a:t>- Kết đoạn: Khẳng định lại cảm xúc về bài thơ và ý nghĩa của vài thơ đối với bản thân.</a:t>
            </a:r>
            <a:br>
              <a:rPr lang="pt-BR" sz="2000" dirty="0" smtClean="0">
                <a:latin typeface="Times New Roman" pitchFamily="18" charset="0"/>
                <a:cs typeface="Times New Roman" pitchFamily="18" charset="0"/>
              </a:rPr>
            </a:br>
            <a:r>
              <a:rPr lang="pt-BR" sz="2000" b="1" dirty="0" smtClean="0">
                <a:latin typeface="Times New Roman" pitchFamily="18" charset="0"/>
                <a:cs typeface="Times New Roman" pitchFamily="18" charset="0"/>
              </a:rPr>
              <a:t>Bước 3: Viết đoạn.</a:t>
            </a:r>
            <a:r>
              <a:rPr lang="pt-BR" sz="2000" dirty="0" smtClean="0">
                <a:latin typeface="Times New Roman" pitchFamily="18" charset="0"/>
                <a:cs typeface="Times New Roman" pitchFamily="18" charset="0"/>
              </a:rPr>
              <a:t/>
            </a:r>
            <a:br>
              <a:rPr lang="pt-BR" sz="2000" dirty="0" smtClean="0">
                <a:latin typeface="Times New Roman" pitchFamily="18" charset="0"/>
                <a:cs typeface="Times New Roman" pitchFamily="18" charset="0"/>
              </a:rPr>
            </a:br>
            <a:r>
              <a:rPr lang="pt-BR" sz="2000" dirty="0" smtClean="0">
                <a:latin typeface="Times New Roman" pitchFamily="18" charset="0"/>
                <a:cs typeface="Times New Roman" pitchFamily="18" charset="0"/>
              </a:rPr>
              <a:t>Dựa vào dàn ý, viết một đoạn văn hoàn chỉnh. Khi viết, cần đảm bảo các yêu cầu đối với đoạn văn ghi lại cảm xúc về một bài thơ lục bát.</a:t>
            </a:r>
            <a:br>
              <a:rPr lang="pt-BR" sz="2000" dirty="0" smtClean="0">
                <a:latin typeface="Times New Roman" pitchFamily="18" charset="0"/>
                <a:cs typeface="Times New Roman" pitchFamily="18" charset="0"/>
              </a:rPr>
            </a:br>
            <a:r>
              <a:rPr lang="pt-BR" sz="2000" b="1" dirty="0" smtClean="0">
                <a:latin typeface="Times New Roman" pitchFamily="18" charset="0"/>
                <a:cs typeface="Times New Roman" pitchFamily="18" charset="0"/>
              </a:rPr>
              <a:t>Bước 4: Xem lại và chỉnh sửa, rút kinh nghiệm.</a:t>
            </a:r>
            <a:r>
              <a:rPr lang="pt-BR" sz="2000" dirty="0" smtClean="0">
                <a:latin typeface="Times New Roman" pitchFamily="18" charset="0"/>
                <a:cs typeface="Times New Roman" pitchFamily="18" charset="0"/>
              </a:rPr>
              <a:t/>
            </a:r>
            <a:br>
              <a:rPr lang="pt-BR" sz="2000" dirty="0" smtClean="0">
                <a:latin typeface="Times New Roman" pitchFamily="18" charset="0"/>
                <a:cs typeface="Times New Roman" pitchFamily="18" charset="0"/>
              </a:rPr>
            </a:br>
            <a:r>
              <a:rPr lang="pt-BR" sz="2000" dirty="0" smtClean="0">
                <a:latin typeface="Times New Roman" pitchFamily="18" charset="0"/>
                <a:cs typeface="Times New Roman" pitchFamily="18" charset="0"/>
              </a:rPr>
              <a:t>Sau khi viết xong, em có thể tự chỉnh sửa đoạn văn của mình dựa vào bảng kiểm dưới đây:</a:t>
            </a:r>
            <a:br>
              <a:rPr lang="pt-BR"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00329"/>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 </a:t>
            </a:r>
            <a:r>
              <a:rPr lang="pt-BR" b="1" dirty="0" smtClean="0">
                <a:solidFill>
                  <a:srgbClr val="FF0000"/>
                </a:solidFill>
                <a:latin typeface="Times New Roman" pitchFamily="18" charset="0"/>
                <a:cs typeface="Times New Roman" pitchFamily="18" charset="0"/>
              </a:rPr>
              <a:t>ÔN TẬP KĨ NĂNG VIẾT  LÀM MỘT BÀI THƠ LỤC BÁT</a:t>
            </a:r>
            <a:endParaRPr lang="en-US" dirty="0" smtClean="0">
              <a:solidFill>
                <a:srgbClr val="FF0000"/>
              </a:solidFill>
              <a:latin typeface="Times New Roman" pitchFamily="18" charset="0"/>
              <a:cs typeface="Times New Roman" pitchFamily="18" charset="0"/>
            </a:endParaRPr>
          </a:p>
          <a:p>
            <a:pPr algn="ctr"/>
            <a:r>
              <a:rPr lang="pt-BR" b="1" dirty="0" smtClean="0">
                <a:solidFill>
                  <a:srgbClr val="FF0000"/>
                </a:solidFill>
                <a:latin typeface="Times New Roman" pitchFamily="18" charset="0"/>
                <a:cs typeface="Times New Roman" pitchFamily="18" charset="0"/>
              </a:rPr>
              <a:t> VIẾT ĐOẠN VĂN GHI LẠI CẢM XÚC VỀ MỘT BÀI THƠ LỤC BÁT</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graphicFrame>
        <p:nvGraphicFramePr>
          <p:cNvPr id="5" name="Table 4"/>
          <p:cNvGraphicFramePr>
            <a:graphicFrameLocks noGrp="1"/>
          </p:cNvGraphicFramePr>
          <p:nvPr/>
        </p:nvGraphicFramePr>
        <p:xfrm>
          <a:off x="228600" y="838200"/>
          <a:ext cx="8686800" cy="5061394"/>
        </p:xfrm>
        <a:graphic>
          <a:graphicData uri="http://schemas.openxmlformats.org/drawingml/2006/table">
            <a:tbl>
              <a:tblPr/>
              <a:tblGrid>
                <a:gridCol w="2133600">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338689">
                <a:tc>
                  <a:txBody>
                    <a:bodyPr/>
                    <a:lstStyle/>
                    <a:p>
                      <a:pPr marL="0" marR="0" algn="ctr">
                        <a:lnSpc>
                          <a:spcPct val="115000"/>
                        </a:lnSpc>
                        <a:spcBef>
                          <a:spcPts val="0"/>
                        </a:spcBef>
                        <a:spcAft>
                          <a:spcPts val="0"/>
                        </a:spcAft>
                      </a:pPr>
                      <a:r>
                        <a:rPr lang="pt-BR" sz="2000" b="1" dirty="0">
                          <a:latin typeface="Times New Roman"/>
                          <a:ea typeface="SimSun"/>
                          <a:cs typeface="Times New Roman"/>
                        </a:rPr>
                        <a:t>Các phần của đoạn văn</a:t>
                      </a:r>
                      <a:r>
                        <a:rPr lang="pt-BR" sz="2000" dirty="0">
                          <a:latin typeface="Times New Roman"/>
                          <a:ea typeface="SimSun"/>
                          <a:cs typeface="Times New Roman"/>
                        </a:rPr>
                        <a:t>​</a:t>
                      </a:r>
                      <a:endParaRPr lang="en-US" sz="1200" dirty="0">
                        <a:latin typeface="Calibri"/>
                        <a:ea typeface="SimSun"/>
                        <a:cs typeface="Times New Roman"/>
                      </a:endParaRPr>
                    </a:p>
                  </a:txBody>
                  <a:tcPr marL="27926" marR="27926" marT="27926" marB="2792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FEFE"/>
                    </a:solidFill>
                  </a:tcPr>
                </a:tc>
                <a:tc>
                  <a:txBody>
                    <a:bodyPr/>
                    <a:lstStyle/>
                    <a:p>
                      <a:pPr marL="0" marR="0" algn="ctr">
                        <a:lnSpc>
                          <a:spcPct val="115000"/>
                        </a:lnSpc>
                        <a:spcBef>
                          <a:spcPts val="0"/>
                        </a:spcBef>
                        <a:spcAft>
                          <a:spcPts val="0"/>
                        </a:spcAft>
                      </a:pPr>
                      <a:r>
                        <a:rPr lang="en-US" sz="2000" b="1">
                          <a:latin typeface="Times New Roman"/>
                          <a:ea typeface="SimSun"/>
                          <a:cs typeface="Times New Roman"/>
                        </a:rPr>
                        <a:t>Nội dung kiểm tra</a:t>
                      </a:r>
                      <a:r>
                        <a:rPr lang="en-US" sz="2000">
                          <a:latin typeface="Times New Roman"/>
                          <a:ea typeface="SimSun"/>
                          <a:cs typeface="Times New Roman"/>
                        </a:rPr>
                        <a:t>​</a:t>
                      </a:r>
                      <a:endParaRPr lang="en-US" sz="1200">
                        <a:latin typeface="Calibri"/>
                        <a:ea typeface="SimSun"/>
                        <a:cs typeface="Times New Roman"/>
                      </a:endParaRPr>
                    </a:p>
                  </a:txBody>
                  <a:tcPr marL="27926" marR="27926" marT="27926" marB="2792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FEFE"/>
                    </a:solidFill>
                  </a:tcPr>
                </a:tc>
                <a:extLst>
                  <a:ext uri="{0D108BD9-81ED-4DB2-BD59-A6C34878D82A}">
                    <a16:rowId xmlns:a16="http://schemas.microsoft.com/office/drawing/2014/main" val="10000"/>
                  </a:ext>
                </a:extLst>
              </a:tr>
              <a:tr h="1994019">
                <a:tc>
                  <a:txBody>
                    <a:bodyPr/>
                    <a:lstStyle/>
                    <a:p>
                      <a:pPr marL="0" marR="0" algn="ctr">
                        <a:lnSpc>
                          <a:spcPct val="115000"/>
                        </a:lnSpc>
                        <a:spcBef>
                          <a:spcPts val="0"/>
                        </a:spcBef>
                        <a:spcAft>
                          <a:spcPts val="0"/>
                        </a:spcAft>
                      </a:pPr>
                      <a:r>
                        <a:rPr lang="en-US" sz="2000" dirty="0" err="1">
                          <a:latin typeface="Times New Roman"/>
                          <a:ea typeface="SimSun"/>
                          <a:cs typeface="Times New Roman"/>
                        </a:rPr>
                        <a:t>Mở</a:t>
                      </a:r>
                      <a:r>
                        <a:rPr lang="en-US" sz="2000" dirty="0">
                          <a:latin typeface="Times New Roman"/>
                          <a:ea typeface="SimSun"/>
                          <a:cs typeface="Times New Roman"/>
                        </a:rPr>
                        <a:t> </a:t>
                      </a:r>
                      <a:r>
                        <a:rPr lang="en-US" sz="2000" dirty="0" err="1">
                          <a:latin typeface="Times New Roman"/>
                          <a:ea typeface="SimSun"/>
                          <a:cs typeface="Times New Roman"/>
                        </a:rPr>
                        <a:t>đoạn</a:t>
                      </a:r>
                      <a:endParaRPr lang="en-US" sz="1200" dirty="0">
                        <a:latin typeface="Calibri"/>
                        <a:ea typeface="SimSun"/>
                        <a:cs typeface="Times New Roman"/>
                      </a:endParaRPr>
                    </a:p>
                  </a:txBody>
                  <a:tcPr marL="27926" marR="27926" marT="27926" marB="2792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FEFE"/>
                    </a:solidFill>
                  </a:tcPr>
                </a:tc>
                <a:tc>
                  <a:txBody>
                    <a:bodyPr/>
                    <a:lstStyle/>
                    <a:p>
                      <a:pPr marL="0" marR="0">
                        <a:lnSpc>
                          <a:spcPct val="115000"/>
                        </a:lnSpc>
                        <a:spcBef>
                          <a:spcPts val="0"/>
                        </a:spcBef>
                        <a:spcAft>
                          <a:spcPts val="0"/>
                        </a:spcAft>
                      </a:pPr>
                      <a:r>
                        <a:rPr lang="en-US" sz="2000" dirty="0">
                          <a:latin typeface="Times New Roman"/>
                          <a:ea typeface="SimSun"/>
                          <a:cs typeface="Times New Roman"/>
                        </a:rPr>
                        <a:t>- </a:t>
                      </a:r>
                      <a:r>
                        <a:rPr lang="en-US" sz="2000" dirty="0" err="1">
                          <a:latin typeface="Times New Roman"/>
                          <a:ea typeface="SimSun"/>
                          <a:cs typeface="Times New Roman"/>
                        </a:rPr>
                        <a:t>Mở</a:t>
                      </a:r>
                      <a:r>
                        <a:rPr lang="en-US" sz="2000" dirty="0">
                          <a:latin typeface="Times New Roman"/>
                          <a:ea typeface="SimSun"/>
                          <a:cs typeface="Times New Roman"/>
                        </a:rPr>
                        <a:t> </a:t>
                      </a:r>
                      <a:r>
                        <a:rPr lang="en-US" sz="2000" dirty="0" err="1">
                          <a:latin typeface="Times New Roman"/>
                          <a:ea typeface="SimSun"/>
                          <a:cs typeface="Times New Roman"/>
                        </a:rPr>
                        <a:t>đoạn</a:t>
                      </a:r>
                      <a:r>
                        <a:rPr lang="en-US" sz="2000" dirty="0">
                          <a:latin typeface="Times New Roman"/>
                          <a:ea typeface="SimSun"/>
                          <a:cs typeface="Times New Roman"/>
                        </a:rPr>
                        <a:t> </a:t>
                      </a:r>
                      <a:r>
                        <a:rPr lang="en-US" sz="2000" dirty="0" err="1">
                          <a:latin typeface="Times New Roman"/>
                          <a:ea typeface="SimSun"/>
                          <a:cs typeface="Times New Roman"/>
                        </a:rPr>
                        <a:t>bằng</a:t>
                      </a:r>
                      <a:r>
                        <a:rPr lang="en-US" sz="2000" dirty="0">
                          <a:latin typeface="Times New Roman"/>
                          <a:ea typeface="SimSun"/>
                          <a:cs typeface="Times New Roman"/>
                        </a:rPr>
                        <a:t> </a:t>
                      </a:r>
                      <a:r>
                        <a:rPr lang="en-US" sz="2000" dirty="0" err="1">
                          <a:latin typeface="Times New Roman"/>
                          <a:ea typeface="SimSun"/>
                          <a:cs typeface="Times New Roman"/>
                        </a:rPr>
                        <a:t>chữ</a:t>
                      </a:r>
                      <a:r>
                        <a:rPr lang="en-US" sz="2000" dirty="0">
                          <a:latin typeface="Times New Roman"/>
                          <a:ea typeface="SimSun"/>
                          <a:cs typeface="Times New Roman"/>
                        </a:rPr>
                        <a:t> </a:t>
                      </a:r>
                      <a:r>
                        <a:rPr lang="en-US" sz="2000" dirty="0" err="1">
                          <a:latin typeface="Times New Roman"/>
                          <a:ea typeface="SimSun"/>
                          <a:cs typeface="Times New Roman"/>
                        </a:rPr>
                        <a:t>viết</a:t>
                      </a:r>
                      <a:r>
                        <a:rPr lang="en-US" sz="2000" dirty="0">
                          <a:latin typeface="Times New Roman"/>
                          <a:ea typeface="SimSun"/>
                          <a:cs typeface="Times New Roman"/>
                        </a:rPr>
                        <a:t> </a:t>
                      </a:r>
                      <a:r>
                        <a:rPr lang="en-US" sz="2000" dirty="0" err="1">
                          <a:latin typeface="Times New Roman"/>
                          <a:ea typeface="SimSun"/>
                          <a:cs typeface="Times New Roman"/>
                        </a:rPr>
                        <a:t>hoa</a:t>
                      </a:r>
                      <a:r>
                        <a:rPr lang="en-US" sz="2000" dirty="0">
                          <a:latin typeface="Times New Roman"/>
                          <a:ea typeface="SimSun"/>
                          <a:cs typeface="Times New Roman"/>
                        </a:rPr>
                        <a:t> </a:t>
                      </a:r>
                      <a:r>
                        <a:rPr lang="en-US" sz="2000" dirty="0" err="1">
                          <a:latin typeface="Times New Roman"/>
                          <a:ea typeface="SimSun"/>
                          <a:cs typeface="Times New Roman"/>
                        </a:rPr>
                        <a:t>lùi</a:t>
                      </a:r>
                      <a:r>
                        <a:rPr lang="en-US" sz="2000" dirty="0">
                          <a:latin typeface="Times New Roman"/>
                          <a:ea typeface="SimSun"/>
                          <a:cs typeface="Times New Roman"/>
                        </a:rPr>
                        <a:t> </a:t>
                      </a:r>
                      <a:r>
                        <a:rPr lang="en-US" sz="2000" dirty="0" err="1">
                          <a:latin typeface="Times New Roman"/>
                          <a:ea typeface="SimSun"/>
                          <a:cs typeface="Times New Roman"/>
                        </a:rPr>
                        <a:t>vào</a:t>
                      </a:r>
                      <a:r>
                        <a:rPr lang="en-US" sz="2000" dirty="0">
                          <a:latin typeface="Times New Roman"/>
                          <a:ea typeface="SimSun"/>
                          <a:cs typeface="Times New Roman"/>
                        </a:rPr>
                        <a:t> </a:t>
                      </a:r>
                      <a:r>
                        <a:rPr lang="en-US" sz="2000" dirty="0" err="1">
                          <a:latin typeface="Times New Roman"/>
                          <a:ea typeface="SimSun"/>
                          <a:cs typeface="Times New Roman"/>
                        </a:rPr>
                        <a:t>đầu</a:t>
                      </a:r>
                      <a:r>
                        <a:rPr lang="en-US" sz="2000" dirty="0">
                          <a:latin typeface="Times New Roman"/>
                          <a:ea typeface="SimSun"/>
                          <a:cs typeface="Times New Roman"/>
                        </a:rPr>
                        <a:t> </a:t>
                      </a:r>
                      <a:r>
                        <a:rPr lang="en-US" sz="2000" dirty="0" err="1">
                          <a:latin typeface="Times New Roman"/>
                          <a:ea typeface="SimSun"/>
                          <a:cs typeface="Times New Roman"/>
                        </a:rPr>
                        <a:t>dòng</a:t>
                      </a:r>
                      <a:r>
                        <a:rPr lang="en-US" sz="2000" dirty="0">
                          <a:latin typeface="Times New Roman"/>
                          <a:ea typeface="SimSun"/>
                          <a:cs typeface="Times New Roman"/>
                        </a:rPr>
                        <a:t>.</a:t>
                      </a:r>
                      <a:br>
                        <a:rPr lang="en-US" sz="2000" dirty="0">
                          <a:latin typeface="Times New Roman"/>
                          <a:ea typeface="SimSun"/>
                          <a:cs typeface="Times New Roman"/>
                        </a:rPr>
                      </a:br>
                      <a:r>
                        <a:rPr lang="en-US" sz="2000" dirty="0">
                          <a:latin typeface="Times New Roman"/>
                          <a:ea typeface="SimSun"/>
                          <a:cs typeface="Times New Roman"/>
                        </a:rPr>
                        <a:t>- </a:t>
                      </a:r>
                      <a:r>
                        <a:rPr lang="en-US" sz="2000" dirty="0" err="1">
                          <a:latin typeface="Times New Roman"/>
                          <a:ea typeface="SimSun"/>
                          <a:cs typeface="Times New Roman"/>
                        </a:rPr>
                        <a:t>Dùng</a:t>
                      </a:r>
                      <a:r>
                        <a:rPr lang="en-US" sz="2000" dirty="0">
                          <a:latin typeface="Times New Roman"/>
                          <a:ea typeface="SimSun"/>
                          <a:cs typeface="Times New Roman"/>
                        </a:rPr>
                        <a:t> </a:t>
                      </a:r>
                      <a:r>
                        <a:rPr lang="en-US" sz="2000" dirty="0" err="1">
                          <a:latin typeface="Times New Roman"/>
                          <a:ea typeface="SimSun"/>
                          <a:cs typeface="Times New Roman"/>
                        </a:rPr>
                        <a:t>ngôi</a:t>
                      </a:r>
                      <a:r>
                        <a:rPr lang="en-US" sz="2000" dirty="0">
                          <a:latin typeface="Times New Roman"/>
                          <a:ea typeface="SimSun"/>
                          <a:cs typeface="Times New Roman"/>
                        </a:rPr>
                        <a:t> </a:t>
                      </a:r>
                      <a:r>
                        <a:rPr lang="en-US" sz="2000" dirty="0" err="1">
                          <a:latin typeface="Times New Roman"/>
                          <a:ea typeface="SimSun"/>
                          <a:cs typeface="Times New Roman"/>
                        </a:rPr>
                        <a:t>thứ</a:t>
                      </a:r>
                      <a:r>
                        <a:rPr lang="en-US" sz="2000" dirty="0">
                          <a:latin typeface="Times New Roman"/>
                          <a:ea typeface="SimSun"/>
                          <a:cs typeface="Times New Roman"/>
                        </a:rPr>
                        <a:t> </a:t>
                      </a:r>
                      <a:r>
                        <a:rPr lang="en-US" sz="2000" dirty="0" err="1">
                          <a:latin typeface="Times New Roman"/>
                          <a:ea typeface="SimSun"/>
                          <a:cs typeface="Times New Roman"/>
                        </a:rPr>
                        <a:t>nhất</a:t>
                      </a:r>
                      <a:r>
                        <a:rPr lang="en-US" sz="2000" dirty="0">
                          <a:latin typeface="Times New Roman"/>
                          <a:ea typeface="SimSun"/>
                          <a:cs typeface="Times New Roman"/>
                        </a:rPr>
                        <a:t> </a:t>
                      </a:r>
                      <a:r>
                        <a:rPr lang="en-US" sz="2000" dirty="0" err="1">
                          <a:latin typeface="Times New Roman"/>
                          <a:ea typeface="SimSun"/>
                          <a:cs typeface="Times New Roman"/>
                        </a:rPr>
                        <a:t>để</a:t>
                      </a:r>
                      <a:r>
                        <a:rPr lang="en-US" sz="2000" dirty="0">
                          <a:latin typeface="Times New Roman"/>
                          <a:ea typeface="SimSun"/>
                          <a:cs typeface="Times New Roman"/>
                        </a:rPr>
                        <a:t> </a:t>
                      </a:r>
                      <a:r>
                        <a:rPr lang="en-US" sz="2000" dirty="0" err="1">
                          <a:latin typeface="Times New Roman"/>
                          <a:ea typeface="SimSun"/>
                          <a:cs typeface="Times New Roman"/>
                        </a:rPr>
                        <a:t>ghi</a:t>
                      </a:r>
                      <a:r>
                        <a:rPr lang="en-US" sz="2000" dirty="0">
                          <a:latin typeface="Times New Roman"/>
                          <a:ea typeface="SimSun"/>
                          <a:cs typeface="Times New Roman"/>
                        </a:rPr>
                        <a:t> </a:t>
                      </a:r>
                      <a:r>
                        <a:rPr lang="en-US" sz="2000" dirty="0" err="1">
                          <a:latin typeface="Times New Roman"/>
                          <a:ea typeface="SimSun"/>
                          <a:cs typeface="Times New Roman"/>
                        </a:rPr>
                        <a:t>lại</a:t>
                      </a:r>
                      <a:r>
                        <a:rPr lang="en-US" sz="2000" dirty="0">
                          <a:latin typeface="Times New Roman"/>
                          <a:ea typeface="SimSun"/>
                          <a:cs typeface="Times New Roman"/>
                        </a:rPr>
                        <a:t> </a:t>
                      </a:r>
                      <a:r>
                        <a:rPr lang="en-US" sz="2000" dirty="0" err="1">
                          <a:latin typeface="Times New Roman"/>
                          <a:ea typeface="SimSun"/>
                          <a:cs typeface="Times New Roman"/>
                        </a:rPr>
                        <a:t>cảm</a:t>
                      </a:r>
                      <a:r>
                        <a:rPr lang="en-US" sz="2000" dirty="0">
                          <a:latin typeface="Times New Roman"/>
                          <a:ea typeface="SimSun"/>
                          <a:cs typeface="Times New Roman"/>
                        </a:rPr>
                        <a:t> </a:t>
                      </a:r>
                      <a:r>
                        <a:rPr lang="en-US" sz="2000" dirty="0" err="1">
                          <a:latin typeface="Times New Roman"/>
                          <a:ea typeface="SimSun"/>
                          <a:cs typeface="Times New Roman"/>
                        </a:rPr>
                        <a:t>xúc</a:t>
                      </a:r>
                      <a:r>
                        <a:rPr lang="en-US" sz="2000" dirty="0">
                          <a:latin typeface="Times New Roman"/>
                          <a:ea typeface="SimSun"/>
                          <a:cs typeface="Times New Roman"/>
                        </a:rPr>
                        <a:t> </a:t>
                      </a:r>
                      <a:r>
                        <a:rPr lang="en-US" sz="2000" dirty="0" err="1">
                          <a:latin typeface="Times New Roman"/>
                          <a:ea typeface="SimSun"/>
                          <a:cs typeface="Times New Roman"/>
                        </a:rPr>
                        <a:t>của</a:t>
                      </a:r>
                      <a:r>
                        <a:rPr lang="en-US" sz="2000" dirty="0">
                          <a:latin typeface="Times New Roman"/>
                          <a:ea typeface="SimSun"/>
                          <a:cs typeface="Times New Roman"/>
                        </a:rPr>
                        <a:t> </a:t>
                      </a:r>
                      <a:r>
                        <a:rPr lang="en-US" sz="2000" dirty="0" err="1">
                          <a:latin typeface="Times New Roman"/>
                          <a:ea typeface="SimSun"/>
                          <a:cs typeface="Times New Roman"/>
                        </a:rPr>
                        <a:t>mình</a:t>
                      </a:r>
                      <a:r>
                        <a:rPr lang="en-US" sz="2000" dirty="0">
                          <a:latin typeface="Times New Roman"/>
                          <a:ea typeface="SimSun"/>
                          <a:cs typeface="Times New Roman"/>
                        </a:rPr>
                        <a:t> </a:t>
                      </a:r>
                      <a:r>
                        <a:rPr lang="en-US" sz="2000" dirty="0" err="1">
                          <a:latin typeface="Times New Roman"/>
                          <a:ea typeface="SimSun"/>
                          <a:cs typeface="Times New Roman"/>
                        </a:rPr>
                        <a:t>về</a:t>
                      </a:r>
                      <a:r>
                        <a:rPr lang="en-US" sz="2000" dirty="0">
                          <a:latin typeface="Times New Roman"/>
                          <a:ea typeface="SimSun"/>
                          <a:cs typeface="Times New Roman"/>
                        </a:rPr>
                        <a:t> </a:t>
                      </a:r>
                      <a:r>
                        <a:rPr lang="en-US" sz="2000" dirty="0" err="1">
                          <a:latin typeface="Times New Roman"/>
                          <a:ea typeface="SimSun"/>
                          <a:cs typeface="Times New Roman"/>
                        </a:rPr>
                        <a:t>bài</a:t>
                      </a:r>
                      <a:r>
                        <a:rPr lang="en-US" sz="2000" dirty="0">
                          <a:latin typeface="Times New Roman"/>
                          <a:ea typeface="SimSun"/>
                          <a:cs typeface="Times New Roman"/>
                        </a:rPr>
                        <a:t> </a:t>
                      </a:r>
                      <a:r>
                        <a:rPr lang="en-US" sz="2000" dirty="0" err="1">
                          <a:latin typeface="Times New Roman"/>
                          <a:ea typeface="SimSun"/>
                          <a:cs typeface="Times New Roman"/>
                        </a:rPr>
                        <a:t>thơ</a:t>
                      </a:r>
                      <a:r>
                        <a:rPr lang="en-US" sz="2000" dirty="0">
                          <a:latin typeface="Times New Roman"/>
                          <a:ea typeface="SimSun"/>
                          <a:cs typeface="Times New Roman"/>
                        </a:rPr>
                        <a:t>.</a:t>
                      </a:r>
                      <a:br>
                        <a:rPr lang="en-US" sz="2000" dirty="0">
                          <a:latin typeface="Times New Roman"/>
                          <a:ea typeface="SimSun"/>
                          <a:cs typeface="Times New Roman"/>
                        </a:rPr>
                      </a:br>
                      <a:r>
                        <a:rPr lang="en-US" sz="2000" dirty="0">
                          <a:latin typeface="Times New Roman"/>
                          <a:ea typeface="SimSun"/>
                          <a:cs typeface="Times New Roman"/>
                        </a:rPr>
                        <a:t>- </a:t>
                      </a:r>
                      <a:r>
                        <a:rPr lang="en-US" sz="2000" dirty="0" err="1">
                          <a:latin typeface="Times New Roman"/>
                          <a:ea typeface="SimSun"/>
                          <a:cs typeface="Times New Roman"/>
                        </a:rPr>
                        <a:t>Có</a:t>
                      </a:r>
                      <a:r>
                        <a:rPr lang="en-US" sz="2000" dirty="0">
                          <a:latin typeface="Times New Roman"/>
                          <a:ea typeface="SimSun"/>
                          <a:cs typeface="Times New Roman"/>
                        </a:rPr>
                        <a:t> </a:t>
                      </a:r>
                      <a:r>
                        <a:rPr lang="en-US" sz="2000" dirty="0" err="1">
                          <a:latin typeface="Times New Roman"/>
                          <a:ea typeface="SimSun"/>
                          <a:cs typeface="Times New Roman"/>
                        </a:rPr>
                        <a:t>câu</a:t>
                      </a:r>
                      <a:r>
                        <a:rPr lang="en-US" sz="2000" dirty="0">
                          <a:latin typeface="Times New Roman"/>
                          <a:ea typeface="SimSun"/>
                          <a:cs typeface="Times New Roman"/>
                        </a:rPr>
                        <a:t> </a:t>
                      </a:r>
                      <a:r>
                        <a:rPr lang="en-US" sz="2000" dirty="0" err="1">
                          <a:latin typeface="Times New Roman"/>
                          <a:ea typeface="SimSun"/>
                          <a:cs typeface="Times New Roman"/>
                        </a:rPr>
                        <a:t>chủ</a:t>
                      </a:r>
                      <a:r>
                        <a:rPr lang="en-US" sz="2000" dirty="0">
                          <a:latin typeface="Times New Roman"/>
                          <a:ea typeface="SimSun"/>
                          <a:cs typeface="Times New Roman"/>
                        </a:rPr>
                        <a:t> </a:t>
                      </a:r>
                      <a:r>
                        <a:rPr lang="en-US" sz="2000" dirty="0" err="1">
                          <a:latin typeface="Times New Roman"/>
                          <a:ea typeface="SimSun"/>
                          <a:cs typeface="Times New Roman"/>
                        </a:rPr>
                        <a:t>đề</a:t>
                      </a:r>
                      <a:r>
                        <a:rPr lang="en-US" sz="2000" dirty="0">
                          <a:latin typeface="Times New Roman"/>
                          <a:ea typeface="SimSun"/>
                          <a:cs typeface="Times New Roman"/>
                        </a:rPr>
                        <a:t> </a:t>
                      </a:r>
                      <a:r>
                        <a:rPr lang="en-US" sz="2000" dirty="0" err="1">
                          <a:latin typeface="Times New Roman"/>
                          <a:ea typeface="SimSun"/>
                          <a:cs typeface="Times New Roman"/>
                        </a:rPr>
                        <a:t>nêu</a:t>
                      </a:r>
                      <a:r>
                        <a:rPr lang="en-US" sz="2000" dirty="0">
                          <a:latin typeface="Times New Roman"/>
                          <a:ea typeface="SimSun"/>
                          <a:cs typeface="Times New Roman"/>
                        </a:rPr>
                        <a:t> </a:t>
                      </a:r>
                      <a:r>
                        <a:rPr lang="en-US" sz="2000" dirty="0" err="1">
                          <a:latin typeface="Times New Roman"/>
                          <a:ea typeface="SimSun"/>
                          <a:cs typeface="Times New Roman"/>
                        </a:rPr>
                        <a:t>tên</a:t>
                      </a:r>
                      <a:r>
                        <a:rPr lang="en-US" sz="2000" dirty="0">
                          <a:latin typeface="Times New Roman"/>
                          <a:ea typeface="SimSun"/>
                          <a:cs typeface="Times New Roman"/>
                        </a:rPr>
                        <a:t> </a:t>
                      </a:r>
                      <a:r>
                        <a:rPr lang="en-US" sz="2000" dirty="0" err="1">
                          <a:latin typeface="Times New Roman"/>
                          <a:ea typeface="SimSun"/>
                          <a:cs typeface="Times New Roman"/>
                        </a:rPr>
                        <a:t>bài</a:t>
                      </a:r>
                      <a:r>
                        <a:rPr lang="en-US" sz="2000" dirty="0">
                          <a:latin typeface="Times New Roman"/>
                          <a:ea typeface="SimSun"/>
                          <a:cs typeface="Times New Roman"/>
                        </a:rPr>
                        <a:t> </a:t>
                      </a:r>
                      <a:r>
                        <a:rPr lang="en-US" sz="2000" dirty="0" err="1">
                          <a:latin typeface="Times New Roman"/>
                          <a:ea typeface="SimSun"/>
                          <a:cs typeface="Times New Roman"/>
                        </a:rPr>
                        <a:t>thơ</a:t>
                      </a:r>
                      <a:r>
                        <a:rPr lang="en-US" sz="2000" dirty="0">
                          <a:latin typeface="Times New Roman"/>
                          <a:ea typeface="SimSun"/>
                          <a:cs typeface="Times New Roman"/>
                        </a:rPr>
                        <a:t>, </a:t>
                      </a:r>
                      <a:r>
                        <a:rPr lang="en-US" sz="2000" dirty="0" err="1">
                          <a:latin typeface="Times New Roman"/>
                          <a:ea typeface="SimSun"/>
                          <a:cs typeface="Times New Roman"/>
                        </a:rPr>
                        <a:t>tên</a:t>
                      </a:r>
                      <a:r>
                        <a:rPr lang="en-US" sz="2000" dirty="0">
                          <a:latin typeface="Times New Roman"/>
                          <a:ea typeface="SimSun"/>
                          <a:cs typeface="Times New Roman"/>
                        </a:rPr>
                        <a:t> </a:t>
                      </a:r>
                      <a:r>
                        <a:rPr lang="en-US" sz="2000" dirty="0" err="1">
                          <a:latin typeface="Times New Roman"/>
                          <a:ea typeface="SimSun"/>
                          <a:cs typeface="Times New Roman"/>
                        </a:rPr>
                        <a:t>tác</a:t>
                      </a:r>
                      <a:r>
                        <a:rPr lang="en-US" sz="2000" dirty="0">
                          <a:latin typeface="Times New Roman"/>
                          <a:ea typeface="SimSun"/>
                          <a:cs typeface="Times New Roman"/>
                        </a:rPr>
                        <a:t> </a:t>
                      </a:r>
                      <a:r>
                        <a:rPr lang="en-US" sz="2000" dirty="0" err="1">
                          <a:latin typeface="Times New Roman"/>
                          <a:ea typeface="SimSun"/>
                          <a:cs typeface="Times New Roman"/>
                        </a:rPr>
                        <a:t>giả</a:t>
                      </a:r>
                      <a:r>
                        <a:rPr lang="en-US" sz="2000" dirty="0">
                          <a:latin typeface="Times New Roman"/>
                          <a:ea typeface="SimSun"/>
                          <a:cs typeface="Times New Roman"/>
                        </a:rPr>
                        <a:t> (</a:t>
                      </a:r>
                      <a:r>
                        <a:rPr lang="en-US" sz="2000" dirty="0" err="1">
                          <a:latin typeface="Times New Roman"/>
                          <a:ea typeface="SimSun"/>
                          <a:cs typeface="Times New Roman"/>
                        </a:rPr>
                        <a:t>nếu</a:t>
                      </a:r>
                      <a:r>
                        <a:rPr lang="en-US" sz="2000" dirty="0">
                          <a:latin typeface="Times New Roman"/>
                          <a:ea typeface="SimSun"/>
                          <a:cs typeface="Times New Roman"/>
                        </a:rPr>
                        <a:t> </a:t>
                      </a:r>
                      <a:r>
                        <a:rPr lang="en-US" sz="2000" dirty="0" err="1">
                          <a:latin typeface="Times New Roman"/>
                          <a:ea typeface="SimSun"/>
                          <a:cs typeface="Times New Roman"/>
                        </a:rPr>
                        <a:t>có</a:t>
                      </a:r>
                      <a:r>
                        <a:rPr lang="en-US" sz="2000" dirty="0">
                          <a:latin typeface="Times New Roman"/>
                          <a:ea typeface="SimSun"/>
                          <a:cs typeface="Times New Roman"/>
                        </a:rPr>
                        <a:t>) </a:t>
                      </a:r>
                      <a:r>
                        <a:rPr lang="en-US" sz="2000" dirty="0" err="1">
                          <a:latin typeface="Times New Roman"/>
                          <a:ea typeface="SimSun"/>
                          <a:cs typeface="Times New Roman"/>
                        </a:rPr>
                        <a:t>và</a:t>
                      </a:r>
                      <a:r>
                        <a:rPr lang="en-US" sz="2000" dirty="0">
                          <a:latin typeface="Times New Roman"/>
                          <a:ea typeface="SimSun"/>
                          <a:cs typeface="Times New Roman"/>
                        </a:rPr>
                        <a:t> </a:t>
                      </a:r>
                      <a:r>
                        <a:rPr lang="en-US" sz="2000" dirty="0" err="1">
                          <a:latin typeface="Times New Roman"/>
                          <a:ea typeface="SimSun"/>
                          <a:cs typeface="Times New Roman"/>
                        </a:rPr>
                        <a:t>cảm</a:t>
                      </a:r>
                      <a:r>
                        <a:rPr lang="en-US" sz="2000" dirty="0">
                          <a:latin typeface="Times New Roman"/>
                          <a:ea typeface="SimSun"/>
                          <a:cs typeface="Times New Roman"/>
                        </a:rPr>
                        <a:t> </a:t>
                      </a:r>
                      <a:r>
                        <a:rPr lang="en-US" sz="2000" dirty="0" err="1">
                          <a:latin typeface="Times New Roman"/>
                          <a:ea typeface="SimSun"/>
                          <a:cs typeface="Times New Roman"/>
                        </a:rPr>
                        <a:t>xúc</a:t>
                      </a:r>
                      <a:r>
                        <a:rPr lang="en-US" sz="2000" dirty="0">
                          <a:latin typeface="Times New Roman"/>
                          <a:ea typeface="SimSun"/>
                          <a:cs typeface="Times New Roman"/>
                        </a:rPr>
                        <a:t> </a:t>
                      </a:r>
                      <a:r>
                        <a:rPr lang="en-US" sz="2000" dirty="0" err="1">
                          <a:latin typeface="Times New Roman"/>
                          <a:ea typeface="SimSun"/>
                          <a:cs typeface="Times New Roman"/>
                        </a:rPr>
                        <a:t>khái</a:t>
                      </a:r>
                      <a:r>
                        <a:rPr lang="en-US" sz="2000" dirty="0">
                          <a:latin typeface="Times New Roman"/>
                          <a:ea typeface="SimSun"/>
                          <a:cs typeface="Times New Roman"/>
                        </a:rPr>
                        <a:t> </a:t>
                      </a:r>
                      <a:r>
                        <a:rPr lang="en-US" sz="2000" dirty="0" err="1">
                          <a:latin typeface="Times New Roman"/>
                          <a:ea typeface="SimSun"/>
                          <a:cs typeface="Times New Roman"/>
                        </a:rPr>
                        <a:t>quát</a:t>
                      </a:r>
                      <a:r>
                        <a:rPr lang="en-US" sz="2000" dirty="0">
                          <a:latin typeface="Times New Roman"/>
                          <a:ea typeface="SimSun"/>
                          <a:cs typeface="Times New Roman"/>
                        </a:rPr>
                        <a:t> </a:t>
                      </a:r>
                      <a:r>
                        <a:rPr lang="en-US" sz="2000" dirty="0" err="1">
                          <a:latin typeface="Times New Roman"/>
                          <a:ea typeface="SimSun"/>
                          <a:cs typeface="Times New Roman"/>
                        </a:rPr>
                        <a:t>về</a:t>
                      </a:r>
                      <a:r>
                        <a:rPr lang="en-US" sz="2000" dirty="0">
                          <a:latin typeface="Times New Roman"/>
                          <a:ea typeface="SimSun"/>
                          <a:cs typeface="Times New Roman"/>
                        </a:rPr>
                        <a:t> </a:t>
                      </a:r>
                      <a:r>
                        <a:rPr lang="en-US" sz="2000" dirty="0" err="1">
                          <a:latin typeface="Times New Roman"/>
                          <a:ea typeface="SimSun"/>
                          <a:cs typeface="Times New Roman"/>
                        </a:rPr>
                        <a:t>bài</a:t>
                      </a:r>
                      <a:r>
                        <a:rPr lang="en-US" sz="2000" dirty="0">
                          <a:latin typeface="Times New Roman"/>
                          <a:ea typeface="SimSun"/>
                          <a:cs typeface="Times New Roman"/>
                        </a:rPr>
                        <a:t> </a:t>
                      </a:r>
                      <a:r>
                        <a:rPr lang="en-US" sz="2000" dirty="0" err="1">
                          <a:latin typeface="Times New Roman"/>
                          <a:ea typeface="SimSun"/>
                          <a:cs typeface="Times New Roman"/>
                        </a:rPr>
                        <a:t>thơ</a:t>
                      </a:r>
                      <a:r>
                        <a:rPr lang="en-US" sz="2000" dirty="0">
                          <a:latin typeface="Times New Roman"/>
                          <a:ea typeface="SimSun"/>
                          <a:cs typeface="Times New Roman"/>
                        </a:rPr>
                        <a:t>.</a:t>
                      </a:r>
                      <a:endParaRPr lang="en-US" sz="1200" dirty="0">
                        <a:latin typeface="Calibri"/>
                        <a:ea typeface="SimSun"/>
                        <a:cs typeface="Times New Roman"/>
                      </a:endParaRPr>
                    </a:p>
                  </a:txBody>
                  <a:tcPr marL="27926" marR="27926" marT="27926" marB="2792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FEFE"/>
                    </a:solidFill>
                  </a:tcPr>
                </a:tc>
                <a:extLst>
                  <a:ext uri="{0D108BD9-81ED-4DB2-BD59-A6C34878D82A}">
                    <a16:rowId xmlns:a16="http://schemas.microsoft.com/office/drawing/2014/main" val="10001"/>
                  </a:ext>
                </a:extLst>
              </a:tr>
              <a:tr h="1166354">
                <a:tc>
                  <a:txBody>
                    <a:bodyPr/>
                    <a:lstStyle/>
                    <a:p>
                      <a:pPr marL="0" marR="0" algn="ctr">
                        <a:lnSpc>
                          <a:spcPct val="115000"/>
                        </a:lnSpc>
                        <a:spcBef>
                          <a:spcPts val="0"/>
                        </a:spcBef>
                        <a:spcAft>
                          <a:spcPts val="0"/>
                        </a:spcAft>
                      </a:pPr>
                      <a:r>
                        <a:rPr lang="en-US" sz="2000">
                          <a:latin typeface="Times New Roman"/>
                          <a:ea typeface="SimSun"/>
                          <a:cs typeface="Times New Roman"/>
                        </a:rPr>
                        <a:t>Thân đoạn</a:t>
                      </a:r>
                      <a:endParaRPr lang="en-US" sz="1200">
                        <a:latin typeface="Calibri"/>
                        <a:ea typeface="SimSun"/>
                        <a:cs typeface="Times New Roman"/>
                      </a:endParaRPr>
                    </a:p>
                  </a:txBody>
                  <a:tcPr marL="27926" marR="27926" marT="27926" marB="2792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FEFE"/>
                    </a:solidFill>
                  </a:tcPr>
                </a:tc>
                <a:tc>
                  <a:txBody>
                    <a:bodyPr/>
                    <a:lstStyle/>
                    <a:p>
                      <a:pPr marL="0" marR="0">
                        <a:lnSpc>
                          <a:spcPct val="115000"/>
                        </a:lnSpc>
                        <a:spcBef>
                          <a:spcPts val="0"/>
                        </a:spcBef>
                        <a:spcAft>
                          <a:spcPts val="0"/>
                        </a:spcAft>
                      </a:pPr>
                      <a:r>
                        <a:rPr lang="en-US" sz="2000" dirty="0">
                          <a:latin typeface="Times New Roman"/>
                          <a:ea typeface="SimSun"/>
                          <a:cs typeface="Times New Roman"/>
                        </a:rPr>
                        <a:t>- </a:t>
                      </a:r>
                      <a:r>
                        <a:rPr lang="en-US" sz="2000" dirty="0" err="1">
                          <a:latin typeface="Times New Roman"/>
                          <a:ea typeface="SimSun"/>
                          <a:cs typeface="Times New Roman"/>
                        </a:rPr>
                        <a:t>Trình</a:t>
                      </a:r>
                      <a:r>
                        <a:rPr lang="en-US" sz="2000" dirty="0">
                          <a:latin typeface="Times New Roman"/>
                          <a:ea typeface="SimSun"/>
                          <a:cs typeface="Times New Roman"/>
                        </a:rPr>
                        <a:t> </a:t>
                      </a:r>
                      <a:r>
                        <a:rPr lang="en-US" sz="2000" dirty="0" err="1">
                          <a:latin typeface="Times New Roman"/>
                          <a:ea typeface="SimSun"/>
                          <a:cs typeface="Times New Roman"/>
                        </a:rPr>
                        <a:t>bày</a:t>
                      </a:r>
                      <a:r>
                        <a:rPr lang="en-US" sz="2000" dirty="0">
                          <a:latin typeface="Times New Roman"/>
                          <a:ea typeface="SimSun"/>
                          <a:cs typeface="Times New Roman"/>
                        </a:rPr>
                        <a:t> </a:t>
                      </a:r>
                      <a:r>
                        <a:rPr lang="en-US" sz="2000" dirty="0" err="1">
                          <a:latin typeface="Times New Roman"/>
                          <a:ea typeface="SimSun"/>
                          <a:cs typeface="Times New Roman"/>
                        </a:rPr>
                        <a:t>cảm</a:t>
                      </a:r>
                      <a:r>
                        <a:rPr lang="en-US" sz="2000" dirty="0">
                          <a:latin typeface="Times New Roman"/>
                          <a:ea typeface="SimSun"/>
                          <a:cs typeface="Times New Roman"/>
                        </a:rPr>
                        <a:t> </a:t>
                      </a:r>
                      <a:r>
                        <a:rPr lang="en-US" sz="2000" dirty="0" err="1">
                          <a:latin typeface="Times New Roman"/>
                          <a:ea typeface="SimSun"/>
                          <a:cs typeface="Times New Roman"/>
                        </a:rPr>
                        <a:t>xúc</a:t>
                      </a:r>
                      <a:r>
                        <a:rPr lang="en-US" sz="2000" dirty="0">
                          <a:latin typeface="Times New Roman"/>
                          <a:ea typeface="SimSun"/>
                          <a:cs typeface="Times New Roman"/>
                        </a:rPr>
                        <a:t> </a:t>
                      </a:r>
                      <a:r>
                        <a:rPr lang="en-US" sz="2000" dirty="0" err="1">
                          <a:latin typeface="Times New Roman"/>
                          <a:ea typeface="SimSun"/>
                          <a:cs typeface="Times New Roman"/>
                        </a:rPr>
                        <a:t>về</a:t>
                      </a:r>
                      <a:r>
                        <a:rPr lang="en-US" sz="2000" dirty="0">
                          <a:latin typeface="Times New Roman"/>
                          <a:ea typeface="SimSun"/>
                          <a:cs typeface="Times New Roman"/>
                        </a:rPr>
                        <a:t> </a:t>
                      </a:r>
                      <a:r>
                        <a:rPr lang="en-US" sz="2000" dirty="0" err="1">
                          <a:latin typeface="Times New Roman"/>
                          <a:ea typeface="SimSun"/>
                          <a:cs typeface="Times New Roman"/>
                        </a:rPr>
                        <a:t>bài</a:t>
                      </a:r>
                      <a:r>
                        <a:rPr lang="en-US" sz="2000" dirty="0">
                          <a:latin typeface="Times New Roman"/>
                          <a:ea typeface="SimSun"/>
                          <a:cs typeface="Times New Roman"/>
                        </a:rPr>
                        <a:t> </a:t>
                      </a:r>
                      <a:r>
                        <a:rPr lang="en-US" sz="2000" dirty="0" err="1">
                          <a:latin typeface="Times New Roman"/>
                          <a:ea typeface="SimSun"/>
                          <a:cs typeface="Times New Roman"/>
                        </a:rPr>
                        <a:t>thơ</a:t>
                      </a:r>
                      <a:r>
                        <a:rPr lang="en-US" sz="2000" dirty="0">
                          <a:latin typeface="Times New Roman"/>
                          <a:ea typeface="SimSun"/>
                          <a:cs typeface="Times New Roman"/>
                        </a:rPr>
                        <a:t> </a:t>
                      </a:r>
                      <a:r>
                        <a:rPr lang="en-US" sz="2000" dirty="0" err="1">
                          <a:latin typeface="Times New Roman"/>
                          <a:ea typeface="SimSun"/>
                          <a:cs typeface="Times New Roman"/>
                        </a:rPr>
                        <a:t>theo</a:t>
                      </a:r>
                      <a:r>
                        <a:rPr lang="en-US" sz="2000" dirty="0">
                          <a:latin typeface="Times New Roman"/>
                          <a:ea typeface="SimSun"/>
                          <a:cs typeface="Times New Roman"/>
                        </a:rPr>
                        <a:t> </a:t>
                      </a:r>
                      <a:r>
                        <a:rPr lang="en-US" sz="2000" dirty="0" err="1">
                          <a:latin typeface="Times New Roman"/>
                          <a:ea typeface="SimSun"/>
                          <a:cs typeface="Times New Roman"/>
                        </a:rPr>
                        <a:t>một</a:t>
                      </a:r>
                      <a:r>
                        <a:rPr lang="en-US" sz="2000" dirty="0">
                          <a:latin typeface="Times New Roman"/>
                          <a:ea typeface="SimSun"/>
                          <a:cs typeface="Times New Roman"/>
                        </a:rPr>
                        <a:t> </a:t>
                      </a:r>
                      <a:r>
                        <a:rPr lang="en-US" sz="2000" dirty="0" err="1">
                          <a:latin typeface="Times New Roman"/>
                          <a:ea typeface="SimSun"/>
                          <a:cs typeface="Times New Roman"/>
                        </a:rPr>
                        <a:t>trình</a:t>
                      </a:r>
                      <a:r>
                        <a:rPr lang="en-US" sz="2000" dirty="0">
                          <a:latin typeface="Times New Roman"/>
                          <a:ea typeface="SimSun"/>
                          <a:cs typeface="Times New Roman"/>
                        </a:rPr>
                        <a:t> </a:t>
                      </a:r>
                      <a:r>
                        <a:rPr lang="en-US" sz="2000" dirty="0" err="1">
                          <a:latin typeface="Times New Roman"/>
                          <a:ea typeface="SimSun"/>
                          <a:cs typeface="Times New Roman"/>
                        </a:rPr>
                        <a:t>tự</a:t>
                      </a:r>
                      <a:r>
                        <a:rPr lang="en-US" sz="2000" dirty="0">
                          <a:latin typeface="Times New Roman"/>
                          <a:ea typeface="SimSun"/>
                          <a:cs typeface="Times New Roman"/>
                        </a:rPr>
                        <a:t> </a:t>
                      </a:r>
                      <a:r>
                        <a:rPr lang="en-US" sz="2000" dirty="0" err="1">
                          <a:latin typeface="Times New Roman"/>
                          <a:ea typeface="SimSun"/>
                          <a:cs typeface="Times New Roman"/>
                        </a:rPr>
                        <a:t>hợp</a:t>
                      </a:r>
                      <a:r>
                        <a:rPr lang="en-US" sz="2000" dirty="0">
                          <a:latin typeface="Times New Roman"/>
                          <a:ea typeface="SimSun"/>
                          <a:cs typeface="Times New Roman"/>
                        </a:rPr>
                        <a:t> </a:t>
                      </a:r>
                      <a:r>
                        <a:rPr lang="en-US" sz="2000" dirty="0" err="1">
                          <a:latin typeface="Times New Roman"/>
                          <a:ea typeface="SimSun"/>
                          <a:cs typeface="Times New Roman"/>
                        </a:rPr>
                        <a:t>lí</a:t>
                      </a:r>
                      <a:r>
                        <a:rPr lang="en-US" sz="2000" dirty="0">
                          <a:latin typeface="Times New Roman"/>
                          <a:ea typeface="SimSun"/>
                          <a:cs typeface="Times New Roman"/>
                        </a:rPr>
                        <a:t> </a:t>
                      </a:r>
                      <a:r>
                        <a:rPr lang="en-US" sz="2000" dirty="0" err="1">
                          <a:latin typeface="Times New Roman"/>
                          <a:ea typeface="SimSun"/>
                          <a:cs typeface="Times New Roman"/>
                        </a:rPr>
                        <a:t>bằng</a:t>
                      </a:r>
                      <a:r>
                        <a:rPr lang="en-US" sz="2000" dirty="0">
                          <a:latin typeface="Times New Roman"/>
                          <a:ea typeface="SimSun"/>
                          <a:cs typeface="Times New Roman"/>
                        </a:rPr>
                        <a:t> </a:t>
                      </a:r>
                      <a:r>
                        <a:rPr lang="en-US" sz="2000" dirty="0" err="1">
                          <a:latin typeface="Times New Roman"/>
                          <a:ea typeface="SimSun"/>
                          <a:cs typeface="Times New Roman"/>
                        </a:rPr>
                        <a:t>một</a:t>
                      </a:r>
                      <a:r>
                        <a:rPr lang="en-US" sz="2000" dirty="0">
                          <a:latin typeface="Times New Roman"/>
                          <a:ea typeface="SimSun"/>
                          <a:cs typeface="Times New Roman"/>
                        </a:rPr>
                        <a:t> </a:t>
                      </a:r>
                      <a:r>
                        <a:rPr lang="en-US" sz="2000" dirty="0" err="1">
                          <a:latin typeface="Times New Roman"/>
                          <a:ea typeface="SimSun"/>
                          <a:cs typeface="Times New Roman"/>
                        </a:rPr>
                        <a:t>số</a:t>
                      </a:r>
                      <a:r>
                        <a:rPr lang="en-US" sz="2000" dirty="0">
                          <a:latin typeface="Times New Roman"/>
                          <a:ea typeface="SimSun"/>
                          <a:cs typeface="Times New Roman"/>
                        </a:rPr>
                        <a:t> </a:t>
                      </a:r>
                      <a:r>
                        <a:rPr lang="en-US" sz="2000" dirty="0" err="1">
                          <a:latin typeface="Times New Roman"/>
                          <a:ea typeface="SimSun"/>
                          <a:cs typeface="Times New Roman"/>
                        </a:rPr>
                        <a:t>câu</a:t>
                      </a:r>
                      <a:r>
                        <a:rPr lang="en-US" sz="2000" dirty="0">
                          <a:latin typeface="Times New Roman"/>
                          <a:ea typeface="SimSun"/>
                          <a:cs typeface="Times New Roman"/>
                        </a:rPr>
                        <a:t>.</a:t>
                      </a:r>
                      <a:br>
                        <a:rPr lang="en-US" sz="2000" dirty="0">
                          <a:latin typeface="Times New Roman"/>
                          <a:ea typeface="SimSun"/>
                          <a:cs typeface="Times New Roman"/>
                        </a:rPr>
                      </a:br>
                      <a:r>
                        <a:rPr lang="en-US" sz="2000" dirty="0">
                          <a:latin typeface="Times New Roman"/>
                          <a:ea typeface="SimSun"/>
                          <a:cs typeface="Times New Roman"/>
                        </a:rPr>
                        <a:t>- </a:t>
                      </a:r>
                      <a:r>
                        <a:rPr lang="en-US" sz="2000" dirty="0" err="1">
                          <a:latin typeface="Times New Roman"/>
                          <a:ea typeface="SimSun"/>
                          <a:cs typeface="Times New Roman"/>
                        </a:rPr>
                        <a:t>Trích</a:t>
                      </a:r>
                      <a:r>
                        <a:rPr lang="en-US" sz="2000" dirty="0">
                          <a:latin typeface="Times New Roman"/>
                          <a:ea typeface="SimSun"/>
                          <a:cs typeface="Times New Roman"/>
                        </a:rPr>
                        <a:t> </a:t>
                      </a:r>
                      <a:r>
                        <a:rPr lang="en-US" sz="2000" dirty="0" err="1">
                          <a:latin typeface="Times New Roman"/>
                          <a:ea typeface="SimSun"/>
                          <a:cs typeface="Times New Roman"/>
                        </a:rPr>
                        <a:t>một</a:t>
                      </a:r>
                      <a:r>
                        <a:rPr lang="en-US" sz="2000" dirty="0">
                          <a:latin typeface="Times New Roman"/>
                          <a:ea typeface="SimSun"/>
                          <a:cs typeface="Times New Roman"/>
                        </a:rPr>
                        <a:t> </a:t>
                      </a:r>
                      <a:r>
                        <a:rPr lang="en-US" sz="2000" dirty="0" err="1">
                          <a:latin typeface="Times New Roman"/>
                          <a:ea typeface="SimSun"/>
                          <a:cs typeface="Times New Roman"/>
                        </a:rPr>
                        <a:t>số</a:t>
                      </a:r>
                      <a:r>
                        <a:rPr lang="en-US" sz="2000" dirty="0">
                          <a:latin typeface="Times New Roman"/>
                          <a:ea typeface="SimSun"/>
                          <a:cs typeface="Times New Roman"/>
                        </a:rPr>
                        <a:t> </a:t>
                      </a:r>
                      <a:r>
                        <a:rPr lang="en-US" sz="2000" dirty="0" err="1">
                          <a:latin typeface="Times New Roman"/>
                          <a:ea typeface="SimSun"/>
                          <a:cs typeface="Times New Roman"/>
                        </a:rPr>
                        <a:t>từ</a:t>
                      </a:r>
                      <a:r>
                        <a:rPr lang="en-US" sz="2000" dirty="0">
                          <a:latin typeface="Times New Roman"/>
                          <a:ea typeface="SimSun"/>
                          <a:cs typeface="Times New Roman"/>
                        </a:rPr>
                        <a:t> </a:t>
                      </a:r>
                      <a:r>
                        <a:rPr lang="en-US" sz="2000" dirty="0" err="1">
                          <a:latin typeface="Times New Roman"/>
                          <a:ea typeface="SimSun"/>
                          <a:cs typeface="Times New Roman"/>
                        </a:rPr>
                        <a:t>ngữ</a:t>
                      </a:r>
                      <a:r>
                        <a:rPr lang="en-US" sz="2000" dirty="0">
                          <a:latin typeface="Times New Roman"/>
                          <a:ea typeface="SimSun"/>
                          <a:cs typeface="Times New Roman"/>
                        </a:rPr>
                        <a:t>, </a:t>
                      </a:r>
                      <a:r>
                        <a:rPr lang="en-US" sz="2000" dirty="0" err="1">
                          <a:latin typeface="Times New Roman"/>
                          <a:ea typeface="SimSun"/>
                          <a:cs typeface="Times New Roman"/>
                        </a:rPr>
                        <a:t>hình</a:t>
                      </a:r>
                      <a:r>
                        <a:rPr lang="en-US" sz="2000" dirty="0">
                          <a:latin typeface="Times New Roman"/>
                          <a:ea typeface="SimSun"/>
                          <a:cs typeface="Times New Roman"/>
                        </a:rPr>
                        <a:t> </a:t>
                      </a:r>
                      <a:r>
                        <a:rPr lang="en-US" sz="2000" dirty="0" err="1">
                          <a:latin typeface="Times New Roman"/>
                          <a:ea typeface="SimSun"/>
                          <a:cs typeface="Times New Roman"/>
                        </a:rPr>
                        <a:t>ảnh</a:t>
                      </a:r>
                      <a:r>
                        <a:rPr lang="en-US" sz="2000" dirty="0">
                          <a:latin typeface="Times New Roman"/>
                          <a:ea typeface="SimSun"/>
                          <a:cs typeface="Times New Roman"/>
                        </a:rPr>
                        <a:t> </a:t>
                      </a:r>
                      <a:r>
                        <a:rPr lang="en-US" sz="2000" dirty="0" err="1">
                          <a:latin typeface="Times New Roman"/>
                          <a:ea typeface="SimSun"/>
                          <a:cs typeface="Times New Roman"/>
                        </a:rPr>
                        <a:t>gợi</a:t>
                      </a:r>
                      <a:r>
                        <a:rPr lang="en-US" sz="2000" dirty="0">
                          <a:latin typeface="Times New Roman"/>
                          <a:ea typeface="SimSun"/>
                          <a:cs typeface="Times New Roman"/>
                        </a:rPr>
                        <a:t> </a:t>
                      </a:r>
                      <a:r>
                        <a:rPr lang="en-US" sz="2000" dirty="0" err="1">
                          <a:latin typeface="Times New Roman"/>
                          <a:ea typeface="SimSun"/>
                          <a:cs typeface="Times New Roman"/>
                        </a:rPr>
                        <a:t>cảm</a:t>
                      </a:r>
                      <a:r>
                        <a:rPr lang="en-US" sz="2000" dirty="0">
                          <a:latin typeface="Times New Roman"/>
                          <a:ea typeface="SimSun"/>
                          <a:cs typeface="Times New Roman"/>
                        </a:rPr>
                        <a:t> </a:t>
                      </a:r>
                      <a:r>
                        <a:rPr lang="en-US" sz="2000" dirty="0" err="1">
                          <a:latin typeface="Times New Roman"/>
                          <a:ea typeface="SimSun"/>
                          <a:cs typeface="Times New Roman"/>
                        </a:rPr>
                        <a:t>xúc</a:t>
                      </a:r>
                      <a:r>
                        <a:rPr lang="en-US" sz="2000" dirty="0">
                          <a:latin typeface="Times New Roman"/>
                          <a:ea typeface="SimSun"/>
                          <a:cs typeface="Times New Roman"/>
                        </a:rPr>
                        <a:t> </a:t>
                      </a:r>
                      <a:r>
                        <a:rPr lang="en-US" sz="2000" dirty="0" err="1">
                          <a:latin typeface="Times New Roman"/>
                          <a:ea typeface="SimSun"/>
                          <a:cs typeface="Times New Roman"/>
                        </a:rPr>
                        <a:t>trong</a:t>
                      </a:r>
                      <a:r>
                        <a:rPr lang="en-US" sz="2000" dirty="0">
                          <a:latin typeface="Times New Roman"/>
                          <a:ea typeface="SimSun"/>
                          <a:cs typeface="Times New Roman"/>
                        </a:rPr>
                        <a:t> </a:t>
                      </a:r>
                      <a:r>
                        <a:rPr lang="en-US" sz="2000" dirty="0" err="1">
                          <a:latin typeface="Times New Roman"/>
                          <a:ea typeface="SimSun"/>
                          <a:cs typeface="Times New Roman"/>
                        </a:rPr>
                        <a:t>bài</a:t>
                      </a:r>
                      <a:r>
                        <a:rPr lang="en-US" sz="2000" dirty="0">
                          <a:latin typeface="Times New Roman"/>
                          <a:ea typeface="SimSun"/>
                          <a:cs typeface="Times New Roman"/>
                        </a:rPr>
                        <a:t> </a:t>
                      </a:r>
                      <a:r>
                        <a:rPr lang="en-US" sz="2000" dirty="0" err="1">
                          <a:latin typeface="Times New Roman"/>
                          <a:ea typeface="SimSun"/>
                          <a:cs typeface="Times New Roman"/>
                        </a:rPr>
                        <a:t>thơ</a:t>
                      </a:r>
                      <a:r>
                        <a:rPr lang="en-US" sz="2000" dirty="0">
                          <a:latin typeface="Times New Roman"/>
                          <a:ea typeface="SimSun"/>
                          <a:cs typeface="Times New Roman"/>
                        </a:rPr>
                        <a:t>.</a:t>
                      </a:r>
                      <a:endParaRPr lang="en-US" sz="1200" dirty="0">
                        <a:latin typeface="Calibri"/>
                        <a:ea typeface="SimSun"/>
                        <a:cs typeface="Times New Roman"/>
                      </a:endParaRPr>
                    </a:p>
                  </a:txBody>
                  <a:tcPr marL="27926" marR="27926" marT="27926" marB="2792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FEFE"/>
                    </a:solidFill>
                  </a:tcPr>
                </a:tc>
                <a:extLst>
                  <a:ext uri="{0D108BD9-81ED-4DB2-BD59-A6C34878D82A}">
                    <a16:rowId xmlns:a16="http://schemas.microsoft.com/office/drawing/2014/main" val="10002"/>
                  </a:ext>
                </a:extLst>
              </a:tr>
              <a:tr h="1166354">
                <a:tc>
                  <a:txBody>
                    <a:bodyPr/>
                    <a:lstStyle/>
                    <a:p>
                      <a:pPr marL="0" marR="0" algn="ctr">
                        <a:lnSpc>
                          <a:spcPct val="115000"/>
                        </a:lnSpc>
                        <a:spcBef>
                          <a:spcPts val="0"/>
                        </a:spcBef>
                        <a:spcAft>
                          <a:spcPts val="0"/>
                        </a:spcAft>
                      </a:pPr>
                      <a:r>
                        <a:rPr lang="en-US" sz="2000">
                          <a:latin typeface="Times New Roman"/>
                          <a:ea typeface="SimSun"/>
                          <a:cs typeface="Times New Roman"/>
                        </a:rPr>
                        <a:t>Kết đoạn</a:t>
                      </a:r>
                      <a:endParaRPr lang="en-US" sz="1200">
                        <a:latin typeface="Calibri"/>
                        <a:ea typeface="SimSun"/>
                        <a:cs typeface="Times New Roman"/>
                      </a:endParaRPr>
                    </a:p>
                  </a:txBody>
                  <a:tcPr marL="27926" marR="27926" marT="27926" marB="2792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FEFE"/>
                    </a:solidFill>
                  </a:tcPr>
                </a:tc>
                <a:tc>
                  <a:txBody>
                    <a:bodyPr/>
                    <a:lstStyle/>
                    <a:p>
                      <a:pPr marL="0" marR="0">
                        <a:lnSpc>
                          <a:spcPct val="115000"/>
                        </a:lnSpc>
                        <a:spcBef>
                          <a:spcPts val="0"/>
                        </a:spcBef>
                        <a:spcAft>
                          <a:spcPts val="0"/>
                        </a:spcAft>
                      </a:pPr>
                      <a:r>
                        <a:rPr lang="en-US" sz="2000" dirty="0">
                          <a:latin typeface="Times New Roman"/>
                          <a:ea typeface="SimSun"/>
                          <a:cs typeface="Times New Roman"/>
                        </a:rPr>
                        <a:t>- </a:t>
                      </a:r>
                      <a:r>
                        <a:rPr lang="en-US" sz="2000" dirty="0" err="1">
                          <a:latin typeface="Times New Roman"/>
                          <a:ea typeface="SimSun"/>
                          <a:cs typeface="Times New Roman"/>
                        </a:rPr>
                        <a:t>Khẳng</a:t>
                      </a:r>
                      <a:r>
                        <a:rPr lang="en-US" sz="2000" dirty="0">
                          <a:latin typeface="Times New Roman"/>
                          <a:ea typeface="SimSun"/>
                          <a:cs typeface="Times New Roman"/>
                        </a:rPr>
                        <a:t> </a:t>
                      </a:r>
                      <a:r>
                        <a:rPr lang="en-US" sz="2000" dirty="0" err="1">
                          <a:latin typeface="Times New Roman"/>
                          <a:ea typeface="SimSun"/>
                          <a:cs typeface="Times New Roman"/>
                        </a:rPr>
                        <a:t>định</a:t>
                      </a:r>
                      <a:r>
                        <a:rPr lang="en-US" sz="2000" dirty="0">
                          <a:latin typeface="Times New Roman"/>
                          <a:ea typeface="SimSun"/>
                          <a:cs typeface="Times New Roman"/>
                        </a:rPr>
                        <a:t> </a:t>
                      </a:r>
                      <a:r>
                        <a:rPr lang="en-US" sz="2000" dirty="0" err="1">
                          <a:latin typeface="Times New Roman"/>
                          <a:ea typeface="SimSun"/>
                          <a:cs typeface="Times New Roman"/>
                        </a:rPr>
                        <a:t>lại</a:t>
                      </a:r>
                      <a:r>
                        <a:rPr lang="en-US" sz="2000" dirty="0">
                          <a:latin typeface="Times New Roman"/>
                          <a:ea typeface="SimSun"/>
                          <a:cs typeface="Times New Roman"/>
                        </a:rPr>
                        <a:t> </a:t>
                      </a:r>
                      <a:r>
                        <a:rPr lang="en-US" sz="2000" dirty="0" err="1">
                          <a:latin typeface="Times New Roman"/>
                          <a:ea typeface="SimSun"/>
                          <a:cs typeface="Times New Roman"/>
                        </a:rPr>
                        <a:t>cảm</a:t>
                      </a:r>
                      <a:r>
                        <a:rPr lang="en-US" sz="2000" dirty="0">
                          <a:latin typeface="Times New Roman"/>
                          <a:ea typeface="SimSun"/>
                          <a:cs typeface="Times New Roman"/>
                        </a:rPr>
                        <a:t> </a:t>
                      </a:r>
                      <a:r>
                        <a:rPr lang="en-US" sz="2000" dirty="0" err="1">
                          <a:latin typeface="Times New Roman"/>
                          <a:ea typeface="SimSun"/>
                          <a:cs typeface="Times New Roman"/>
                        </a:rPr>
                        <a:t>xúc</a:t>
                      </a:r>
                      <a:r>
                        <a:rPr lang="en-US" sz="2000" dirty="0">
                          <a:latin typeface="Times New Roman"/>
                          <a:ea typeface="SimSun"/>
                          <a:cs typeface="Times New Roman"/>
                        </a:rPr>
                        <a:t> </a:t>
                      </a:r>
                      <a:r>
                        <a:rPr lang="en-US" sz="2000" dirty="0" err="1">
                          <a:latin typeface="Times New Roman"/>
                          <a:ea typeface="SimSun"/>
                          <a:cs typeface="Times New Roman"/>
                        </a:rPr>
                        <a:t>và</a:t>
                      </a:r>
                      <a:r>
                        <a:rPr lang="en-US" sz="2000" dirty="0">
                          <a:latin typeface="Times New Roman"/>
                          <a:ea typeface="SimSun"/>
                          <a:cs typeface="Times New Roman"/>
                        </a:rPr>
                        <a:t> ý </a:t>
                      </a:r>
                      <a:r>
                        <a:rPr lang="en-US" sz="2000" dirty="0" err="1">
                          <a:latin typeface="Times New Roman"/>
                          <a:ea typeface="SimSun"/>
                          <a:cs typeface="Times New Roman"/>
                        </a:rPr>
                        <a:t>nghĩa</a:t>
                      </a:r>
                      <a:r>
                        <a:rPr lang="en-US" sz="2000" dirty="0">
                          <a:latin typeface="Times New Roman"/>
                          <a:ea typeface="SimSun"/>
                          <a:cs typeface="Times New Roman"/>
                        </a:rPr>
                        <a:t> </a:t>
                      </a:r>
                      <a:r>
                        <a:rPr lang="en-US" sz="2000" dirty="0" err="1">
                          <a:latin typeface="Times New Roman"/>
                          <a:ea typeface="SimSun"/>
                          <a:cs typeface="Times New Roman"/>
                        </a:rPr>
                        <a:t>của</a:t>
                      </a:r>
                      <a:r>
                        <a:rPr lang="en-US" sz="2000" dirty="0">
                          <a:latin typeface="Times New Roman"/>
                          <a:ea typeface="SimSun"/>
                          <a:cs typeface="Times New Roman"/>
                        </a:rPr>
                        <a:t> </a:t>
                      </a:r>
                      <a:r>
                        <a:rPr lang="en-US" sz="2000" dirty="0" err="1">
                          <a:latin typeface="Times New Roman"/>
                          <a:ea typeface="SimSun"/>
                          <a:cs typeface="Times New Roman"/>
                        </a:rPr>
                        <a:t>bài</a:t>
                      </a:r>
                      <a:r>
                        <a:rPr lang="en-US" sz="2000" dirty="0">
                          <a:latin typeface="Times New Roman"/>
                          <a:ea typeface="SimSun"/>
                          <a:cs typeface="Times New Roman"/>
                        </a:rPr>
                        <a:t> </a:t>
                      </a:r>
                      <a:r>
                        <a:rPr lang="en-US" sz="2000" dirty="0" err="1">
                          <a:latin typeface="Times New Roman"/>
                          <a:ea typeface="SimSun"/>
                          <a:cs typeface="Times New Roman"/>
                        </a:rPr>
                        <a:t>thơ</a:t>
                      </a:r>
                      <a:r>
                        <a:rPr lang="en-US" sz="2000" dirty="0">
                          <a:latin typeface="Times New Roman"/>
                          <a:ea typeface="SimSun"/>
                          <a:cs typeface="Times New Roman"/>
                        </a:rPr>
                        <a:t> </a:t>
                      </a:r>
                      <a:r>
                        <a:rPr lang="en-US" sz="2000" dirty="0" err="1">
                          <a:latin typeface="Times New Roman"/>
                          <a:ea typeface="SimSun"/>
                          <a:cs typeface="Times New Roman"/>
                        </a:rPr>
                        <a:t>với</a:t>
                      </a:r>
                      <a:r>
                        <a:rPr lang="en-US" sz="2000" dirty="0">
                          <a:latin typeface="Times New Roman"/>
                          <a:ea typeface="SimSun"/>
                          <a:cs typeface="Times New Roman"/>
                        </a:rPr>
                        <a:t> </a:t>
                      </a:r>
                      <a:r>
                        <a:rPr lang="en-US" sz="2000" dirty="0" err="1">
                          <a:latin typeface="Times New Roman"/>
                          <a:ea typeface="SimSun"/>
                          <a:cs typeface="Times New Roman"/>
                        </a:rPr>
                        <a:t>bản</a:t>
                      </a:r>
                      <a:r>
                        <a:rPr lang="en-US" sz="2000" dirty="0">
                          <a:latin typeface="Times New Roman"/>
                          <a:ea typeface="SimSun"/>
                          <a:cs typeface="Times New Roman"/>
                        </a:rPr>
                        <a:t> </a:t>
                      </a:r>
                      <a:r>
                        <a:rPr lang="en-US" sz="2000" dirty="0" err="1">
                          <a:latin typeface="Times New Roman"/>
                          <a:ea typeface="SimSun"/>
                          <a:cs typeface="Times New Roman"/>
                        </a:rPr>
                        <a:t>thân</a:t>
                      </a:r>
                      <a:r>
                        <a:rPr lang="en-US" sz="2000" dirty="0">
                          <a:latin typeface="Times New Roman"/>
                          <a:ea typeface="SimSun"/>
                          <a:cs typeface="Times New Roman"/>
                        </a:rPr>
                        <a:t>.</a:t>
                      </a:r>
                      <a:br>
                        <a:rPr lang="en-US" sz="2000" dirty="0">
                          <a:latin typeface="Times New Roman"/>
                          <a:ea typeface="SimSun"/>
                          <a:cs typeface="Times New Roman"/>
                        </a:rPr>
                      </a:br>
                      <a:r>
                        <a:rPr lang="en-US" sz="2000" dirty="0">
                          <a:latin typeface="Times New Roman"/>
                          <a:ea typeface="SimSun"/>
                          <a:cs typeface="Times New Roman"/>
                        </a:rPr>
                        <a:t>- </a:t>
                      </a:r>
                      <a:r>
                        <a:rPr lang="en-US" sz="2000" dirty="0" err="1">
                          <a:latin typeface="Times New Roman"/>
                          <a:ea typeface="SimSun"/>
                          <a:cs typeface="Times New Roman"/>
                        </a:rPr>
                        <a:t>Kết</a:t>
                      </a:r>
                      <a:r>
                        <a:rPr lang="en-US" sz="2000" dirty="0">
                          <a:latin typeface="Times New Roman"/>
                          <a:ea typeface="SimSun"/>
                          <a:cs typeface="Times New Roman"/>
                        </a:rPr>
                        <a:t> </a:t>
                      </a:r>
                      <a:r>
                        <a:rPr lang="en-US" sz="2000" dirty="0" err="1">
                          <a:latin typeface="Times New Roman"/>
                          <a:ea typeface="SimSun"/>
                          <a:cs typeface="Times New Roman"/>
                        </a:rPr>
                        <a:t>đoạn</a:t>
                      </a:r>
                      <a:r>
                        <a:rPr lang="en-US" sz="2000" dirty="0">
                          <a:latin typeface="Times New Roman"/>
                          <a:ea typeface="SimSun"/>
                          <a:cs typeface="Times New Roman"/>
                        </a:rPr>
                        <a:t> </a:t>
                      </a:r>
                      <a:r>
                        <a:rPr lang="en-US" sz="2000" dirty="0" err="1">
                          <a:latin typeface="Times New Roman"/>
                          <a:ea typeface="SimSun"/>
                          <a:cs typeface="Times New Roman"/>
                        </a:rPr>
                        <a:t>bằng</a:t>
                      </a:r>
                      <a:r>
                        <a:rPr lang="en-US" sz="2000" dirty="0">
                          <a:latin typeface="Times New Roman"/>
                          <a:ea typeface="SimSun"/>
                          <a:cs typeface="Times New Roman"/>
                        </a:rPr>
                        <a:t> </a:t>
                      </a:r>
                      <a:r>
                        <a:rPr lang="en-US" sz="2000" dirty="0" err="1">
                          <a:latin typeface="Times New Roman"/>
                          <a:ea typeface="SimSun"/>
                          <a:cs typeface="Times New Roman"/>
                        </a:rPr>
                        <a:t>dấu</a:t>
                      </a:r>
                      <a:r>
                        <a:rPr lang="en-US" sz="2000" dirty="0">
                          <a:latin typeface="Times New Roman"/>
                          <a:ea typeface="SimSun"/>
                          <a:cs typeface="Times New Roman"/>
                        </a:rPr>
                        <a:t> </a:t>
                      </a:r>
                      <a:r>
                        <a:rPr lang="en-US" sz="2000" dirty="0" err="1">
                          <a:latin typeface="Times New Roman"/>
                          <a:ea typeface="SimSun"/>
                          <a:cs typeface="Times New Roman"/>
                        </a:rPr>
                        <a:t>câu</a:t>
                      </a:r>
                      <a:r>
                        <a:rPr lang="en-US" sz="2000" dirty="0">
                          <a:latin typeface="Times New Roman"/>
                          <a:ea typeface="SimSun"/>
                          <a:cs typeface="Times New Roman"/>
                        </a:rPr>
                        <a:t> </a:t>
                      </a:r>
                      <a:r>
                        <a:rPr lang="en-US" sz="2000" dirty="0" err="1">
                          <a:latin typeface="Times New Roman"/>
                          <a:ea typeface="SimSun"/>
                          <a:cs typeface="Times New Roman"/>
                        </a:rPr>
                        <a:t>dùng</a:t>
                      </a:r>
                      <a:r>
                        <a:rPr lang="en-US" sz="2000" dirty="0">
                          <a:latin typeface="Times New Roman"/>
                          <a:ea typeface="SimSun"/>
                          <a:cs typeface="Times New Roman"/>
                        </a:rPr>
                        <a:t> </a:t>
                      </a:r>
                      <a:r>
                        <a:rPr lang="en-US" sz="2000" dirty="0" err="1">
                          <a:latin typeface="Times New Roman"/>
                          <a:ea typeface="SimSun"/>
                          <a:cs typeface="Times New Roman"/>
                        </a:rPr>
                        <a:t>để</a:t>
                      </a:r>
                      <a:r>
                        <a:rPr lang="en-US" sz="2000" dirty="0">
                          <a:latin typeface="Times New Roman"/>
                          <a:ea typeface="SimSun"/>
                          <a:cs typeface="Times New Roman"/>
                        </a:rPr>
                        <a:t> </a:t>
                      </a:r>
                      <a:r>
                        <a:rPr lang="en-US" sz="2000" dirty="0" err="1">
                          <a:latin typeface="Times New Roman"/>
                          <a:ea typeface="SimSun"/>
                          <a:cs typeface="Times New Roman"/>
                        </a:rPr>
                        <a:t>ngắt</a:t>
                      </a:r>
                      <a:r>
                        <a:rPr lang="en-US" sz="2000" dirty="0">
                          <a:latin typeface="Times New Roman"/>
                          <a:ea typeface="SimSun"/>
                          <a:cs typeface="Times New Roman"/>
                        </a:rPr>
                        <a:t> </a:t>
                      </a:r>
                      <a:r>
                        <a:rPr lang="en-US" sz="2000" dirty="0" err="1">
                          <a:latin typeface="Times New Roman"/>
                          <a:ea typeface="SimSun"/>
                          <a:cs typeface="Times New Roman"/>
                        </a:rPr>
                        <a:t>đoạn</a:t>
                      </a:r>
                      <a:r>
                        <a:rPr lang="en-US" sz="2000" dirty="0">
                          <a:latin typeface="Times New Roman"/>
                          <a:ea typeface="SimSun"/>
                          <a:cs typeface="Times New Roman"/>
                        </a:rPr>
                        <a:t>.</a:t>
                      </a:r>
                      <a:endParaRPr lang="en-US" sz="1200" dirty="0">
                        <a:latin typeface="Calibri"/>
                        <a:ea typeface="SimSun"/>
                        <a:cs typeface="Times New Roman"/>
                      </a:endParaRPr>
                    </a:p>
                  </a:txBody>
                  <a:tcPr marL="27926" marR="27926" marT="27926" marB="2792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EFEFE"/>
                    </a:solidFill>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00329"/>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 </a:t>
            </a:r>
            <a:r>
              <a:rPr lang="pt-BR" b="1" dirty="0" smtClean="0">
                <a:solidFill>
                  <a:srgbClr val="FF0000"/>
                </a:solidFill>
                <a:latin typeface="Times New Roman" pitchFamily="18" charset="0"/>
                <a:cs typeface="Times New Roman" pitchFamily="18" charset="0"/>
              </a:rPr>
              <a:t>ÔN TẬP KĨ NĂNG VIẾT  LÀM MỘT BÀI THƠ LỤC BÁT</a:t>
            </a:r>
            <a:endParaRPr lang="en-US" dirty="0" smtClean="0">
              <a:solidFill>
                <a:srgbClr val="FF0000"/>
              </a:solidFill>
              <a:latin typeface="Times New Roman" pitchFamily="18" charset="0"/>
              <a:cs typeface="Times New Roman" pitchFamily="18" charset="0"/>
            </a:endParaRPr>
          </a:p>
          <a:p>
            <a:pPr algn="ctr"/>
            <a:r>
              <a:rPr lang="pt-BR" b="1" dirty="0" smtClean="0">
                <a:solidFill>
                  <a:srgbClr val="FF0000"/>
                </a:solidFill>
                <a:latin typeface="Times New Roman" pitchFamily="18" charset="0"/>
                <a:cs typeface="Times New Roman" pitchFamily="18" charset="0"/>
              </a:rPr>
              <a:t> VIẾT ĐOẠN VĂN GHI LẠI CẢM XÚC VỀ MỘT BÀI THƠ LỤC BÁT</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685800"/>
            <a:ext cx="9144000" cy="6001643"/>
          </a:xfrm>
          <a:prstGeom prst="rect">
            <a:avLst/>
          </a:prstGeom>
          <a:noFill/>
        </p:spPr>
        <p:txBody>
          <a:bodyPr wrap="square" rtlCol="0">
            <a:spAutoFit/>
          </a:bodyPr>
          <a:lstStyle/>
          <a:p>
            <a:pPr fontAlgn="t"/>
            <a:r>
              <a:rPr lang="en-US" sz="2400" b="1" dirty="0" smtClean="0">
                <a:latin typeface="Times New Roman" pitchFamily="18" charset="0"/>
                <a:cs typeface="Times New Roman" pitchFamily="18" charset="0"/>
              </a:rPr>
              <a:t>III. </a:t>
            </a:r>
            <a:r>
              <a:rPr lang="en-US" sz="2400" b="1" dirty="0" err="1" smtClean="0">
                <a:latin typeface="Times New Roman" pitchFamily="18" charset="0"/>
                <a:cs typeface="Times New Roman" pitchFamily="18" charset="0"/>
              </a:rPr>
              <a:t>Thực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hành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viết</a:t>
            </a: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1: </a:t>
            </a:r>
            <a:r>
              <a:rPr lang="en-US" sz="2400" b="1" dirty="0" err="1" smtClean="0">
                <a:latin typeface="Times New Roman" pitchFamily="18" charset="0"/>
                <a:cs typeface="Times New Roman" pitchFamily="18" charset="0"/>
              </a:rPr>
              <a:t>Viết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một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đoạn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ghi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cảm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xúc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một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thơ</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lục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bát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nói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tình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cảm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gia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xưa</a:t>
            </a:r>
            <a:r>
              <a:rPr lang="en-US" sz="2400" dirty="0" smtClean="0">
                <a:latin typeface="Times New Roman" pitchFamily="18" charset="0"/>
                <a:cs typeface="Times New Roman" pitchFamily="18" charset="0"/>
              </a:rPr>
              <a:t> cha </a:t>
            </a:r>
            <a:r>
              <a:rPr lang="en-US" sz="2400" dirty="0" err="1" smtClean="0">
                <a:latin typeface="Times New Roman" pitchFamily="18" charset="0"/>
                <a:cs typeface="Times New Roman" pitchFamily="18" charset="0"/>
              </a:rPr>
              <a:t>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rõ</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trò</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dưới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mẫu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đẹp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thắm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a:t>
            </a:r>
            <a:r>
              <a:rPr lang="en-US" sz="2400" dirty="0" smtClean="0">
                <a:latin typeface="Times New Roman" pitchFamily="18" charset="0"/>
                <a:cs typeface="Times New Roman" pitchFamily="18" charset="0"/>
              </a:rPr>
              <a:t> ca:</a:t>
            </a:r>
          </a:p>
          <a:p>
            <a:pPr fontAlgn="t"/>
            <a:r>
              <a:rPr lang="en-US" sz="2400" i="1" dirty="0" err="1" smtClean="0">
                <a:latin typeface="Times New Roman" pitchFamily="18" charset="0"/>
                <a:cs typeface="Times New Roman" pitchFamily="18" charset="0"/>
              </a:rPr>
              <a:t>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tay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chân</a:t>
            </a:r>
            <a:r>
              <a:rPr lang="en-US" sz="2400" i="1" dirty="0" smtClean="0">
                <a:latin typeface="Times New Roman" pitchFamily="18" charset="0"/>
                <a:cs typeface="Times New Roman" pitchFamily="18" charset="0"/>
              </a:rPr>
              <a:t/>
            </a:r>
            <a:br>
              <a:rPr lang="en-US" sz="2400" i="1" dirty="0" smtClean="0">
                <a:latin typeface="Times New Roman" pitchFamily="18" charset="0"/>
                <a:cs typeface="Times New Roman" pitchFamily="18" charset="0"/>
              </a:rPr>
            </a:br>
            <a:r>
              <a:rPr lang="en-US" sz="2400" i="1" dirty="0" err="1" smtClean="0">
                <a:latin typeface="Times New Roman" pitchFamily="18" charset="0"/>
                <a:cs typeface="Times New Roman" pitchFamily="18" charset="0"/>
              </a:rPr>
              <a:t>Rách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lành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đùm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bọc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dở</a:t>
            </a:r>
            <a:r>
              <a:rPr lang="en-US" sz="2400" i="1" dirty="0" smtClean="0">
                <a:latin typeface="Times New Roman" pitchFamily="18" charset="0"/>
                <a:cs typeface="Times New Roman" pitchFamily="18" charset="0"/>
              </a:rPr>
              <a:t> hay </a:t>
            </a:r>
            <a:r>
              <a:rPr lang="en-US" sz="2400" i="1" dirty="0" err="1" smtClean="0">
                <a:latin typeface="Times New Roman" pitchFamily="18" charset="0"/>
                <a:cs typeface="Times New Roman" pitchFamily="18" charset="0"/>
              </a:rPr>
              <a:t>đỡ</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đần</a:t>
            </a:r>
            <a:r>
              <a:rPr lang="en-US" sz="2400" dirty="0" smtClean="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huyết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nuôi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dưỡng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bằng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nguồn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cuộc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00329"/>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 </a:t>
            </a:r>
            <a:r>
              <a:rPr lang="pt-BR" b="1" dirty="0" smtClean="0">
                <a:solidFill>
                  <a:srgbClr val="FF0000"/>
                </a:solidFill>
                <a:latin typeface="Times New Roman" pitchFamily="18" charset="0"/>
                <a:cs typeface="Times New Roman" pitchFamily="18" charset="0"/>
              </a:rPr>
              <a:t>ÔN TẬP KĨ NĂNG VIẾT  LÀM MỘT BÀI THƠ LỤC BÁT</a:t>
            </a:r>
            <a:endParaRPr lang="en-US" dirty="0" smtClean="0">
              <a:solidFill>
                <a:srgbClr val="FF0000"/>
              </a:solidFill>
              <a:latin typeface="Times New Roman" pitchFamily="18" charset="0"/>
              <a:cs typeface="Times New Roman" pitchFamily="18" charset="0"/>
            </a:endParaRPr>
          </a:p>
          <a:p>
            <a:pPr algn="ctr"/>
            <a:r>
              <a:rPr lang="pt-BR" b="1" dirty="0" smtClean="0">
                <a:solidFill>
                  <a:srgbClr val="FF0000"/>
                </a:solidFill>
                <a:latin typeface="Times New Roman" pitchFamily="18" charset="0"/>
                <a:cs typeface="Times New Roman" pitchFamily="18" charset="0"/>
              </a:rPr>
              <a:t> VIẾT ĐOẠN VĂN GHI LẠI CẢM XÚC VỀ MỘT BÀI THƠ LỤC BÁT</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685800"/>
            <a:ext cx="9144000" cy="6001643"/>
          </a:xfrm>
          <a:prstGeom prst="rect">
            <a:avLst/>
          </a:prstGeom>
          <a:noFill/>
        </p:spPr>
        <p:txBody>
          <a:bodyPr wrap="square" rtlCol="0">
            <a:spAutoFit/>
          </a:bodyPr>
          <a:lstStyle/>
          <a:p>
            <a:pPr algn="just"/>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còn</a:t>
            </a:r>
            <a:r>
              <a:rPr lang="en-US" sz="2400" dirty="0" smtClean="0">
                <a:latin typeface="Times New Roman" pitchFamily="18" charset="0"/>
                <a:cs typeface="Times New Roman" pitchFamily="18" charset="0"/>
              </a:rPr>
              <a:t> cha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thì</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đùm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nghe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cổ</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mang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nội</a:t>
            </a:r>
            <a:r>
              <a:rPr lang="en-US" sz="2400" dirty="0" smtClean="0">
                <a:latin typeface="Times New Roman" pitchFamily="18" charset="0"/>
                <a:cs typeface="Times New Roman" pitchFamily="18" charset="0"/>
              </a:rPr>
              <a:t> dung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chung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xưa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muốn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gửi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đậm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giành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rầm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bạc</a:t>
            </a:r>
            <a:r>
              <a:rPr lang="en-US" sz="2400" dirty="0" smtClean="0">
                <a:latin typeface="Times New Roman" pitchFamily="18" charset="0"/>
                <a:cs typeface="Times New Roman" pitchFamily="18" charset="0"/>
              </a:rPr>
              <a:t>”…</a:t>
            </a:r>
            <a:br>
              <a:rPr lang="en-US" sz="2400" dirty="0" smtClean="0">
                <a:latin typeface="Times New Roman" pitchFamily="18" charset="0"/>
                <a:cs typeface="Times New Roman" pitchFamily="18" charset="0"/>
              </a:rPr>
            </a:b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Hi </a:t>
            </a:r>
            <a:r>
              <a:rPr lang="en-US" sz="2400" dirty="0" err="1" smtClean="0">
                <a:latin typeface="Times New Roman" pitchFamily="18" charset="0"/>
                <a:cs typeface="Times New Roman" pitchFamily="18" charset="0"/>
              </a:rPr>
              <a:t>vọng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hữu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ích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dõi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00329"/>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 </a:t>
            </a:r>
            <a:r>
              <a:rPr lang="pt-BR" b="1" dirty="0" smtClean="0">
                <a:solidFill>
                  <a:srgbClr val="FF0000"/>
                </a:solidFill>
                <a:latin typeface="Times New Roman" pitchFamily="18" charset="0"/>
                <a:cs typeface="Times New Roman" pitchFamily="18" charset="0"/>
              </a:rPr>
              <a:t>ÔN TẬP KĨ NĂNG VIẾT  LÀM MỘT BÀI THƠ LỤC BÁT</a:t>
            </a:r>
            <a:endParaRPr lang="en-US" dirty="0" smtClean="0">
              <a:solidFill>
                <a:srgbClr val="FF0000"/>
              </a:solidFill>
              <a:latin typeface="Times New Roman" pitchFamily="18" charset="0"/>
              <a:cs typeface="Times New Roman" pitchFamily="18" charset="0"/>
            </a:endParaRPr>
          </a:p>
          <a:p>
            <a:pPr algn="ctr"/>
            <a:r>
              <a:rPr lang="pt-BR" b="1" dirty="0" smtClean="0">
                <a:solidFill>
                  <a:srgbClr val="FF0000"/>
                </a:solidFill>
                <a:latin typeface="Times New Roman" pitchFamily="18" charset="0"/>
                <a:cs typeface="Times New Roman" pitchFamily="18" charset="0"/>
              </a:rPr>
              <a:t> VIẾT ĐOẠN VĂN GHI LẠI CẢM XÚC VỀ MỘT BÀI THƠ LỤC BÁT</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685800"/>
            <a:ext cx="9144000" cy="5016758"/>
          </a:xfrm>
          <a:prstGeom prst="rect">
            <a:avLst/>
          </a:prstGeom>
          <a:noFill/>
        </p:spPr>
        <p:txBody>
          <a:bodyPr wrap="square" rtlCol="0">
            <a:spAutoFit/>
          </a:bodyPr>
          <a:lstStyle/>
          <a:p>
            <a:pPr algn="just" fontAlgn="t"/>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2: </a:t>
            </a:r>
            <a:r>
              <a:rPr lang="en-US" sz="2000" b="1" dirty="0" err="1" smtClean="0">
                <a:latin typeface="Times New Roman" pitchFamily="18" charset="0"/>
                <a:cs typeface="Times New Roman" pitchFamily="18" charset="0"/>
              </a:rPr>
              <a:t>Viết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đoạn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mẫu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ghi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cảm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xúc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thơ</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lục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bát</a:t>
            </a:r>
            <a:r>
              <a:rPr lang="en-US" sz="2000" dirty="0" smtClean="0">
                <a:latin typeface="Times New Roman" pitchFamily="18" charset="0"/>
                <a:cs typeface="Times New Roman" pitchFamily="18" charset="0"/>
              </a:rPr>
              <a:t>​</a:t>
            </a:r>
          </a:p>
          <a:p>
            <a:pPr algn="ctr" fontAlgn="t"/>
            <a:r>
              <a:rPr lang="en-US" sz="2000" b="1" dirty="0" err="1" smtClean="0">
                <a:latin typeface="Times New Roman" pitchFamily="18" charset="0"/>
                <a:cs typeface="Times New Roman" pitchFamily="18" charset="0"/>
              </a:rPr>
              <a:t>Gợi</a:t>
            </a:r>
            <a:r>
              <a:rPr lang="en-US" sz="2000" b="1" dirty="0" smtClean="0">
                <a:latin typeface="Times New Roman" pitchFamily="18" charset="0"/>
                <a:cs typeface="Times New Roman" pitchFamily="18" charset="0"/>
              </a:rPr>
              <a:t> ý</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smtClean="0">
              <a:latin typeface="Times New Roman" pitchFamily="18" charset="0"/>
              <a:cs typeface="Times New Roman" pitchFamily="18" charset="0"/>
            </a:endParaRPr>
          </a:p>
          <a:p>
            <a:pPr algn="just" fontAlgn="t"/>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Việt</a:t>
            </a:r>
            <a:r>
              <a:rPr lang="en-US" sz="2000" i="1" dirty="0" smtClean="0">
                <a:latin typeface="Times New Roman" pitchFamily="18" charset="0"/>
                <a:cs typeface="Times New Roman" pitchFamily="18" charset="0"/>
              </a:rPr>
              <a:t> Nam </a:t>
            </a:r>
            <a:r>
              <a:rPr lang="en-US" sz="2000" i="1" dirty="0" err="1" smtClean="0">
                <a:latin typeface="Times New Roman" pitchFamily="18" charset="0"/>
                <a:cs typeface="Times New Roman" pitchFamily="18" charset="0"/>
              </a:rPr>
              <a:t>quê</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Nguyễn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nhàng</a:t>
            </a:r>
            <a:r>
              <a:rPr lang="en-US" sz="2000" dirty="0" smtClean="0">
                <a:latin typeface="Times New Roman" pitchFamily="18" charset="0"/>
                <a:cs typeface="Times New Roman" pitchFamily="18" charset="0"/>
              </a:rPr>
              <a:t>, bay </a:t>
            </a:r>
            <a:r>
              <a:rPr lang="en-US" sz="2000" dirty="0" err="1" smtClean="0">
                <a:latin typeface="Times New Roman" pitchFamily="18" charset="0"/>
                <a:cs typeface="Times New Roman" pitchFamily="18" charset="0"/>
              </a:rPr>
              <a:t>bổng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kém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hát</a:t>
            </a:r>
            <a:r>
              <a:rPr lang="en-US" sz="2000" dirty="0" smtClean="0">
                <a:latin typeface="Times New Roman" pitchFamily="18" charset="0"/>
                <a:cs typeface="Times New Roman" pitchFamily="18" charset="0"/>
              </a:rPr>
              <a:t> ca </a:t>
            </a:r>
            <a:r>
              <a:rPr lang="en-US" sz="2000" dirty="0" err="1" smtClean="0">
                <a:latin typeface="Times New Roman" pitchFamily="18" charset="0"/>
                <a:cs typeface="Times New Roman" pitchFamily="18" charset="0"/>
              </a:rPr>
              <a:t>ngợi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sớm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hòa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nghiêng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rờn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tầng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“bay </a:t>
            </a:r>
            <a:r>
              <a:rPr lang="en-US" sz="2000" dirty="0" err="1" smtClean="0">
                <a:latin typeface="Times New Roman" pitchFamily="18" charset="0"/>
                <a:cs typeface="Times New Roman" pitchFamily="18" charset="0"/>
              </a:rPr>
              <a:t>lả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bởi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đỉnh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4 </a:t>
            </a:r>
            <a:r>
              <a:rPr lang="en-US" sz="2000" dirty="0" err="1" smtClean="0">
                <a:latin typeface="Times New Roman" pitchFamily="18" charset="0"/>
                <a:cs typeface="Times New Roman" pitchFamily="18" charset="0"/>
              </a:rPr>
              <a:t>dòng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niềm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dấu</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00329"/>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 </a:t>
            </a:r>
            <a:r>
              <a:rPr lang="pt-BR" b="1" dirty="0" smtClean="0">
                <a:solidFill>
                  <a:srgbClr val="FF0000"/>
                </a:solidFill>
                <a:latin typeface="Times New Roman" pitchFamily="18" charset="0"/>
                <a:cs typeface="Times New Roman" pitchFamily="18" charset="0"/>
              </a:rPr>
              <a:t>ÔN TẬP KĨ NĂNG VIẾT  LÀM MỘT BÀI THƠ LỤC BÁT</a:t>
            </a:r>
            <a:endParaRPr lang="en-US" dirty="0" smtClean="0">
              <a:solidFill>
                <a:srgbClr val="FF0000"/>
              </a:solidFill>
              <a:latin typeface="Times New Roman" pitchFamily="18" charset="0"/>
              <a:cs typeface="Times New Roman" pitchFamily="18" charset="0"/>
            </a:endParaRPr>
          </a:p>
          <a:p>
            <a:pPr algn="ctr"/>
            <a:r>
              <a:rPr lang="pt-BR" b="1" dirty="0" smtClean="0">
                <a:solidFill>
                  <a:srgbClr val="FF0000"/>
                </a:solidFill>
                <a:latin typeface="Times New Roman" pitchFamily="18" charset="0"/>
                <a:cs typeface="Times New Roman" pitchFamily="18" charset="0"/>
              </a:rPr>
              <a:t> VIẾT ĐOẠN VĂN GHI LẠI CẢM XÚC VỀ MỘT BÀI THƠ LỤC BÁT</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685800"/>
            <a:ext cx="9144000" cy="5940088"/>
          </a:xfrm>
          <a:prstGeom prst="rect">
            <a:avLst/>
          </a:prstGeom>
          <a:noFill/>
        </p:spPr>
        <p:txBody>
          <a:bodyPr wrap="square" rtlCol="0">
            <a:spAutoFit/>
          </a:bodyPr>
          <a:lstStyle/>
          <a:p>
            <a:pPr algn="just"/>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3: </a:t>
            </a:r>
            <a:r>
              <a:rPr lang="en-US" sz="2000" b="1" dirty="0" err="1" smtClean="0">
                <a:latin typeface="Times New Roman" pitchFamily="18" charset="0"/>
                <a:cs typeface="Times New Roman" pitchFamily="18" charset="0"/>
              </a:rPr>
              <a:t>Viết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đoạn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ghi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cảm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xúc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thơ</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lục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bát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cảm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gia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đình</a:t>
            </a:r>
            <a:endParaRPr lang="en-US" sz="2000" b="1" dirty="0" smtClean="0">
              <a:latin typeface="Times New Roman" pitchFamily="18" charset="0"/>
              <a:cs typeface="Times New Roman" pitchFamily="18" charset="0"/>
            </a:endParaRPr>
          </a:p>
          <a:p>
            <a:pPr marL="2452688" algn="just"/>
            <a:r>
              <a:rPr lang="en-US" sz="2000" i="1" dirty="0" err="1" smtClean="0">
                <a:latin typeface="Times New Roman" pitchFamily="18" charset="0"/>
                <a:cs typeface="Times New Roman" pitchFamily="18" charset="0"/>
              </a:rPr>
              <a:t>Công</a:t>
            </a:r>
            <a:r>
              <a:rPr lang="en-US" sz="2000" i="1" dirty="0" smtClean="0">
                <a:latin typeface="Times New Roman" pitchFamily="18" charset="0"/>
                <a:cs typeface="Times New Roman" pitchFamily="18" charset="0"/>
              </a:rPr>
              <a:t> cha </a:t>
            </a:r>
            <a:r>
              <a:rPr lang="en-US" sz="2000" i="1" dirty="0" err="1" smtClean="0">
                <a:latin typeface="Times New Roman" pitchFamily="18" charset="0"/>
                <a:cs typeface="Times New Roman" pitchFamily="18" charset="0"/>
              </a:rPr>
              <a:t>như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núi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ngất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trời</a:t>
            </a:r>
            <a:endParaRPr lang="en-US" sz="2000" dirty="0" smtClean="0">
              <a:latin typeface="Times New Roman" pitchFamily="18" charset="0"/>
              <a:cs typeface="Times New Roman" pitchFamily="18" charset="0"/>
            </a:endParaRPr>
          </a:p>
          <a:p>
            <a:pPr marL="2452688" algn="just"/>
            <a:r>
              <a:rPr lang="en-US" sz="2000" i="1" dirty="0" err="1" smtClean="0">
                <a:latin typeface="Times New Roman" pitchFamily="18" charset="0"/>
                <a:cs typeface="Times New Roman" pitchFamily="18" charset="0"/>
              </a:rPr>
              <a:t>Nghĩa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mẹ</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như</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ở </a:t>
            </a:r>
            <a:r>
              <a:rPr lang="en-US" sz="2000" i="1" dirty="0" err="1" smtClean="0">
                <a:latin typeface="Times New Roman" pitchFamily="18" charset="0"/>
                <a:cs typeface="Times New Roman" pitchFamily="18" charset="0"/>
              </a:rPr>
              <a:t>ngoài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Đông</a:t>
            </a:r>
            <a:endParaRPr lang="en-US" sz="2000" dirty="0" smtClean="0">
              <a:latin typeface="Times New Roman" pitchFamily="18" charset="0"/>
              <a:cs typeface="Times New Roman" pitchFamily="18" charset="0"/>
            </a:endParaRPr>
          </a:p>
          <a:p>
            <a:pPr marL="2452688" algn="just"/>
            <a:r>
              <a:rPr lang="en-US" sz="2000" i="1" dirty="0" err="1" smtClean="0">
                <a:latin typeface="Times New Roman" pitchFamily="18" charset="0"/>
                <a:cs typeface="Times New Roman" pitchFamily="18" charset="0"/>
              </a:rPr>
              <a:t>Núi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biển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rộng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mênh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mông</a:t>
            </a:r>
            <a:endParaRPr lang="en-US" sz="2000" dirty="0" smtClean="0">
              <a:latin typeface="Times New Roman" pitchFamily="18" charset="0"/>
              <a:cs typeface="Times New Roman" pitchFamily="18" charset="0"/>
            </a:endParaRPr>
          </a:p>
          <a:p>
            <a:pPr marL="2452688" algn="just"/>
            <a:r>
              <a:rPr lang="en-US" sz="2000" i="1" dirty="0" err="1" smtClean="0">
                <a:latin typeface="Times New Roman" pitchFamily="18" charset="0"/>
                <a:cs typeface="Times New Roman" pitchFamily="18" charset="0"/>
              </a:rPr>
              <a:t>Cù</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chín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chữ</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ghi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lòng</a:t>
            </a:r>
            <a:r>
              <a:rPr lang="en-US" sz="2000" i="1" dirty="0" smtClean="0">
                <a:latin typeface="Times New Roman" pitchFamily="18" charset="0"/>
                <a:cs typeface="Times New Roman" pitchFamily="18" charset="0"/>
              </a:rPr>
              <a:t> con </a:t>
            </a:r>
            <a:r>
              <a:rPr lang="en-US" sz="2000" i="1" dirty="0" err="1" smtClean="0">
                <a:latin typeface="Times New Roman" pitchFamily="18" charset="0"/>
                <a:cs typeface="Times New Roman" pitchFamily="18" charset="0"/>
              </a:rPr>
              <a:t>ơi</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ca </a:t>
            </a:r>
            <a:r>
              <a:rPr lang="en-US" sz="2000" dirty="0" err="1" smtClean="0">
                <a:latin typeface="Times New Roman" pitchFamily="18" charset="0"/>
                <a:cs typeface="Times New Roman" pitchFamily="18" charset="0"/>
              </a:rPr>
              <a:t>dao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bởi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cha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cha”,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nặng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Ví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cha”,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ngoài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trừu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mẫu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tử</a:t>
            </a:r>
            <a:r>
              <a:rPr lang="en-US" sz="2000" dirty="0" smtClean="0">
                <a:latin typeface="Times New Roman" pitchFamily="18" charset="0"/>
                <a:cs typeface="Times New Roman" pitchFamily="18" charset="0"/>
              </a:rPr>
              <a:t> so </a:t>
            </a:r>
            <a:r>
              <a:rPr lang="en-US" sz="2000" dirty="0" err="1" smtClean="0">
                <a:latin typeface="Times New Roman" pitchFamily="18" charset="0"/>
                <a:cs typeface="Times New Roman" pitchFamily="18" charset="0"/>
              </a:rPr>
              <a:t>sánh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mênh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vĩnh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cha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núi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riêng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cha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mẽ</a:t>
            </a:r>
            <a:r>
              <a:rPr lang="en-US" sz="2000" dirty="0" smtClean="0">
                <a:latin typeface="Times New Roman" pitchFamily="18" charset="0"/>
                <a:cs typeface="Times New Roman" pitchFamily="18" charset="0"/>
              </a:rPr>
              <a:t>, cha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Bởi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ơn</a:t>
            </a:r>
            <a:r>
              <a:rPr lang="en-US" sz="2000" dirty="0" smtClean="0">
                <a:latin typeface="Times New Roman" pitchFamily="18" charset="0"/>
                <a:cs typeface="Times New Roman" pitchFamily="18" charset="0"/>
              </a:rPr>
              <a:t> cha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ca </a:t>
            </a:r>
            <a:r>
              <a:rPr lang="en-US" sz="2000" dirty="0" err="1" smtClean="0">
                <a:latin typeface="Times New Roman" pitchFamily="18" charset="0"/>
                <a:cs typeface="Times New Roman" pitchFamily="18" charset="0"/>
              </a:rPr>
              <a:t>dao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ghi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hướng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cha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00329"/>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 </a:t>
            </a:r>
            <a:r>
              <a:rPr lang="pt-BR" b="1" dirty="0" smtClean="0">
                <a:solidFill>
                  <a:srgbClr val="FF0000"/>
                </a:solidFill>
                <a:latin typeface="Times New Roman" pitchFamily="18" charset="0"/>
                <a:cs typeface="Times New Roman" pitchFamily="18" charset="0"/>
              </a:rPr>
              <a:t>ÔN TẬP KĨ NĂNG VIẾT  LÀM MỘT BÀI THƠ LỤC BÁT</a:t>
            </a:r>
            <a:endParaRPr lang="en-US" dirty="0" smtClean="0">
              <a:solidFill>
                <a:srgbClr val="FF0000"/>
              </a:solidFill>
              <a:latin typeface="Times New Roman" pitchFamily="18" charset="0"/>
              <a:cs typeface="Times New Roman" pitchFamily="18" charset="0"/>
            </a:endParaRPr>
          </a:p>
          <a:p>
            <a:pPr algn="ctr"/>
            <a:r>
              <a:rPr lang="pt-BR" b="1" dirty="0" smtClean="0">
                <a:solidFill>
                  <a:srgbClr val="FF0000"/>
                </a:solidFill>
                <a:latin typeface="Times New Roman" pitchFamily="18" charset="0"/>
                <a:cs typeface="Times New Roman" pitchFamily="18" charset="0"/>
              </a:rPr>
              <a:t> VIẾT ĐOẠN VĂN GHI LẠI CẢM XÚC VỀ MỘT BÀI THƠ LỤC BÁT</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685800"/>
            <a:ext cx="9144000" cy="6247864"/>
          </a:xfrm>
          <a:prstGeom prst="rect">
            <a:avLst/>
          </a:prstGeom>
          <a:noFill/>
        </p:spPr>
        <p:txBody>
          <a:bodyPr wrap="square" rtlCol="0">
            <a:spAutoFit/>
          </a:bodyPr>
          <a:lstStyle/>
          <a:p>
            <a:pPr algn="just"/>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4: </a:t>
            </a:r>
            <a:r>
              <a:rPr lang="en-US" sz="2000" b="1" dirty="0" err="1" smtClean="0">
                <a:latin typeface="Times New Roman" pitchFamily="18" charset="0"/>
                <a:cs typeface="Times New Roman" pitchFamily="18" charset="0"/>
              </a:rPr>
              <a:t>Viết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đoạn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ghi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cảm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xúc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thơ</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lục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bát</a:t>
            </a:r>
            <a:r>
              <a:rPr lang="en-US" sz="2000" b="1" dirty="0" smtClean="0">
                <a:latin typeface="Times New Roman" pitchFamily="18" charset="0"/>
                <a:cs typeface="Times New Roman" pitchFamily="18" charset="0"/>
              </a:rPr>
              <a:t> </a:t>
            </a:r>
          </a:p>
          <a:p>
            <a:pPr algn="just"/>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phẩm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ca </a:t>
            </a:r>
            <a:r>
              <a:rPr lang="en-US" sz="2000" dirty="0" err="1" smtClean="0">
                <a:latin typeface="Times New Roman" pitchFamily="18" charset="0"/>
                <a:cs typeface="Times New Roman" pitchFamily="18" charset="0"/>
              </a:rPr>
              <a:t>dao</a:t>
            </a:r>
            <a:r>
              <a:rPr lang="en-US" sz="2000" dirty="0" smtClean="0">
                <a:latin typeface="Times New Roman" pitchFamily="18" charset="0"/>
                <a:cs typeface="Times New Roman" pitchFamily="18" charset="0"/>
              </a:rPr>
              <a:t>:</a:t>
            </a:r>
          </a:p>
          <a:p>
            <a:pPr marL="2230438" algn="just"/>
            <a:r>
              <a:rPr lang="en-US" sz="2000" i="1" dirty="0" err="1" smtClean="0">
                <a:latin typeface="Times New Roman" pitchFamily="18" charset="0"/>
                <a:cs typeface="Times New Roman" pitchFamily="18" charset="0"/>
              </a:rPr>
              <a:t>Trong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đầm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gì</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đẹp</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bằng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sen</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marL="2230438" algn="just"/>
            <a:r>
              <a:rPr lang="en-US" sz="2000" i="1" dirty="0" err="1" smtClean="0">
                <a:latin typeface="Times New Roman" pitchFamily="18" charset="0"/>
                <a:cs typeface="Times New Roman" pitchFamily="18" charset="0"/>
              </a:rPr>
              <a:t>Lá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lại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chen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nhụy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vàng</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marL="2230438" algn="just"/>
            <a:r>
              <a:rPr lang="en-US" sz="2000" i="1" dirty="0" err="1" smtClean="0">
                <a:latin typeface="Times New Roman" pitchFamily="18" charset="0"/>
                <a:cs typeface="Times New Roman" pitchFamily="18" charset="0"/>
              </a:rPr>
              <a:t>Nhụy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vàng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bông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trắng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xanh</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marL="2230438" algn="just"/>
            <a:r>
              <a:rPr lang="en-US" sz="2000" i="1" dirty="0" err="1" smtClean="0">
                <a:latin typeface="Times New Roman" pitchFamily="18" charset="0"/>
                <a:cs typeface="Times New Roman" pitchFamily="18" charset="0"/>
              </a:rPr>
              <a:t>Gần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bùn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mà</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chẳng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hôi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tanh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mùi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bùn</a:t>
            </a:r>
            <a:r>
              <a:rPr lang="en-US" sz="2000" i="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ca </a:t>
            </a:r>
            <a:r>
              <a:rPr lang="en-US" sz="2000" dirty="0" err="1" smtClean="0">
                <a:latin typeface="Times New Roman" pitchFamily="18" charset="0"/>
                <a:cs typeface="Times New Roman" pitchFamily="18" charset="0"/>
              </a:rPr>
              <a:t>dao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sen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phẩm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sen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loài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sen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ca </a:t>
            </a:r>
            <a:r>
              <a:rPr lang="en-US" sz="2000" dirty="0" err="1" smtClean="0">
                <a:latin typeface="Times New Roman" pitchFamily="18" charset="0"/>
                <a:cs typeface="Times New Roman" pitchFamily="18" charset="0"/>
              </a:rPr>
              <a:t>dao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tiếp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đẹp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rất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a:t>
            </a:r>
            <a:r>
              <a:rPr lang="en-US" sz="2000" dirty="0" smtClean="0">
                <a:latin typeface="Times New Roman" pitchFamily="18" charset="0"/>
                <a:cs typeface="Times New Roman" pitchFamily="18" charset="0"/>
              </a:rPr>
              <a:t>̣ mà </a:t>
            </a:r>
            <a:r>
              <a:rPr lang="en-US" sz="2000" dirty="0" err="1" smtClean="0">
                <a:latin typeface="Times New Roman" pitchFamily="18" charset="0"/>
                <a:cs typeface="Times New Roman" pitchFamily="18" charset="0"/>
              </a:rPr>
              <a:t>thanh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chúng</a:t>
            </a:r>
            <a:r>
              <a:rPr lang="en-US" sz="2000" dirty="0" smtClean="0">
                <a:latin typeface="Times New Roman" pitchFamily="18" charset="0"/>
                <a:cs typeface="Times New Roman" pitchFamily="18" charset="0"/>
              </a:rPr>
              <a:t>: lá </a:t>
            </a:r>
            <a:r>
              <a:rPr lang="en-US" sz="2000" dirty="0" err="1" smtClean="0">
                <a:latin typeface="Times New Roman" pitchFamily="18" charset="0"/>
                <a:cs typeface="Times New Roman" pitchFamily="18" charset="0"/>
              </a:rPr>
              <a:t>xanh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nhằm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tầng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tầng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bùn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mùi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bùn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sen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lầm</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bùn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bùn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mùi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sen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mùi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dịu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phẩm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ca </a:t>
            </a:r>
            <a:r>
              <a:rPr lang="en-US" sz="2000" dirty="0" err="1" smtClean="0">
                <a:latin typeface="Times New Roman" pitchFamily="18" charset="0"/>
                <a:cs typeface="Times New Roman" pitchFamily="18" charset="0"/>
              </a:rPr>
              <a:t>dao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00329"/>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 </a:t>
            </a:r>
            <a:r>
              <a:rPr lang="pt-BR" b="1" dirty="0" smtClean="0">
                <a:solidFill>
                  <a:srgbClr val="FF0000"/>
                </a:solidFill>
                <a:latin typeface="Times New Roman" pitchFamily="18" charset="0"/>
                <a:cs typeface="Times New Roman" pitchFamily="18" charset="0"/>
              </a:rPr>
              <a:t>ÔN TẬP KĨ NĂNG VIẾT  LÀM MỘT BÀI THƠ LỤC BÁT</a:t>
            </a:r>
            <a:endParaRPr lang="en-US" dirty="0" smtClean="0">
              <a:solidFill>
                <a:srgbClr val="FF0000"/>
              </a:solidFill>
              <a:latin typeface="Times New Roman" pitchFamily="18" charset="0"/>
              <a:cs typeface="Times New Roman" pitchFamily="18" charset="0"/>
            </a:endParaRPr>
          </a:p>
          <a:p>
            <a:pPr algn="ctr"/>
            <a:r>
              <a:rPr lang="pt-BR" b="1" dirty="0" smtClean="0">
                <a:solidFill>
                  <a:srgbClr val="FF0000"/>
                </a:solidFill>
                <a:latin typeface="Times New Roman" pitchFamily="18" charset="0"/>
                <a:cs typeface="Times New Roman" pitchFamily="18" charset="0"/>
              </a:rPr>
              <a:t> VIẾT ĐOẠN VĂN GHI LẠI CẢM XÚC VỀ MỘT BÀI THƠ LỤC BÁT</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609600"/>
            <a:ext cx="9144000" cy="6816507"/>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Đề</a:t>
            </a:r>
            <a:r>
              <a:rPr lang="en-US" sz="2400" b="1" dirty="0" smtClean="0">
                <a:latin typeface="Times New Roman" pitchFamily="18" charset="0"/>
                <a:cs typeface="Times New Roman" pitchFamily="18" charset="0"/>
              </a:rPr>
              <a:t> 5: </a:t>
            </a:r>
            <a:r>
              <a:rPr lang="en-US" sz="2400" b="1" dirty="0" err="1" smtClean="0">
                <a:latin typeface="Times New Roman" pitchFamily="18" charset="0"/>
                <a:cs typeface="Times New Roman" pitchFamily="18" charset="0"/>
              </a:rPr>
              <a:t>Viết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đoạn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văn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ghi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lại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cảm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xúc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về</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một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thơ</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lục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bát</a:t>
            </a:r>
            <a:endParaRPr lang="en-US" sz="2400" b="1" dirty="0" smtClean="0">
              <a:latin typeface="Times New Roman" pitchFamily="18" charset="0"/>
              <a:cs typeface="Times New Roman" pitchFamily="18" charset="0"/>
            </a:endParaRPr>
          </a:p>
          <a:p>
            <a:pPr marL="2520950"/>
            <a:r>
              <a:rPr lang="en-US" sz="2400" i="1" dirty="0" err="1" smtClean="0">
                <a:latin typeface="Times New Roman" pitchFamily="18" charset="0"/>
                <a:cs typeface="Times New Roman" pitchFamily="18" charset="0"/>
              </a:rPr>
              <a:t>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nào</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phải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người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xa</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i="1" dirty="0" err="1" smtClean="0">
                <a:latin typeface="Times New Roman" pitchFamily="18" charset="0"/>
                <a:cs typeface="Times New Roman" pitchFamily="18" charset="0"/>
              </a:rPr>
              <a:t>Cùng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chung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bác</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mẹ</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một</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nhà</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cùng</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i="1" dirty="0" err="1" smtClean="0">
                <a:latin typeface="Times New Roman" pitchFamily="18" charset="0"/>
                <a:cs typeface="Times New Roman" pitchFamily="18" charset="0"/>
              </a:rPr>
              <a:t>Yêu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nhau</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như</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thể</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tay</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chân</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i="1" dirty="0" err="1" smtClean="0">
                <a:latin typeface="Times New Roman" pitchFamily="18" charset="0"/>
                <a:cs typeface="Times New Roman" pitchFamily="18" charset="0"/>
              </a:rPr>
              <a:t>Anh</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em</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hòa</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thuận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hai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thân</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vui</a:t>
            </a:r>
            <a:r>
              <a:rPr lang="en-US" sz="2400" i="1" dirty="0" smtClean="0">
                <a:latin typeface="Times New Roman" pitchFamily="18" charset="0"/>
                <a:cs typeface="Times New Roman" pitchFamily="18" charset="0"/>
              </a:rPr>
              <a:t> </a:t>
            </a:r>
            <a:r>
              <a:rPr lang="en-US" sz="2400" i="1" dirty="0" err="1" smtClean="0">
                <a:latin typeface="Times New Roman" pitchFamily="18" charset="0"/>
                <a:cs typeface="Times New Roman" pitchFamily="18" charset="0"/>
              </a:rPr>
              <a:t>vầy</a:t>
            </a:r>
            <a:r>
              <a:rPr lang="en-US" sz="2400" i="1"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gn="just"/>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truyền</a:t>
            </a:r>
            <a:r>
              <a:rPr lang="en-US" sz="2400" dirty="0" smtClean="0">
                <a:latin typeface="Times New Roman" pitchFamily="18" charset="0"/>
                <a:cs typeface="Times New Roman" pitchFamily="18" charset="0"/>
              </a:rPr>
              <a:t> tai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bao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lặp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khẳng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khăng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so </a:t>
            </a:r>
            <a:r>
              <a:rPr lang="en-US" sz="2400" dirty="0" err="1" smtClean="0">
                <a:latin typeface="Times New Roman" pitchFamily="18" charset="0"/>
                <a:cs typeface="Times New Roman" pitchFamily="18" charset="0"/>
              </a:rPr>
              <a:t>sánh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nhịp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cũng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hai</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luôn</a:t>
            </a:r>
            <a:r>
              <a:rPr lang="en-US" sz="2400" dirty="0" smtClean="0">
                <a:latin typeface="Times New Roman" pitchFamily="18" charset="0"/>
                <a:cs typeface="Times New Roman" pitchFamily="18" charset="0"/>
              </a:rPr>
              <a:t> ở </a:t>
            </a:r>
            <a:r>
              <a:rPr lang="en-US" sz="2400" dirty="0" err="1" smtClean="0">
                <a:latin typeface="Times New Roman" pitchFamily="18" charset="0"/>
                <a:cs typeface="Times New Roman" pitchFamily="18" charset="0"/>
              </a:rPr>
              <a:t>cạnh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ruột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thịt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cùng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nhịp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nhắn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nhủ</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nhẹ</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thắm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mẹ</a:t>
            </a:r>
            <a:r>
              <a:rPr lang="en-US" sz="2400" dirty="0" smtClean="0">
                <a:latin typeface="Times New Roman" pitchFamily="18" charset="0"/>
                <a:cs typeface="Times New Roman" pitchFamily="18" charset="0"/>
              </a:rPr>
              <a:t> cha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Giúp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trọng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1: RÈN KĨ NĂNG VIẾT BÀI VĂN KỂ LẠI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016758"/>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II. </a:t>
            </a:r>
            <a:r>
              <a:rPr lang="en-US" sz="2000" b="1" dirty="0" err="1" smtClean="0">
                <a:latin typeface="Times New Roman" pitchFamily="18" charset="0"/>
                <a:cs typeface="Times New Roman" pitchFamily="18" charset="0"/>
              </a:rPr>
              <a:t>Phương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pháp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làm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nghiệm</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1. </a:t>
            </a:r>
            <a:r>
              <a:rPr lang="en-US" sz="2000" b="1" dirty="0" err="1" smtClean="0">
                <a:latin typeface="Times New Roman" pitchFamily="18" charset="0"/>
                <a:cs typeface="Times New Roman" pitchFamily="18" charset="0"/>
              </a:rPr>
              <a:t>Phương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pháp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chung</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Bước</a:t>
            </a:r>
            <a:r>
              <a:rPr lang="en-US" sz="2000" b="1" dirty="0" smtClean="0">
                <a:latin typeface="Times New Roman" pitchFamily="18" charset="0"/>
                <a:cs typeface="Times New Roman" pitchFamily="18" charset="0"/>
              </a:rPr>
              <a:t> 1:</a:t>
            </a: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Chuẩn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bị</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trước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viết</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Lựa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-Thu </a:t>
            </a:r>
            <a:r>
              <a:rPr lang="en-US" sz="2000" dirty="0" err="1" smtClean="0">
                <a:latin typeface="Times New Roman" pitchFamily="18" charset="0"/>
                <a:cs typeface="Times New Roman" pitchFamily="18" charset="0"/>
              </a:rPr>
              <a:t>thập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liệu</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Bước</a:t>
            </a:r>
            <a:r>
              <a:rPr lang="en-US" sz="2000" b="1" dirty="0" smtClean="0">
                <a:latin typeface="Times New Roman" pitchFamily="18" charset="0"/>
                <a:cs typeface="Times New Roman" pitchFamily="18" charset="0"/>
              </a:rPr>
              <a:t> 2:</a:t>
            </a:r>
            <a:r>
              <a:rPr lang="en-US" sz="2000"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Tìm</a:t>
            </a:r>
            <a:r>
              <a:rPr lang="en-US" sz="2000" b="1" dirty="0" smtClean="0">
                <a:latin typeface="Times New Roman" pitchFamily="18" charset="0"/>
                <a:cs typeface="Times New Roman" pitchFamily="18" charset="0"/>
              </a:rPr>
              <a:t> ý </a:t>
            </a:r>
            <a:r>
              <a:rPr lang="en-US" sz="2000" b="1" dirty="0" err="1" smtClean="0">
                <a:latin typeface="Times New Roman" pitchFamily="18" charset="0"/>
                <a:cs typeface="Times New Roman" pitchFamily="18" charset="0"/>
              </a:rPr>
              <a:t>và</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lập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dàn</a:t>
            </a:r>
            <a:r>
              <a:rPr lang="en-US" sz="2000" b="1" dirty="0" smtClean="0">
                <a:latin typeface="Times New Roman" pitchFamily="18" charset="0"/>
                <a:cs typeface="Times New Roman" pitchFamily="18" charset="0"/>
              </a:rPr>
              <a:t> ý</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a. </a:t>
            </a:r>
            <a:r>
              <a:rPr lang="en-US" sz="2000" b="1" dirty="0" err="1" smtClean="0">
                <a:latin typeface="Times New Roman" pitchFamily="18" charset="0"/>
                <a:cs typeface="Times New Roman" pitchFamily="18" charset="0"/>
              </a:rPr>
              <a:t>Tìm</a:t>
            </a:r>
            <a:r>
              <a:rPr lang="en-US" sz="2000" b="1" dirty="0" smtClean="0">
                <a:latin typeface="Times New Roman" pitchFamily="18" charset="0"/>
                <a:cs typeface="Times New Roman" pitchFamily="18" charset="0"/>
              </a:rPr>
              <a:t> ý:</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huống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địa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quyết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sao</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nuối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1200329"/>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 </a:t>
            </a:r>
            <a:r>
              <a:rPr lang="pt-BR" b="1" dirty="0" smtClean="0">
                <a:solidFill>
                  <a:srgbClr val="FF0000"/>
                </a:solidFill>
                <a:latin typeface="Times New Roman" pitchFamily="18" charset="0"/>
                <a:cs typeface="Times New Roman" pitchFamily="18" charset="0"/>
              </a:rPr>
              <a:t>ÔN TẬP KĨ NĂNG VIẾT  LÀM MỘT BÀI THƠ LỤC BÁT</a:t>
            </a:r>
            <a:endParaRPr lang="en-US" dirty="0" smtClean="0">
              <a:solidFill>
                <a:srgbClr val="FF0000"/>
              </a:solidFill>
              <a:latin typeface="Times New Roman" pitchFamily="18" charset="0"/>
              <a:cs typeface="Times New Roman" pitchFamily="18" charset="0"/>
            </a:endParaRPr>
          </a:p>
          <a:p>
            <a:pPr algn="ctr"/>
            <a:r>
              <a:rPr lang="pt-BR" b="1" dirty="0" smtClean="0">
                <a:solidFill>
                  <a:srgbClr val="FF0000"/>
                </a:solidFill>
                <a:latin typeface="Times New Roman" pitchFamily="18" charset="0"/>
                <a:cs typeface="Times New Roman" pitchFamily="18" charset="0"/>
              </a:rPr>
              <a:t> VIẾT ĐOẠN VĂN GHI LẠI CẢM XÚC VỀ MỘT BÀI THƠ LỤC BÁT</a:t>
            </a:r>
            <a:endParaRPr lang="en-US" dirty="0" smtClean="0">
              <a:solidFill>
                <a:srgbClr val="FF0000"/>
              </a:solidFill>
              <a:latin typeface="Times New Roman" pitchFamily="18" charset="0"/>
              <a:cs typeface="Times New Roman" pitchFamily="18" charset="0"/>
            </a:endParaRPr>
          </a:p>
          <a:p>
            <a:pPr algn="ct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685800"/>
            <a:ext cx="9144000" cy="6247864"/>
          </a:xfrm>
          <a:prstGeom prst="rect">
            <a:avLst/>
          </a:prstGeom>
          <a:noFill/>
        </p:spPr>
        <p:txBody>
          <a:bodyPr wrap="square" rtlCol="0">
            <a:spAutoFit/>
          </a:bodyPr>
          <a:lstStyle/>
          <a:p>
            <a:pPr algn="just"/>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6: </a:t>
            </a:r>
            <a:r>
              <a:rPr lang="en-US" sz="2000" b="1" dirty="0" err="1" smtClean="0">
                <a:latin typeface="Times New Roman" pitchFamily="18" charset="0"/>
                <a:cs typeface="Times New Roman" pitchFamily="18" charset="0"/>
              </a:rPr>
              <a:t>Viết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đoạn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ghi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cảm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xúc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thơ</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lục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bát</a:t>
            </a:r>
            <a:r>
              <a:rPr lang="en-US" sz="2000" b="1" dirty="0" smtClean="0">
                <a:latin typeface="Times New Roman" pitchFamily="18" charset="0"/>
                <a:cs typeface="Times New Roman" pitchFamily="18" charset="0"/>
              </a:rPr>
              <a:t> </a:t>
            </a:r>
          </a:p>
          <a:p>
            <a:pPr marL="2174875" indent="55563"/>
            <a:r>
              <a:rPr lang="en-US" sz="2000" i="1" dirty="0" err="1" smtClean="0">
                <a:latin typeface="Times New Roman" pitchFamily="18" charset="0"/>
                <a:cs typeface="Times New Roman" pitchFamily="18" charset="0"/>
              </a:rPr>
              <a:t>Nước</a:t>
            </a:r>
            <a:r>
              <a:rPr lang="en-US" sz="2000" i="1" dirty="0" smtClean="0">
                <a:latin typeface="Times New Roman" pitchFamily="18" charset="0"/>
                <a:cs typeface="Times New Roman" pitchFamily="18" charset="0"/>
              </a:rPr>
              <a:t> non </a:t>
            </a:r>
            <a:r>
              <a:rPr lang="en-US" sz="2000" i="1" dirty="0" err="1" smtClean="0">
                <a:latin typeface="Times New Roman" pitchFamily="18" charset="0"/>
                <a:cs typeface="Times New Roman" pitchFamily="18" charset="0"/>
              </a:rPr>
              <a:t>lận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đận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mình</a:t>
            </a:r>
            <a:r>
              <a:rPr lang="en-US" sz="2000" i="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i="1" dirty="0" err="1" smtClean="0">
                <a:latin typeface="Times New Roman" pitchFamily="18" charset="0"/>
                <a:cs typeface="Times New Roman" pitchFamily="18" charset="0"/>
              </a:rPr>
              <a:t>Thân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cò</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lên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thác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xuống</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ghềnh</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bấy</a:t>
            </a:r>
            <a:r>
              <a:rPr lang="en-US" sz="2000" i="1" dirty="0" smtClean="0">
                <a:latin typeface="Times New Roman" pitchFamily="18" charset="0"/>
                <a:cs typeface="Times New Roman" pitchFamily="18" charset="0"/>
              </a:rPr>
              <a:t> nay.</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i="1" dirty="0" smtClean="0">
                <a:latin typeface="Times New Roman" pitchFamily="18" charset="0"/>
                <a:cs typeface="Times New Roman" pitchFamily="18" charset="0"/>
              </a:rPr>
              <a:t>Ai </a:t>
            </a:r>
            <a:r>
              <a:rPr lang="en-US" sz="2000" i="1" dirty="0" err="1" smtClean="0">
                <a:latin typeface="Times New Roman" pitchFamily="18" charset="0"/>
                <a:cs typeface="Times New Roman" pitchFamily="18" charset="0"/>
              </a:rPr>
              <a:t>làm</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bể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kia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đầy</a:t>
            </a:r>
            <a:r>
              <a:rPr lang="en-US" sz="2000" i="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i="1" dirty="0" smtClean="0">
                <a:latin typeface="Times New Roman" pitchFamily="18" charset="0"/>
                <a:cs typeface="Times New Roman" pitchFamily="18" charset="0"/>
              </a:rPr>
              <a:t>Cho </a:t>
            </a:r>
            <a:r>
              <a:rPr lang="en-US" sz="2000" i="1" dirty="0" err="1" smtClean="0">
                <a:latin typeface="Times New Roman" pitchFamily="18" charset="0"/>
                <a:cs typeface="Times New Roman" pitchFamily="18" charset="0"/>
              </a:rPr>
              <a:t>ao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kia</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cạn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cho</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gầy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cò</a:t>
            </a:r>
            <a:r>
              <a:rPr lang="en-US" sz="2000" i="1" dirty="0" smtClean="0">
                <a:latin typeface="Times New Roman" pitchFamily="18" charset="0"/>
                <a:cs typeface="Times New Roman" pitchFamily="18" charset="0"/>
              </a:rPr>
              <a:t> con?</a:t>
            </a:r>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than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nghiệp</a:t>
            </a:r>
            <a:r>
              <a:rPr lang="en-US" sz="2000" dirty="0" smtClean="0">
                <a:latin typeface="Times New Roman" pitchFamily="18" charset="0"/>
                <a:cs typeface="Times New Roman" pitchFamily="18" charset="0"/>
              </a:rPr>
              <a:t> lam </a:t>
            </a:r>
            <a:r>
              <a:rPr lang="en-US" sz="2000" dirty="0" err="1" smtClean="0">
                <a:latin typeface="Times New Roman" pitchFamily="18" charset="0"/>
                <a:cs typeface="Times New Roman" pitchFamily="18" charset="0"/>
              </a:rPr>
              <a:t>lũ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cò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bênh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ớt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nặng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ốm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đắng</a:t>
            </a:r>
            <a:r>
              <a:rPr lang="en-US" sz="2000" dirty="0" smtClean="0">
                <a:latin typeface="Times New Roman" pitchFamily="18" charset="0"/>
                <a:cs typeface="Times New Roman" pitchFamily="18" charset="0"/>
              </a:rPr>
              <a:t> cay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Bởi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tham</a:t>
            </a:r>
            <a:r>
              <a:rPr lang="en-US" sz="2000" dirty="0" smtClean="0">
                <a:latin typeface="Times New Roman" pitchFamily="18" charset="0"/>
                <a:cs typeface="Times New Roman" pitchFamily="18" charset="0"/>
              </a:rPr>
              <a:t> lam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ngoài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phiếm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a:t>
            </a:r>
            <a:r>
              <a:rPr lang="en-US" sz="2000" dirty="0" smtClean="0">
                <a:latin typeface="Times New Roman" pitchFamily="18" charset="0"/>
                <a:cs typeface="Times New Roman" pitchFamily="18" charset="0"/>
              </a:rPr>
              <a:t> con” ở </a:t>
            </a:r>
            <a:r>
              <a:rPr lang="en-US" sz="2000" dirty="0" err="1" smtClean="0">
                <a:latin typeface="Times New Roman" pitchFamily="18" charset="0"/>
                <a:cs typeface="Times New Roman" pitchFamily="18" charset="0"/>
              </a:rPr>
              <a:t>cuối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hệ</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nhịp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nhịp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điệp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xót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cò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in </a:t>
            </a:r>
            <a:r>
              <a:rPr lang="en-US" sz="2000" dirty="0" err="1" smtClean="0">
                <a:latin typeface="Times New Roman" pitchFamily="18" charset="0"/>
                <a:cs typeface="Times New Roman" pitchFamily="18" charset="0"/>
              </a:rPr>
              <a:t>sâu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a:t>
            </a:r>
            <a:r>
              <a:rPr lang="vi-VN" b="1" dirty="0" smtClean="0">
                <a:solidFill>
                  <a:srgbClr val="FF0000"/>
                </a:solidFill>
                <a:latin typeface="Times New Roman" pitchFamily="18" charset="0"/>
                <a:cs typeface="Times New Roman" pitchFamily="18" charset="0"/>
              </a:rPr>
              <a:t> ÔN TẬP NÓI VÀ NGHE</a:t>
            </a:r>
            <a:r>
              <a:rPr lang="en-US" b="1" dirty="0" smtClean="0">
                <a:solidFill>
                  <a:srgbClr val="FF0000"/>
                </a:solidFill>
                <a:latin typeface="Times New Roman" pitchFamily="18" charset="0"/>
                <a:cs typeface="Times New Roman" pitchFamily="18" charset="0"/>
              </a:rPr>
              <a:t>  TRÌNH BÀY SUY NGHĨ VỀ TÌNH CẢM CỦA CON NGƯỜI QUÊ HƯƠNG</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15400" cy="5909310"/>
          </a:xfrm>
          <a:prstGeom prst="rect">
            <a:avLst/>
          </a:prstGeom>
          <a:noFill/>
        </p:spPr>
        <p:txBody>
          <a:bodyPr wrap="square" rtlCol="0">
            <a:spAutoFit/>
          </a:bodyPr>
          <a:lstStyle/>
          <a:p>
            <a:pPr algn="just"/>
            <a:r>
              <a:rPr lang="vi-VN" sz="2000" b="1" dirty="0" smtClean="0">
                <a:latin typeface="Times New Roman" pitchFamily="18" charset="0"/>
                <a:cs typeface="Times New Roman" pitchFamily="18" charset="0"/>
              </a:rPr>
              <a:t>I.  LÍ THUYẾT </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a:t>
            </a:r>
            <a:r>
              <a:rPr lang="vi-VN" sz="2000" b="1" dirty="0" smtClean="0">
                <a:latin typeface="Times New Roman" pitchFamily="18" charset="0"/>
                <a:cs typeface="Times New Roman" pitchFamily="18" charset="0"/>
              </a:rPr>
              <a:t>Các bước thảo luận nhóm về một vấn đề cần có giải pháp thống nhất.</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1.Bước 1: Chuẩn bị</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Xác định đề tài, người nghe, mục đích, không gian, thời gian nói.</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Bài nói nhằm mục đích gì?</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Người nghe là ai?</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Em chọn không gian nào để thực hiện bài nói (trình bày)?</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Em dự định trình bày trong bao nhiêu phút?</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2.Bước 2: Chuẩn bị nội dung nói </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 Xác định đề tài: </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 Các ý cần phải nói và sắp xếp theo trình tự phù hợp:</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Nêu vấn đề: </a:t>
            </a:r>
            <a:r>
              <a:rPr lang="vi-VN" sz="2000" i="1" dirty="0" smtClean="0">
                <a:latin typeface="Times New Roman" pitchFamily="18" charset="0"/>
                <a:cs typeface="Times New Roman" pitchFamily="18" charset="0"/>
              </a:rPr>
              <a:t>Khái quát suy nghĩ của em về tình cảm gắn bó của con người với quê hương</a:t>
            </a:r>
            <a:r>
              <a:rPr lang="vi-VN" sz="2000" dirty="0" smtClean="0">
                <a:latin typeface="Times New Roman" pitchFamily="18" charset="0"/>
                <a:cs typeface="Times New Roman" pitchFamily="18" charset="0"/>
              </a:rPr>
              <a:t> (đó là tình cảm thiêng liêng của mỗi người)</a:t>
            </a:r>
            <a:endParaRPr lang="en-US" sz="2000" dirty="0" smtClean="0">
              <a:latin typeface="Times New Roman" pitchFamily="18" charset="0"/>
              <a:cs typeface="Times New Roman" pitchFamily="18" charset="0"/>
            </a:endParaRPr>
          </a:p>
          <a:p>
            <a:pPr algn="just"/>
            <a:r>
              <a:rPr lang="vi-VN" sz="2000" i="1" dirty="0" smtClean="0">
                <a:latin typeface="Times New Roman" pitchFamily="18" charset="0"/>
                <a:cs typeface="Times New Roman" pitchFamily="18" charset="0"/>
              </a:rPr>
              <a:t>+ Các biểu hiện cụ thểcủa tình cảm gắn bó của con người với quê hương</a:t>
            </a:r>
            <a:r>
              <a:rPr lang="vi-VN" sz="2000" dirty="0" smtClean="0">
                <a:latin typeface="Times New Roman" pitchFamily="18" charset="0"/>
                <a:cs typeface="Times New Roman" pitchFamily="18" charset="0"/>
              </a:rPr>
              <a:t> (tình cảm đối với những gì thân thiết, với phong cảnh, với phong tục tập quán, với những món ăn gần gũi đậm đà hương vị quê hương...)</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Ý nghĩa của tình yêu quê hương với mỗi người (giúp con người sống tốt, là động lực để con người phấn đấu hoàn thiện bản thân, không quên cội nguồn,...)</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ox(in)">
                                      <p:cBhvr>
                                        <p:cTn id="10" dur="500"/>
                                        <p:tgtEl>
                                          <p:spTgt spid="5">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box(in)">
                                      <p:cBhvr>
                                        <p:cTn id="13" dur="500"/>
                                        <p:tgtEl>
                                          <p:spTgt spid="5">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box(in)">
                                      <p:cBhvr>
                                        <p:cTn id="16" dur="500"/>
                                        <p:tgtEl>
                                          <p:spTgt spid="5">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ox(in)">
                                      <p:cBhvr>
                                        <p:cTn id="19" dur="500"/>
                                        <p:tgtEl>
                                          <p:spTgt spid="5">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ox(in)">
                                      <p:cBhvr>
                                        <p:cTn id="22" dur="500"/>
                                        <p:tgtEl>
                                          <p:spTgt spid="5">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box(in)">
                                      <p:cBhvr>
                                        <p:cTn id="25" dur="500"/>
                                        <p:tgtEl>
                                          <p:spTgt spid="5">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box(in)">
                                      <p:cBhvr>
                                        <p:cTn id="28" dur="500"/>
                                        <p:tgtEl>
                                          <p:spTgt spid="5">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box(in)">
                                      <p:cBhvr>
                                        <p:cTn id="31" dur="500"/>
                                        <p:tgtEl>
                                          <p:spTgt spid="5">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box(in)">
                                      <p:cBhvr>
                                        <p:cTn id="34" dur="500"/>
                                        <p:tgtEl>
                                          <p:spTgt spid="5">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ox(in)">
                                      <p:cBhvr>
                                        <p:cTn id="37" dur="500"/>
                                        <p:tgtEl>
                                          <p:spTgt spid="5">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5">
                                            <p:txEl>
                                              <p:pRg st="11" end="11"/>
                                            </p:txEl>
                                          </p:spTgt>
                                        </p:tgtEl>
                                        <p:attrNameLst>
                                          <p:attrName>style.visibility</p:attrName>
                                        </p:attrNameLst>
                                      </p:cBhvr>
                                      <p:to>
                                        <p:strVal val="visible"/>
                                      </p:to>
                                    </p:set>
                                    <p:animEffect transition="in" filter="box(in)">
                                      <p:cBhvr>
                                        <p:cTn id="40" dur="500"/>
                                        <p:tgtEl>
                                          <p:spTgt spid="5">
                                            <p:txEl>
                                              <p:pRg st="11" end="11"/>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animEffect transition="in" filter="box(in)">
                                      <p:cBhvr>
                                        <p:cTn id="43" dur="500"/>
                                        <p:tgtEl>
                                          <p:spTgt spid="5">
                                            <p:txEl>
                                              <p:pRg st="12" end="12"/>
                                            </p:txEl>
                                          </p:spTgt>
                                        </p:tgtEl>
                                      </p:cBhvr>
                                    </p:animEffect>
                                  </p:childTnLst>
                                </p:cTn>
                              </p:par>
                              <p:par>
                                <p:cTn id="44" presetID="4" presetClass="entr" presetSubtype="16" fill="hold" nodeType="withEffect">
                                  <p:stCondLst>
                                    <p:cond delay="0"/>
                                  </p:stCondLst>
                                  <p:childTnLst>
                                    <p:set>
                                      <p:cBhvr>
                                        <p:cTn id="45" dur="1" fill="hold">
                                          <p:stCondLst>
                                            <p:cond delay="0"/>
                                          </p:stCondLst>
                                        </p:cTn>
                                        <p:tgtEl>
                                          <p:spTgt spid="5">
                                            <p:txEl>
                                              <p:pRg st="13" end="13"/>
                                            </p:txEl>
                                          </p:spTgt>
                                        </p:tgtEl>
                                        <p:attrNameLst>
                                          <p:attrName>style.visibility</p:attrName>
                                        </p:attrNameLst>
                                      </p:cBhvr>
                                      <p:to>
                                        <p:strVal val="visible"/>
                                      </p:to>
                                    </p:set>
                                    <p:animEffect transition="in" filter="box(in)">
                                      <p:cBhvr>
                                        <p:cTn id="46" dur="500"/>
                                        <p:tgtEl>
                                          <p:spTgt spid="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a:t>
            </a:r>
            <a:r>
              <a:rPr lang="vi-VN" b="1" dirty="0" smtClean="0">
                <a:solidFill>
                  <a:srgbClr val="FF0000"/>
                </a:solidFill>
                <a:latin typeface="Times New Roman" pitchFamily="18" charset="0"/>
                <a:cs typeface="Times New Roman" pitchFamily="18" charset="0"/>
              </a:rPr>
              <a:t> ÔN TẬP NÓI VÀ NGHE</a:t>
            </a:r>
            <a:r>
              <a:rPr lang="en-US" b="1" dirty="0" smtClean="0">
                <a:solidFill>
                  <a:srgbClr val="FF0000"/>
                </a:solidFill>
                <a:latin typeface="Times New Roman" pitchFamily="18" charset="0"/>
                <a:cs typeface="Times New Roman" pitchFamily="18" charset="0"/>
              </a:rPr>
              <a:t>  TRÌNH BÀY SUY NGHĨ VỀ TÌNH CẢM CỦA CON NGƯỜI QUÊ HƯƠNG</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15400" cy="5355312"/>
          </a:xfrm>
          <a:prstGeom prst="rect">
            <a:avLst/>
          </a:prstGeom>
          <a:noFill/>
        </p:spPr>
        <p:txBody>
          <a:bodyPr wrap="square" rtlCol="0">
            <a:spAutoFit/>
          </a:bodyPr>
          <a:lstStyle/>
          <a:p>
            <a:pPr algn="just"/>
            <a:r>
              <a:rPr lang="vi-VN" b="1" dirty="0" smtClean="0">
                <a:latin typeface="Times New Roman" pitchFamily="18" charset="0"/>
                <a:cs typeface="Times New Roman" pitchFamily="18" charset="0"/>
              </a:rPr>
              <a:t>Bước 3</a:t>
            </a:r>
            <a:r>
              <a:rPr lang="vi-VN" dirty="0" smtClean="0">
                <a:latin typeface="Times New Roman" pitchFamily="18" charset="0"/>
                <a:cs typeface="Times New Roman" pitchFamily="18" charset="0"/>
              </a:rPr>
              <a:t>.</a:t>
            </a:r>
            <a:r>
              <a:rPr lang="vi-VN" b="1" dirty="0" smtClean="0">
                <a:latin typeface="Times New Roman" pitchFamily="18" charset="0"/>
                <a:cs typeface="Times New Roman" pitchFamily="18" charset="0"/>
              </a:rPr>
              <a:t>Luyện tập </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Tự mình tập luyện, tự trình bày (có thể đứng trước gương, ghi âm lại để tự rút kinh nghiệm).</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Trình bày trước một bạn hoặc một nhóm để nhờ họ góp ý.</a:t>
            </a:r>
            <a:endParaRPr lang="en-US" dirty="0" smtClean="0">
              <a:latin typeface="Times New Roman" pitchFamily="18" charset="0"/>
              <a:cs typeface="Times New Roman" pitchFamily="18" charset="0"/>
            </a:endParaRPr>
          </a:p>
          <a:p>
            <a:pPr algn="just"/>
            <a:r>
              <a:rPr lang="vi-VN" b="1" dirty="0" smtClean="0">
                <a:latin typeface="Times New Roman" pitchFamily="18" charset="0"/>
                <a:cs typeface="Times New Roman" pitchFamily="18" charset="0"/>
              </a:rPr>
              <a:t>Bước 4: Trao đổi, đánh giá.</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Mình nói (trình bày) cho người khác nghe thì tiếp thu những góp ý từ phía người nghe để tự rút kinh nghiệm.</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Nếu trong vai trò người nghe, hãy đưa ra những ưu điểm trong cách trình bày và chỉ ra những hạn chế cần khắc phục.</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Sử dụng bảng đánh giá để tự đánh giá và điều chỉnh bài nói của mình </a:t>
            </a:r>
            <a:endParaRPr lang="en-US" dirty="0" smtClean="0">
              <a:latin typeface="Times New Roman" pitchFamily="18" charset="0"/>
              <a:cs typeface="Times New Roman" pitchFamily="18" charset="0"/>
            </a:endParaRPr>
          </a:p>
          <a:p>
            <a:pPr algn="just"/>
            <a:r>
              <a:rPr lang="vi-VN" b="1" dirty="0" smtClean="0">
                <a:latin typeface="Times New Roman" pitchFamily="18" charset="0"/>
                <a:cs typeface="Times New Roman" pitchFamily="18" charset="0"/>
              </a:rPr>
              <a:t>II. THỰC HÀNH NÓI VÀ NGHE</a:t>
            </a:r>
            <a:endParaRPr lang="en-US" dirty="0" smtClean="0">
              <a:latin typeface="Times New Roman" pitchFamily="18" charset="0"/>
              <a:cs typeface="Times New Roman" pitchFamily="18" charset="0"/>
            </a:endParaRPr>
          </a:p>
          <a:p>
            <a:pPr algn="just"/>
            <a:r>
              <a:rPr lang="vi-VN" b="1" dirty="0" smtClean="0">
                <a:latin typeface="Times New Roman" pitchFamily="18" charset="0"/>
                <a:cs typeface="Times New Roman" pitchFamily="18" charset="0"/>
              </a:rPr>
              <a:t>Đề bài 1: Quê em có nhiều cảnh đẹp, có lũy tre xanh, cây đa, mái đình, cánh đồng lúa...Em hãy trình bày suy nghĩ của em về cảnh làng quê, nơi em gắn bó.</a:t>
            </a:r>
            <a:endParaRPr lang="en-US" dirty="0" smtClean="0">
              <a:latin typeface="Times New Roman" pitchFamily="18" charset="0"/>
              <a:cs typeface="Times New Roman" pitchFamily="18" charset="0"/>
            </a:endParaRPr>
          </a:p>
          <a:p>
            <a:pPr algn="just"/>
            <a:r>
              <a:rPr lang="vi-VN" b="1" dirty="0" smtClean="0">
                <a:latin typeface="Times New Roman" pitchFamily="18" charset="0"/>
                <a:cs typeface="Times New Roman" pitchFamily="18" charset="0"/>
              </a:rPr>
              <a:t>1. Bước 1: Chuẩn bị</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Xác định đề tài, người nghe, mục đích, không gian, thời gian nói.</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Bài nói nhằm mục đích gì? (suy nghĩ của em về cảnh làng quê, nơi em gắn bó)</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Người nghe là ai? (thầy/cô, các bạn)</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Em chọn không gian nào để thực hiện bài nói (trình bày)? (trên lớp)</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Em dự định trình bày trong bao nhiêu phút? (7 phút)</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
                                            <p:txEl>
                                              <p:pRg st="11" end="11"/>
                                            </p:txEl>
                                          </p:spTgt>
                                        </p:tgtEl>
                                        <p:attrNameLst>
                                          <p:attrName>style.visibility</p:attrName>
                                        </p:attrNameLst>
                                      </p:cBhvr>
                                      <p:to>
                                        <p:strVal val="visible"/>
                                      </p:to>
                                    </p:set>
                                    <p:animEffect transition="in" filter="box(in)">
                                      <p:cBhvr>
                                        <p:cTn id="62" dur="500"/>
                                        <p:tgtEl>
                                          <p:spTgt spid="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
                                            <p:txEl>
                                              <p:pRg st="12" end="12"/>
                                            </p:txEl>
                                          </p:spTgt>
                                        </p:tgtEl>
                                        <p:attrNameLst>
                                          <p:attrName>style.visibility</p:attrName>
                                        </p:attrNameLst>
                                      </p:cBhvr>
                                      <p:to>
                                        <p:strVal val="visible"/>
                                      </p:to>
                                    </p:set>
                                    <p:animEffect transition="in" filter="box(in)">
                                      <p:cBhvr>
                                        <p:cTn id="67" dur="500"/>
                                        <p:tgtEl>
                                          <p:spTgt spid="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5">
                                            <p:txEl>
                                              <p:pRg st="13" end="13"/>
                                            </p:txEl>
                                          </p:spTgt>
                                        </p:tgtEl>
                                        <p:attrNameLst>
                                          <p:attrName>style.visibility</p:attrName>
                                        </p:attrNameLst>
                                      </p:cBhvr>
                                      <p:to>
                                        <p:strVal val="visible"/>
                                      </p:to>
                                    </p:set>
                                    <p:animEffect transition="in" filter="box(in)">
                                      <p:cBhvr>
                                        <p:cTn id="72" dur="500"/>
                                        <p:tgtEl>
                                          <p:spTgt spid="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5">
                                            <p:txEl>
                                              <p:pRg st="14" end="14"/>
                                            </p:txEl>
                                          </p:spTgt>
                                        </p:tgtEl>
                                        <p:attrNameLst>
                                          <p:attrName>style.visibility</p:attrName>
                                        </p:attrNameLst>
                                      </p:cBhvr>
                                      <p:to>
                                        <p:strVal val="visible"/>
                                      </p:to>
                                    </p:set>
                                    <p:animEffect transition="in" filter="box(in)">
                                      <p:cBhvr>
                                        <p:cTn id="77" dur="500"/>
                                        <p:tgtEl>
                                          <p:spTgt spid="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a:t>
            </a:r>
            <a:r>
              <a:rPr lang="vi-VN" b="1" dirty="0" smtClean="0">
                <a:solidFill>
                  <a:srgbClr val="FF0000"/>
                </a:solidFill>
                <a:latin typeface="Times New Roman" pitchFamily="18" charset="0"/>
                <a:cs typeface="Times New Roman" pitchFamily="18" charset="0"/>
              </a:rPr>
              <a:t> ÔN TẬP NÓI VÀ NGHE</a:t>
            </a:r>
            <a:r>
              <a:rPr lang="en-US" b="1" dirty="0" smtClean="0">
                <a:solidFill>
                  <a:srgbClr val="FF0000"/>
                </a:solidFill>
                <a:latin typeface="Times New Roman" pitchFamily="18" charset="0"/>
                <a:cs typeface="Times New Roman" pitchFamily="18" charset="0"/>
              </a:rPr>
              <a:t>  TRÌNH BÀY SUY NGHĨ VỀ TÌNH CẢM CỦA CON NGƯỜI QUÊ HƯƠNG</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15400" cy="5016758"/>
          </a:xfrm>
          <a:prstGeom prst="rect">
            <a:avLst/>
          </a:prstGeom>
          <a:noFill/>
        </p:spPr>
        <p:txBody>
          <a:bodyPr wrap="square" rtlCol="0">
            <a:spAutoFit/>
          </a:bodyPr>
          <a:lstStyle/>
          <a:p>
            <a:pPr algn="just"/>
            <a:r>
              <a:rPr lang="vi-VN" sz="2000" b="1" dirty="0" smtClean="0">
                <a:latin typeface="Times New Roman" pitchFamily="18" charset="0"/>
                <a:cs typeface="Times New Roman" pitchFamily="18" charset="0"/>
              </a:rPr>
              <a:t>Bước 2: Chuẩn bị nội dung nói</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*Tiến hành thảo luận nhóm nhỏ theo kĩ thuật </a:t>
            </a:r>
            <a:r>
              <a:rPr lang="vi-VN" sz="2000" dirty="0" smtClean="0">
                <a:latin typeface="Times New Roman" pitchFamily="18" charset="0"/>
                <a:cs typeface="Times New Roman" pitchFamily="18" charset="0"/>
              </a:rPr>
              <a:t>"bể cá"</a:t>
            </a:r>
            <a:r>
              <a:rPr lang="vi-VN" sz="2000" b="1" dirty="0" smtClean="0">
                <a:latin typeface="Times New Roman" pitchFamily="18" charset="0"/>
                <a:cs typeface="Times New Roman" pitchFamily="18" charset="0"/>
              </a:rPr>
              <a:t>(5 phút)</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(GV chia lớp làm 2 nhóm, 1 nhóm thảo luận ngồi giữa lớp và thảo luận với nhau , còn những HS khác trong lớp ngồi xung quanh ở vòng ngoài theo dõi cuộc thảo luận đó và sau khi kết thúc cuộc thảo luận thì đưa ra những nhận xét về cách ứng xử của những HS thảo luận (là một kỹ thuật dùng cho thảo luận nhóm)</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Trong nhóm thảo luận có thể có một vị trí không có người ngồi. HS tham gia nhóm quan sát có thể ngồi vào chỗ đó và đóng góp ý kiến vào cuộc thảo luận, ví dụ đưa ra một câu hỏi đối với nhóm thảo luận hoặc phát biểu ý kiến khi cuộc thảo luận bị chững lại trong nhóm. Bảng câu hỏi dành cho những ngýời quan sát</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Người nói có nhìn vào những người đang nói với mình không?</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Họ có nói một cách dễ hiểu không?</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Họ có để những người khác nói hay không?</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Họ có đưa ra được những luận điểm đáng thuyết phục hay không?</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Họ có đề cập đến luận điểm của người nói trước mình không?</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a:t>
            </a:r>
            <a:r>
              <a:rPr lang="vi-VN" b="1" dirty="0" smtClean="0">
                <a:solidFill>
                  <a:srgbClr val="FF0000"/>
                </a:solidFill>
                <a:latin typeface="Times New Roman" pitchFamily="18" charset="0"/>
                <a:cs typeface="Times New Roman" pitchFamily="18" charset="0"/>
              </a:rPr>
              <a:t> ÔN TẬP NÓI VÀ NGHE</a:t>
            </a:r>
            <a:r>
              <a:rPr lang="en-US" b="1" dirty="0" smtClean="0">
                <a:solidFill>
                  <a:srgbClr val="FF0000"/>
                </a:solidFill>
                <a:latin typeface="Times New Roman" pitchFamily="18" charset="0"/>
                <a:cs typeface="Times New Roman" pitchFamily="18" charset="0"/>
              </a:rPr>
              <a:t>  TRÌNH BÀY SUY NGHĨ VỀ TÌNH CẢM CỦA CON NGƯỜI QUÊ HƯƠNG</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15400" cy="5078313"/>
          </a:xfrm>
          <a:prstGeom prst="rect">
            <a:avLst/>
          </a:prstGeom>
          <a:noFill/>
        </p:spPr>
        <p:txBody>
          <a:bodyPr wrap="square" rtlCol="0">
            <a:spAutoFit/>
          </a:bodyPr>
          <a:lstStyle/>
          <a:p>
            <a:pPr algn="just"/>
            <a:r>
              <a:rPr lang="vi-VN" dirty="0" smtClean="0">
                <a:latin typeface="Times New Roman" pitchFamily="18" charset="0"/>
                <a:cs typeface="Times New Roman" pitchFamily="18" charset="0"/>
              </a:rPr>
              <a:t>- Họ có đề cập đến luận điểm của người nói trước mình không?</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Họ có lệch hướng khỏi đề tài hay không?</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Họ có tôn trọng những quan điểm khác hay không?)</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Nội dung thảo luận là tìm ý cho đề bài (em sẽ trình bày những ý chính nào để đáp ứng đề bài trên)</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Sau khi thảo luận. Nhóm ở giữa lớp đứng lên trình bày ý, còn các bạn khác bổ sung thêm ý kiến</a:t>
            </a:r>
            <a:endParaRPr lang="en-US" dirty="0" smtClean="0">
              <a:latin typeface="Times New Roman" pitchFamily="18" charset="0"/>
              <a:cs typeface="Times New Roman" pitchFamily="18" charset="0"/>
            </a:endParaRPr>
          </a:p>
          <a:p>
            <a:pPr algn="just"/>
            <a:r>
              <a:rPr lang="vi-VN" b="1" dirty="0" smtClean="0">
                <a:latin typeface="Times New Roman" pitchFamily="18" charset="0"/>
                <a:cs typeface="Times New Roman" pitchFamily="18" charset="0"/>
              </a:rPr>
              <a:t>- Xác định đề tài:  Cảnh làng quê nơi em gắn bó gợi cho em những suy nghĩ gì ?</a:t>
            </a:r>
            <a:endParaRPr lang="en-US" dirty="0" smtClean="0">
              <a:latin typeface="Times New Roman" pitchFamily="18" charset="0"/>
              <a:cs typeface="Times New Roman" pitchFamily="18" charset="0"/>
            </a:endParaRPr>
          </a:p>
          <a:p>
            <a:pPr algn="just"/>
            <a:r>
              <a:rPr lang="vi-VN" b="1" dirty="0" smtClean="0">
                <a:latin typeface="Times New Roman" pitchFamily="18" charset="0"/>
                <a:cs typeface="Times New Roman" pitchFamily="18" charset="0"/>
              </a:rPr>
              <a:t>- Các ý cần phải nói và sắp xếp theo trình tự phù hợp:</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Nêu vấn đề: </a:t>
            </a:r>
            <a:r>
              <a:rPr lang="vi-VN" i="1" dirty="0" smtClean="0">
                <a:latin typeface="Times New Roman" pitchFamily="18" charset="0"/>
                <a:cs typeface="Times New Roman" pitchFamily="18" charset="0"/>
              </a:rPr>
              <a:t>Khái quát suy nghĩ của em về tình cảm gắn bó của con người với quê hương</a:t>
            </a:r>
            <a:r>
              <a:rPr lang="vi-VN" dirty="0" smtClean="0">
                <a:latin typeface="Times New Roman" pitchFamily="18" charset="0"/>
                <a:cs typeface="Times New Roman" pitchFamily="18" charset="0"/>
              </a:rPr>
              <a:t> (đó là tình cảm thiêng liêng của mỗi người). Trong đó, cảnh vật quê hương vốn là những thứ thân quen, là dấu hiệu làng quê, nơi mỗi con người gắn bó, yêu thương.</a:t>
            </a:r>
            <a:endParaRPr lang="en-US" dirty="0" smtClean="0">
              <a:latin typeface="Times New Roman" pitchFamily="18" charset="0"/>
              <a:cs typeface="Times New Roman" pitchFamily="18" charset="0"/>
            </a:endParaRPr>
          </a:p>
          <a:p>
            <a:pPr algn="just"/>
            <a:r>
              <a:rPr lang="vi-VN" i="1" dirty="0" smtClean="0">
                <a:latin typeface="Times New Roman" pitchFamily="18" charset="0"/>
                <a:cs typeface="Times New Roman" pitchFamily="18" charset="0"/>
              </a:rPr>
              <a:t>+ Các biểu hiện cụ thểcủa tình cảm gắn bó của con người với cảnh vật quê hương</a:t>
            </a:r>
            <a:r>
              <a:rPr lang="vi-VN"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r>
              <a:rPr lang="vi-VN" dirty="0" smtClean="0">
                <a:latin typeface="Times New Roman" pitchFamily="18" charset="0"/>
                <a:cs typeface="Times New Roman" pitchFamily="18" charset="0"/>
              </a:rPr>
              <a:t>+ + Cảnh thiên nhiên làng quê em: Vị trí em sinh ra và lớn lên ở vùng đồng bằng Bắc Bộ, nên em đã gắn bó với cảnh vật quen thuộc của quê hương: Cánh đồng lúa thẳng cánh cò bay, cây đa đầu làng vươn mình che bóng mát, mái đình làng cổ kính rêu phong, con sông quê êm đềm ôm ấp lấy từng thôn xóm, lũy tre xanh rì rào...</a:t>
            </a:r>
            <a:endParaRPr lang="en-US" dirty="0" smtClean="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a:t>
            </a:r>
            <a:r>
              <a:rPr lang="vi-VN" b="1" dirty="0" smtClean="0">
                <a:solidFill>
                  <a:srgbClr val="FF0000"/>
                </a:solidFill>
                <a:latin typeface="Times New Roman" pitchFamily="18" charset="0"/>
                <a:cs typeface="Times New Roman" pitchFamily="18" charset="0"/>
              </a:rPr>
              <a:t> ÔN TẬP NÓI VÀ NGHE</a:t>
            </a:r>
            <a:r>
              <a:rPr lang="en-US" b="1" dirty="0" smtClean="0">
                <a:solidFill>
                  <a:srgbClr val="FF0000"/>
                </a:solidFill>
                <a:latin typeface="Times New Roman" pitchFamily="18" charset="0"/>
                <a:cs typeface="Times New Roman" pitchFamily="18" charset="0"/>
              </a:rPr>
              <a:t>  TRÌNH BÀY SUY NGHĨ VỀ TÌNH CẢM CỦA CON NGƯỜI QUÊ HƯƠNG</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838200"/>
            <a:ext cx="9144000" cy="6001643"/>
          </a:xfrm>
          <a:prstGeom prst="rect">
            <a:avLst/>
          </a:prstGeom>
          <a:noFill/>
        </p:spPr>
        <p:txBody>
          <a:bodyPr wrap="square" rtlCol="0">
            <a:spAutoFit/>
          </a:bodyPr>
          <a:lstStyle/>
          <a:p>
            <a:pPr algn="just"/>
            <a:r>
              <a:rPr lang="vi-VN" sz="2400" i="1" dirty="0" smtClean="0">
                <a:latin typeface="Times New Roman" pitchFamily="18" charset="0"/>
                <a:cs typeface="Times New Roman" pitchFamily="18" charset="0"/>
              </a:rPr>
              <a:t>+ Biểu hiện cụ thể của tình cảm gắn bó của con người với cảnh vật quê hương</a:t>
            </a:r>
            <a:endParaRPr lang="en-US" sz="2400" dirty="0" smtClean="0">
              <a:latin typeface="Times New Roman" pitchFamily="18" charset="0"/>
              <a:cs typeface="Times New Roman" pitchFamily="18" charset="0"/>
            </a:endParaRPr>
          </a:p>
          <a:p>
            <a:pPr algn="just"/>
            <a:r>
              <a:rPr lang="vi-VN" sz="2400" i="1" dirty="0" smtClean="0">
                <a:latin typeface="Times New Roman" pitchFamily="18" charset="0"/>
                <a:cs typeface="Times New Roman" pitchFamily="18" charset="0"/>
              </a:rPr>
              <a:t>- Với bản thân em: có  nhiều hoạt động gắn bó như vui chơi cùng bạn bè dưới gốc đa đầu làng, thả diều trên cánh đồng mỗi khi chiều về, cùng cha mẹ lên đình đầu năm...</a:t>
            </a:r>
            <a:endParaRPr lang="en-US" sz="2400" dirty="0" smtClean="0">
              <a:latin typeface="Times New Roman" pitchFamily="18" charset="0"/>
              <a:cs typeface="Times New Roman" pitchFamily="18" charset="0"/>
            </a:endParaRPr>
          </a:p>
          <a:p>
            <a:pPr algn="just"/>
            <a:r>
              <a:rPr lang="vi-VN" sz="2400" i="1" dirty="0" smtClean="0">
                <a:latin typeface="Times New Roman" pitchFamily="18" charset="0"/>
                <a:cs typeface="Times New Roman" pitchFamily="18" charset="0"/>
              </a:rPr>
              <a:t>- Với gia đình em: mưu sinh trên cánh đồng vất vả quanh năm, cùng bà con tham gia nhiều hoạt động dưới lũy tre,...</a:t>
            </a:r>
            <a:endParaRPr lang="en-US" sz="2400" dirty="0" smtClean="0">
              <a:latin typeface="Times New Roman" pitchFamily="18" charset="0"/>
              <a:cs typeface="Times New Roman" pitchFamily="18" charset="0"/>
            </a:endParaRPr>
          </a:p>
          <a:p>
            <a:pPr algn="just"/>
            <a:r>
              <a:rPr lang="en-US" sz="2400" i="1" dirty="0" smtClean="0">
                <a:latin typeface="Times New Roman" pitchFamily="18" charset="0"/>
                <a:cs typeface="Times New Roman" pitchFamily="18" charset="0"/>
              </a:rPr>
              <a:t>-</a:t>
            </a:r>
            <a:r>
              <a:rPr lang="vi-VN" sz="2400" i="1" dirty="0" smtClean="0">
                <a:latin typeface="Times New Roman" pitchFamily="18" charset="0"/>
                <a:cs typeface="Times New Roman" pitchFamily="18" charset="0"/>
              </a:rPr>
              <a:t> Với mọi người ở làng: ai cũng gắn bó sinh hoạt, làm ăn...</a:t>
            </a:r>
            <a:endParaRPr lang="en-US" sz="2400" dirty="0" smtClean="0">
              <a:latin typeface="Times New Roman" pitchFamily="18" charset="0"/>
              <a:cs typeface="Times New Roman" pitchFamily="18" charset="0"/>
            </a:endParaRPr>
          </a:p>
          <a:p>
            <a:pPr algn="just"/>
            <a:r>
              <a:rPr lang="vi-VN" sz="2400" i="1" dirty="0" smtClean="0">
                <a:latin typeface="Times New Roman" pitchFamily="18" charset="0"/>
                <a:cs typeface="Times New Roman" pitchFamily="18" charset="0"/>
              </a:rPr>
              <a:t>- Với người xa quê: cảnh làng luôn trong nỗi nhớ, khao khát trở về sum họp cùng gia đình.</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Ý nghĩa của sự gắn bó với cảnh vật thiên nhiên quê hương: bồi đắp tình yêu quê hương với mỗi người, giúp con người sống tốt, là động lực để con người phấn đấu hoàn thiện bản thân, không quên cội nguồn,...</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Kết thúc vấn đề: </a:t>
            </a:r>
            <a:r>
              <a:rPr lang="vi-VN" sz="2400" i="1" dirty="0" smtClean="0">
                <a:latin typeface="Times New Roman" pitchFamily="18" charset="0"/>
                <a:cs typeface="Times New Roman" pitchFamily="18" charset="0"/>
              </a:rPr>
              <a:t>Khái quát suy nghĩ của em về tình cảm gắn bó của con người với</a:t>
            </a:r>
            <a:r>
              <a:rPr lang="vi-VN" sz="2400" dirty="0" smtClean="0">
                <a:latin typeface="Times New Roman" pitchFamily="18" charset="0"/>
                <a:cs typeface="Times New Roman" pitchFamily="18" charset="0"/>
              </a:rPr>
              <a:t>cảnh vật quê hương.</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a:t>
            </a:r>
            <a:r>
              <a:rPr lang="vi-VN" b="1" dirty="0" smtClean="0">
                <a:solidFill>
                  <a:srgbClr val="FF0000"/>
                </a:solidFill>
                <a:latin typeface="Times New Roman" pitchFamily="18" charset="0"/>
                <a:cs typeface="Times New Roman" pitchFamily="18" charset="0"/>
              </a:rPr>
              <a:t> ÔN TẬP NÓI VÀ NGHE</a:t>
            </a:r>
            <a:r>
              <a:rPr lang="en-US" b="1" dirty="0" smtClean="0">
                <a:solidFill>
                  <a:srgbClr val="FF0000"/>
                </a:solidFill>
                <a:latin typeface="Times New Roman" pitchFamily="18" charset="0"/>
                <a:cs typeface="Times New Roman" pitchFamily="18" charset="0"/>
              </a:rPr>
              <a:t>  TRÌNH BÀY SUY NGHĨ VỀ TÌNH CẢM CỦA CON NGƯỜI QUÊ HƯƠNG</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15400" cy="6370975"/>
          </a:xfrm>
          <a:prstGeom prst="rect">
            <a:avLst/>
          </a:prstGeom>
          <a:noFill/>
        </p:spPr>
        <p:txBody>
          <a:bodyPr wrap="square" rtlCol="0">
            <a:spAutoFit/>
          </a:bodyPr>
          <a:lstStyle/>
          <a:p>
            <a:pPr algn="just"/>
            <a:r>
              <a:rPr lang="vi-VN" sz="2400" b="1" dirty="0" smtClean="0">
                <a:latin typeface="+mj-lt"/>
              </a:rPr>
              <a:t>Bài nói tham khảo:</a:t>
            </a:r>
            <a:endParaRPr lang="en-US" sz="2400" dirty="0" smtClean="0">
              <a:latin typeface="+mj-lt"/>
            </a:endParaRPr>
          </a:p>
          <a:p>
            <a:pPr algn="just"/>
            <a:r>
              <a:rPr lang="vi-VN" sz="2400" b="1" dirty="0" smtClean="0">
                <a:latin typeface="+mj-lt"/>
              </a:rPr>
              <a:t>1. Phần đầu bài nói</a:t>
            </a:r>
            <a:endParaRPr lang="en-US" sz="2400" dirty="0" smtClean="0">
              <a:latin typeface="+mj-lt"/>
            </a:endParaRPr>
          </a:p>
          <a:p>
            <a:pPr algn="just"/>
            <a:r>
              <a:rPr lang="vi-VN" sz="2400" b="1" dirty="0" smtClean="0">
                <a:latin typeface="+mj-lt"/>
              </a:rPr>
              <a:t> Chào hỏi và nêu vấn đề:</a:t>
            </a:r>
            <a:endParaRPr lang="en-US" sz="2400" dirty="0" smtClean="0">
              <a:latin typeface="+mj-lt"/>
            </a:endParaRPr>
          </a:p>
          <a:p>
            <a:pPr algn="just"/>
            <a:r>
              <a:rPr lang="vi-VN" sz="2400" dirty="0" smtClean="0">
                <a:latin typeface="+mj-lt"/>
              </a:rPr>
              <a:t>      Xin chào thầy cô và các bạn. Tôi tên là......................, học lớp......., trường................. Sau đây tôi xin trình bày vấn đề: trình bày suy nghĩ của em về cảnh làng quê, nơi em gắn bó</a:t>
            </a:r>
            <a:endParaRPr lang="en-US" sz="2400" dirty="0" smtClean="0">
              <a:latin typeface="+mj-lt"/>
            </a:endParaRPr>
          </a:p>
          <a:p>
            <a:pPr algn="just"/>
            <a:r>
              <a:rPr lang="vi-VN" sz="2400" dirty="0" smtClean="0">
                <a:latin typeface="+mj-lt"/>
              </a:rPr>
              <a:t>-</a:t>
            </a:r>
            <a:r>
              <a:rPr lang="vi-VN" sz="2400" b="1" dirty="0" smtClean="0">
                <a:latin typeface="+mj-lt"/>
              </a:rPr>
              <a:t>Trình bày vấn đề:</a:t>
            </a:r>
            <a:r>
              <a:rPr lang="vi-VN" sz="2400" i="1" dirty="0" smtClean="0">
                <a:latin typeface="+mj-lt"/>
              </a:rPr>
              <a:t>( Giọng tâm tình, vừa phải, tự tin)</a:t>
            </a:r>
            <a:r>
              <a:rPr lang="vi-VN" sz="2400" dirty="0" smtClean="0">
                <a:latin typeface="+mj-lt"/>
              </a:rPr>
              <a:t>Có một nhà thơ từng viết:</a:t>
            </a:r>
            <a:endParaRPr lang="en-US" sz="2400" dirty="0" smtClean="0">
              <a:latin typeface="+mj-lt"/>
            </a:endParaRPr>
          </a:p>
          <a:p>
            <a:pPr algn="just"/>
            <a:r>
              <a:rPr lang="vi-VN" sz="2400" i="1" dirty="0" smtClean="0">
                <a:latin typeface="+mj-lt"/>
              </a:rPr>
              <a:t>“Quê hương là gì hả mẹ</a:t>
            </a:r>
            <a:endParaRPr lang="en-US" sz="2400" dirty="0" smtClean="0">
              <a:latin typeface="+mj-lt"/>
            </a:endParaRPr>
          </a:p>
          <a:p>
            <a:pPr algn="just"/>
            <a:r>
              <a:rPr lang="vi-VN" sz="2400" i="1" dirty="0" smtClean="0">
                <a:latin typeface="+mj-lt"/>
              </a:rPr>
              <a:t>Mà cô dạy phải yêu thương”</a:t>
            </a:r>
            <a:endParaRPr lang="en-US" sz="2400" dirty="0" smtClean="0">
              <a:latin typeface="+mj-lt"/>
            </a:endParaRPr>
          </a:p>
          <a:p>
            <a:pPr algn="just"/>
            <a:r>
              <a:rPr lang="vi-VN" sz="2400" dirty="0" smtClean="0">
                <a:latin typeface="+mj-lt"/>
              </a:rPr>
              <a:t>Tình yêu quê hương là tình cảm thiêng liêng, sâu đậm trong tâm hồn mỗi con người. Với tôi, tình yêu ấy gắn với khung cảnh thiên nhiên làng quê tôi. Sinh ra ở vùng quê đồng bằng sông Hồng, làng quê tôi có những cảnh vật mà tôi gắn bó yêu thương, nào là lũy tre xanh rì rào, nào là cây đa đầu làng vươn bóng mát, là mái đình cổ kính rêu phong, và đặc biệt là cánh đồng lúa cò bay thẳng cánh quen thuộc.</a:t>
            </a:r>
            <a:endParaRPr lang="en-US" sz="2400" dirty="0" smtClean="0">
              <a:latin typeface="+mj-lt"/>
            </a:endParaRPr>
          </a:p>
          <a:p>
            <a:pPr algn="just"/>
            <a:endParaRPr lang="en-US" sz="2400" dirty="0">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a:t>
            </a:r>
            <a:r>
              <a:rPr lang="vi-VN" b="1" dirty="0" smtClean="0">
                <a:solidFill>
                  <a:srgbClr val="FF0000"/>
                </a:solidFill>
                <a:latin typeface="Times New Roman" pitchFamily="18" charset="0"/>
                <a:cs typeface="Times New Roman" pitchFamily="18" charset="0"/>
              </a:rPr>
              <a:t> ÔN TẬP NÓI VÀ NGHE</a:t>
            </a:r>
            <a:r>
              <a:rPr lang="en-US" b="1" dirty="0" smtClean="0">
                <a:solidFill>
                  <a:srgbClr val="FF0000"/>
                </a:solidFill>
                <a:latin typeface="Times New Roman" pitchFamily="18" charset="0"/>
                <a:cs typeface="Times New Roman" pitchFamily="18" charset="0"/>
              </a:rPr>
              <a:t>  TRÌNH BÀY SUY NGHĨ VỀ TÌNH CẢM CỦA CON NGƯỜI QUÊ HƯƠNG</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15400" cy="4708981"/>
          </a:xfrm>
          <a:prstGeom prst="rect">
            <a:avLst/>
          </a:prstGeom>
          <a:noFill/>
        </p:spPr>
        <p:txBody>
          <a:bodyPr wrap="square" rtlCol="0">
            <a:spAutoFit/>
          </a:bodyPr>
          <a:lstStyle/>
          <a:p>
            <a:pPr algn="just"/>
            <a:r>
              <a:rPr lang="vi-VN" sz="2000" b="1" dirty="0" smtClean="0">
                <a:latin typeface="Times New Roman" pitchFamily="18" charset="0"/>
                <a:cs typeface="Times New Roman" pitchFamily="18" charset="0"/>
              </a:rPr>
              <a:t>2. Nội dung bài nói</a:t>
            </a:r>
            <a:endParaRPr lang="en-US" sz="2000" dirty="0" smtClean="0">
              <a:latin typeface="Times New Roman" pitchFamily="18" charset="0"/>
              <a:cs typeface="Times New Roman" pitchFamily="18" charset="0"/>
            </a:endParaRPr>
          </a:p>
          <a:p>
            <a:pPr algn="just"/>
            <a:r>
              <a:rPr lang="vi-VN" sz="2000" i="1"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 Có thể nói, mỗi miền quê đều có những cảnh sắc đặc trưng riêng. Quê tôi không có những rặng dừa nghiêng mình soi bóng, không có những thảo nguyên mênh mông, quê tôi là làng quê Bắc Bộ cả mấy trăm năm tuổi. Ở làng tôi, ai đi đâu xa về gần tới làng, họ sẽ hướng mắt xem cây đa đầu làng đâu? Cây đa vươn  cánh tay lớn như đang chào đón mỗi người dân quê trở về làng, bao giờ cũng đi xuyên qua những cánh đồng lúa thẳng cánh cò bay. Những thửa ruộng bằng phẳng mênh mông là nơi dân làng quanh năm chân lấm tay bùn gắn bó. Và chắc chắn, về làng, là về với lũy tre xanh ôm ấp lấy con đường, những ngôi nhà trong xóm. Rồi về làng, ai cũng nhớ lên đình làng, thăm lại mái ngói rêu phong như đang chờ đợi mọi người xa quê trở về. </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Tình yêu và sự gắn bó của con người với cảnh vật quê hương là một tình cảm thiêng liêng. Với đám trẻ con chưa có dịp đi xa khỏi làng như tôi, tình yêu làng không phải là nỗi nhớ cồn cào, mà đó là niềm vui được chơi cùng bạn bè dưới gốc đa đầu làng, thả diều trên cánh đồng mỗi khi chiều về. Đó còn là phút giây trống ngực đập thình thịch khi vào phút giao thừa, tôi được cùng cha mẹ lên đình xin lộc đầu xuân...</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a:t>
            </a:r>
            <a:r>
              <a:rPr lang="vi-VN" b="1" dirty="0" smtClean="0">
                <a:solidFill>
                  <a:srgbClr val="FF0000"/>
                </a:solidFill>
                <a:latin typeface="Times New Roman" pitchFamily="18" charset="0"/>
                <a:cs typeface="Times New Roman" pitchFamily="18" charset="0"/>
              </a:rPr>
              <a:t> ÔN TẬP NÓI VÀ NGHE</a:t>
            </a:r>
            <a:r>
              <a:rPr lang="en-US" b="1" dirty="0" smtClean="0">
                <a:solidFill>
                  <a:srgbClr val="FF0000"/>
                </a:solidFill>
                <a:latin typeface="Times New Roman" pitchFamily="18" charset="0"/>
                <a:cs typeface="Times New Roman" pitchFamily="18" charset="0"/>
              </a:rPr>
              <a:t>  TRÌNH BÀY SUY NGHĨ VỀ TÌNH CẢM CỦA CON NGƯỜI QUÊ HƯƠNG</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15400" cy="4708981"/>
          </a:xfrm>
          <a:prstGeom prst="rect">
            <a:avLst/>
          </a:prstGeom>
          <a:noFill/>
        </p:spPr>
        <p:txBody>
          <a:bodyPr wrap="square" rtlCol="0">
            <a:spAutoFit/>
          </a:bodyPr>
          <a:lstStyle/>
          <a:p>
            <a:pPr algn="just"/>
            <a:r>
              <a:rPr lang="vi-VN" sz="2000" dirty="0" smtClean="0">
                <a:latin typeface="Times New Roman" pitchFamily="18" charset="0"/>
                <a:cs typeface="Times New Roman" pitchFamily="18" charset="0"/>
              </a:rPr>
              <a:t>Còn với bà con làng xóm, gốc đa đầu làng để mọi người cùng nghỉ chân khi đi làm đồng về, những câu chuyện tếu táo của mấy bác nông dân cũng đủ vang cả một vùng trời. Ai đi xa làng cũng thèm nhìn thấy gốc đa, nhìn thấy gốc đa là thấy cả tuổi thơ ở đó. Từ gốc đa, cánh đồng lúa quê nhà, bao trai gái trong làng đã trưởng thành khôn lớn. Với bao gia đình làm nghề nông trong làng, tình cảm gắn bó với quê hương còn là bao ngày cần mẫn sớm hôm trên đồng lúa. Cánh đồng làng nơi chứa đựng bao tình yêu và hi sinh của ông bà cha mẹ cho con cháu được no ấm, được học hành.</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Cảnh vật thiên nhiên nơi làng quê không chỉ đem lại cho mỗi con người cảm giác được chở che, bao bọc bới tình yêu thương của mảnh đất nơi mình sinh ra. Mỗi khi nhìn cảnh vật thân thuộc ấy, chúng ta thấy thêm gắn bó với cảnh vật thiên nhiên quê hương. Mỗi chúng ta tự bồi đắp cho mình tình yêu quê hương. Để khi bước chân trên đường đời mỗi người sẽ muốn sống tốt hơn, luôn phấn đấu để hoàn thiện bản thân. Quê hương còn là động lực để con người phấn đấu trưởng thành. Gắn bó với cảnh thiên nhiên nơi quê nhà để nhắc mỗi chúng ta  không quên cội nguồn.</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a:t>
            </a:r>
            <a:r>
              <a:rPr lang="vi-VN" b="1" dirty="0" smtClean="0">
                <a:solidFill>
                  <a:srgbClr val="FF0000"/>
                </a:solidFill>
                <a:latin typeface="Times New Roman" pitchFamily="18" charset="0"/>
                <a:cs typeface="Times New Roman" pitchFamily="18" charset="0"/>
              </a:rPr>
              <a:t> ÔN TẬP NÓI VÀ NGHE</a:t>
            </a:r>
            <a:r>
              <a:rPr lang="en-US" b="1" dirty="0" smtClean="0">
                <a:solidFill>
                  <a:srgbClr val="FF0000"/>
                </a:solidFill>
                <a:latin typeface="Times New Roman" pitchFamily="18" charset="0"/>
                <a:cs typeface="Times New Roman" pitchFamily="18" charset="0"/>
              </a:rPr>
              <a:t>  TRÌNH BÀY SUY NGHĨ VỀ TÌNH CẢM CỦA CON NGƯỜI QUÊ HƯƠNG</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15400" cy="3539430"/>
          </a:xfrm>
          <a:prstGeom prst="rect">
            <a:avLst/>
          </a:prstGeom>
          <a:noFill/>
        </p:spPr>
        <p:txBody>
          <a:bodyPr wrap="square" rtlCol="0">
            <a:spAutoFit/>
          </a:bodyPr>
          <a:lstStyle/>
          <a:p>
            <a:pPr algn="just"/>
            <a:r>
              <a:rPr lang="vi-VN" sz="2800" dirty="0" smtClean="0">
                <a:latin typeface="Times New Roman" pitchFamily="18" charset="0"/>
                <a:cs typeface="Times New Roman" pitchFamily="18" charset="0"/>
              </a:rPr>
              <a:t>Vậy còn các bạn, tình cảm của các bạn đối với quê hương là gì? Tình cảm ấy đôi khi được thể hiện bằng hành động, việc làm hàng ngày. Mỗi ngày chúng ta chăm chỉ học hành, siêng năng lao động, sống cới mở, chan hòa...Đó là những gì đơn giản nhất để chúng ta làm đẹp quê hương mình đấy!</a:t>
            </a:r>
            <a:endParaRPr lang="en-US" sz="2800" dirty="0" smtClean="0">
              <a:latin typeface="Times New Roman" pitchFamily="18" charset="0"/>
              <a:cs typeface="Times New Roman" pitchFamily="18" charset="0"/>
            </a:endParaRPr>
          </a:p>
          <a:p>
            <a:pPr algn="just"/>
            <a:r>
              <a:rPr lang="vi-VN" sz="2800" b="1" dirty="0" smtClean="0">
                <a:latin typeface="Times New Roman" pitchFamily="18" charset="0"/>
                <a:cs typeface="Times New Roman" pitchFamily="18" charset="0"/>
              </a:rPr>
              <a:t>3. Kết thúc bài nói</a:t>
            </a:r>
            <a:r>
              <a:rPr lang="vi-VN"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r>
              <a:rPr lang="vi-VN" sz="2800" dirty="0" smtClean="0">
                <a:latin typeface="Times New Roman" pitchFamily="18" charset="0"/>
                <a:cs typeface="Times New Roman" pitchFamily="18" charset="0"/>
              </a:rPr>
              <a:t>Cám ơn cô và các bạn đã lắng nghe chia sẻ của tôi! Tôi rất mong được nghe chia sẻ của các bạn !</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1: RÈN KĨ NĂNG VIẾT BÀI VĂN KỂ LẠI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940088"/>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b. </a:t>
            </a:r>
            <a:r>
              <a:rPr lang="en-US" sz="2000" b="1" dirty="0" err="1" smtClean="0">
                <a:latin typeface="Times New Roman" pitchFamily="18" charset="0"/>
                <a:cs typeface="Times New Roman" pitchFamily="18" charset="0"/>
              </a:rPr>
              <a:t>Lập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dàn</a:t>
            </a:r>
            <a:r>
              <a:rPr lang="en-US" sz="2000" b="1" dirty="0" smtClean="0">
                <a:latin typeface="Times New Roman" pitchFamily="18" charset="0"/>
                <a:cs typeface="Times New Roman" pitchFamily="18" charset="0"/>
              </a:rPr>
              <a:t> ý:</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1. </a:t>
            </a:r>
            <a:r>
              <a:rPr lang="en-US" sz="2000" b="1" dirty="0" err="1" smtClean="0">
                <a:latin typeface="Times New Roman" pitchFamily="18" charset="0"/>
                <a:cs typeface="Times New Roman" pitchFamily="18" charset="0"/>
              </a:rPr>
              <a:t>Mở</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a:t>
            </a:r>
          </a:p>
          <a:p>
            <a:pPr algn="just"/>
            <a:r>
              <a:rPr lang="en-US" sz="2000" b="1" dirty="0" err="1" smtClean="0">
                <a:latin typeface="Times New Roman" pitchFamily="18" charset="0"/>
                <a:cs typeface="Times New Roman" pitchFamily="18" charset="0"/>
              </a:rPr>
              <a:t>Ví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dụ</a:t>
            </a:r>
            <a:r>
              <a:rPr lang="en-US" sz="2000" b="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mãi</a:t>
            </a:r>
            <a:r>
              <a:rPr lang="en-US" sz="2000"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Ta </a:t>
            </a:r>
            <a:r>
              <a:rPr lang="en-US" sz="2000" b="1" dirty="0" err="1" smtClean="0">
                <a:latin typeface="Times New Roman" pitchFamily="18" charset="0"/>
                <a:cs typeface="Times New Roman" pitchFamily="18" charset="0"/>
              </a:rPr>
              <a:t>có</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mở</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bằng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theo</a:t>
            </a:r>
            <a:r>
              <a:rPr lang="en-US" sz="2000" b="1" dirty="0" smtClean="0">
                <a:latin typeface="Times New Roman" pitchFamily="18" charset="0"/>
                <a:cs typeface="Times New Roman" pitchFamily="18" charset="0"/>
              </a:rPr>
              <a:t> 2 </a:t>
            </a:r>
            <a:r>
              <a:rPr lang="en-US" sz="2000" b="1" dirty="0" err="1" smtClean="0">
                <a:latin typeface="Times New Roman" pitchFamily="18" charset="0"/>
                <a:cs typeface="Times New Roman" pitchFamily="18" charset="0"/>
              </a:rPr>
              <a:t>cách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sau</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Mở</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trực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tiếp</a:t>
            </a:r>
            <a:r>
              <a:rPr lang="en-US" sz="2000" b="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nghiệm</a:t>
            </a:r>
            <a:r>
              <a:rPr lang="en-US" sz="2000" dirty="0" smtClean="0">
                <a:latin typeface="Times New Roman" pitchFamily="18" charset="0"/>
                <a:cs typeface="Times New Roman" pitchFamily="18" charset="0"/>
              </a:rPr>
              <a:t>.</a:t>
            </a: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diều</a:t>
            </a:r>
            <a:r>
              <a:rPr lang="en-US" sz="2000" dirty="0" smtClean="0">
                <a:latin typeface="Times New Roman" pitchFamily="18" charset="0"/>
                <a:cs typeface="Times New Roman" pitchFamily="18" charset="0"/>
              </a:rPr>
              <a:t> bay </a:t>
            </a:r>
            <a:r>
              <a:rPr lang="en-US" sz="2000" dirty="0" err="1" smtClean="0">
                <a:latin typeface="Times New Roman" pitchFamily="18" charset="0"/>
                <a:cs typeface="Times New Roman" pitchFamily="18" charset="0"/>
              </a:rPr>
              <a:t>khắp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triền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chắp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Mở</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gián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tiếp</a:t>
            </a:r>
            <a:r>
              <a:rPr lang="en-US" sz="2000" b="1"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a:t>
            </a:r>
            <a:r>
              <a:rPr lang="en-US" sz="2000" b="1" dirty="0" err="1" smtClean="0">
                <a:latin typeface="Times New Roman" pitchFamily="18" charset="0"/>
                <a:cs typeface="Times New Roman" pitchFamily="18" charset="0"/>
              </a:rPr>
              <a:t>Từ</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hiện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nhớ</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nghiệm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trong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quá</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khứ</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Ví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dụ</a:t>
            </a:r>
            <a:r>
              <a:rPr lang="en-US" sz="2000" b="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trôi</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nhanh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vô</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nhớ</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Từ</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nghiệm</a:t>
            </a:r>
            <a:r>
              <a:rPr lang="en-US" sz="2000" b="1" dirty="0" smtClean="0">
                <a:latin typeface="Times New Roman" pitchFamily="18" charset="0"/>
                <a:cs typeface="Times New Roman" pitchFamily="18" charset="0"/>
              </a:rPr>
              <a:t> ở </a:t>
            </a:r>
            <a:r>
              <a:rPr lang="en-US" sz="2000" b="1" dirty="0" err="1" smtClean="0">
                <a:latin typeface="Times New Roman" pitchFamily="18" charset="0"/>
                <a:cs typeface="Times New Roman" pitchFamily="18" charset="0"/>
              </a:rPr>
              <a:t>hiện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nhớ</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nghiệm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trong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quá</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khứ</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Ví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dụ</a:t>
            </a:r>
            <a:r>
              <a:rPr lang="en-US" sz="2000" b="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hôm</a:t>
            </a:r>
            <a:r>
              <a:rPr lang="en-US" sz="2000" dirty="0" smtClean="0">
                <a:latin typeface="Times New Roman" pitchFamily="18" charset="0"/>
                <a:cs typeface="Times New Roman" pitchFamily="18" charset="0"/>
              </a:rPr>
              <a:t> nay, </a:t>
            </a:r>
            <a:r>
              <a:rPr lang="en-US" sz="2000" dirty="0" err="1" smtClean="0">
                <a:latin typeface="Times New Roman" pitchFamily="18" charset="0"/>
                <a:cs typeface="Times New Roman" pitchFamily="18" charset="0"/>
              </a:rPr>
              <a:t>trời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mưa</a:t>
            </a:r>
            <a:r>
              <a:rPr lang="en-US" sz="2000" dirty="0" smtClean="0">
                <a:latin typeface="Times New Roman" pitchFamily="18" charset="0"/>
                <a:cs typeface="Times New Roman" pitchFamily="18" charset="0"/>
              </a:rPr>
              <a:t> to, </a:t>
            </a:r>
            <a:r>
              <a:rPr lang="en-US" sz="2000" dirty="0" err="1" smtClean="0">
                <a:latin typeface="Times New Roman" pitchFamily="18" charset="0"/>
                <a:cs typeface="Times New Roman" pitchFamily="18" charset="0"/>
              </a:rPr>
              <a:t>ngồi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nhìn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xóa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giác</a:t>
            </a:r>
            <a:r>
              <a:rPr lang="en-US" sz="2000" dirty="0" smtClean="0">
                <a:latin typeface="Times New Roman" pitchFamily="18" charset="0"/>
                <a:cs typeface="Times New Roman" pitchFamily="18" charset="0"/>
              </a:rPr>
              <a:t> sung </a:t>
            </a:r>
            <a:r>
              <a:rPr lang="en-US" sz="2000" dirty="0" err="1" smtClean="0">
                <a:latin typeface="Times New Roman" pitchFamily="18" charset="0"/>
                <a:cs typeface="Times New Roman" pitchFamily="18" charset="0"/>
              </a:rPr>
              <a:t>sướng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hởi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tắm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mờ</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in)">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a:t>
            </a:r>
            <a:r>
              <a:rPr lang="vi-VN" b="1" dirty="0" smtClean="0">
                <a:solidFill>
                  <a:srgbClr val="FF0000"/>
                </a:solidFill>
                <a:latin typeface="Times New Roman" pitchFamily="18" charset="0"/>
                <a:cs typeface="Times New Roman" pitchFamily="18" charset="0"/>
              </a:rPr>
              <a:t> ÔN TẬP NÓI VÀ NGHE</a:t>
            </a:r>
            <a:r>
              <a:rPr lang="en-US" b="1" dirty="0" smtClean="0">
                <a:solidFill>
                  <a:srgbClr val="FF0000"/>
                </a:solidFill>
                <a:latin typeface="Times New Roman" pitchFamily="18" charset="0"/>
                <a:cs typeface="Times New Roman" pitchFamily="18" charset="0"/>
              </a:rPr>
              <a:t>  TRÌNH BÀY SUY NGHĨ VỀ TÌNH CẢM CỦA CON NGƯỜI QUÊ HƯƠNG</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15400" cy="6370975"/>
          </a:xfrm>
          <a:prstGeom prst="rect">
            <a:avLst/>
          </a:prstGeom>
          <a:noFill/>
        </p:spPr>
        <p:txBody>
          <a:bodyPr wrap="square" rtlCol="0">
            <a:spAutoFit/>
          </a:bodyPr>
          <a:lstStyle/>
          <a:p>
            <a:pPr algn="just"/>
            <a:r>
              <a:rPr lang="vi-VN" sz="2400" b="1" dirty="0" smtClean="0">
                <a:latin typeface="Times New Roman" pitchFamily="18" charset="0"/>
                <a:cs typeface="Times New Roman" pitchFamily="18" charset="0"/>
              </a:rPr>
              <a:t>Đề bài 2: Đất nước ta có nhiều danh lam thắng cảnh, di tích lịch sử nổi tiếng.  Em hãy trình bày suy nghĩ của em về một danh lam thắng cảnh hoặc di tích lịch sử nổi tiếng ở quê hương em.</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1.</a:t>
            </a:r>
            <a:r>
              <a:rPr lang="vi-VN" sz="2400" b="1" u="sng" dirty="0" smtClean="0">
                <a:latin typeface="Times New Roman" pitchFamily="18" charset="0"/>
                <a:cs typeface="Times New Roman" pitchFamily="18" charset="0"/>
              </a:rPr>
              <a:t>Bước 1</a:t>
            </a:r>
            <a:r>
              <a:rPr lang="vi-VN" sz="2400" b="1" dirty="0" smtClean="0">
                <a:latin typeface="Times New Roman" pitchFamily="18" charset="0"/>
                <a:cs typeface="Times New Roman" pitchFamily="18" charset="0"/>
              </a:rPr>
              <a:t>: Chuẩn bị</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Xác định đề tài, người nghe, mục đích, không gian, thời gian nói.</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Bài nói nhằm mục đích gì? (suy nghĩ của em vềmột danh lam thắng cảnh hoặc di tích lịch sử nổi tiếng ở quê hương em). Đối thượng chọn: Ví dụ ở Nam Định HS có thể chọn khu di tích lịch sử Đền Trần Hưng Hà Thái Bình</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Người nghe là ai? (thầy/cô, các bạn)</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Em chọn không gian nào để thực hiện bài nói (trình bày)? (trên lớp)</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 Em dự định trình bày trong bao nhiêu phút? (7- 8  phút)</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Bước 2: Chuẩn bị nội dung nói</a:t>
            </a:r>
            <a:endParaRPr lang="en-US" sz="2400" dirty="0" smtClean="0">
              <a:latin typeface="Times New Roman" pitchFamily="18" charset="0"/>
              <a:cs typeface="Times New Roman" pitchFamily="18" charset="0"/>
            </a:endParaRPr>
          </a:p>
          <a:p>
            <a:pPr algn="just"/>
            <a:r>
              <a:rPr lang="vi-VN" sz="2400" b="1" dirty="0" smtClean="0">
                <a:latin typeface="Times New Roman" pitchFamily="18" charset="0"/>
                <a:cs typeface="Times New Roman" pitchFamily="18" charset="0"/>
              </a:rPr>
              <a:t>*Tiến hành thảo luận nhóm nhỏ theo kĩ thuật khăn trải bàn</a:t>
            </a:r>
            <a:endParaRPr lang="en-US" sz="2400" dirty="0" smtClean="0">
              <a:latin typeface="Times New Roman" pitchFamily="18" charset="0"/>
              <a:cs typeface="Times New Roman" pitchFamily="18" charset="0"/>
            </a:endParaRPr>
          </a:p>
          <a:p>
            <a:pPr algn="just"/>
            <a:r>
              <a:rPr lang="vi-VN" sz="2400" dirty="0" smtClean="0">
                <a:latin typeface="Times New Roman" pitchFamily="18" charset="0"/>
                <a:cs typeface="Times New Roman" pitchFamily="18" charset="0"/>
              </a:rPr>
              <a:t>Nội dung thảo luận là tìm ý cho đề bài (em sẽ trình bày những ý chính nào để đáp ứng đề bài trên)</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in)">
                                      <p:cBhvr>
                                        <p:cTn id="47" dur="500"/>
                                        <p:tgtEl>
                                          <p:spTgt spid="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in)">
                                      <p:cBhvr>
                                        <p:cTn id="52"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a:t>
            </a:r>
            <a:r>
              <a:rPr lang="vi-VN" b="1" dirty="0" smtClean="0">
                <a:solidFill>
                  <a:srgbClr val="FF0000"/>
                </a:solidFill>
                <a:latin typeface="Times New Roman" pitchFamily="18" charset="0"/>
                <a:cs typeface="Times New Roman" pitchFamily="18" charset="0"/>
              </a:rPr>
              <a:t> ÔN TẬP NÓI VÀ NGHE</a:t>
            </a:r>
            <a:r>
              <a:rPr lang="en-US" b="1" dirty="0" smtClean="0">
                <a:solidFill>
                  <a:srgbClr val="FF0000"/>
                </a:solidFill>
                <a:latin typeface="Times New Roman" pitchFamily="18" charset="0"/>
                <a:cs typeface="Times New Roman" pitchFamily="18" charset="0"/>
              </a:rPr>
              <a:t>  TRÌNH BÀY SUY NGHĨ VỀ TÌNH CẢM CỦA CON NGƯỜI QUÊ HƯƠNG</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15400" cy="5632311"/>
          </a:xfrm>
          <a:prstGeom prst="rect">
            <a:avLst/>
          </a:prstGeom>
          <a:noFill/>
        </p:spPr>
        <p:txBody>
          <a:bodyPr wrap="square" rtlCol="0">
            <a:spAutoFit/>
          </a:bodyPr>
          <a:lstStyle/>
          <a:p>
            <a:pPr algn="just"/>
            <a:r>
              <a:rPr lang="vi-VN" sz="2000" dirty="0" smtClean="0">
                <a:latin typeface="Times New Roman" pitchFamily="18" charset="0"/>
                <a:cs typeface="Times New Roman" pitchFamily="18" charset="0"/>
              </a:rPr>
              <a:t>Sau khi thảo luận. Nhóm ở giữa lớp đứng lên trình bày ý, còn các bạn khác bổ sung thêm ý kiến</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Xác định đề tài: chọn một danh lam thắng cảnh hoặc di tích lịch sử nổi tiếng ở quê hương em.  Danh lam thắng cảnh hoặc di tích lịch sử đó gợi cho em những suy nghĩ gì ? (HS bày tỏ suy nghĩ: tự hào, biết ơn, trân trọng, phải có ý thức bảo vệ, giữ gìn...)</a:t>
            </a:r>
            <a:endParaRPr lang="en-US" sz="2000" dirty="0" smtClean="0">
              <a:latin typeface="Times New Roman" pitchFamily="18" charset="0"/>
              <a:cs typeface="Times New Roman" pitchFamily="18" charset="0"/>
            </a:endParaRPr>
          </a:p>
          <a:p>
            <a:pPr algn="just"/>
            <a:r>
              <a:rPr lang="vi-VN" sz="2000" b="1" dirty="0" smtClean="0">
                <a:latin typeface="Times New Roman" pitchFamily="18" charset="0"/>
                <a:cs typeface="Times New Roman" pitchFamily="18" charset="0"/>
              </a:rPr>
              <a:t>- Các ý cần phải nói và sắp xếp theo trình tự phù hợp:</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Nêu vấn đề: </a:t>
            </a:r>
            <a:r>
              <a:rPr lang="vi-VN" sz="2000" i="1" dirty="0" smtClean="0">
                <a:latin typeface="Times New Roman" pitchFamily="18" charset="0"/>
                <a:cs typeface="Times New Roman" pitchFamily="18" charset="0"/>
              </a:rPr>
              <a:t>Khái quát suy nghĩ của em về tình cảm gắn bó của con người với quê hương</a:t>
            </a:r>
            <a:r>
              <a:rPr lang="vi-VN" sz="2000" dirty="0" smtClean="0">
                <a:latin typeface="Times New Roman" pitchFamily="18" charset="0"/>
                <a:cs typeface="Times New Roman" pitchFamily="18" charset="0"/>
              </a:rPr>
              <a:t> (đó là tình cảm thiêng liêng của mỗi người). Trong đó, danh lam thắng cảnh hoặc di tích lịch sử nổi tiếng ở quê hương em là giá trị văn hóa cao quý cần được mọi người có ý thức giữ gìn và phát huy giá trị. Ở Thái Bình Hưng Hà quê em, Đền Trần là một di tích lịch sử cấp quốc gia, là niềm tự hào của người dân quê em.</a:t>
            </a:r>
            <a:endParaRPr lang="en-US" sz="2000" dirty="0" smtClean="0">
              <a:latin typeface="Times New Roman" pitchFamily="18" charset="0"/>
              <a:cs typeface="Times New Roman" pitchFamily="18" charset="0"/>
            </a:endParaRPr>
          </a:p>
          <a:p>
            <a:pPr algn="just"/>
            <a:r>
              <a:rPr lang="vi-VN" sz="2000" i="1" dirty="0" smtClean="0">
                <a:latin typeface="Times New Roman" pitchFamily="18" charset="0"/>
                <a:cs typeface="Times New Roman" pitchFamily="18" charset="0"/>
              </a:rPr>
              <a:t>+ Các biểu hiện cụ thểcủa tình cảm gắn bó của con người với di tích lịch sử đền Trần</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 Giới thiệu khái quát về Đền Trần, về những giá trị lịch sử của dân tộc ở di tích Đền Trần</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 Biểu hiện cụ thể của tình cảm của nhân dân hướng về Đền Trần</a:t>
            </a:r>
            <a:endParaRPr lang="en-US" sz="2000" dirty="0" smtClean="0">
              <a:latin typeface="Times New Roman" pitchFamily="18" charset="0"/>
              <a:cs typeface="Times New Roman" pitchFamily="18" charset="0"/>
            </a:endParaRPr>
          </a:p>
          <a:p>
            <a:pPr algn="just"/>
            <a:r>
              <a:rPr lang="vi-VN" sz="2000" dirty="0" smtClean="0">
                <a:latin typeface="Times New Roman" pitchFamily="18" charset="0"/>
                <a:cs typeface="Times New Roman" pitchFamily="18" charset="0"/>
              </a:rPr>
              <a:t>- Với bản thân em: được học tập lịch sử để tăng thêm hiểu biết về Đền Trần, được cùng các bạn và thầy cô đến tham quan, học tập trải nghiệm ở Đền Trần</a:t>
            </a:r>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923330"/>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4:</a:t>
            </a:r>
            <a:r>
              <a:rPr lang="vi-VN" b="1" dirty="0" smtClean="0">
                <a:solidFill>
                  <a:srgbClr val="FF0000"/>
                </a:solidFill>
                <a:latin typeface="Times New Roman" pitchFamily="18" charset="0"/>
                <a:cs typeface="Times New Roman" pitchFamily="18" charset="0"/>
              </a:rPr>
              <a:t> ÔN TẬP NÓI VÀ NGHE</a:t>
            </a:r>
            <a:r>
              <a:rPr lang="en-US" b="1" dirty="0" smtClean="0">
                <a:solidFill>
                  <a:srgbClr val="FF0000"/>
                </a:solidFill>
                <a:latin typeface="Times New Roman" pitchFamily="18" charset="0"/>
                <a:cs typeface="Times New Roman" pitchFamily="18" charset="0"/>
              </a:rPr>
              <a:t>  TRÌNH BÀY SUY NGHĨ VỀ TÌNH CẢM CỦA CON NGƯỜI QUÊ HƯƠNG</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685800"/>
            <a:ext cx="8915400" cy="5632311"/>
          </a:xfrm>
          <a:prstGeom prst="rect">
            <a:avLst/>
          </a:prstGeom>
          <a:noFill/>
        </p:spPr>
        <p:txBody>
          <a:bodyPr wrap="square" rtlCol="0">
            <a:spAutoFit/>
          </a:bodyPr>
          <a:lstStyle/>
          <a:p>
            <a:pPr algn="just"/>
            <a:r>
              <a:rPr lang="vi-VN" sz="2000" dirty="0" smtClean="0">
                <a:latin typeface="+mj-lt"/>
              </a:rPr>
              <a:t>- Với gia đình em: Mọi người trong gia đình tích cực tìm hiểu về lễ hội Đền Trần, đến dâng hương ở đó vào dịp đầu xuân</a:t>
            </a:r>
            <a:endParaRPr lang="en-US" sz="2000" dirty="0" smtClean="0">
              <a:latin typeface="+mj-lt"/>
            </a:endParaRPr>
          </a:p>
          <a:p>
            <a:pPr algn="just"/>
            <a:r>
              <a:rPr lang="vi-VN" sz="2000" dirty="0" smtClean="0">
                <a:latin typeface="+mj-lt"/>
              </a:rPr>
              <a:t>- Với mọi người dân: Họ trảy hội Đền Trần, tham gia nhiều hoạt động văn hóa đa  dạng, phong phú</a:t>
            </a:r>
            <a:endParaRPr lang="en-US" sz="2000" dirty="0" smtClean="0">
              <a:latin typeface="+mj-lt"/>
            </a:endParaRPr>
          </a:p>
          <a:p>
            <a:pPr algn="just"/>
            <a:r>
              <a:rPr lang="vi-VN" sz="2000" dirty="0" smtClean="0">
                <a:latin typeface="+mj-lt"/>
              </a:rPr>
              <a:t>+ Ý nghĩa của sự gắn bó, trân trọng, tìm hiểu về Đền Trần nói riêng và các di tích lịch sử, danh lam thắng cảnh trên đất nước nói chung</a:t>
            </a:r>
            <a:endParaRPr lang="en-US" sz="2000" dirty="0" smtClean="0">
              <a:latin typeface="+mj-lt"/>
            </a:endParaRPr>
          </a:p>
          <a:p>
            <a:pPr algn="just"/>
            <a:r>
              <a:rPr lang="vi-VN" sz="2000" dirty="0" smtClean="0">
                <a:latin typeface="+mj-lt"/>
              </a:rPr>
              <a:t>+ bồi đắp tình yêu quê hương với mỗi người</a:t>
            </a:r>
            <a:endParaRPr lang="en-US" sz="2000" dirty="0" smtClean="0">
              <a:latin typeface="+mj-lt"/>
            </a:endParaRPr>
          </a:p>
          <a:p>
            <a:pPr algn="just"/>
            <a:r>
              <a:rPr lang="vi-VN" sz="2000" dirty="0" smtClean="0">
                <a:latin typeface="+mj-lt"/>
              </a:rPr>
              <a:t>+ Giáo dục truyền thống văn hóa dân tộc, giữ gìn những bản sắc văn hóa.</a:t>
            </a:r>
            <a:endParaRPr lang="en-US" sz="2000" dirty="0" smtClean="0">
              <a:latin typeface="+mj-lt"/>
            </a:endParaRPr>
          </a:p>
          <a:p>
            <a:pPr algn="just"/>
            <a:r>
              <a:rPr lang="vi-VN" sz="2000" dirty="0" smtClean="0">
                <a:latin typeface="+mj-lt"/>
              </a:rPr>
              <a:t>+ Cần nâng cao ý thức trách nhiệm bảo về, tôn tạo, giữ gìn, phát huy những giá trị văn hóa đặc sắc của dân tộc. Giáo dục lòng biết ơn, trân trọng, tự hào về cha ông; giúp con người sống tốt, là động lực để con người phấn đấu hoàn thiện bản thân, không quên cội nguồn,...</a:t>
            </a:r>
            <a:endParaRPr lang="en-US" sz="2000" dirty="0" smtClean="0">
              <a:latin typeface="+mj-lt"/>
            </a:endParaRPr>
          </a:p>
          <a:p>
            <a:pPr algn="just"/>
            <a:r>
              <a:rPr lang="vi-VN" sz="2000" dirty="0" smtClean="0">
                <a:latin typeface="+mj-lt"/>
              </a:rPr>
              <a:t>+ Kết thúc vấn đề: </a:t>
            </a:r>
            <a:r>
              <a:rPr lang="vi-VN" sz="2000" i="1" dirty="0" smtClean="0">
                <a:latin typeface="+mj-lt"/>
              </a:rPr>
              <a:t>Khái quát suy nghĩ của em về </a:t>
            </a:r>
            <a:r>
              <a:rPr lang="vi-VN" sz="2000" dirty="0" smtClean="0">
                <a:latin typeface="+mj-lt"/>
              </a:rPr>
              <a:t>di tích lịch sử nổi tiếng ở quê hương em là giá trị văn hóa cao quý cần được mọi người có ý thức giữ gìn và phát huy giá trị. </a:t>
            </a:r>
            <a:endParaRPr lang="en-US" sz="2000" dirty="0" smtClean="0">
              <a:latin typeface="+mj-lt"/>
            </a:endParaRPr>
          </a:p>
          <a:p>
            <a:pPr algn="just"/>
            <a:r>
              <a:rPr lang="vi-VN" sz="2000" dirty="0" smtClean="0">
                <a:latin typeface="+mj-lt"/>
              </a:rPr>
              <a:t>+ Biết cảnh giác và không tiếp tay cho hành động mê tín, dị đoan chuộc lợi đôi lúc còn xuất hiện ở nhiều di tích lịch sử</a:t>
            </a:r>
            <a:endParaRPr lang="en-US" sz="2000" dirty="0" smtClean="0">
              <a:latin typeface="+mj-lt"/>
            </a:endParaRPr>
          </a:p>
          <a:p>
            <a:pPr algn="just"/>
            <a:endParaRPr lang="en-US" sz="2000" dirty="0">
              <a:latin typeface="+mj-lt"/>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in)">
                                      <p:cBhvr>
                                        <p:cTn id="4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5: LUYỆN KĨ NĂNG VIẾT BÀI VĂN TẢ CẢNH SINH HOẠT</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457200"/>
            <a:ext cx="9144000" cy="6247864"/>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I. </a:t>
            </a:r>
            <a:r>
              <a:rPr lang="en-US" sz="2000" b="1" dirty="0" err="1" smtClean="0">
                <a:latin typeface="Times New Roman" pitchFamily="18" charset="0"/>
                <a:cs typeface="Times New Roman" pitchFamily="18" charset="0"/>
              </a:rPr>
              <a:t>Yêu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đối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với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cảnh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sinh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hoạt</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a:t>
            </a:r>
          </a:p>
          <a:p>
            <a:r>
              <a:rPr lang="en-US" sz="2000" dirty="0" err="1" smtClean="0">
                <a:latin typeface="Times New Roman" pitchFamily="18" charset="0"/>
                <a:cs typeface="Times New Roman" pitchFamily="18" charset="0"/>
              </a:rPr>
              <a:t>Lưu</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a:t>
            </a:r>
          </a:p>
          <a:p>
            <a:r>
              <a:rPr lang="en-US" sz="2000" b="1" dirty="0" smtClean="0">
                <a:latin typeface="Times New Roman" pitchFamily="18" charset="0"/>
                <a:cs typeface="Times New Roman" pitchFamily="18" charset="0"/>
              </a:rPr>
              <a:t>III. </a:t>
            </a:r>
            <a:r>
              <a:rPr lang="en-US" sz="2000" b="1" dirty="0" err="1" smtClean="0">
                <a:latin typeface="Times New Roman" pitchFamily="18" charset="0"/>
                <a:cs typeface="Times New Roman" pitchFamily="18" charset="0"/>
              </a:rPr>
              <a:t>Thực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hành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theo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bước</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1. </a:t>
            </a:r>
            <a:r>
              <a:rPr lang="en-US" sz="2000" b="1" dirty="0" err="1" smtClean="0">
                <a:latin typeface="Times New Roman" pitchFamily="18" charset="0"/>
                <a:cs typeface="Times New Roman" pitchFamily="18" charset="0"/>
              </a:rPr>
              <a:t>Trước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viết</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a. </a:t>
            </a:r>
            <a:r>
              <a:rPr lang="en-US" sz="2000" b="1" dirty="0" err="1" smtClean="0">
                <a:latin typeface="Times New Roman" pitchFamily="18" charset="0"/>
                <a:cs typeface="Times New Roman" pitchFamily="18" charset="0"/>
              </a:rPr>
              <a:t>Lựa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chọn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tài</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mùa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màng</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b. </a:t>
            </a:r>
            <a:r>
              <a:rPr lang="en-US" sz="2000" b="1" dirty="0" err="1" smtClean="0">
                <a:latin typeface="Times New Roman" pitchFamily="18" charset="0"/>
                <a:cs typeface="Times New Roman" pitchFamily="18" charset="0"/>
              </a:rPr>
              <a:t>Tìm</a:t>
            </a:r>
            <a:r>
              <a:rPr lang="en-US" sz="2000" b="1" dirty="0" smtClean="0">
                <a:latin typeface="Times New Roman" pitchFamily="18" charset="0"/>
                <a:cs typeface="Times New Roman" pitchFamily="18" charset="0"/>
              </a:rPr>
              <a:t> ý:</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mùa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màng</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làng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khoảng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12)</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khắp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trời</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gom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mùa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ấm</a:t>
            </a:r>
            <a:r>
              <a:rPr lang="en-US" sz="2000" dirty="0" smtClean="0">
                <a:latin typeface="Times New Roman" pitchFamily="18" charset="0"/>
                <a:cs typeface="Times New Roman" pitchFamily="18" charset="0"/>
              </a:rPr>
              <a:t> no, </a:t>
            </a:r>
            <a:r>
              <a:rPr lang="en-US" sz="2000" dirty="0" err="1" smtClean="0">
                <a:latin typeface="Times New Roman" pitchFamily="18" charset="0"/>
                <a:cs typeface="Times New Roman" pitchFamily="18" charset="0"/>
              </a:rPr>
              <a:t>đầy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đủ</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ox(in)">
                                      <p:cBhvr>
                                        <p:cTn id="34" dur="500"/>
                                        <p:tgtEl>
                                          <p:spTgt spid="4">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box(in)">
                                      <p:cBhvr>
                                        <p:cTn id="37" dur="500"/>
                                        <p:tgtEl>
                                          <p:spTgt spid="4">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box(in)">
                                      <p:cBhvr>
                                        <p:cTn id="40" dur="500"/>
                                        <p:tgtEl>
                                          <p:spTgt spid="4">
                                            <p:txEl>
                                              <p:pRg st="11" end="11"/>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Effect transition="in" filter="box(in)">
                                      <p:cBhvr>
                                        <p:cTn id="43" dur="500"/>
                                        <p:tgtEl>
                                          <p:spTgt spid="4">
                                            <p:txEl>
                                              <p:pRg st="12" end="12"/>
                                            </p:txEl>
                                          </p:spTgt>
                                        </p:tgtEl>
                                      </p:cBhvr>
                                    </p:animEffect>
                                  </p:childTnLst>
                                </p:cTn>
                              </p:par>
                              <p:par>
                                <p:cTn id="44" presetID="4" presetClass="entr" presetSubtype="16" fill="hold" nodeType="withEffect">
                                  <p:stCondLst>
                                    <p:cond delay="0"/>
                                  </p:stCondLst>
                                  <p:childTnLst>
                                    <p:set>
                                      <p:cBhvr>
                                        <p:cTn id="45" dur="1" fill="hold">
                                          <p:stCondLst>
                                            <p:cond delay="0"/>
                                          </p:stCondLst>
                                        </p:cTn>
                                        <p:tgtEl>
                                          <p:spTgt spid="4">
                                            <p:txEl>
                                              <p:pRg st="13" end="13"/>
                                            </p:txEl>
                                          </p:spTgt>
                                        </p:tgtEl>
                                        <p:attrNameLst>
                                          <p:attrName>style.visibility</p:attrName>
                                        </p:attrNameLst>
                                      </p:cBhvr>
                                      <p:to>
                                        <p:strVal val="visible"/>
                                      </p:to>
                                    </p:set>
                                    <p:animEffect transition="in" filter="box(in)">
                                      <p:cBhvr>
                                        <p:cTn id="46" dur="500"/>
                                        <p:tgtEl>
                                          <p:spTgt spid="4">
                                            <p:txEl>
                                              <p:pRg st="13" end="13"/>
                                            </p:txEl>
                                          </p:spTgt>
                                        </p:tgtEl>
                                      </p:cBhvr>
                                    </p:animEffect>
                                  </p:childTnLst>
                                </p:cTn>
                              </p:par>
                              <p:par>
                                <p:cTn id="47" presetID="4" presetClass="entr" presetSubtype="16" fill="hold" nodeType="withEffect">
                                  <p:stCondLst>
                                    <p:cond delay="0"/>
                                  </p:stCondLst>
                                  <p:childTnLst>
                                    <p:set>
                                      <p:cBhvr>
                                        <p:cTn id="48" dur="1" fill="hold">
                                          <p:stCondLst>
                                            <p:cond delay="0"/>
                                          </p:stCondLst>
                                        </p:cTn>
                                        <p:tgtEl>
                                          <p:spTgt spid="4">
                                            <p:txEl>
                                              <p:pRg st="14" end="14"/>
                                            </p:txEl>
                                          </p:spTgt>
                                        </p:tgtEl>
                                        <p:attrNameLst>
                                          <p:attrName>style.visibility</p:attrName>
                                        </p:attrNameLst>
                                      </p:cBhvr>
                                      <p:to>
                                        <p:strVal val="visible"/>
                                      </p:to>
                                    </p:set>
                                    <p:animEffect transition="in" filter="box(in)">
                                      <p:cBhvr>
                                        <p:cTn id="49" dur="500"/>
                                        <p:tgtEl>
                                          <p:spTgt spid="4">
                                            <p:txEl>
                                              <p:pRg st="14" end="14"/>
                                            </p:txEl>
                                          </p:spTgt>
                                        </p:tgtEl>
                                      </p:cBhvr>
                                    </p:animEffect>
                                  </p:childTnLst>
                                </p:cTn>
                              </p:par>
                              <p:par>
                                <p:cTn id="50" presetID="4" presetClass="entr" presetSubtype="16" fill="hold" nodeType="withEffect">
                                  <p:stCondLst>
                                    <p:cond delay="0"/>
                                  </p:stCondLst>
                                  <p:childTnLst>
                                    <p:set>
                                      <p:cBhvr>
                                        <p:cTn id="51" dur="1" fill="hold">
                                          <p:stCondLst>
                                            <p:cond delay="0"/>
                                          </p:stCondLst>
                                        </p:cTn>
                                        <p:tgtEl>
                                          <p:spTgt spid="4">
                                            <p:txEl>
                                              <p:pRg st="15" end="15"/>
                                            </p:txEl>
                                          </p:spTgt>
                                        </p:tgtEl>
                                        <p:attrNameLst>
                                          <p:attrName>style.visibility</p:attrName>
                                        </p:attrNameLst>
                                      </p:cBhvr>
                                      <p:to>
                                        <p:strVal val="visible"/>
                                      </p:to>
                                    </p:set>
                                    <p:animEffect transition="in" filter="box(in)">
                                      <p:cBhvr>
                                        <p:cTn id="52" dur="500"/>
                                        <p:tgtEl>
                                          <p:spTgt spid="4">
                                            <p:txEl>
                                              <p:pRg st="15" end="15"/>
                                            </p:txEl>
                                          </p:spTgt>
                                        </p:tgtEl>
                                      </p:cBhvr>
                                    </p:animEffect>
                                  </p:childTnLst>
                                </p:cTn>
                              </p:par>
                              <p:par>
                                <p:cTn id="53" presetID="4" presetClass="entr" presetSubtype="16" fill="hold" nodeType="withEffect">
                                  <p:stCondLst>
                                    <p:cond delay="0"/>
                                  </p:stCondLst>
                                  <p:childTnLst>
                                    <p:set>
                                      <p:cBhvr>
                                        <p:cTn id="54" dur="1" fill="hold">
                                          <p:stCondLst>
                                            <p:cond delay="0"/>
                                          </p:stCondLst>
                                        </p:cTn>
                                        <p:tgtEl>
                                          <p:spTgt spid="4">
                                            <p:txEl>
                                              <p:pRg st="16" end="16"/>
                                            </p:txEl>
                                          </p:spTgt>
                                        </p:tgtEl>
                                        <p:attrNameLst>
                                          <p:attrName>style.visibility</p:attrName>
                                        </p:attrNameLst>
                                      </p:cBhvr>
                                      <p:to>
                                        <p:strVal val="visible"/>
                                      </p:to>
                                    </p:set>
                                    <p:animEffect transition="in" filter="box(in)">
                                      <p:cBhvr>
                                        <p:cTn id="55" dur="500"/>
                                        <p:tgtEl>
                                          <p:spTgt spid="4">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5: LUYỆN KĨ NĂNG VIẾT BÀI VĂN TẢ CẢNH SINH HOẠT</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457200"/>
            <a:ext cx="9144000" cy="6247864"/>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I. </a:t>
            </a:r>
            <a:r>
              <a:rPr lang="en-US" sz="2000" b="1" dirty="0" err="1" smtClean="0">
                <a:latin typeface="Times New Roman" pitchFamily="18" charset="0"/>
                <a:cs typeface="Times New Roman" pitchFamily="18" charset="0"/>
              </a:rPr>
              <a:t>Yêu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đối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với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văn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cảnh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sinh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hoạt</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a:t>
            </a:r>
          </a:p>
          <a:p>
            <a:r>
              <a:rPr lang="en-US" sz="2000" dirty="0" err="1" smtClean="0">
                <a:latin typeface="Times New Roman" pitchFamily="18" charset="0"/>
                <a:cs typeface="Times New Roman" pitchFamily="18" charset="0"/>
              </a:rPr>
              <a:t>Lưu</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dụng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hợp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a:t>
            </a:r>
          </a:p>
          <a:p>
            <a:r>
              <a:rPr lang="en-US" sz="2000" b="1" dirty="0" smtClean="0">
                <a:latin typeface="Times New Roman" pitchFamily="18" charset="0"/>
                <a:cs typeface="Times New Roman" pitchFamily="18" charset="0"/>
              </a:rPr>
              <a:t>III. </a:t>
            </a:r>
            <a:r>
              <a:rPr lang="en-US" sz="2000" b="1" dirty="0" err="1" smtClean="0">
                <a:latin typeface="Times New Roman" pitchFamily="18" charset="0"/>
                <a:cs typeface="Times New Roman" pitchFamily="18" charset="0"/>
              </a:rPr>
              <a:t>Thực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hành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viết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theo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các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bước</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1. </a:t>
            </a:r>
            <a:r>
              <a:rPr lang="en-US" sz="2000" b="1" dirty="0" err="1" smtClean="0">
                <a:latin typeface="Times New Roman" pitchFamily="18" charset="0"/>
                <a:cs typeface="Times New Roman" pitchFamily="18" charset="0"/>
              </a:rPr>
              <a:t>Trước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khi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viết</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a. </a:t>
            </a:r>
            <a:r>
              <a:rPr lang="en-US" sz="2000" b="1" dirty="0" err="1" smtClean="0">
                <a:latin typeface="Times New Roman" pitchFamily="18" charset="0"/>
                <a:cs typeface="Times New Roman" pitchFamily="18" charset="0"/>
              </a:rPr>
              <a:t>Lựa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chọn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tài</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mùa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màng</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b. </a:t>
            </a:r>
            <a:r>
              <a:rPr lang="en-US" sz="2000" b="1" dirty="0" err="1" smtClean="0">
                <a:latin typeface="Times New Roman" pitchFamily="18" charset="0"/>
                <a:cs typeface="Times New Roman" pitchFamily="18" charset="0"/>
              </a:rPr>
              <a:t>Tìm</a:t>
            </a:r>
            <a:r>
              <a:rPr lang="en-US" sz="2000" b="1" dirty="0" smtClean="0">
                <a:latin typeface="Times New Roman" pitchFamily="18" charset="0"/>
                <a:cs typeface="Times New Roman" pitchFamily="18" charset="0"/>
              </a:rPr>
              <a:t> ý:</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Đề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mùa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màng</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làng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quê</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Việt</a:t>
            </a:r>
            <a:r>
              <a:rPr lang="en-US" sz="2000" dirty="0" smtClean="0">
                <a:latin typeface="Times New Roman" pitchFamily="18" charset="0"/>
                <a:cs typeface="Times New Roman" pitchFamily="18" charset="0"/>
              </a:rPr>
              <a:t> Nam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khoảng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6,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12)</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tấp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Tiếng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khắp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trời</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gom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hiệu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mùa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bội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ấm</a:t>
            </a:r>
            <a:r>
              <a:rPr lang="en-US" sz="2000" dirty="0" smtClean="0">
                <a:latin typeface="Times New Roman" pitchFamily="18" charset="0"/>
                <a:cs typeface="Times New Roman" pitchFamily="18" charset="0"/>
              </a:rPr>
              <a:t> no, </a:t>
            </a:r>
            <a:r>
              <a:rPr lang="en-US" sz="2000" dirty="0" err="1" smtClean="0">
                <a:latin typeface="Times New Roman" pitchFamily="18" charset="0"/>
                <a:cs typeface="Times New Roman" pitchFamily="18" charset="0"/>
              </a:rPr>
              <a:t>đầy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đủ</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box(in)">
                                      <p:cBhvr>
                                        <p:cTn id="25" dur="500"/>
                                        <p:tgtEl>
                                          <p:spTgt spid="4">
                                            <p:txEl>
                                              <p:pRg st="6" end="6"/>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box(in)">
                                      <p:cBhvr>
                                        <p:cTn id="28" dur="500"/>
                                        <p:tgtEl>
                                          <p:spTgt spid="4">
                                            <p:txEl>
                                              <p:pRg st="7" end="7"/>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Effect transition="in" filter="box(in)">
                                      <p:cBhvr>
                                        <p:cTn id="31" dur="500"/>
                                        <p:tgtEl>
                                          <p:spTgt spid="4">
                                            <p:txEl>
                                              <p:pRg st="8" end="8"/>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box(in)">
                                      <p:cBhvr>
                                        <p:cTn id="34" dur="500"/>
                                        <p:tgtEl>
                                          <p:spTgt spid="4">
                                            <p:txEl>
                                              <p:pRg st="9" end="9"/>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box(in)">
                                      <p:cBhvr>
                                        <p:cTn id="37" dur="500"/>
                                        <p:tgtEl>
                                          <p:spTgt spid="4">
                                            <p:txEl>
                                              <p:pRg st="10" end="10"/>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box(in)">
                                      <p:cBhvr>
                                        <p:cTn id="40" dur="500"/>
                                        <p:tgtEl>
                                          <p:spTgt spid="4">
                                            <p:txEl>
                                              <p:pRg st="11" end="11"/>
                                            </p:txEl>
                                          </p:spTgt>
                                        </p:tgtEl>
                                      </p:cBhvr>
                                    </p:animEffect>
                                  </p:childTnLst>
                                </p:cTn>
                              </p:par>
                              <p:par>
                                <p:cTn id="41" presetID="4" presetClass="entr" presetSubtype="16"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Effect transition="in" filter="box(in)">
                                      <p:cBhvr>
                                        <p:cTn id="43" dur="500"/>
                                        <p:tgtEl>
                                          <p:spTgt spid="4">
                                            <p:txEl>
                                              <p:pRg st="12" end="12"/>
                                            </p:txEl>
                                          </p:spTgt>
                                        </p:tgtEl>
                                      </p:cBhvr>
                                    </p:animEffect>
                                  </p:childTnLst>
                                </p:cTn>
                              </p:par>
                              <p:par>
                                <p:cTn id="44" presetID="4" presetClass="entr" presetSubtype="16" fill="hold" nodeType="withEffect">
                                  <p:stCondLst>
                                    <p:cond delay="0"/>
                                  </p:stCondLst>
                                  <p:childTnLst>
                                    <p:set>
                                      <p:cBhvr>
                                        <p:cTn id="45" dur="1" fill="hold">
                                          <p:stCondLst>
                                            <p:cond delay="0"/>
                                          </p:stCondLst>
                                        </p:cTn>
                                        <p:tgtEl>
                                          <p:spTgt spid="4">
                                            <p:txEl>
                                              <p:pRg st="13" end="13"/>
                                            </p:txEl>
                                          </p:spTgt>
                                        </p:tgtEl>
                                        <p:attrNameLst>
                                          <p:attrName>style.visibility</p:attrName>
                                        </p:attrNameLst>
                                      </p:cBhvr>
                                      <p:to>
                                        <p:strVal val="visible"/>
                                      </p:to>
                                    </p:set>
                                    <p:animEffect transition="in" filter="box(in)">
                                      <p:cBhvr>
                                        <p:cTn id="46" dur="500"/>
                                        <p:tgtEl>
                                          <p:spTgt spid="4">
                                            <p:txEl>
                                              <p:pRg st="13" end="13"/>
                                            </p:txEl>
                                          </p:spTgt>
                                        </p:tgtEl>
                                      </p:cBhvr>
                                    </p:animEffect>
                                  </p:childTnLst>
                                </p:cTn>
                              </p:par>
                              <p:par>
                                <p:cTn id="47" presetID="4" presetClass="entr" presetSubtype="16" fill="hold" nodeType="withEffect">
                                  <p:stCondLst>
                                    <p:cond delay="0"/>
                                  </p:stCondLst>
                                  <p:childTnLst>
                                    <p:set>
                                      <p:cBhvr>
                                        <p:cTn id="48" dur="1" fill="hold">
                                          <p:stCondLst>
                                            <p:cond delay="0"/>
                                          </p:stCondLst>
                                        </p:cTn>
                                        <p:tgtEl>
                                          <p:spTgt spid="4">
                                            <p:txEl>
                                              <p:pRg st="14" end="14"/>
                                            </p:txEl>
                                          </p:spTgt>
                                        </p:tgtEl>
                                        <p:attrNameLst>
                                          <p:attrName>style.visibility</p:attrName>
                                        </p:attrNameLst>
                                      </p:cBhvr>
                                      <p:to>
                                        <p:strVal val="visible"/>
                                      </p:to>
                                    </p:set>
                                    <p:animEffect transition="in" filter="box(in)">
                                      <p:cBhvr>
                                        <p:cTn id="49" dur="500"/>
                                        <p:tgtEl>
                                          <p:spTgt spid="4">
                                            <p:txEl>
                                              <p:pRg st="14" end="14"/>
                                            </p:txEl>
                                          </p:spTgt>
                                        </p:tgtEl>
                                      </p:cBhvr>
                                    </p:animEffect>
                                  </p:childTnLst>
                                </p:cTn>
                              </p:par>
                              <p:par>
                                <p:cTn id="50" presetID="4" presetClass="entr" presetSubtype="16" fill="hold" nodeType="withEffect">
                                  <p:stCondLst>
                                    <p:cond delay="0"/>
                                  </p:stCondLst>
                                  <p:childTnLst>
                                    <p:set>
                                      <p:cBhvr>
                                        <p:cTn id="51" dur="1" fill="hold">
                                          <p:stCondLst>
                                            <p:cond delay="0"/>
                                          </p:stCondLst>
                                        </p:cTn>
                                        <p:tgtEl>
                                          <p:spTgt spid="4">
                                            <p:txEl>
                                              <p:pRg st="15" end="15"/>
                                            </p:txEl>
                                          </p:spTgt>
                                        </p:tgtEl>
                                        <p:attrNameLst>
                                          <p:attrName>style.visibility</p:attrName>
                                        </p:attrNameLst>
                                      </p:cBhvr>
                                      <p:to>
                                        <p:strVal val="visible"/>
                                      </p:to>
                                    </p:set>
                                    <p:animEffect transition="in" filter="box(in)">
                                      <p:cBhvr>
                                        <p:cTn id="52" dur="500"/>
                                        <p:tgtEl>
                                          <p:spTgt spid="4">
                                            <p:txEl>
                                              <p:pRg st="15" end="15"/>
                                            </p:txEl>
                                          </p:spTgt>
                                        </p:tgtEl>
                                      </p:cBhvr>
                                    </p:animEffect>
                                  </p:childTnLst>
                                </p:cTn>
                              </p:par>
                              <p:par>
                                <p:cTn id="53" presetID="4" presetClass="entr" presetSubtype="16" fill="hold" nodeType="withEffect">
                                  <p:stCondLst>
                                    <p:cond delay="0"/>
                                  </p:stCondLst>
                                  <p:childTnLst>
                                    <p:set>
                                      <p:cBhvr>
                                        <p:cTn id="54" dur="1" fill="hold">
                                          <p:stCondLst>
                                            <p:cond delay="0"/>
                                          </p:stCondLst>
                                        </p:cTn>
                                        <p:tgtEl>
                                          <p:spTgt spid="4">
                                            <p:txEl>
                                              <p:pRg st="16" end="16"/>
                                            </p:txEl>
                                          </p:spTgt>
                                        </p:tgtEl>
                                        <p:attrNameLst>
                                          <p:attrName>style.visibility</p:attrName>
                                        </p:attrNameLst>
                                      </p:cBhvr>
                                      <p:to>
                                        <p:strVal val="visible"/>
                                      </p:to>
                                    </p:set>
                                    <p:animEffect transition="in" filter="box(in)">
                                      <p:cBhvr>
                                        <p:cTn id="55" dur="500"/>
                                        <p:tgtEl>
                                          <p:spTgt spid="4">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5: LUYỆN KĨ NĂNG VIẾT BÀI VĂN TẢ CẢNH SINH HOẠT</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457200"/>
            <a:ext cx="9144000" cy="5262979"/>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c. </a:t>
            </a:r>
            <a:r>
              <a:rPr lang="en-US" sz="2400" b="1" dirty="0" err="1" smtClean="0">
                <a:latin typeface="Times New Roman" pitchFamily="18" charset="0"/>
                <a:cs typeface="Times New Roman" pitchFamily="18" charset="0"/>
              </a:rPr>
              <a:t>Lập</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dàn</a:t>
            </a:r>
            <a:r>
              <a:rPr lang="en-US" sz="2400" b="1" dirty="0" smtClean="0">
                <a:latin typeface="Times New Roman" pitchFamily="18" charset="0"/>
                <a:cs typeface="Times New Roman" pitchFamily="18" charset="0"/>
              </a:rPr>
              <a:t> ý:</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Mở</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en-US" sz="2400" dirty="0" err="1" smtClean="0">
                <a:latin typeface="Times New Roman" pitchFamily="18" charset="0"/>
                <a:cs typeface="Times New Roman" pitchFamily="18" charset="0"/>
              </a:rPr>
              <a:t>Giới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lúa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quê</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hoạch</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tìm</a:t>
            </a:r>
            <a:r>
              <a:rPr lang="en-US" sz="2400" dirty="0" smtClean="0">
                <a:latin typeface="Times New Roman" pitchFamily="18" charset="0"/>
                <a:cs typeface="Times New Roman" pitchFamily="18" charset="0"/>
              </a:rPr>
              <a:t> ý)</a:t>
            </a:r>
          </a:p>
          <a:p>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Kết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mùa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màng</a:t>
            </a:r>
            <a:r>
              <a:rPr lang="en-US" sz="2400" dirty="0" smtClean="0">
                <a:latin typeface="Times New Roman" pitchFamily="18" charset="0"/>
                <a:cs typeface="Times New Roman" pitchFamily="18" charset="0"/>
              </a:rPr>
              <a:t>.</a:t>
            </a:r>
          </a:p>
          <a:p>
            <a:r>
              <a:rPr lang="en-US" sz="2400" dirty="0" err="1" smtClean="0">
                <a:latin typeface="Times New Roman" pitchFamily="18" charset="0"/>
                <a:cs typeface="Times New Roman" pitchFamily="18" charset="0"/>
              </a:rPr>
              <a:t>Lưu</a:t>
            </a:r>
            <a:r>
              <a:rPr lang="en-US" sz="2400" dirty="0" smtClean="0">
                <a:latin typeface="Times New Roman" pitchFamily="18" charset="0"/>
                <a:cs typeface="Times New Roman" pitchFamily="18" charset="0"/>
              </a:rPr>
              <a:t> ý: -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so </a:t>
            </a:r>
            <a:r>
              <a:rPr lang="en-US" sz="2400" dirty="0" err="1" smtClean="0">
                <a:latin typeface="Times New Roman" pitchFamily="18" charset="0"/>
                <a:cs typeface="Times New Roman" pitchFamily="18" charset="0"/>
              </a:rPr>
              <a:t>sánh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hóa</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ngữ</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a:t>
            </a:r>
          </a:p>
          <a:p>
            <a:r>
              <a:rPr lang="en-US" sz="2400" b="1" dirty="0" smtClean="0">
                <a:latin typeface="Times New Roman" pitchFamily="18" charset="0"/>
                <a:cs typeface="Times New Roman" pitchFamily="18" charset="0"/>
              </a:rPr>
              <a:t>2. </a:t>
            </a:r>
            <a:r>
              <a:rPr lang="en-US" sz="2400" b="1" dirty="0" err="1" smtClean="0">
                <a:latin typeface="Times New Roman" pitchFamily="18" charset="0"/>
                <a:cs typeface="Times New Roman" pitchFamily="18" charset="0"/>
              </a:rPr>
              <a:t>Viết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đoạn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3. </a:t>
            </a:r>
            <a:r>
              <a:rPr lang="en-US" sz="2400" b="1" dirty="0" err="1" smtClean="0">
                <a:latin typeface="Times New Roman" pitchFamily="18" charset="0"/>
                <a:cs typeface="Times New Roman" pitchFamily="18" charset="0"/>
              </a:rPr>
              <a:t>Chỉnh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sửa</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viết</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ox(in)">
                                      <p:cBhvr>
                                        <p:cTn id="67"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5: LUYỆN KĨ NĂNG VIẾT BÀI VĂN TẢ CẢNH SINH HOẠT</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457200"/>
            <a:ext cx="9144000" cy="5632311"/>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LUYỆN TẬP:</a:t>
            </a:r>
            <a:endParaRPr lang="en-US" sz="2000" dirty="0" smtClean="0">
              <a:latin typeface="Times New Roman" pitchFamily="18" charset="0"/>
              <a:cs typeface="Times New Roman" pitchFamily="18" charset="0"/>
            </a:endParaRPr>
          </a:p>
          <a:p>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Tả</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lại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cảnh</a:t>
            </a:r>
            <a:r>
              <a:rPr lang="en-US" sz="2000" b="1" dirty="0" smtClean="0">
                <a:latin typeface="Times New Roman" pitchFamily="18" charset="0"/>
                <a:cs typeface="Times New Roman" pitchFamily="18" charset="0"/>
              </a:rPr>
              <a:t> sum </a:t>
            </a:r>
            <a:r>
              <a:rPr lang="en-US" sz="2000" b="1" dirty="0" err="1" smtClean="0">
                <a:latin typeface="Times New Roman" pitchFamily="18" charset="0"/>
                <a:cs typeface="Times New Roman" pitchFamily="18" charset="0"/>
              </a:rPr>
              <a:t>họp</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gia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em</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r>
              <a:rPr lang="en-US" sz="2000" b="1" dirty="0" err="1" smtClean="0">
                <a:latin typeface="Times New Roman" pitchFamily="18" charset="0"/>
                <a:cs typeface="Times New Roman" pitchFamily="18" charset="0"/>
              </a:rPr>
              <a:t>Dàn</a:t>
            </a:r>
            <a:r>
              <a:rPr lang="en-US" sz="2000" b="1" dirty="0" smtClean="0">
                <a:latin typeface="Times New Roman" pitchFamily="18" charset="0"/>
                <a:cs typeface="Times New Roman" pitchFamily="18" charset="0"/>
              </a:rPr>
              <a:t> ý </a:t>
            </a:r>
            <a:endParaRPr lang="en-US" sz="2000" dirty="0" smtClean="0">
              <a:latin typeface="Times New Roman" pitchFamily="18" charset="0"/>
              <a:cs typeface="Times New Roman" pitchFamily="18" charset="0"/>
            </a:endParaRPr>
          </a:p>
          <a:p>
            <a:pPr lvl="0"/>
            <a:r>
              <a:rPr lang="en-US" sz="2000" b="1" dirty="0" err="1" smtClean="0">
                <a:latin typeface="Times New Roman" pitchFamily="18" charset="0"/>
                <a:cs typeface="Times New Roman" pitchFamily="18" charset="0"/>
              </a:rPr>
              <a:t>Mở</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cuốituần</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gian:ngôi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củaem</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a:t>
            </a:r>
          </a:p>
          <a:p>
            <a:pPr lvl="0"/>
            <a:r>
              <a:rPr lang="en-US" sz="2000" b="1" dirty="0" err="1" smtClean="0">
                <a:latin typeface="Times New Roman" pitchFamily="18" charset="0"/>
                <a:cs typeface="Times New Roman" pitchFamily="18" charset="0"/>
              </a:rPr>
              <a:t>Thânbài</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Cách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chi </a:t>
            </a:r>
            <a:r>
              <a:rPr lang="en-US" sz="2000" dirty="0" err="1" smtClean="0">
                <a:latin typeface="Times New Roman" pitchFamily="18" charset="0"/>
                <a:cs typeface="Times New Roman" pitchFamily="18" charset="0"/>
              </a:rPr>
              <a:t>tiết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Tết</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sao</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chuẩn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bị</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(hay </a:t>
            </a:r>
            <a:r>
              <a:rPr lang="en-US" sz="2000" dirty="0" err="1" smtClean="0">
                <a:latin typeface="Times New Roman" pitchFamily="18" charset="0"/>
                <a:cs typeface="Times New Roman" pitchFamily="18" charset="0"/>
              </a:rPr>
              <a:t>mâm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móngì</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diễn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a:t>
            </a:r>
          </a:p>
          <a:p>
            <a:pPr lvl="0"/>
            <a:r>
              <a:rPr lang="en-US" sz="2000" b="1" dirty="0" err="1" smtClean="0">
                <a:latin typeface="Times New Roman" pitchFamily="18" charset="0"/>
                <a:cs typeface="Times New Roman" pitchFamily="18" charset="0"/>
              </a:rPr>
              <a:t>Kết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thú</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dịp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sum </a:t>
            </a:r>
            <a:r>
              <a:rPr lang="en-US" sz="2000" dirty="0" err="1" smtClean="0">
                <a:latin typeface="Times New Roman" pitchFamily="18" charset="0"/>
                <a:cs typeface="Times New Roman" pitchFamily="18" charset="0"/>
              </a:rPr>
              <a:t>họp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thiếu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ox(in)">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box(in)">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box(in)">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box(in)">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box(in)">
                                      <p:cBhvr>
                                        <p:cTn id="52" dur="500"/>
                                        <p:tgtEl>
                                          <p:spTgt spid="4">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4">
                                            <p:txEl>
                                              <p:pRg st="10" end="10"/>
                                            </p:txEl>
                                          </p:spTgt>
                                        </p:tgtEl>
                                        <p:attrNameLst>
                                          <p:attrName>style.visibility</p:attrName>
                                        </p:attrNameLst>
                                      </p:cBhvr>
                                      <p:to>
                                        <p:strVal val="visible"/>
                                      </p:to>
                                    </p:set>
                                    <p:animEffect transition="in" filter="box(in)">
                                      <p:cBhvr>
                                        <p:cTn id="57" dur="500"/>
                                        <p:tgtEl>
                                          <p:spTgt spid="4">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4">
                                            <p:txEl>
                                              <p:pRg st="11" end="11"/>
                                            </p:txEl>
                                          </p:spTgt>
                                        </p:tgtEl>
                                        <p:attrNameLst>
                                          <p:attrName>style.visibility</p:attrName>
                                        </p:attrNameLst>
                                      </p:cBhvr>
                                      <p:to>
                                        <p:strVal val="visible"/>
                                      </p:to>
                                    </p:set>
                                    <p:animEffect transition="in" filter="box(in)">
                                      <p:cBhvr>
                                        <p:cTn id="62" dur="500"/>
                                        <p:tgtEl>
                                          <p:spTgt spid="4">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4">
                                            <p:txEl>
                                              <p:pRg st="12" end="12"/>
                                            </p:txEl>
                                          </p:spTgt>
                                        </p:tgtEl>
                                        <p:attrNameLst>
                                          <p:attrName>style.visibility</p:attrName>
                                        </p:attrNameLst>
                                      </p:cBhvr>
                                      <p:to>
                                        <p:strVal val="visible"/>
                                      </p:to>
                                    </p:set>
                                    <p:animEffect transition="in" filter="box(in)">
                                      <p:cBhvr>
                                        <p:cTn id="67" dur="500"/>
                                        <p:tgtEl>
                                          <p:spTgt spid="4">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
                                            <p:txEl>
                                              <p:pRg st="13" end="13"/>
                                            </p:txEl>
                                          </p:spTgt>
                                        </p:tgtEl>
                                        <p:attrNameLst>
                                          <p:attrName>style.visibility</p:attrName>
                                        </p:attrNameLst>
                                      </p:cBhvr>
                                      <p:to>
                                        <p:strVal val="visible"/>
                                      </p:to>
                                    </p:set>
                                    <p:animEffect transition="in" filter="box(in)">
                                      <p:cBhvr>
                                        <p:cTn id="72" dur="500"/>
                                        <p:tgtEl>
                                          <p:spTgt spid="4">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4">
                                            <p:txEl>
                                              <p:pRg st="14" end="14"/>
                                            </p:txEl>
                                          </p:spTgt>
                                        </p:tgtEl>
                                        <p:attrNameLst>
                                          <p:attrName>style.visibility</p:attrName>
                                        </p:attrNameLst>
                                      </p:cBhvr>
                                      <p:to>
                                        <p:strVal val="visible"/>
                                      </p:to>
                                    </p:set>
                                    <p:animEffect transition="in" filter="box(in)">
                                      <p:cBhvr>
                                        <p:cTn id="77" dur="500"/>
                                        <p:tgtEl>
                                          <p:spTgt spid="4">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nodeType="clickEffect">
                                  <p:stCondLst>
                                    <p:cond delay="0"/>
                                  </p:stCondLst>
                                  <p:childTnLst>
                                    <p:set>
                                      <p:cBhvr>
                                        <p:cTn id="81" dur="1" fill="hold">
                                          <p:stCondLst>
                                            <p:cond delay="0"/>
                                          </p:stCondLst>
                                        </p:cTn>
                                        <p:tgtEl>
                                          <p:spTgt spid="4">
                                            <p:txEl>
                                              <p:pRg st="15" end="15"/>
                                            </p:txEl>
                                          </p:spTgt>
                                        </p:tgtEl>
                                        <p:attrNameLst>
                                          <p:attrName>style.visibility</p:attrName>
                                        </p:attrNameLst>
                                      </p:cBhvr>
                                      <p:to>
                                        <p:strVal val="visible"/>
                                      </p:to>
                                    </p:set>
                                    <p:animEffect transition="in" filter="box(in)">
                                      <p:cBhvr>
                                        <p:cTn id="82" dur="500"/>
                                        <p:tgtEl>
                                          <p:spTgt spid="4">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stCondLst>
                                    <p:cond delay="0"/>
                                  </p:stCondLst>
                                  <p:childTnLst>
                                    <p:set>
                                      <p:cBhvr>
                                        <p:cTn id="86" dur="1" fill="hold">
                                          <p:stCondLst>
                                            <p:cond delay="0"/>
                                          </p:stCondLst>
                                        </p:cTn>
                                        <p:tgtEl>
                                          <p:spTgt spid="4">
                                            <p:txEl>
                                              <p:pRg st="16" end="16"/>
                                            </p:txEl>
                                          </p:spTgt>
                                        </p:tgtEl>
                                        <p:attrNameLst>
                                          <p:attrName>style.visibility</p:attrName>
                                        </p:attrNameLst>
                                      </p:cBhvr>
                                      <p:to>
                                        <p:strVal val="visible"/>
                                      </p:to>
                                    </p:set>
                                    <p:animEffect transition="in" filter="box(in)">
                                      <p:cBhvr>
                                        <p:cTn id="87" dur="500"/>
                                        <p:tgtEl>
                                          <p:spTgt spid="4">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5: LUYỆN KĨ NĂNG VIẾT BÀI VĂN TẢ CẢNH SINH HOẠT</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457200"/>
            <a:ext cx="9144000" cy="5940088"/>
          </a:xfrm>
          <a:prstGeom prst="rect">
            <a:avLst/>
          </a:prstGeom>
          <a:noFill/>
        </p:spPr>
        <p:txBody>
          <a:bodyPr wrap="square" rtlCol="0">
            <a:spAutoFit/>
          </a:bodyPr>
          <a:lstStyle/>
          <a:p>
            <a:pPr algn="ctr"/>
            <a:r>
              <a:rPr lang="en-US" sz="2000" b="1" dirty="0" smtClean="0">
                <a:latin typeface="Times New Roman" pitchFamily="18" charset="0"/>
                <a:cs typeface="Times New Roman" pitchFamily="18" charset="0"/>
              </a:rPr>
              <a:t>BÀI VIẾT THAM KHẢO SỐ 1:</a:t>
            </a:r>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ý </a:t>
            </a:r>
            <a:r>
              <a:rPr lang="en-US" sz="2000" dirty="0" err="1" smtClean="0">
                <a:latin typeface="Times New Roman" pitchFamily="18" charset="0"/>
                <a:cs typeface="Times New Roman" pitchFamily="18" charset="0"/>
              </a:rPr>
              <a:t>nghĩa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thấy</a:t>
            </a:r>
            <a:r>
              <a:rPr lang="en-US" sz="2000" dirty="0" smtClean="0">
                <a:latin typeface="Times New Roman" pitchFamily="18" charset="0"/>
                <a:cs typeface="Times New Roman" pitchFamily="18" charset="0"/>
              </a:rPr>
              <a:t> may </a:t>
            </a:r>
            <a:r>
              <a:rPr lang="en-US" sz="2000" dirty="0" err="1" smtClean="0">
                <a:latin typeface="Times New Roman" pitchFamily="18" charset="0"/>
                <a:cs typeface="Times New Roman" pitchFamily="18" charset="0"/>
              </a:rPr>
              <a:t>mắn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a:t>
            </a:r>
            <a:r>
              <a:rPr lang="en-US" sz="2000" dirty="0" smtClean="0">
                <a:latin typeface="Times New Roman" pitchFamily="18" charset="0"/>
                <a:cs typeface="Times New Roman" pitchFamily="18" charset="0"/>
              </a:rPr>
              <a:t> ban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đủ</a:t>
            </a:r>
            <a:r>
              <a:rPr lang="en-US" sz="2000" dirty="0" smtClean="0">
                <a:latin typeface="Times New Roman" pitchFamily="18" charset="0"/>
                <a:cs typeface="Times New Roman" pitchFamily="18" charset="0"/>
              </a:rPr>
              <a:t> sum </a:t>
            </a:r>
            <a:r>
              <a:rPr lang="en-US" sz="2000" dirty="0" err="1" smtClean="0">
                <a:latin typeface="Times New Roman" pitchFamily="18" charset="0"/>
                <a:cs typeface="Times New Roman" pitchFamily="18" charset="0"/>
              </a:rPr>
              <a:t>vầy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gồm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soạn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món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ngon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nhỏ</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giữa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ngon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miệng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quần</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phòng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hôm</a:t>
            </a:r>
            <a:r>
              <a:rPr lang="en-US" sz="2000" dirty="0" smtClean="0">
                <a:latin typeface="Times New Roman" pitchFamily="18" charset="0"/>
                <a:cs typeface="Times New Roman" pitchFamily="18" charset="0"/>
              </a:rPr>
              <a:t> nay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nào,dù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thưởng</a:t>
            </a:r>
            <a:r>
              <a:rPr lang="en-US" sz="2000" dirty="0" smtClean="0">
                <a:latin typeface="Times New Roman" pitchFamily="18" charset="0"/>
                <a:cs typeface="Times New Roman" pitchFamily="18" charset="0"/>
              </a:rPr>
              <a:t> hay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khen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tặng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hề</a:t>
            </a:r>
            <a:r>
              <a:rPr lang="en-US" sz="2000" dirty="0" smtClean="0">
                <a:latin typeface="Times New Roman" pitchFamily="18" charset="0"/>
                <a:cs typeface="Times New Roman" pitchFamily="18" charset="0"/>
              </a:rPr>
              <a:t> than </a:t>
            </a:r>
            <a:r>
              <a:rPr lang="en-US" sz="2000" dirty="0" err="1" smtClean="0">
                <a:latin typeface="Times New Roman" pitchFamily="18" charset="0"/>
                <a:cs typeface="Times New Roman" pitchFamily="18" charset="0"/>
              </a:rPr>
              <a:t>vãn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cái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mỉm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viên</a:t>
            </a:r>
            <a:r>
              <a:rPr lang="en-US" sz="2000" dirty="0" smtClean="0">
                <a:latin typeface="Times New Roman" pitchFamily="18" charset="0"/>
                <a:cs typeface="Times New Roman" pitchFamily="18" charset="0"/>
              </a:rPr>
              <a:t>.  0794862058</a:t>
            </a:r>
          </a:p>
          <a:p>
            <a:pPr algn="just"/>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khoảnh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ngủi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keo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gắn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5: LUYỆN KĨ NĂNG VIẾT BÀI VĂN TẢ CẢNH SINH HOẠT</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457200"/>
            <a:ext cx="9144000" cy="6555641"/>
          </a:xfrm>
          <a:prstGeom prst="rect">
            <a:avLst/>
          </a:prstGeom>
          <a:noFill/>
        </p:spPr>
        <p:txBody>
          <a:bodyPr wrap="square" rtlCol="0">
            <a:spAutoFit/>
          </a:bodyPr>
          <a:lstStyle/>
          <a:p>
            <a:pPr algn="ctr"/>
            <a:r>
              <a:rPr lang="nl-NL" sz="2000" b="1" dirty="0" smtClean="0">
                <a:latin typeface="Times New Roman" pitchFamily="18" charset="0"/>
                <a:cs typeface="Times New Roman" pitchFamily="18" charset="0"/>
              </a:rPr>
              <a:t>BÀI VIẾT THAM KHẢO SỐ 2:</a:t>
            </a:r>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gồm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sum </a:t>
            </a:r>
            <a:r>
              <a:rPr lang="en-US" sz="2000" dirty="0" err="1" smtClean="0">
                <a:latin typeface="Times New Roman" pitchFamily="18" charset="0"/>
                <a:cs typeface="Times New Roman" pitchFamily="18" charset="0"/>
              </a:rPr>
              <a:t>họp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bắt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đình.Tài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nấu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tắm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thịnh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soạn.Mẹ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mỏi</a:t>
            </a:r>
            <a:r>
              <a:rPr lang="en-US" sz="2000" dirty="0" smtClean="0">
                <a:latin typeface="Times New Roman" pitchFamily="18" charset="0"/>
                <a:cs typeface="Times New Roman" pitchFamily="18" charset="0"/>
              </a:rPr>
              <a:t> hay </a:t>
            </a:r>
            <a:r>
              <a:rPr lang="en-US" sz="2000" dirty="0" err="1" smtClean="0">
                <a:latin typeface="Times New Roman" pitchFamily="18" charset="0"/>
                <a:cs typeface="Times New Roman" pitchFamily="18" charset="0"/>
              </a:rPr>
              <a:t>bận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rộn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vẫn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ngon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miệng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xua</a:t>
            </a:r>
            <a:r>
              <a:rPr lang="en-US" sz="2000" dirty="0" smtClean="0">
                <a:latin typeface="Times New Roman" pitchFamily="18" charset="0"/>
                <a:cs typeface="Times New Roman" pitchFamily="18" charset="0"/>
              </a:rPr>
              <a:t> tan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muộn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phiền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dài</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tính,trong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đùa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khoái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gắp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phụ</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empha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trà,gọt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miệng.Gia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trò</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chuyện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cuộc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sẻ,giải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tỏa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thoải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mái,dễ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ngập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trọng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bữa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ox(in)">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5: LUYỆN KĨ NĂNG VIẾT BÀI VĂN TẢ CẢNH SINH HOẠT</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457200"/>
            <a:ext cx="9144000" cy="5940088"/>
          </a:xfrm>
          <a:prstGeom prst="rect">
            <a:avLst/>
          </a:prstGeom>
          <a:noFill/>
        </p:spPr>
        <p:txBody>
          <a:bodyPr wrap="square" rtlCol="0">
            <a:spAutoFit/>
          </a:bodyPr>
          <a:lstStyle/>
          <a:p>
            <a:pPr algn="ctr"/>
            <a:r>
              <a:rPr lang="nl-NL" sz="2000" b="1" dirty="0" smtClean="0">
                <a:latin typeface="Times New Roman" pitchFamily="18" charset="0"/>
                <a:cs typeface="Times New Roman" pitchFamily="18" charset="0"/>
              </a:rPr>
              <a:t>BÀI VIẾT THAM KHẢO SỐ 3:</a:t>
            </a:r>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chục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số</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lần</a:t>
            </a:r>
            <a:r>
              <a:rPr lang="en-US" sz="2000" dirty="0" smtClean="0">
                <a:latin typeface="Times New Roman" pitchFamily="18" charset="0"/>
                <a:cs typeface="Times New Roman" pitchFamily="18" charset="0"/>
              </a:rPr>
              <a:t>. Cho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sum </a:t>
            </a:r>
            <a:r>
              <a:rPr lang="en-US" sz="2000" dirty="0" err="1" smtClean="0">
                <a:latin typeface="Times New Roman" pitchFamily="18" charset="0"/>
                <a:cs typeface="Times New Roman" pitchFamily="18" charset="0"/>
              </a:rPr>
              <a:t>họp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Cơm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nước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mọi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quây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khách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đèn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tỏa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dịu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lẵng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nhựa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rực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trông</a:t>
            </a:r>
            <a:r>
              <a:rPr lang="en-US" sz="2000" dirty="0" smtClean="0">
                <a:latin typeface="Times New Roman" pitchFamily="18" charset="0"/>
                <a:cs typeface="Times New Roman" pitchFamily="18" charset="0"/>
              </a:rPr>
              <a:t> y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gỗ</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cẩm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véc-ni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soi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vân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nét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ảo.Phía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trên,là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tivi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chín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lụa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Đồ</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đạc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xếp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đặt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gọn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gàng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nắp</a:t>
            </a:r>
            <a:r>
              <a:rPr lang="en-US" sz="2000" dirty="0" smtClean="0">
                <a:latin typeface="Times New Roman" pitchFamily="18" charset="0"/>
                <a:cs typeface="Times New Roman" pitchFamily="18" charset="0"/>
              </a:rPr>
              <a:t>.</a:t>
            </a:r>
            <a:r>
              <a:rPr lang="vi-VN"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0794862058</a:t>
            </a:r>
          </a:p>
          <a:p>
            <a:pPr algn="just"/>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yếm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tóc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ôm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cổ</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nịu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nhớ</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vuốt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nhớ</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xíu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dễ</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chiếc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cằm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lớn</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nữa</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thương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Bằng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ngón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đưa</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đưa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tỏ</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đúng,là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thật.Lúc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bé</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1: RÈN KĨ NĂNG VIẾT BÀI VĂN KỂ LẠI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5016758"/>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Từ</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những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nghiệm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chung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rồi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đến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những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nghiệm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riêng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theo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yêu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cầu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bài</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Ví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dụ</a:t>
            </a:r>
            <a:r>
              <a:rPr lang="en-US" sz="2000" b="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với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lưu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giữ</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buồn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giúp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kí</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ức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lần</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tượng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quên</a:t>
            </a:r>
            <a:r>
              <a:rPr lang="en-US" sz="2000" dirty="0" smtClean="0">
                <a:latin typeface="Times New Roman" pitchFamily="18" charset="0"/>
                <a:cs typeface="Times New Roman" pitchFamily="18" charset="0"/>
              </a:rPr>
              <a:t>.</a:t>
            </a:r>
          </a:p>
          <a:p>
            <a:pPr algn="just"/>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Thông</a:t>
            </a:r>
            <a:r>
              <a:rPr lang="en-US" sz="2000" b="1" dirty="0" smtClean="0">
                <a:latin typeface="Times New Roman" pitchFamily="18" charset="0"/>
                <a:cs typeface="Times New Roman" pitchFamily="18" charset="0"/>
              </a:rPr>
              <a:t> qua </a:t>
            </a:r>
            <a:r>
              <a:rPr lang="en-US" sz="2000" b="1" dirty="0" err="1" smtClean="0">
                <a:latin typeface="Times New Roman" pitchFamily="18" charset="0"/>
                <a:cs typeface="Times New Roman" pitchFamily="18" charset="0"/>
              </a:rPr>
              <a:t>lời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hát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ca </a:t>
            </a:r>
            <a:r>
              <a:rPr lang="en-US" sz="2000" b="1" dirty="0" err="1" smtClean="0">
                <a:latin typeface="Times New Roman" pitchFamily="18" charset="0"/>
                <a:cs typeface="Times New Roman" pitchFamily="18" charset="0"/>
              </a:rPr>
              <a:t>dao</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hoặc</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một</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câu</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nói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cùng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chủ</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rồi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kể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về</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trải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nghiệm</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của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mình</a:t>
            </a:r>
            <a:r>
              <a:rPr lang="en-US" sz="2000" b="1"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lgn="just"/>
            <a:r>
              <a:rPr lang="en-US" sz="2000" b="1" dirty="0" err="1" smtClean="0">
                <a:latin typeface="Times New Roman" pitchFamily="18" charset="0"/>
                <a:cs typeface="Times New Roman" pitchFamily="18" charset="0"/>
              </a:rPr>
              <a:t>Ví</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dụ</a:t>
            </a:r>
            <a:r>
              <a:rPr lang="en-US" sz="2000" b="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i="1" dirty="0" smtClean="0">
                <a:latin typeface="Times New Roman" pitchFamily="18" charset="0"/>
                <a:cs typeface="Times New Roman" pitchFamily="18" charset="0"/>
              </a:rPr>
              <a:t>“ Cho </a:t>
            </a:r>
            <a:r>
              <a:rPr lang="en-US" sz="2000" i="1" dirty="0" err="1" smtClean="0">
                <a:latin typeface="Times New Roman" pitchFamily="18" charset="0"/>
                <a:cs typeface="Times New Roman" pitchFamily="18" charset="0"/>
              </a:rPr>
              <a:t>tôi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xin</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một</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vé</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tuổi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thơ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để</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trở</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về</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với</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giấc</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mơ</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ngày</a:t>
            </a:r>
            <a:r>
              <a:rPr lang="en-US" sz="2000" i="1" dirty="0" smtClean="0">
                <a:latin typeface="Times New Roman" pitchFamily="18" charset="0"/>
                <a:cs typeface="Times New Roman" pitchFamily="18" charset="0"/>
              </a:rPr>
              <a:t> </a:t>
            </a:r>
            <a:r>
              <a:rPr lang="en-US" sz="2000" i="1" dirty="0" err="1" smtClean="0">
                <a:latin typeface="Times New Roman" pitchFamily="18" charset="0"/>
                <a:cs typeface="Times New Roman" pitchFamily="18" charset="0"/>
              </a:rPr>
              <a:t>xưa</a:t>
            </a:r>
            <a:r>
              <a:rPr lang="en-US" sz="2000" i="1"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hát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từ</a:t>
            </a:r>
            <a:r>
              <a:rPr lang="en-US" sz="2000" dirty="0" smtClean="0">
                <a:latin typeface="Times New Roman" pitchFamily="18" charset="0"/>
                <a:cs typeface="Times New Roman" pitchFamily="18" charset="0"/>
              </a:rPr>
              <a:t> ca </a:t>
            </a:r>
            <a:r>
              <a:rPr lang="en-US" sz="2000" dirty="0" err="1" smtClean="0">
                <a:latin typeface="Times New Roman" pitchFamily="18" charset="0"/>
                <a:cs typeface="Times New Roman" pitchFamily="18" charset="0"/>
              </a:rPr>
              <a:t>khúc</a:t>
            </a:r>
            <a:r>
              <a:rPr lang="en-US" sz="2000" dirty="0" smtClean="0">
                <a:latin typeface="Times New Roman" pitchFamily="18" charset="0"/>
                <a:cs typeface="Times New Roman" pitchFamily="18" charset="0"/>
              </a:rPr>
              <a:t> “Cho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xin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thơ”của</a:t>
            </a:r>
            <a:r>
              <a:rPr lang="en-US" sz="2000" dirty="0" smtClean="0">
                <a:latin typeface="Times New Roman" pitchFamily="18" charset="0"/>
                <a:cs typeface="Times New Roman" pitchFamily="18" charset="0"/>
              </a:rPr>
              <a:t> ca </a:t>
            </a:r>
            <a:r>
              <a:rPr lang="en-US" sz="2000" dirty="0" err="1" smtClean="0">
                <a:latin typeface="Times New Roman" pitchFamily="18" charset="0"/>
                <a:cs typeface="Times New Roman" pitchFamily="18" charset="0"/>
              </a:rPr>
              <a:t>sĩ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Lynk</a:t>
            </a:r>
            <a:r>
              <a:rPr lang="en-US" sz="2000" dirty="0" smtClean="0">
                <a:latin typeface="Times New Roman" pitchFamily="18" charset="0"/>
                <a:cs typeface="Times New Roman" pitchFamily="18" charset="0"/>
              </a:rPr>
              <a:t> Lee </a:t>
            </a:r>
            <a:r>
              <a:rPr lang="en-US" sz="2000" dirty="0" err="1" smtClean="0">
                <a:latin typeface="Times New Roman" pitchFamily="18" charset="0"/>
                <a:cs typeface="Times New Roman" pitchFamily="18" charset="0"/>
              </a:rPr>
              <a:t>là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chung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tuổi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đẹp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tuyệt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còn</a:t>
            </a:r>
            <a:r>
              <a:rPr lang="en-US" sz="2000" dirty="0" smtClean="0">
                <a:latin typeface="Times New Roman" pitchFamily="18" charset="0"/>
                <a:cs typeface="Times New Roman" pitchFamily="18" charset="0"/>
              </a:rPr>
              <a:t> lung </a:t>
            </a:r>
            <a:r>
              <a:rPr lang="en-US" sz="2000" dirty="0" err="1" smtClean="0">
                <a:latin typeface="Times New Roman" pitchFamily="18" charset="0"/>
                <a:cs typeface="Times New Roman" pitchFamily="18" charset="0"/>
              </a:rPr>
              <a:t>linh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trôi</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trở</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tưởng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niệm</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năm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đó</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5: LUYỆN KĨ NĂNG VIẾT BÀI VĂN TẢ CẢNH SINH HOẠT</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457200"/>
            <a:ext cx="9144000" cy="6370975"/>
          </a:xfrm>
          <a:prstGeom prst="rect">
            <a:avLst/>
          </a:prstGeom>
          <a:noFill/>
        </p:spPr>
        <p:txBody>
          <a:bodyPr wrap="square" rtlCol="0">
            <a:spAutoFit/>
          </a:bodyPr>
          <a:lstStyle/>
          <a:p>
            <a:pPr algn="just"/>
            <a:r>
              <a:rPr lang="en-US" sz="2400" dirty="0" err="1" smtClean="0">
                <a:latin typeface="Times New Roman" pitchFamily="18" charset="0"/>
                <a:cs typeface="Times New Roman" pitchFamily="18" charset="0"/>
              </a:rPr>
              <a:t>Đúng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vô</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tuyến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mục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Tối</a:t>
            </a:r>
            <a:r>
              <a:rPr lang="en-US" sz="2400" dirty="0" smtClean="0">
                <a:latin typeface="Times New Roman" pitchFamily="18" charset="0"/>
                <a:cs typeface="Times New Roman" pitchFamily="18" charset="0"/>
              </a:rPr>
              <a:t> nay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nghệ</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mẫu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Bé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vừa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vỗ</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theo.Ba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hay,bé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mắt.Càng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hát,bé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rướn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giọng</a:t>
            </a:r>
            <a:r>
              <a:rPr lang="en-US" sz="2400" dirty="0" smtClean="0">
                <a:latin typeface="Times New Roman" pitchFamily="18" charset="0"/>
                <a:cs typeface="Times New Roman" pitchFamily="18" charset="0"/>
              </a:rPr>
              <a:t> to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lắc</a:t>
            </a:r>
            <a:r>
              <a:rPr lang="en-US" sz="2400" dirty="0" smtClean="0">
                <a:latin typeface="Times New Roman" pitchFamily="18" charset="0"/>
                <a:cs typeface="Times New Roman" pitchFamily="18" charset="0"/>
              </a:rPr>
              <a:t> qua </a:t>
            </a:r>
            <a:r>
              <a:rPr lang="en-US" sz="2400" dirty="0" err="1" smtClean="0">
                <a:latin typeface="Times New Roman" pitchFamily="18" charset="0"/>
                <a:cs typeface="Times New Roman" pitchFamily="18" charset="0"/>
              </a:rPr>
              <a:t>lắc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theo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nhịp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bím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tóc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thắt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nơ</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ngoe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nguẩy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đuôi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chú</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cún</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trông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ngộ,thậtdễ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thương.Ba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hỏi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mấy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hả</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Môn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sung </a:t>
            </a:r>
            <a:r>
              <a:rPr lang="en-US" sz="2400" dirty="0" err="1" smtClean="0">
                <a:latin typeface="Times New Roman" pitchFamily="18" charset="0"/>
                <a:cs typeface="Times New Roman" pitchFamily="18" charset="0"/>
              </a:rPr>
              <a:t>sướng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khoe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trước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bốn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a:t>
            </a:r>
            <a:r>
              <a:rPr lang="en-US" sz="2400" dirty="0" smtClean="0">
                <a:latin typeface="Times New Roman" pitchFamily="18" charset="0"/>
                <a:cs typeface="Times New Roman" pitchFamily="18" charset="0"/>
              </a:rPr>
              <a:t> ạ!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Riêng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môn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thuật</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cố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lắm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chỉ</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xoa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rồi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đạt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được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như</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thế</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lắm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này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a:t>
            </a:r>
            <a:r>
              <a:rPr lang="en-US" sz="2400" dirty="0" smtClean="0">
                <a:latin typeface="Times New Roman" pitchFamily="18" charset="0"/>
                <a:cs typeface="Times New Roman" pitchFamily="18" charset="0"/>
              </a:rPr>
              <a:t> tin </a:t>
            </a:r>
            <a:r>
              <a:rPr lang="en-US" sz="2400" dirty="0" err="1" smtClean="0">
                <a:latin typeface="Times New Roman" pitchFamily="18" charset="0"/>
                <a:cs typeface="Times New Roman" pitchFamily="18" charset="0"/>
              </a:rPr>
              <a:t>cuối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năm</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sẽ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một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sinh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xuất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nữa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nghe</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Tuần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sau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sẽ</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thưởng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cái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đồng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hồ</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báo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thầm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Chính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động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tuần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thêm</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chí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nghị</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phấn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đấu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trong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Cứ</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mỗi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lần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thường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hướng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dẫn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thêm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cho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tôi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phương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pháp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toán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thức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những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câu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văn</a:t>
            </a:r>
            <a:r>
              <a:rPr lang="en-US" sz="2400" dirty="0" smtClean="0">
                <a:latin typeface="Times New Roman" pitchFamily="18" charset="0"/>
                <a:cs typeface="Times New Roman" pitchFamily="18" charset="0"/>
              </a:rPr>
              <a:t> hay,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ảnh</a:t>
            </a:r>
            <a:r>
              <a:rPr lang="en-US" sz="2400" dirty="0" smtClean="0">
                <a:latin typeface="Times New Roman" pitchFamily="18" charset="0"/>
                <a:cs typeface="Times New Roman" pitchFamily="18" charset="0"/>
              </a:rPr>
              <a:t>.</a:t>
            </a:r>
            <a:r>
              <a:rPr lang="vi-VN"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0794862058</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5: LUYỆN KĨ NĂNG VIẾT BÀI VĂN TẢ CẢNH SINH HOẠT</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4" name="TextBox 3"/>
          <p:cNvSpPr txBox="1"/>
          <p:nvPr/>
        </p:nvSpPr>
        <p:spPr>
          <a:xfrm>
            <a:off x="0" y="457200"/>
            <a:ext cx="9144000" cy="5632311"/>
          </a:xfrm>
          <a:prstGeom prst="rect">
            <a:avLst/>
          </a:prstGeom>
          <a:noFill/>
        </p:spPr>
        <p:txBody>
          <a:bodyPr wrap="square" rtlCol="0">
            <a:spAutoFit/>
          </a:bodyPr>
          <a:lstStyle/>
          <a:p>
            <a:pPr algn="just"/>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một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kẹo,quà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mang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Thảo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thích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vỗ</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r>
              <a:rPr lang="en-US" sz="2000" dirty="0" smtClean="0">
                <a:latin typeface="Times New Roman" pitchFamily="18" charset="0"/>
                <a:cs typeface="Times New Roman" pitchFamily="18" charset="0"/>
              </a:rPr>
              <a:t> reo: “A, </a:t>
            </a:r>
            <a:r>
              <a:rPr lang="en-US" sz="2000" dirty="0" err="1" smtClean="0">
                <a:latin typeface="Times New Roman" pitchFamily="18" charset="0"/>
                <a:cs typeface="Times New Roman" pitchFamily="18" charset="0"/>
              </a:rPr>
              <a:t>kẹo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ngon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cho</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tỉm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nhắc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chúng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Ăn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kẹo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xong,chị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nhớ</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răng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miệng</a:t>
            </a:r>
            <a:endParaRPr lang="en-US" sz="2000" dirty="0" smtClean="0">
              <a:latin typeface="Times New Roman" pitchFamily="18" charset="0"/>
              <a:cs typeface="Times New Roman" pitchFamily="18" charset="0"/>
            </a:endParaRPr>
          </a:p>
          <a:p>
            <a:pPr algn="just"/>
            <a:r>
              <a:rPr lang="en-US" sz="2000" dirty="0" err="1" smtClean="0">
                <a:latin typeface="Times New Roman" pitchFamily="18" charset="0"/>
                <a:cs typeface="Times New Roman" pitchFamily="18" charset="0"/>
              </a:rPr>
              <a:t>kẻo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răngđấy</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Rồi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quay sang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hỏi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tuần</a:t>
            </a:r>
            <a:r>
              <a:rPr lang="en-US" sz="2000" dirty="0" smtClean="0">
                <a:latin typeface="Times New Roman" pitchFamily="18" charset="0"/>
                <a:cs typeface="Times New Roman" pitchFamily="18" charset="0"/>
              </a:rPr>
              <a:t> qua.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nhìn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đứa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ngoan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nhiều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tâm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đâu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Biết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hoàn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thành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nhiệm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vụ</a:t>
            </a:r>
            <a:r>
              <a:rPr lang="en-US" sz="2000" dirty="0" smtClean="0">
                <a:latin typeface="Times New Roman" pitchFamily="18" charset="0"/>
                <a:cs typeface="Times New Roman" pitchFamily="18" charset="0"/>
              </a:rPr>
              <a:t> ở </a:t>
            </a:r>
            <a:r>
              <a:rPr lang="en-US" sz="2000" dirty="0" err="1" smtClean="0">
                <a:latin typeface="Times New Roman" pitchFamily="18" charset="0"/>
                <a:cs typeface="Times New Roman" pitchFamily="18" charset="0"/>
              </a:rPr>
              <a:t>cơ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quan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vừa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lo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mỗi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ngày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nhật,ba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tranh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thủ</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sớm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giúp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quay sang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nhỏ</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ráng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đỡ</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thêm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việc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giúp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ốm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thì</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mình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vất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đấy</a:t>
            </a:r>
            <a:r>
              <a:rPr lang="en-US" sz="2000" dirty="0" smtClean="0">
                <a:latin typeface="Times New Roman" pitchFamily="18" charset="0"/>
                <a:cs typeface="Times New Roman" pitchFamily="18" charset="0"/>
              </a:rPr>
              <a:t> con ạ!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cậy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vào</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gái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lớn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chạy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đến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rồi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nói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cùng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nghe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khỏe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lắm.Chẳng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bệnh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ốm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đau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mẹ?Nhưng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phải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thường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xuyên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thăm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đấy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về</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không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cười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yêu</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chả</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chông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chỉ</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các</a:t>
            </a:r>
            <a:r>
              <a:rPr lang="en-US" sz="2000" dirty="0" smtClean="0">
                <a:latin typeface="Times New Roman" pitchFamily="18" charset="0"/>
                <a:cs typeface="Times New Roman" pitchFamily="18" charset="0"/>
              </a:rPr>
              <a:t> con </a:t>
            </a:r>
            <a:r>
              <a:rPr lang="en-US" sz="2000" dirty="0" err="1" smtClean="0">
                <a:latin typeface="Times New Roman" pitchFamily="18" charset="0"/>
                <a:cs typeface="Times New Roman" pitchFamily="18" charset="0"/>
              </a:rPr>
              <a:t>thôi</a:t>
            </a:r>
            <a:r>
              <a:rPr lang="en-US" sz="2000" dirty="0" smtClean="0">
                <a:latin typeface="Times New Roman" pitchFamily="18" charset="0"/>
                <a:cs typeface="Times New Roman" pitchFamily="18" charset="0"/>
              </a:rPr>
              <a:t>!”</a:t>
            </a:r>
          </a:p>
          <a:p>
            <a:pPr algn="just"/>
            <a:r>
              <a:rPr lang="en-US" sz="2000" dirty="0" err="1" smtClean="0">
                <a:latin typeface="Times New Roman" pitchFamily="18" charset="0"/>
                <a:cs typeface="Times New Roman" pitchFamily="18" charset="0"/>
              </a:rPr>
              <a:t>Tối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thứ</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bảy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tuần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nào</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cũng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luôn</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có</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được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những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giờ</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phút</a:t>
            </a:r>
            <a:r>
              <a:rPr lang="en-US" sz="2000" dirty="0" smtClean="0">
                <a:latin typeface="Times New Roman" pitchFamily="18" charset="0"/>
                <a:cs typeface="Times New Roman" pitchFamily="18" charset="0"/>
              </a:rPr>
              <a:t> sum </a:t>
            </a:r>
            <a:r>
              <a:rPr lang="en-US" sz="2000" dirty="0" err="1" smtClean="0">
                <a:latin typeface="Times New Roman" pitchFamily="18" charset="0"/>
                <a:cs typeface="Times New Roman" pitchFamily="18" charset="0"/>
              </a:rPr>
              <a:t>họp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vui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vẻ</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và</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đầm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chị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em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thật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sự</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hạnh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phúc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mái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gia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đình</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trong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vòng</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tay</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ấm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áp</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mẹ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tôi</a:t>
            </a:r>
            <a:r>
              <a:rPr lang="en-US" sz="2000" dirty="0" smtClean="0">
                <a:latin typeface="Times New Roman" pitchFamily="18" charset="0"/>
                <a:cs typeface="Times New Roman" pitchFamily="18" charset="0"/>
              </a:rPr>
              <a:t>.</a:t>
            </a:r>
            <a:endParaRPr lang="en-US" sz="200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Bài</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làm</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của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học</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sinh</a:t>
            </a:r>
            <a:r>
              <a:rPr lang="en-US" sz="20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5746" name="Picture 2" descr="h"/>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415750" name="nhacthaoluan.wma">
            <a:hlinkClick r:id="" action="ppaction://media"/>
          </p:cNvPr>
          <p:cNvPicPr>
            <a:picLocks noRot="1" noChangeAspect="1" noChangeArrowheads="1"/>
          </p:cNvPicPr>
          <p:nvPr>
            <a:audioFile r:link="rId1"/>
          </p:nvPr>
        </p:nvPicPr>
        <p:blipFill>
          <a:blip r:embed="rId4"/>
          <a:srcRect/>
          <a:stretch>
            <a:fillRect/>
          </a:stretch>
        </p:blipFill>
        <p:spPr bwMode="auto">
          <a:xfrm>
            <a:off x="6477000" y="6705600"/>
            <a:ext cx="304800" cy="304800"/>
          </a:xfrm>
          <a:prstGeom prst="rect">
            <a:avLst/>
          </a:prstGeom>
          <a:noFill/>
          <a:ln w="9525">
            <a:noFill/>
            <a:miter lim="800000"/>
            <a:headEnd/>
            <a:tailEnd/>
          </a:ln>
        </p:spPr>
      </p:pic>
      <p:pic>
        <p:nvPicPr>
          <p:cNvPr id="2052" name="Picture 7" descr="3d butterfly"/>
          <p:cNvPicPr>
            <a:picLocks noChangeAspect="1" noChangeArrowheads="1" noCrop="1"/>
          </p:cNvPicPr>
          <p:nvPr/>
        </p:nvPicPr>
        <p:blipFill>
          <a:blip r:embed="rId5"/>
          <a:srcRect/>
          <a:stretch>
            <a:fillRect/>
          </a:stretch>
        </p:blipFill>
        <p:spPr bwMode="auto">
          <a:xfrm>
            <a:off x="6781800" y="5715000"/>
            <a:ext cx="1219200" cy="711200"/>
          </a:xfrm>
          <a:prstGeom prst="rect">
            <a:avLst/>
          </a:prstGeom>
          <a:noFill/>
          <a:ln w="9525">
            <a:noFill/>
            <a:miter lim="800000"/>
            <a:headEnd/>
            <a:tailEnd/>
          </a:ln>
        </p:spPr>
      </p:pic>
      <p:pic>
        <p:nvPicPr>
          <p:cNvPr id="2053" name="Picture 8" descr="3d butterfly"/>
          <p:cNvPicPr>
            <a:picLocks noChangeAspect="1" noChangeArrowheads="1" noCrop="1"/>
          </p:cNvPicPr>
          <p:nvPr/>
        </p:nvPicPr>
        <p:blipFill>
          <a:blip r:embed="rId5"/>
          <a:srcRect/>
          <a:stretch>
            <a:fillRect/>
          </a:stretch>
        </p:blipFill>
        <p:spPr bwMode="auto">
          <a:xfrm>
            <a:off x="1905000" y="0"/>
            <a:ext cx="914400" cy="533400"/>
          </a:xfrm>
          <a:prstGeom prst="rect">
            <a:avLst/>
          </a:prstGeom>
          <a:noFill/>
          <a:ln w="9525">
            <a:noFill/>
            <a:miter lim="800000"/>
            <a:headEnd/>
            <a:tailEnd/>
          </a:ln>
        </p:spPr>
      </p:pic>
      <p:pic>
        <p:nvPicPr>
          <p:cNvPr id="2054" name="Picture 9" descr="kitty"/>
          <p:cNvPicPr>
            <a:picLocks noChangeAspect="1" noChangeArrowheads="1" noCrop="1"/>
          </p:cNvPicPr>
          <p:nvPr/>
        </p:nvPicPr>
        <p:blipFill>
          <a:blip r:embed="rId6"/>
          <a:srcRect/>
          <a:stretch>
            <a:fillRect/>
          </a:stretch>
        </p:blipFill>
        <p:spPr bwMode="auto">
          <a:xfrm>
            <a:off x="4648200" y="5029200"/>
            <a:ext cx="1409700" cy="1447800"/>
          </a:xfrm>
          <a:prstGeom prst="rect">
            <a:avLst/>
          </a:prstGeom>
          <a:noFill/>
          <a:ln w="9525">
            <a:noFill/>
            <a:miter lim="800000"/>
            <a:headEnd/>
            <a:tailEnd/>
          </a:ln>
        </p:spPr>
      </p:pic>
      <p:pic>
        <p:nvPicPr>
          <p:cNvPr id="2055" name="Picture 10" descr="3d butterfly"/>
          <p:cNvPicPr>
            <a:picLocks noChangeAspect="1" noChangeArrowheads="1" noCrop="1"/>
          </p:cNvPicPr>
          <p:nvPr/>
        </p:nvPicPr>
        <p:blipFill>
          <a:blip r:embed="rId5"/>
          <a:srcRect/>
          <a:stretch>
            <a:fillRect/>
          </a:stretch>
        </p:blipFill>
        <p:spPr bwMode="auto">
          <a:xfrm>
            <a:off x="381000" y="533400"/>
            <a:ext cx="1219200" cy="711200"/>
          </a:xfrm>
          <a:prstGeom prst="rect">
            <a:avLst/>
          </a:prstGeom>
          <a:noFill/>
          <a:ln w="9525">
            <a:noFill/>
            <a:miter lim="800000"/>
            <a:headEnd/>
            <a:tailEnd/>
          </a:ln>
        </p:spPr>
      </p:pic>
      <p:pic>
        <p:nvPicPr>
          <p:cNvPr id="2056" name="Picture 11" descr="ani_rose"/>
          <p:cNvPicPr>
            <a:picLocks noChangeAspect="1" noChangeArrowheads="1" noCrop="1"/>
          </p:cNvPicPr>
          <p:nvPr/>
        </p:nvPicPr>
        <p:blipFill>
          <a:blip r:embed="rId7"/>
          <a:srcRect/>
          <a:stretch>
            <a:fillRect/>
          </a:stretch>
        </p:blipFill>
        <p:spPr bwMode="auto">
          <a:xfrm>
            <a:off x="1524000" y="6381750"/>
            <a:ext cx="476250" cy="476250"/>
          </a:xfrm>
          <a:prstGeom prst="rect">
            <a:avLst/>
          </a:prstGeom>
          <a:noFill/>
          <a:ln w="9525">
            <a:noFill/>
            <a:miter lim="800000"/>
            <a:headEnd/>
            <a:tailEnd/>
          </a:ln>
        </p:spPr>
      </p:pic>
      <p:pic>
        <p:nvPicPr>
          <p:cNvPr id="2057" name="Picture 13" descr="ani_rose"/>
          <p:cNvPicPr>
            <a:picLocks noChangeAspect="1" noChangeArrowheads="1" noCrop="1"/>
          </p:cNvPicPr>
          <p:nvPr/>
        </p:nvPicPr>
        <p:blipFill>
          <a:blip r:embed="rId7"/>
          <a:srcRect/>
          <a:stretch>
            <a:fillRect/>
          </a:stretch>
        </p:blipFill>
        <p:spPr bwMode="auto">
          <a:xfrm>
            <a:off x="2209800" y="6381750"/>
            <a:ext cx="476250" cy="476250"/>
          </a:xfrm>
          <a:prstGeom prst="rect">
            <a:avLst/>
          </a:prstGeom>
          <a:noFill/>
          <a:ln w="9525">
            <a:noFill/>
            <a:miter lim="800000"/>
            <a:headEnd/>
            <a:tailEnd/>
          </a:ln>
        </p:spPr>
      </p:pic>
      <p:pic>
        <p:nvPicPr>
          <p:cNvPr id="2058" name="Picture 14" descr="ani_rose"/>
          <p:cNvPicPr>
            <a:picLocks noChangeAspect="1" noChangeArrowheads="1" noCrop="1"/>
          </p:cNvPicPr>
          <p:nvPr/>
        </p:nvPicPr>
        <p:blipFill>
          <a:blip r:embed="rId7"/>
          <a:srcRect/>
          <a:stretch>
            <a:fillRect/>
          </a:stretch>
        </p:blipFill>
        <p:spPr bwMode="auto">
          <a:xfrm>
            <a:off x="2667000" y="6381750"/>
            <a:ext cx="476250" cy="476250"/>
          </a:xfrm>
          <a:prstGeom prst="rect">
            <a:avLst/>
          </a:prstGeom>
          <a:noFill/>
          <a:ln w="9525">
            <a:noFill/>
            <a:miter lim="800000"/>
            <a:headEnd/>
            <a:tailEnd/>
          </a:ln>
        </p:spPr>
      </p:pic>
      <p:pic>
        <p:nvPicPr>
          <p:cNvPr id="2059" name="Picture 15" descr="ani_rose"/>
          <p:cNvPicPr>
            <a:picLocks noChangeAspect="1" noChangeArrowheads="1" noCrop="1"/>
          </p:cNvPicPr>
          <p:nvPr/>
        </p:nvPicPr>
        <p:blipFill>
          <a:blip r:embed="rId7"/>
          <a:srcRect/>
          <a:stretch>
            <a:fillRect/>
          </a:stretch>
        </p:blipFill>
        <p:spPr bwMode="auto">
          <a:xfrm>
            <a:off x="3505200" y="6381750"/>
            <a:ext cx="476250" cy="476250"/>
          </a:xfrm>
          <a:prstGeom prst="rect">
            <a:avLst/>
          </a:prstGeom>
          <a:noFill/>
          <a:ln w="9525">
            <a:noFill/>
            <a:miter lim="800000"/>
            <a:headEnd/>
            <a:tailEnd/>
          </a:ln>
        </p:spPr>
      </p:pic>
      <p:pic>
        <p:nvPicPr>
          <p:cNvPr id="2060" name="Picture 16" descr="ani_rose"/>
          <p:cNvPicPr>
            <a:picLocks noChangeAspect="1" noChangeArrowheads="1" noCrop="1"/>
          </p:cNvPicPr>
          <p:nvPr/>
        </p:nvPicPr>
        <p:blipFill>
          <a:blip r:embed="rId7"/>
          <a:srcRect/>
          <a:stretch>
            <a:fillRect/>
          </a:stretch>
        </p:blipFill>
        <p:spPr bwMode="auto">
          <a:xfrm>
            <a:off x="4114800" y="6381750"/>
            <a:ext cx="476250" cy="476250"/>
          </a:xfrm>
          <a:prstGeom prst="rect">
            <a:avLst/>
          </a:prstGeom>
          <a:noFill/>
          <a:ln w="9525">
            <a:noFill/>
            <a:miter lim="800000"/>
            <a:headEnd/>
            <a:tailEnd/>
          </a:ln>
        </p:spPr>
      </p:pic>
      <p:pic>
        <p:nvPicPr>
          <p:cNvPr id="2061" name="Picture 17" descr="ani_rose"/>
          <p:cNvPicPr>
            <a:picLocks noChangeAspect="1" noChangeArrowheads="1" noCrop="1"/>
          </p:cNvPicPr>
          <p:nvPr/>
        </p:nvPicPr>
        <p:blipFill>
          <a:blip r:embed="rId7"/>
          <a:srcRect/>
          <a:stretch>
            <a:fillRect/>
          </a:stretch>
        </p:blipFill>
        <p:spPr bwMode="auto">
          <a:xfrm>
            <a:off x="1828800" y="6381750"/>
            <a:ext cx="476250" cy="476250"/>
          </a:xfrm>
          <a:prstGeom prst="rect">
            <a:avLst/>
          </a:prstGeom>
          <a:noFill/>
          <a:ln w="9525">
            <a:noFill/>
            <a:miter lim="800000"/>
            <a:headEnd/>
            <a:tailEnd/>
          </a:ln>
        </p:spPr>
      </p:pic>
      <p:pic>
        <p:nvPicPr>
          <p:cNvPr id="2062" name="Picture 18" descr="ani_rose"/>
          <p:cNvPicPr>
            <a:picLocks noChangeAspect="1" noChangeArrowheads="1" noCrop="1"/>
          </p:cNvPicPr>
          <p:nvPr/>
        </p:nvPicPr>
        <p:blipFill>
          <a:blip r:embed="rId7"/>
          <a:srcRect/>
          <a:stretch>
            <a:fillRect/>
          </a:stretch>
        </p:blipFill>
        <p:spPr bwMode="auto">
          <a:xfrm>
            <a:off x="6096000" y="6381750"/>
            <a:ext cx="476250" cy="476250"/>
          </a:xfrm>
          <a:prstGeom prst="rect">
            <a:avLst/>
          </a:prstGeom>
          <a:noFill/>
          <a:ln w="9525">
            <a:noFill/>
            <a:miter lim="800000"/>
            <a:headEnd/>
            <a:tailEnd/>
          </a:ln>
        </p:spPr>
      </p:pic>
      <p:pic>
        <p:nvPicPr>
          <p:cNvPr id="2063" name="Picture 19" descr="ani_rose"/>
          <p:cNvPicPr>
            <a:picLocks noChangeAspect="1" noChangeArrowheads="1" noCrop="1"/>
          </p:cNvPicPr>
          <p:nvPr/>
        </p:nvPicPr>
        <p:blipFill>
          <a:blip r:embed="rId7"/>
          <a:srcRect/>
          <a:stretch>
            <a:fillRect/>
          </a:stretch>
        </p:blipFill>
        <p:spPr bwMode="auto">
          <a:xfrm>
            <a:off x="304800" y="6381750"/>
            <a:ext cx="476250" cy="476250"/>
          </a:xfrm>
          <a:prstGeom prst="rect">
            <a:avLst/>
          </a:prstGeom>
          <a:noFill/>
          <a:ln w="9525">
            <a:noFill/>
            <a:miter lim="800000"/>
            <a:headEnd/>
            <a:tailEnd/>
          </a:ln>
        </p:spPr>
      </p:pic>
      <p:pic>
        <p:nvPicPr>
          <p:cNvPr id="2064" name="Picture 20" descr="ani_rose"/>
          <p:cNvPicPr>
            <a:picLocks noChangeAspect="1" noChangeArrowheads="1" noCrop="1"/>
          </p:cNvPicPr>
          <p:nvPr/>
        </p:nvPicPr>
        <p:blipFill>
          <a:blip r:embed="rId7"/>
          <a:srcRect/>
          <a:stretch>
            <a:fillRect/>
          </a:stretch>
        </p:blipFill>
        <p:spPr bwMode="auto">
          <a:xfrm>
            <a:off x="609600" y="6381750"/>
            <a:ext cx="476250" cy="476250"/>
          </a:xfrm>
          <a:prstGeom prst="rect">
            <a:avLst/>
          </a:prstGeom>
          <a:noFill/>
          <a:ln w="9525">
            <a:noFill/>
            <a:miter lim="800000"/>
            <a:headEnd/>
            <a:tailEnd/>
          </a:ln>
        </p:spPr>
      </p:pic>
      <p:pic>
        <p:nvPicPr>
          <p:cNvPr id="2065" name="Picture 21" descr="ani_rose"/>
          <p:cNvPicPr>
            <a:picLocks noChangeAspect="1" noChangeArrowheads="1" noCrop="1"/>
          </p:cNvPicPr>
          <p:nvPr/>
        </p:nvPicPr>
        <p:blipFill>
          <a:blip r:embed="rId7"/>
          <a:srcRect/>
          <a:stretch>
            <a:fillRect/>
          </a:stretch>
        </p:blipFill>
        <p:spPr bwMode="auto">
          <a:xfrm>
            <a:off x="4800600" y="6381750"/>
            <a:ext cx="476250" cy="476250"/>
          </a:xfrm>
          <a:prstGeom prst="rect">
            <a:avLst/>
          </a:prstGeom>
          <a:noFill/>
          <a:ln w="9525">
            <a:noFill/>
            <a:miter lim="800000"/>
            <a:headEnd/>
            <a:tailEnd/>
          </a:ln>
        </p:spPr>
      </p:pic>
      <p:pic>
        <p:nvPicPr>
          <p:cNvPr id="2066" name="Picture 22" descr="ani_rose"/>
          <p:cNvPicPr>
            <a:picLocks noChangeAspect="1" noChangeArrowheads="1" noCrop="1"/>
          </p:cNvPicPr>
          <p:nvPr/>
        </p:nvPicPr>
        <p:blipFill>
          <a:blip r:embed="rId7"/>
          <a:srcRect/>
          <a:stretch>
            <a:fillRect/>
          </a:stretch>
        </p:blipFill>
        <p:spPr bwMode="auto">
          <a:xfrm>
            <a:off x="5181600" y="6381750"/>
            <a:ext cx="476250" cy="476250"/>
          </a:xfrm>
          <a:prstGeom prst="rect">
            <a:avLst/>
          </a:prstGeom>
          <a:noFill/>
          <a:ln w="9525">
            <a:noFill/>
            <a:miter lim="800000"/>
            <a:headEnd/>
            <a:tailEnd/>
          </a:ln>
        </p:spPr>
      </p:pic>
      <p:pic>
        <p:nvPicPr>
          <p:cNvPr id="2067" name="Picture 23" descr="ani_rose"/>
          <p:cNvPicPr>
            <a:picLocks noChangeAspect="1" noChangeArrowheads="1" noCrop="1"/>
          </p:cNvPicPr>
          <p:nvPr/>
        </p:nvPicPr>
        <p:blipFill>
          <a:blip r:embed="rId7"/>
          <a:srcRect/>
          <a:stretch>
            <a:fillRect/>
          </a:stretch>
        </p:blipFill>
        <p:spPr bwMode="auto">
          <a:xfrm>
            <a:off x="5715000" y="6381750"/>
            <a:ext cx="476250" cy="476250"/>
          </a:xfrm>
          <a:prstGeom prst="rect">
            <a:avLst/>
          </a:prstGeom>
          <a:noFill/>
          <a:ln w="9525">
            <a:noFill/>
            <a:miter lim="800000"/>
            <a:headEnd/>
            <a:tailEnd/>
          </a:ln>
        </p:spPr>
      </p:pic>
      <p:sp>
        <p:nvSpPr>
          <p:cNvPr id="2068" name="TextBox 22"/>
          <p:cNvSpPr txBox="1">
            <a:spLocks noChangeArrowheads="1"/>
          </p:cNvSpPr>
          <p:nvPr/>
        </p:nvSpPr>
        <p:spPr bwMode="auto">
          <a:xfrm>
            <a:off x="1981200" y="228600"/>
            <a:ext cx="6781800" cy="1108075"/>
          </a:xfrm>
          <a:prstGeom prst="rect">
            <a:avLst/>
          </a:prstGeom>
          <a:noFill/>
          <a:ln w="9525">
            <a:noFill/>
            <a:miter lim="800000"/>
            <a:headEnd/>
            <a:tailEnd/>
          </a:ln>
        </p:spPr>
        <p:txBody>
          <a:bodyPr>
            <a:spAutoFit/>
          </a:bodyPr>
          <a:lstStyle/>
          <a:p>
            <a:pPr algn="ctr"/>
            <a:r>
              <a:rPr lang="en-US" sz="2400" b="1" dirty="0">
                <a:solidFill>
                  <a:srgbClr val="0070C0"/>
                </a:solidFill>
                <a:latin typeface="Times New Roman" pitchFamily="18" charset="0"/>
                <a:cs typeface="Times New Roman" pitchFamily="18" charset="0"/>
              </a:rPr>
              <a:t>FACE BOOK: NHUNG TÂY </a:t>
            </a:r>
            <a:endParaRPr lang="en-US" sz="2400" dirty="0">
              <a:solidFill>
                <a:srgbClr val="0070C0"/>
              </a:solidFill>
              <a:latin typeface="Times New Roman" pitchFamily="18" charset="0"/>
              <a:cs typeface="Times New Roman" pitchFamily="18" charset="0"/>
            </a:endParaRPr>
          </a:p>
          <a:p>
            <a:pPr algn="ctr"/>
            <a:r>
              <a:rPr lang="en-US" sz="2400" b="1" dirty="0">
                <a:solidFill>
                  <a:srgbClr val="0070C0"/>
                </a:solidFill>
                <a:latin typeface="Times New Roman" pitchFamily="18" charset="0"/>
                <a:cs typeface="Times New Roman" pitchFamily="18" charset="0"/>
              </a:rPr>
              <a:t>(0794862058)</a:t>
            </a:r>
            <a:endParaRPr lang="en-US" sz="2400" dirty="0">
              <a:solidFill>
                <a:srgbClr val="0070C0"/>
              </a:solidFill>
              <a:latin typeface="Times New Roman" pitchFamily="18" charset="0"/>
              <a:cs typeface="Times New Roman" pitchFamily="18" charset="0"/>
            </a:endParaRPr>
          </a:p>
          <a:p>
            <a:endParaRPr lang="en-US" dirty="0"/>
          </a:p>
        </p:txBody>
      </p:sp>
      <p:sp>
        <p:nvSpPr>
          <p:cNvPr id="2069" name="TextBox 24"/>
          <p:cNvSpPr txBox="1">
            <a:spLocks noChangeArrowheads="1"/>
          </p:cNvSpPr>
          <p:nvPr/>
        </p:nvSpPr>
        <p:spPr bwMode="auto">
          <a:xfrm>
            <a:off x="381000" y="2057400"/>
            <a:ext cx="8610600" cy="3970318"/>
          </a:xfrm>
          <a:prstGeom prst="rect">
            <a:avLst/>
          </a:prstGeom>
          <a:noFill/>
          <a:ln w="9525">
            <a:noFill/>
            <a:miter lim="800000"/>
            <a:headEnd/>
            <a:tailEnd/>
          </a:ln>
        </p:spPr>
        <p:txBody>
          <a:bodyPr>
            <a:spAutoFit/>
          </a:bodyPr>
          <a:lstStyle/>
          <a:p>
            <a:pPr algn="ctr"/>
            <a:r>
              <a:rPr lang="en-US" sz="3600" b="1" dirty="0" smtClean="0">
                <a:solidFill>
                  <a:srgbClr val="FF0000"/>
                </a:solidFill>
                <a:latin typeface="Times New Roman" pitchFamily="18" charset="0"/>
                <a:cs typeface="Times New Roman" pitchFamily="18" charset="0"/>
              </a:rPr>
              <a:t>CẢM ƠN CÁC THẦY CÔ CHÚC CÁC THẦY CÔ MỘT NĂM HỌC VỚI NHIỀU THẮNG LỢI MỚI, THÀNH CÔNG TRONG LĨNH VỰC TRỒNG NGƯỜI!</a:t>
            </a:r>
          </a:p>
          <a:p>
            <a:pPr algn="ctr"/>
            <a:r>
              <a:rPr lang="en-US" sz="3600" b="1" dirty="0" smtClean="0">
                <a:solidFill>
                  <a:srgbClr val="FF0000"/>
                </a:solidFill>
                <a:latin typeface="Times New Roman" pitchFamily="18" charset="0"/>
                <a:cs typeface="Times New Roman" pitchFamily="18" charset="0"/>
              </a:rPr>
              <a:t>CHÚC CÁC EM HỌC SINH HỌC GIỎI CHĂM NGOAN</a:t>
            </a:r>
          </a:p>
          <a:p>
            <a:pPr algn="ctr"/>
            <a:endParaRPr lang="en-US" sz="3600" b="1" dirty="0">
              <a:solidFill>
                <a:srgbClr val="00206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0066" fill="hold"/>
                                        <p:tgtEl>
                                          <p:spTgt spid="415750"/>
                                        </p:tgtEl>
                                      </p:cBhvr>
                                    </p:cmd>
                                  </p:childTnLst>
                                </p:cTn>
                              </p:par>
                            </p:childTnLst>
                          </p:cTn>
                        </p:par>
                      </p:childTnLst>
                    </p:cTn>
                  </p:par>
                  <p:par>
                    <p:cTn id="7" fill="hold">
                      <p:stCondLst>
                        <p:cond delay="indefinite"/>
                      </p:stCondLst>
                      <p:childTnLst>
                        <p:par>
                          <p:cTn id="8" fill="hold">
                            <p:stCondLst>
                              <p:cond delay="0"/>
                            </p:stCondLst>
                            <p:childTnLst>
                              <p:par>
                                <p:cTn id="9" presetID="34" presetClass="entr" presetSubtype="0" fill="hold" nodeType="clickEffect">
                                  <p:stCondLst>
                                    <p:cond delay="0"/>
                                  </p:stCondLst>
                                  <p:childTnLst>
                                    <p:set>
                                      <p:cBhvr>
                                        <p:cTn id="10" dur="1" fill="hold">
                                          <p:stCondLst>
                                            <p:cond delay="0"/>
                                          </p:stCondLst>
                                        </p:cTn>
                                        <p:tgtEl>
                                          <p:spTgt spid="415746"/>
                                        </p:tgtEl>
                                        <p:attrNameLst>
                                          <p:attrName>style.visibility</p:attrName>
                                        </p:attrNameLst>
                                      </p:cBhvr>
                                      <p:to>
                                        <p:strVal val="visible"/>
                                      </p:to>
                                    </p:set>
                                    <p:anim from="(-#ppt_w/2)" to="(#ppt_x)" calcmode="lin" valueType="num">
                                      <p:cBhvr>
                                        <p:cTn id="11" dur="600" fill="hold">
                                          <p:stCondLst>
                                            <p:cond delay="0"/>
                                          </p:stCondLst>
                                        </p:cTn>
                                        <p:tgtEl>
                                          <p:spTgt spid="415746"/>
                                        </p:tgtEl>
                                        <p:attrNameLst>
                                          <p:attrName>ppt_x</p:attrName>
                                        </p:attrNameLst>
                                      </p:cBhvr>
                                    </p:anim>
                                    <p:anim from="0" to="-1.0" calcmode="lin" valueType="num">
                                      <p:cBhvr>
                                        <p:cTn id="12" dur="200" decel="50000" autoRev="1" fill="hold">
                                          <p:stCondLst>
                                            <p:cond delay="600"/>
                                          </p:stCondLst>
                                        </p:cTn>
                                        <p:tgtEl>
                                          <p:spTgt spid="415746"/>
                                        </p:tgtEl>
                                        <p:attrNameLst>
                                          <p:attrName>xshear</p:attrName>
                                        </p:attrNameLst>
                                      </p:cBhvr>
                                    </p:anim>
                                    <p:animScale>
                                      <p:cBhvr>
                                        <p:cTn id="13" dur="200" decel="100000" autoRev="1" fill="hold">
                                          <p:stCondLst>
                                            <p:cond delay="600"/>
                                          </p:stCondLst>
                                        </p:cTn>
                                        <p:tgtEl>
                                          <p:spTgt spid="415746"/>
                                        </p:tgtEl>
                                      </p:cBhvr>
                                      <p:from x="100000" y="100000"/>
                                      <p:to x="80000" y="100000"/>
                                    </p:animScale>
                                    <p:anim by="(#ppt_h/3+#ppt_w*0.1)" calcmode="lin" valueType="num">
                                      <p:cBhvr additive="sum">
                                        <p:cTn id="14" dur="200" decel="100000" autoRev="1" fill="hold">
                                          <p:stCondLst>
                                            <p:cond delay="600"/>
                                          </p:stCondLst>
                                        </p:cTn>
                                        <p:tgtEl>
                                          <p:spTgt spid="41574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audio>
              <p:cMediaNode>
                <p:cTn id="15" repeatCount="indefinite" fill="hold" display="0">
                  <p:stCondLst>
                    <p:cond delay="indefinite"/>
                  </p:stCondLst>
                  <p:endCondLst>
                    <p:cond evt="onNext" delay="0">
                      <p:tgtEl>
                        <p:sldTgt/>
                      </p:tgtEl>
                    </p:cond>
                    <p:cond evt="onPrev" delay="0">
                      <p:tgtEl>
                        <p:sldTgt/>
                      </p:tgtEl>
                    </p:cond>
                    <p:cond evt="onStopAudio" delay="0">
                      <p:tgtEl>
                        <p:sldTgt/>
                      </p:tgtEl>
                    </p:cond>
                  </p:endCondLst>
                </p:cTn>
                <p:tgtEl>
                  <p:spTgt spid="415750"/>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9"/>
          <p:cNvSpPr txBox="1">
            <a:spLocks noChangeArrowheads="1"/>
          </p:cNvSpPr>
          <p:nvPr/>
        </p:nvSpPr>
        <p:spPr bwMode="auto">
          <a:xfrm>
            <a:off x="0" y="0"/>
            <a:ext cx="9144000" cy="646331"/>
          </a:xfrm>
          <a:prstGeom prst="rect">
            <a:avLst/>
          </a:prstGeom>
          <a:noFill/>
          <a:ln w="9525">
            <a:noFill/>
            <a:miter lim="800000"/>
            <a:headEnd/>
            <a:tailEnd/>
          </a:ln>
        </p:spPr>
        <p:txBody>
          <a:bodyPr wrap="square">
            <a:spAutoFit/>
          </a:bodyPr>
          <a:lstStyle/>
          <a:p>
            <a:pPr algn="ctr"/>
            <a:r>
              <a:rPr lang="en-US" b="1" dirty="0" smtClean="0">
                <a:solidFill>
                  <a:srgbClr val="FF0000"/>
                </a:solidFill>
                <a:latin typeface="Times New Roman" pitchFamily="18" charset="0"/>
                <a:cs typeface="Times New Roman" pitchFamily="18" charset="0"/>
              </a:rPr>
              <a:t>BÀI 1: RÈN KĨ NĂNG VIẾT BÀI VĂN KỂ LẠI MỘT TRẢI NGHIỆM CỦA EM</a:t>
            </a:r>
            <a:endParaRPr lang="en-US" dirty="0" smtClean="0">
              <a:solidFill>
                <a:srgbClr val="FF0000"/>
              </a:solidFill>
              <a:latin typeface="Times New Roman" pitchFamily="18" charset="0"/>
              <a:cs typeface="Times New Roman" pitchFamily="18" charset="0"/>
            </a:endParaRPr>
          </a:p>
          <a:p>
            <a:pPr algn="ctr"/>
            <a:endParaRPr lang="en-US" b="1" dirty="0">
              <a:solidFill>
                <a:srgbClr val="FF0000"/>
              </a:solidFill>
            </a:endParaRPr>
          </a:p>
        </p:txBody>
      </p:sp>
      <p:sp>
        <p:nvSpPr>
          <p:cNvPr id="5" name="TextBox 4"/>
          <p:cNvSpPr txBox="1"/>
          <p:nvPr/>
        </p:nvSpPr>
        <p:spPr>
          <a:xfrm>
            <a:off x="0" y="838200"/>
            <a:ext cx="8915400" cy="6370975"/>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2.Thân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Kể</a:t>
            </a:r>
            <a:r>
              <a:rPr lang="en-US" sz="2400" dirty="0" smtClean="0">
                <a:latin typeface="Times New Roman" pitchFamily="18" charset="0"/>
                <a:cs typeface="Times New Roman" pitchFamily="18" charset="0"/>
              </a:rPr>
              <a:t> chi </a:t>
            </a:r>
            <a:r>
              <a:rPr lang="en-US" sz="2400" dirty="0" err="1" smtClean="0">
                <a:latin typeface="Times New Roman" pitchFamily="18" charset="0"/>
                <a:cs typeface="Times New Roman" pitchFamily="18" charset="0"/>
              </a:rPr>
              <a:t>tiết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cụ</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thể</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về</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Tình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huống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địa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điểm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và</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xảy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vật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quan</a:t>
            </a:r>
            <a:r>
              <a:rPr lang="en-US" sz="2400" dirty="0" smtClean="0">
                <a:latin typeface="Times New Roman" pitchFamily="18" charset="0"/>
                <a:cs typeface="Times New Roman" pitchFamily="18" charset="0"/>
              </a:rPr>
              <a:t>. </a:t>
            </a:r>
          </a:p>
          <a:p>
            <a:pPr algn="just"/>
            <a:r>
              <a:rPr lang="en-US" sz="2400" dirty="0" err="1" smtClean="0">
                <a:latin typeface="Times New Roman" pitchFamily="18" charset="0"/>
                <a:cs typeface="Times New Roman" pitchFamily="18" charset="0"/>
              </a:rPr>
              <a:t>Lưu</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đan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tả</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sắc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con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mở</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đầu</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diễn</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trào</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việc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thúc</a:t>
            </a:r>
            <a:r>
              <a:rPr lang="en-US" sz="2400" dirty="0" smtClean="0">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Điều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biệt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vui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vẻ</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phúc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buồn</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nó</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tận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bây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giờ</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khiến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đổi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hoàn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thiện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mình</a:t>
            </a:r>
            <a:r>
              <a:rPr lang="en-US" sz="2400" dirty="0" smtClean="0">
                <a:latin typeface="Times New Roman" pitchFamily="18" charset="0"/>
                <a:cs typeface="Times New Roman" pitchFamily="18" charset="0"/>
              </a:rPr>
              <a:t>.</a:t>
            </a:r>
          </a:p>
          <a:p>
            <a:pPr algn="just"/>
            <a:r>
              <a:rPr lang="en-US" sz="2400" dirty="0" err="1" smtClean="0">
                <a:latin typeface="Times New Roman" pitchFamily="18" charset="0"/>
                <a:cs typeface="Times New Roman" pitchFamily="18" charset="0"/>
              </a:rPr>
              <a:t>Lưu</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Khi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các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em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nhớ</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kết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miêu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tả</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biểu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người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viết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trực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tiếp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tham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gia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dễ</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dàng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bộc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lộ</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cảm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xúc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nghĩ</a:t>
            </a:r>
            <a:r>
              <a:rPr lang="en-US" sz="2400" dirty="0" smtClean="0">
                <a:latin typeface="Times New Roman" pitchFamily="18" charset="0"/>
                <a:cs typeface="Times New Roman" pitchFamily="18" charset="0"/>
              </a:rPr>
              <a:t>,..</a:t>
            </a:r>
            <a:r>
              <a:rPr lang="en-US" sz="2400" dirty="0" err="1" smtClean="0">
                <a:latin typeface="Times New Roman" pitchFamily="18" charset="0"/>
                <a:cs typeface="Times New Roman" pitchFamily="18" charset="0"/>
              </a:rPr>
              <a:t>Tuy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nhiên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hợp</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lí</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tránh</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lạm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dụng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làm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mất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yếu</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tố</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sự</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dạng</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3. </a:t>
            </a:r>
            <a:r>
              <a:rPr lang="en-US" sz="2400" b="1" dirty="0" err="1" smtClean="0">
                <a:latin typeface="Times New Roman" pitchFamily="18" charset="0"/>
                <a:cs typeface="Times New Roman" pitchFamily="18" charset="0"/>
              </a:rPr>
              <a:t>Kết</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bài</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Nêu</a:t>
            </a:r>
            <a:r>
              <a:rPr lang="en-US" sz="2400" dirty="0" smtClean="0">
                <a:latin typeface="Times New Roman" pitchFamily="18" charset="0"/>
                <a:cs typeface="Times New Roman" pitchFamily="18" charset="0"/>
              </a:rPr>
              <a:t> ý </a:t>
            </a:r>
            <a:r>
              <a:rPr lang="en-US" sz="2400" dirty="0" err="1" smtClean="0">
                <a:latin typeface="Times New Roman" pitchFamily="18" charset="0"/>
                <a:cs typeface="Times New Roman" pitchFamily="18" charset="0"/>
              </a:rPr>
              <a:t>nghĩa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của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đối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với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bản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thân</a:t>
            </a:r>
            <a:r>
              <a:rPr lang="en-US" sz="24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hoặc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bài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học</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rút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ra</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từ</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trải</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nghiệm</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ấy</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in)">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in)">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822</TotalTime>
  <Words>15167</Words>
  <PresentationFormat>On-screen Show (4:3)</PresentationFormat>
  <Paragraphs>680</Paragraphs>
  <Slides>82</Slides>
  <Notes>0</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82</vt:i4>
      </vt:variant>
    </vt:vector>
  </HeadingPairs>
  <TitlesOfParts>
    <vt:vector size="87" baseType="lpstr">
      <vt:lpstr>SimSun</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2022-08-28T09:30:36Z</dcterms:created>
  <dcterms:modified xsi:type="dcterms:W3CDTF">2023-10-04T08:51:10Z</dcterms:modified>
</cp:coreProperties>
</file>