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embeddedFontLst>
    <p:embeddedFont>
      <p:font typeface="Open Sans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jEpn05aypY3Ga59Jhrz/Giz+73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DE61ABB-4537-4D35-9F3F-175FBE0C7EFF}">
  <a:tblStyle styleId="{FDE61ABB-4537-4D35-9F3F-175FBE0C7EF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CECE7"/>
          </a:solidFill>
        </a:fill>
      </a:tcStyle>
    </a:wholeTbl>
    <a:band1H>
      <a:tcTxStyle/>
      <a:tcStyle>
        <a:tcBdr/>
        <a:fill>
          <a:solidFill>
            <a:srgbClr val="F8D6C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8D6C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55206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610317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5930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3552ba155d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3552ba155d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206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557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42712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0711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9187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4790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3552ba155d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13552ba15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9485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2923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6853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0480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6436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3755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6566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0590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25684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3552ba155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g13552ba15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80770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5123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307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0"/>
          <p:cNvSpPr txBox="1"/>
          <p:nvPr/>
        </p:nvSpPr>
        <p:spPr>
          <a:xfrm>
            <a:off x="1008591" y="1274349"/>
            <a:ext cx="1040447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your visit to a famous school. Use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“Can you tell me more?”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“Can you tell me why?”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“Can you tell me how?”.</a:t>
            </a:r>
            <a:endParaRPr sz="2400" b="1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198" name="Google Shape;19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41912" y="2734325"/>
            <a:ext cx="3508176" cy="3046192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0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3400856" y="5987461"/>
            <a:ext cx="589289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Chu Van An Lower Secondary School</a:t>
            </a:r>
            <a:endParaRPr sz="2400" b="1" i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3552ba155d_0_19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3552ba155d_0_19"/>
          <p:cNvSpPr/>
          <p:nvPr/>
        </p:nvSpPr>
        <p:spPr>
          <a:xfrm>
            <a:off x="3977081" y="5090340"/>
            <a:ext cx="1603966" cy="845341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g13552ba155d_0_19"/>
          <p:cNvSpPr/>
          <p:nvPr/>
        </p:nvSpPr>
        <p:spPr>
          <a:xfrm>
            <a:off x="565590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g13552ba155d_0_19"/>
          <p:cNvSpPr/>
          <p:nvPr/>
        </p:nvSpPr>
        <p:spPr>
          <a:xfrm>
            <a:off x="2734328" y="2269461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13552ba155d_0_19"/>
          <p:cNvSpPr/>
          <p:nvPr/>
        </p:nvSpPr>
        <p:spPr>
          <a:xfrm>
            <a:off x="532186" y="3943995"/>
            <a:ext cx="1950600" cy="7101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OUR SCHOOL!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13552ba155d_0_19"/>
          <p:cNvSpPr/>
          <p:nvPr/>
        </p:nvSpPr>
        <p:spPr>
          <a:xfrm>
            <a:off x="5316459" y="1166136"/>
            <a:ext cx="6721200" cy="589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13552ba155d_0_19"/>
          <p:cNvSpPr/>
          <p:nvPr/>
        </p:nvSpPr>
        <p:spPr>
          <a:xfrm>
            <a:off x="5316450" y="1940301"/>
            <a:ext cx="6728400" cy="12681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conversations. Pay attention to the highlighted sentences.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your visit to a famous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3" name="Google Shape;213;g13552ba155d_0_19"/>
          <p:cNvCxnSpPr>
            <a:stCxn id="208" idx="3"/>
            <a:endCxn id="209" idx="0"/>
          </p:cNvCxnSpPr>
          <p:nvPr/>
        </p:nvCxnSpPr>
        <p:spPr>
          <a:xfrm>
            <a:off x="2449290" y="1557121"/>
            <a:ext cx="1260300" cy="71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14" name="Google Shape;214;g13552ba155d_0_19"/>
          <p:cNvCxnSpPr>
            <a:stCxn id="209" idx="1"/>
            <a:endCxn id="210" idx="0"/>
          </p:cNvCxnSpPr>
          <p:nvPr/>
        </p:nvCxnSpPr>
        <p:spPr>
          <a:xfrm flipH="1">
            <a:off x="1507628" y="2597211"/>
            <a:ext cx="1226700" cy="1346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5" name="Google Shape;215;g13552ba155d_0_19"/>
          <p:cNvSpPr/>
          <p:nvPr/>
        </p:nvSpPr>
        <p:spPr>
          <a:xfrm>
            <a:off x="4435146" y="405824"/>
            <a:ext cx="41373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g13552ba155d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g13552ba155d_0_19"/>
          <p:cNvSpPr txBox="1"/>
          <p:nvPr/>
        </p:nvSpPr>
        <p:spPr>
          <a:xfrm>
            <a:off x="4820529" y="519482"/>
            <a:ext cx="345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218" name="Google Shape;218;g13552ba155d_0_19"/>
          <p:cNvSpPr/>
          <p:nvPr/>
        </p:nvSpPr>
        <p:spPr>
          <a:xfrm>
            <a:off x="5312825" y="3437300"/>
            <a:ext cx="6728400" cy="1723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Make a list of what you want to show your overseas friends about your school.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Ask and answer questions about your plan.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passage and complete the table about a high school in the UK. Then discuss and fill in the information.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2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</a:t>
            </a:r>
            <a:endParaRPr/>
          </a:p>
        </p:txBody>
      </p:sp>
      <p:sp>
        <p:nvSpPr>
          <p:cNvPr id="226" name="Google Shape;226;p12"/>
          <p:cNvSpPr/>
          <p:nvPr/>
        </p:nvSpPr>
        <p:spPr>
          <a:xfrm>
            <a:off x="4698397" y="2225934"/>
            <a:ext cx="7221076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/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let students brainstorm ideas about things they want to show their friends at school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give students chances to practice asking and answering questions about their plans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2"/>
          <p:cNvSpPr txBox="1"/>
          <p:nvPr/>
        </p:nvSpPr>
        <p:spPr>
          <a:xfrm>
            <a:off x="4698397" y="1363620"/>
            <a:ext cx="609694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Welcome to our school!</a:t>
            </a:r>
            <a:endParaRPr/>
          </a:p>
        </p:txBody>
      </p:sp>
      <p:pic>
        <p:nvPicPr>
          <p:cNvPr id="228" name="Google Shape;228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080709"/>
            <a:ext cx="4088802" cy="4088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3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OUR SCHOOL!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3"/>
          <p:cNvSpPr txBox="1"/>
          <p:nvPr/>
        </p:nvSpPr>
        <p:spPr>
          <a:xfrm>
            <a:off x="997302" y="1263060"/>
            <a:ext cx="1096401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Imagine that some overseas friends are planning to visit your school.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a list of what you want to show them, then fill in the note. </a:t>
            </a:r>
            <a:endParaRPr/>
          </a:p>
        </p:txBody>
      </p:sp>
      <p:sp>
        <p:nvSpPr>
          <p:cNvPr id="237" name="Google Shape;237;p13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3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pic>
        <p:nvPicPr>
          <p:cNvPr id="239" name="Google Shape;239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3684" y="2458540"/>
            <a:ext cx="7659693" cy="3073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4"/>
          <p:cNvSpPr txBox="1"/>
          <p:nvPr/>
        </p:nvSpPr>
        <p:spPr>
          <a:xfrm>
            <a:off x="1008591" y="1375950"/>
            <a:ext cx="1096401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pairs. Ask and answer questions about your plan.</a:t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4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1008591" y="2371542"/>
            <a:ext cx="10167409" cy="2934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90" b="1" i="1">
                <a:solidFill>
                  <a:srgbClr val="0FB7BD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9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259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I’m going to show them the school library.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9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B: </a:t>
            </a:r>
            <a:r>
              <a:rPr lang="en-US" sz="259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good. Can you tell me why?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59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A: </a:t>
            </a:r>
            <a:r>
              <a:rPr lang="en-US" sz="259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want them to see our learning resources. I think they’re very modern.</a:t>
            </a:r>
            <a:endParaRPr/>
          </a:p>
        </p:txBody>
      </p:sp>
      <p:sp>
        <p:nvSpPr>
          <p:cNvPr id="250" name="Google Shape;250;p14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OUR SCHOOL!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 txBox="1"/>
          <p:nvPr/>
        </p:nvSpPr>
        <p:spPr>
          <a:xfrm>
            <a:off x="997302" y="1282912"/>
            <a:ext cx="1068337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in groups. Read the passage and complete the table about a high school in the UK. </a:t>
            </a: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9" name="Google Shape;25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60" name="Google Shape;260;p15"/>
          <p:cNvGraphicFramePr/>
          <p:nvPr/>
        </p:nvGraphicFramePr>
        <p:xfrm>
          <a:off x="738369" y="242089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{FDE61ABB-4537-4D35-9F3F-175FBE0C7EFF}</a:tableStyleId>
              </a:tblPr>
              <a:tblGrid>
                <a:gridCol w="301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2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4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Wilson High School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Your school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Number of students and teachers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Subjects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92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200"/>
                        <a:t>School facilities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61" name="Google Shape;261;p15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OUR SCHOOL!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 txBox="1"/>
          <p:nvPr/>
        </p:nvSpPr>
        <p:spPr>
          <a:xfrm>
            <a:off x="3805225" y="3227179"/>
            <a:ext cx="3577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About 1,000 students and 100 teachers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"/>
          <p:cNvSpPr txBox="1"/>
          <p:nvPr/>
        </p:nvSpPr>
        <p:spPr>
          <a:xfrm>
            <a:off x="3805233" y="4065601"/>
            <a:ext cx="417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English, literature, maths, science, etc.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15"/>
          <p:cNvSpPr txBox="1"/>
          <p:nvPr/>
        </p:nvSpPr>
        <p:spPr>
          <a:xfrm>
            <a:off x="3749551" y="4805006"/>
            <a:ext cx="4290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modern science laboratories, computer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rooms, a large library, a sports hall, 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an activity studio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6"/>
          <p:cNvSpPr txBox="1"/>
          <p:nvPr/>
        </p:nvSpPr>
        <p:spPr>
          <a:xfrm>
            <a:off x="997302" y="1222119"/>
            <a:ext cx="106833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discuss and fill in the information about your school.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6"/>
          <p:cNvSpPr/>
          <p:nvPr/>
        </p:nvSpPr>
        <p:spPr>
          <a:xfrm>
            <a:off x="487067" y="12108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6"/>
          <p:cNvSpPr txBox="1"/>
          <p:nvPr/>
        </p:nvSpPr>
        <p:spPr>
          <a:xfrm>
            <a:off x="539852" y="110819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3" name="Google Shape;27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6"/>
          <p:cNvSpPr/>
          <p:nvPr/>
        </p:nvSpPr>
        <p:spPr>
          <a:xfrm>
            <a:off x="1042458" y="4609652"/>
            <a:ext cx="9896475" cy="1752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about 1,000 students in Wilson High School. They are between 11 and 16 years old.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Our school has about 900 students. We are between 11 and 14 years old.</a:t>
            </a:r>
            <a:endParaRPr/>
          </a:p>
        </p:txBody>
      </p:sp>
      <p:sp>
        <p:nvSpPr>
          <p:cNvPr id="275" name="Google Shape;275;p16"/>
          <p:cNvSpPr txBox="1"/>
          <p:nvPr/>
        </p:nvSpPr>
        <p:spPr>
          <a:xfrm>
            <a:off x="487066" y="199630"/>
            <a:ext cx="941328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WELCOME TO OUR SCHOOL!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6" name="Google Shape;276;p16"/>
          <p:cNvGraphicFramePr/>
          <p:nvPr/>
        </p:nvGraphicFramePr>
        <p:xfrm>
          <a:off x="1110902" y="183054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{FDE61ABB-4537-4D35-9F3F-175FBE0C7EFF}</a:tableStyleId>
              </a:tblPr>
              <a:tblGrid>
                <a:gridCol w="2806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0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Wilson High School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Your school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Number of students and teachers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1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Subjects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80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School facilities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7" name="Google Shape;277;p16"/>
          <p:cNvSpPr txBox="1"/>
          <p:nvPr/>
        </p:nvSpPr>
        <p:spPr>
          <a:xfrm>
            <a:off x="4008522" y="2404554"/>
            <a:ext cx="361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About 1,000 students and 100 teachers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6"/>
          <p:cNvSpPr txBox="1"/>
          <p:nvPr/>
        </p:nvSpPr>
        <p:spPr>
          <a:xfrm>
            <a:off x="3957748" y="3131898"/>
            <a:ext cx="3832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English, literature, maths, science, etc.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6"/>
          <p:cNvSpPr txBox="1"/>
          <p:nvPr/>
        </p:nvSpPr>
        <p:spPr>
          <a:xfrm>
            <a:off x="3957758" y="3593777"/>
            <a:ext cx="394446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modern science laboratories, computer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rooms, a large library, a sports hall, 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an activity studio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3552ba155d_0_38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g13552ba155d_0_38"/>
          <p:cNvSpPr/>
          <p:nvPr/>
        </p:nvSpPr>
        <p:spPr>
          <a:xfrm>
            <a:off x="3977081" y="5090340"/>
            <a:ext cx="1603966" cy="845341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13552ba155d_0_38"/>
          <p:cNvSpPr/>
          <p:nvPr/>
        </p:nvSpPr>
        <p:spPr>
          <a:xfrm>
            <a:off x="565590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g13552ba155d_0_38"/>
          <p:cNvSpPr/>
          <p:nvPr/>
        </p:nvSpPr>
        <p:spPr>
          <a:xfrm>
            <a:off x="2734328" y="2269461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g13552ba155d_0_38"/>
          <p:cNvSpPr/>
          <p:nvPr/>
        </p:nvSpPr>
        <p:spPr>
          <a:xfrm>
            <a:off x="532186" y="3943995"/>
            <a:ext cx="1950600" cy="7101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OUR SCHOOL!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13552ba155d_0_38"/>
          <p:cNvSpPr/>
          <p:nvPr/>
        </p:nvSpPr>
        <p:spPr>
          <a:xfrm>
            <a:off x="5316459" y="1166136"/>
            <a:ext cx="6721200" cy="589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13552ba155d_0_38"/>
          <p:cNvSpPr/>
          <p:nvPr/>
        </p:nvSpPr>
        <p:spPr>
          <a:xfrm>
            <a:off x="5316450" y="1940301"/>
            <a:ext cx="6728400" cy="12681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conversations. Pay attention to the highlighted sentences.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your visit to a famous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1" name="Google Shape;291;g13552ba155d_0_38"/>
          <p:cNvCxnSpPr>
            <a:stCxn id="286" idx="3"/>
            <a:endCxn id="287" idx="0"/>
          </p:cNvCxnSpPr>
          <p:nvPr/>
        </p:nvCxnSpPr>
        <p:spPr>
          <a:xfrm>
            <a:off x="2449290" y="1557121"/>
            <a:ext cx="1260300" cy="71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2" name="Google Shape;292;g13552ba155d_0_38"/>
          <p:cNvCxnSpPr>
            <a:stCxn id="287" idx="1"/>
            <a:endCxn id="288" idx="0"/>
          </p:cNvCxnSpPr>
          <p:nvPr/>
        </p:nvCxnSpPr>
        <p:spPr>
          <a:xfrm flipH="1">
            <a:off x="1507628" y="2597211"/>
            <a:ext cx="1226700" cy="1346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3" name="Google Shape;293;g13552ba155d_0_38"/>
          <p:cNvCxnSpPr>
            <a:stCxn id="288" idx="3"/>
            <a:endCxn id="294" idx="0"/>
          </p:cNvCxnSpPr>
          <p:nvPr/>
        </p:nvCxnSpPr>
        <p:spPr>
          <a:xfrm>
            <a:off x="2482786" y="4299045"/>
            <a:ext cx="1227000" cy="1144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5" name="Google Shape;295;g13552ba155d_0_38"/>
          <p:cNvSpPr/>
          <p:nvPr/>
        </p:nvSpPr>
        <p:spPr>
          <a:xfrm>
            <a:off x="4435146" y="405824"/>
            <a:ext cx="41373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g13552ba155d_0_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13552ba155d_0_38"/>
          <p:cNvSpPr/>
          <p:nvPr/>
        </p:nvSpPr>
        <p:spPr>
          <a:xfrm>
            <a:off x="2734392" y="5443516"/>
            <a:ext cx="1950600" cy="600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13552ba155d_0_38"/>
          <p:cNvSpPr/>
          <p:nvPr/>
        </p:nvSpPr>
        <p:spPr>
          <a:xfrm>
            <a:off x="5316439" y="5308437"/>
            <a:ext cx="6728400" cy="684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13552ba155d_0_38"/>
          <p:cNvSpPr txBox="1"/>
          <p:nvPr/>
        </p:nvSpPr>
        <p:spPr>
          <a:xfrm>
            <a:off x="4820529" y="519482"/>
            <a:ext cx="345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299" name="Google Shape;299;g13552ba155d_0_38"/>
          <p:cNvSpPr/>
          <p:nvPr/>
        </p:nvSpPr>
        <p:spPr>
          <a:xfrm>
            <a:off x="5312825" y="3437300"/>
            <a:ext cx="6728400" cy="1723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Make a list of what you want to show your overseas friends about your school.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Ask and answer questions about your plan.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passage and complete the table about a high school in the UK. Then discuss and fill in the information.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8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06" name="Google Shape;306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08" name="Google Shape;30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8"/>
          <p:cNvSpPr txBox="1"/>
          <p:nvPr/>
        </p:nvSpPr>
        <p:spPr>
          <a:xfrm>
            <a:off x="3989658" y="2479088"/>
            <a:ext cx="8202300" cy="18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lesson, we have learn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for details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✔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talk about our school</a:t>
            </a:r>
            <a:endParaRPr/>
          </a:p>
        </p:txBody>
      </p:sp>
      <p:pic>
        <p:nvPicPr>
          <p:cNvPr id="311" name="Google Shape;311;p18" descr="Presentation with checklist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6017" y="2479088"/>
            <a:ext cx="2607189" cy="26071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18" name="Google Shape;318;p19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9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20" name="Google Shape;32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9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9"/>
          <p:cNvSpPr txBox="1"/>
          <p:nvPr/>
        </p:nvSpPr>
        <p:spPr>
          <a:xfrm>
            <a:off x="1451956" y="2272146"/>
            <a:ext cx="774746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exercises in the Workbook.</a:t>
            </a:r>
            <a:endParaRPr/>
          </a:p>
        </p:txBody>
      </p:sp>
      <p:pic>
        <p:nvPicPr>
          <p:cNvPr id="323" name="Google Shape;32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39220" y="2788168"/>
            <a:ext cx="3285254" cy="3285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8976" y="237700"/>
            <a:ext cx="1344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327150" y="229764"/>
            <a:ext cx="71602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2" name="Google Shape;102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pic>
        <p:nvPicPr>
          <p:cNvPr id="103" name="Google Shape;10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89053" y="2404358"/>
            <a:ext cx="3314700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0"/>
          <p:cNvSpPr/>
          <p:nvPr/>
        </p:nvSpPr>
        <p:spPr>
          <a:xfrm>
            <a:off x="2951748" y="599314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3427102" y="910552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91560" y="1029673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2320" y="426918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3"/>
          <p:cNvSpPr txBox="1"/>
          <p:nvPr/>
        </p:nvSpPr>
        <p:spPr>
          <a:xfrm>
            <a:off x="2193542" y="2498185"/>
            <a:ext cx="851141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 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for details and talk about their school.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5655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2734328" y="2269461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532186" y="3943995"/>
            <a:ext cx="1950600" cy="7101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OUR SCHOOL!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5316459" y="1166136"/>
            <a:ext cx="6721130" cy="58936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5316450" y="1940301"/>
            <a:ext cx="6728400" cy="12681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conversations. Pay attention to the highlighted sentences.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your visit to a famous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3" name="Google Shape;123;p4"/>
          <p:cNvCxnSpPr>
            <a:stCxn id="118" idx="3"/>
            <a:endCxn id="119" idx="0"/>
          </p:cNvCxnSpPr>
          <p:nvPr/>
        </p:nvCxnSpPr>
        <p:spPr>
          <a:xfrm>
            <a:off x="2449357" y="1557058"/>
            <a:ext cx="1260300" cy="712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4" name="Google Shape;124;p4"/>
          <p:cNvCxnSpPr>
            <a:stCxn id="119" idx="1"/>
            <a:endCxn id="120" idx="0"/>
          </p:cNvCxnSpPr>
          <p:nvPr/>
        </p:nvCxnSpPr>
        <p:spPr>
          <a:xfrm flipH="1">
            <a:off x="1507628" y="2597163"/>
            <a:ext cx="1226700" cy="13467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5" name="Google Shape;125;p4"/>
          <p:cNvCxnSpPr>
            <a:stCxn id="120" idx="3"/>
            <a:endCxn id="126" idx="0"/>
          </p:cNvCxnSpPr>
          <p:nvPr/>
        </p:nvCxnSpPr>
        <p:spPr>
          <a:xfrm>
            <a:off x="2482786" y="4299045"/>
            <a:ext cx="1227000" cy="11445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27" name="Google Shape;127;p4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4"/>
          <p:cNvSpPr/>
          <p:nvPr/>
        </p:nvSpPr>
        <p:spPr>
          <a:xfrm>
            <a:off x="2734392" y="5443516"/>
            <a:ext cx="1950600" cy="6009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4"/>
          <p:cNvSpPr/>
          <p:nvPr/>
        </p:nvSpPr>
        <p:spPr>
          <a:xfrm>
            <a:off x="5316439" y="5308437"/>
            <a:ext cx="6728400" cy="6849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 txBox="1"/>
          <p:nvPr/>
        </p:nvSpPr>
        <p:spPr>
          <a:xfrm>
            <a:off x="4820529" y="519482"/>
            <a:ext cx="34542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131" name="Google Shape;131;p4"/>
          <p:cNvSpPr/>
          <p:nvPr/>
        </p:nvSpPr>
        <p:spPr>
          <a:xfrm>
            <a:off x="5312825" y="3437300"/>
            <a:ext cx="6728400" cy="1723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Make a list of what you want to show your overseas friends about your school.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Ask and answer questions about your plan.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Read the passage and complete the table about a high school in the UK. Then discuss and fill in the information.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565590" y="1229521"/>
            <a:ext cx="1883767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5316459" y="1166136"/>
            <a:ext cx="6721130" cy="589361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4435146" y="405824"/>
            <a:ext cx="41373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5"/>
          <p:cNvSpPr txBox="1"/>
          <p:nvPr/>
        </p:nvSpPr>
        <p:spPr>
          <a:xfrm>
            <a:off x="4820529" y="519482"/>
            <a:ext cx="34542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  <p:sp>
        <p:nvSpPr>
          <p:cNvPr id="142" name="Google Shape;142;p5"/>
          <p:cNvSpPr/>
          <p:nvPr/>
        </p:nvSpPr>
        <p:spPr>
          <a:xfrm>
            <a:off x="6130420" y="2692911"/>
            <a:ext cx="5223725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activate students’ prior knowledge and vocabulary related to the targeted structures of asking for details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5" descr="Conversation - Free people icons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0813" y="2632363"/>
            <a:ext cx="2984334" cy="29843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6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6"/>
          <p:cNvSpPr/>
          <p:nvPr/>
        </p:nvSpPr>
        <p:spPr>
          <a:xfrm>
            <a:off x="911926" y="2268360"/>
            <a:ext cx="1087367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	  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you doing anything this Sunday?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really.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Would you like to go with us to Binh Minh Lower Secondary School?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Can you tell me more?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We’ll leave at 7 a.m. My friends David and Nick are coming too.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7245" y="1366842"/>
            <a:ext cx="609600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6"/>
          <p:cNvSpPr txBox="1"/>
          <p:nvPr/>
        </p:nvSpPr>
        <p:spPr>
          <a:xfrm>
            <a:off x="997303" y="1385489"/>
            <a:ext cx="27260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check.</a:t>
            </a:r>
            <a:endParaRPr sz="2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3552ba155d_0_0"/>
          <p:cNvSpPr/>
          <p:nvPr/>
        </p:nvSpPr>
        <p:spPr>
          <a:xfrm>
            <a:off x="4567839" y="1755498"/>
            <a:ext cx="2164565" cy="845341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g13552ba155d_0_0"/>
          <p:cNvSpPr/>
          <p:nvPr/>
        </p:nvSpPr>
        <p:spPr>
          <a:xfrm>
            <a:off x="3977081" y="5090340"/>
            <a:ext cx="1603966" cy="845341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13552ba155d_0_0"/>
          <p:cNvSpPr/>
          <p:nvPr/>
        </p:nvSpPr>
        <p:spPr>
          <a:xfrm>
            <a:off x="565590" y="1229521"/>
            <a:ext cx="1883700" cy="6552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13552ba155d_0_0"/>
          <p:cNvSpPr/>
          <p:nvPr/>
        </p:nvSpPr>
        <p:spPr>
          <a:xfrm>
            <a:off x="2734328" y="2269461"/>
            <a:ext cx="1950600" cy="6555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g13552ba155d_0_0"/>
          <p:cNvSpPr/>
          <p:nvPr/>
        </p:nvSpPr>
        <p:spPr>
          <a:xfrm>
            <a:off x="5316459" y="1166136"/>
            <a:ext cx="6721200" cy="5895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Conversation rearranging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13552ba155d_0_0"/>
          <p:cNvSpPr/>
          <p:nvPr/>
        </p:nvSpPr>
        <p:spPr>
          <a:xfrm>
            <a:off x="5316450" y="1940301"/>
            <a:ext cx="6728400" cy="1268100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Listen and read the conversations. Pay attention to the highlighted sentences.</a:t>
            </a:r>
            <a:endParaRPr/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Work in pairs. Ask and answer questions about your visit to a famous school.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" name="Google Shape;164;g13552ba155d_0_0"/>
          <p:cNvCxnSpPr>
            <a:stCxn id="160" idx="3"/>
            <a:endCxn id="161" idx="0"/>
          </p:cNvCxnSpPr>
          <p:nvPr/>
        </p:nvCxnSpPr>
        <p:spPr>
          <a:xfrm>
            <a:off x="2449290" y="1557121"/>
            <a:ext cx="1260300" cy="7122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5" name="Google Shape;165;g13552ba155d_0_0"/>
          <p:cNvSpPr/>
          <p:nvPr/>
        </p:nvSpPr>
        <p:spPr>
          <a:xfrm>
            <a:off x="4435146" y="405824"/>
            <a:ext cx="4137300" cy="62550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g13552ba155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g13552ba155d_0_0"/>
          <p:cNvSpPr txBox="1"/>
          <p:nvPr/>
        </p:nvSpPr>
        <p:spPr>
          <a:xfrm>
            <a:off x="4820529" y="519482"/>
            <a:ext cx="3454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4: COMMUNICATION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8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5" name="Google Shape;175;p8"/>
          <p:cNvGrpSpPr/>
          <p:nvPr/>
        </p:nvGrpSpPr>
        <p:grpSpPr>
          <a:xfrm>
            <a:off x="895625" y="2587053"/>
            <a:ext cx="10400749" cy="2353354"/>
            <a:chOff x="0" y="1419758"/>
            <a:chExt cx="10400749" cy="2353354"/>
          </a:xfrm>
        </p:grpSpPr>
        <p:sp>
          <p:nvSpPr>
            <p:cNvPr id="176" name="Google Shape;176;p8"/>
            <p:cNvSpPr/>
            <p:nvPr/>
          </p:nvSpPr>
          <p:spPr>
            <a:xfrm>
              <a:off x="0" y="1419758"/>
              <a:ext cx="10400749" cy="2353354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 txBox="1"/>
            <p:nvPr/>
          </p:nvSpPr>
          <p:spPr>
            <a:xfrm>
              <a:off x="68927" y="1488685"/>
              <a:ext cx="10262895" cy="2215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40625" rIns="60950" bIns="406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Can you tell me more?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you tell me how?</a:t>
              </a:r>
              <a:endParaRPr/>
            </a:p>
            <a:p>
              <a:pPr marL="0" marR="0" lvl="0" indent="0" algn="ctr" rtl="0">
                <a:lnSpc>
                  <a:spcPct val="90000"/>
                </a:lnSpc>
                <a:spcBef>
                  <a:spcPts val="1120"/>
                </a:spcBef>
                <a:spcAft>
                  <a:spcPts val="0"/>
                </a:spcAft>
                <a:buNone/>
              </a:pPr>
              <a:r>
                <a:rPr lang="en-US" sz="32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Can you tell me why?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9"/>
          <p:cNvSpPr txBox="1"/>
          <p:nvPr/>
        </p:nvSpPr>
        <p:spPr>
          <a:xfrm>
            <a:off x="997302" y="1361935"/>
            <a:ext cx="108673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read the conversations. Pay attention to the highlighted sentences.</a:t>
            </a:r>
            <a:endParaRPr/>
          </a:p>
        </p:txBody>
      </p:sp>
      <p:sp>
        <p:nvSpPr>
          <p:cNvPr id="184" name="Google Shape;184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86" name="Google Shape;18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9"/>
          <p:cNvSpPr txBox="1"/>
          <p:nvPr/>
        </p:nvSpPr>
        <p:spPr>
          <a:xfrm>
            <a:off x="487067" y="208434"/>
            <a:ext cx="783284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EVERYDAY ENGLISH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9"/>
          <p:cNvSpPr/>
          <p:nvPr/>
        </p:nvSpPr>
        <p:spPr>
          <a:xfrm>
            <a:off x="857865" y="2677208"/>
            <a:ext cx="10873672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	  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Are you doing anything this Sunday?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Not really.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Would you like to go with us to Binh Minh Lower Secondary School?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Phong: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Sounds great! </a:t>
            </a:r>
            <a:r>
              <a:rPr lang="en-US" sz="2400" b="1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Can you tell me more?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   We’ll leave at 7 a.m. My friends David and Nick are coming too.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3702" y="174139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887</Words>
  <PresentationFormat>Widescreen</PresentationFormat>
  <Paragraphs>147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Noto Sans Symbols</vt:lpstr>
      <vt:lpstr>Open Sans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2023-04-19T03:57:34Z</dcterms:modified>
</cp:coreProperties>
</file>