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3"/>
  </p:notesMasterIdLst>
  <p:sldIdLst>
    <p:sldId id="1938" r:id="rId2"/>
    <p:sldId id="1935" r:id="rId3"/>
    <p:sldId id="1936" r:id="rId4"/>
    <p:sldId id="1924" r:id="rId5"/>
    <p:sldId id="1929" r:id="rId6"/>
    <p:sldId id="1877" r:id="rId7"/>
    <p:sldId id="1878" r:id="rId8"/>
    <p:sldId id="1940" r:id="rId9"/>
    <p:sldId id="1884" r:id="rId10"/>
    <p:sldId id="1941" r:id="rId11"/>
    <p:sldId id="19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76"/>
    <a:srgbClr val="C50C68"/>
    <a:srgbClr val="C60B68"/>
    <a:srgbClr val="360071"/>
    <a:srgbClr val="6A1F60"/>
    <a:srgbClr val="CA4F67"/>
    <a:srgbClr val="0796D0"/>
    <a:srgbClr val="F7D6D6"/>
    <a:srgbClr val="A69AC7"/>
    <a:srgbClr val="EAC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42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19/08/2023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8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5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2480" y="2715768"/>
            <a:ext cx="3364992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557428" cy="2830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528" y="2454311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4528" y="3222369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4528" y="3992637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528" y="4775296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5536" y="1605845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5536" y="2373903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5536" y="3144171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5536" y="3926830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187767" cy="4065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5536" y="4693042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Picture Placeholder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1" y="598826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6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6" y="5671159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2051594"/>
            <a:ext cx="6432645" cy="3009973"/>
          </a:xfrm>
        </p:spPr>
        <p:txBody>
          <a:bodyPr anchor="t">
            <a:normAutofit fontScale="90000"/>
          </a:bodyPr>
          <a:lstStyle/>
          <a:p>
            <a:pPr algn="ctr">
              <a:spcAft>
                <a:spcPts val="1800"/>
              </a:spcAft>
            </a:pPr>
            <a:r>
              <a:rPr lang="en-US" sz="4400">
                <a:solidFill>
                  <a:schemeClr val="tx1"/>
                </a:solidFill>
              </a:rPr>
              <a:t>BÀI 5</a:t>
            </a:r>
            <a:br>
              <a:rPr lang="en-US"/>
            </a:br>
            <a:r>
              <a:rPr lang="en-US">
                <a:solidFill>
                  <a:srgbClr val="C60B68"/>
                </a:solidFill>
              </a:rPr>
              <a:t>KẾT NỐI MÁY TÍNH VỚI CÁC THIẾT BỊ SỐ</a:t>
            </a:r>
            <a:endParaRPr lang="en-US" dirty="0">
              <a:solidFill>
                <a:srgbClr val="C60B68"/>
              </a:solidFill>
            </a:endParaRPr>
          </a:p>
        </p:txBody>
      </p:sp>
      <p:pic>
        <p:nvPicPr>
          <p:cNvPr id="10" name="Picture 9" descr="A computer and mouse with a mouse pad&#10;&#10;Description automatically generated">
            <a:extLst>
              <a:ext uri="{FF2B5EF4-FFF2-40B4-BE49-F238E27FC236}">
                <a16:creationId xmlns:a16="http://schemas.microsoft.com/office/drawing/2014/main" id="{2D4E40D5-A2CF-44A9-BE10-067A0B54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36" y="2051594"/>
            <a:ext cx="5936292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FCA8B-E4CB-4728-B1C2-6EF051911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653" y="2026904"/>
            <a:ext cx="11612693" cy="232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19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07048-0575-491C-B513-756C815FF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17" y="1640006"/>
            <a:ext cx="11079565" cy="357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34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camera&#10;&#10;Description automatically generated">
            <a:extLst>
              <a:ext uri="{FF2B5EF4-FFF2-40B4-BE49-F238E27FC236}">
                <a16:creationId xmlns:a16="http://schemas.microsoft.com/office/drawing/2014/main" id="{F74CA9FB-234C-4D92-8C21-6CB92AB9A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94" b="15736"/>
          <a:stretch/>
        </p:blipFill>
        <p:spPr>
          <a:xfrm>
            <a:off x="3430923" y="4943137"/>
            <a:ext cx="2920318" cy="191486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F4DABC-776E-129B-FA8C-661326A79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81469" y="3855669"/>
            <a:ext cx="3856074" cy="1508760"/>
          </a:xfrm>
        </p:spPr>
        <p:txBody>
          <a:bodyPr/>
          <a:lstStyle/>
          <a:p>
            <a:pPr algn="ctr"/>
            <a:r>
              <a:rPr lang="en-US" sz="2800" b="0">
                <a:solidFill>
                  <a:srgbClr val="C50C68"/>
                </a:solidFill>
                <a:latin typeface="+mn-lt"/>
              </a:rPr>
              <a:t>Các thiết bị này kết nối với máy tính bằng cách nào?</a:t>
            </a:r>
            <a:endParaRPr lang="en-US" sz="2800" b="0" dirty="0">
              <a:solidFill>
                <a:srgbClr val="C50C68"/>
              </a:solidFill>
              <a:latin typeface="+mn-lt"/>
            </a:endParaRP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BE71C81B-D2D7-0980-5857-B1C98347E578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2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A black computer mouse with a scroll wheel&#10;&#10;Description automatically generated">
            <a:extLst>
              <a:ext uri="{FF2B5EF4-FFF2-40B4-BE49-F238E27FC236}">
                <a16:creationId xmlns:a16="http://schemas.microsoft.com/office/drawing/2014/main" id="{248E9E72-2EB0-44B5-BF80-658B9691C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923" y="2573591"/>
            <a:ext cx="2149276" cy="2149276"/>
          </a:xfrm>
          <a:prstGeom prst="rect">
            <a:avLst/>
          </a:prstGeom>
        </p:spPr>
      </p:pic>
      <p:pic>
        <p:nvPicPr>
          <p:cNvPr id="16" name="Picture 15" descr="A blue speaker with a round button&#10;&#10;Description automatically generated">
            <a:extLst>
              <a:ext uri="{FF2B5EF4-FFF2-40B4-BE49-F238E27FC236}">
                <a16:creationId xmlns:a16="http://schemas.microsoft.com/office/drawing/2014/main" id="{9FFA0D1E-D533-476F-A91F-7EF5967A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0" y="3251373"/>
            <a:ext cx="2942988" cy="2942988"/>
          </a:xfrm>
          <a:prstGeom prst="rect">
            <a:avLst/>
          </a:prstGeom>
        </p:spPr>
      </p:pic>
      <p:pic>
        <p:nvPicPr>
          <p:cNvPr id="12" name="Picture 11" descr="A black keyboard with a cord&#10;&#10;Description automatically generated">
            <a:extLst>
              <a:ext uri="{FF2B5EF4-FFF2-40B4-BE49-F238E27FC236}">
                <a16:creationId xmlns:a16="http://schemas.microsoft.com/office/drawing/2014/main" id="{B42985E8-1E62-4AB2-81CD-50223EBBE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05500" cy="2562225"/>
          </a:xfrm>
          <a:prstGeom prst="rect">
            <a:avLst/>
          </a:prstGeom>
        </p:spPr>
      </p:pic>
      <p:pic>
        <p:nvPicPr>
          <p:cNvPr id="22" name="Graphic 21" descr="Theatre">
            <a:extLst>
              <a:ext uri="{FF2B5EF4-FFF2-40B4-BE49-F238E27FC236}">
                <a16:creationId xmlns:a16="http://schemas.microsoft.com/office/drawing/2014/main" id="{6F35ABFF-9A2E-466A-94EB-C772124DA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2306" y="29412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FFFE"/>
            </a:gs>
            <a:gs pos="6500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DED132-6EBC-88AD-E3AA-B781559F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1. Một số thiết bị vào - ra thông dụng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B2B0F20-E5EA-7BA9-E0E2-FBADB62C12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/>
              <a:t>Bàn phím</a:t>
            </a:r>
            <a:endParaRPr lang="en-US" sz="28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F57F62-C22D-9077-C28F-9527AAB2A2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/>
              <a:t>Chuột</a:t>
            </a:r>
            <a:endParaRPr lang="en-US" sz="2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466FA44-6688-68E9-0FBC-82238C5D1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/>
              <a:t>Màn hình</a:t>
            </a:r>
            <a:endParaRPr lang="en-US" sz="28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B66D7E6-39E6-08F9-A719-BDDF3666C2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800"/>
              <a:t>Máy in</a:t>
            </a:r>
            <a:endParaRPr lang="en-US" sz="2800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3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3F4C8-ECB5-4263-B9DF-3A503D14C820}"/>
              </a:ext>
            </a:extLst>
          </p:cNvPr>
          <p:cNvSpPr txBox="1"/>
          <p:nvPr/>
        </p:nvSpPr>
        <p:spPr>
          <a:xfrm>
            <a:off x="6905769" y="2630254"/>
            <a:ext cx="481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50C68"/>
                </a:solidFill>
              </a:rPr>
              <a:t>Em hãy tìm hiểu và giới thiệu các thiết bị này</a:t>
            </a:r>
          </a:p>
        </p:txBody>
      </p:sp>
      <p:pic>
        <p:nvPicPr>
          <p:cNvPr id="20" name="Graphic 19" descr="Theatre">
            <a:extLst>
              <a:ext uri="{FF2B5EF4-FFF2-40B4-BE49-F238E27FC236}">
                <a16:creationId xmlns:a16="http://schemas.microsoft.com/office/drawing/2014/main" id="{6E608F1A-93E0-4806-A857-96A2EEC7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5769" y="17787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FFFE"/>
            </a:gs>
            <a:gs pos="65000">
              <a:srgbClr val="F3FFFF"/>
            </a:gs>
            <a:gs pos="37992">
              <a:srgbClr val="FFFFFF"/>
            </a:gs>
            <a:gs pos="8000">
              <a:srgbClr val="EAFCFE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7169C0-7EAF-938E-14B7-CF06762D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53" y="171028"/>
            <a:ext cx="11119104" cy="640080"/>
          </a:xfrm>
        </p:spPr>
        <p:txBody>
          <a:bodyPr/>
          <a:lstStyle/>
          <a:p>
            <a:r>
              <a:rPr lang="en-US"/>
              <a:t>a. Thiết bị vào</a:t>
            </a:r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4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EB34B9-88A5-4DC6-8D1E-67186C212F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476" t="7582" r="24456" b="8307"/>
          <a:stretch/>
        </p:blipFill>
        <p:spPr>
          <a:xfrm>
            <a:off x="8027931" y="1035225"/>
            <a:ext cx="1732823" cy="2854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1C4AAF-2CDA-4322-BF4A-301D496A8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50" b="77625" l="0" r="100000"/>
                    </a14:imgEffect>
                  </a14:imgLayer>
                </a14:imgProps>
              </a:ext>
            </a:extLst>
          </a:blip>
          <a:srcRect t="32990" b="22596"/>
          <a:stretch/>
        </p:blipFill>
        <p:spPr>
          <a:xfrm>
            <a:off x="217853" y="1496785"/>
            <a:ext cx="4962128" cy="2203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8F50F-4809-4D58-878A-65A794574000}"/>
              </a:ext>
            </a:extLst>
          </p:cNvPr>
          <p:cNvSpPr txBox="1"/>
          <p:nvPr/>
        </p:nvSpPr>
        <p:spPr>
          <a:xfrm>
            <a:off x="409433" y="4148919"/>
            <a:ext cx="496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Bàn phím: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Dùng để nhập dữ liệu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Kết nối không dây hoặc có dây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Có thể tùy chỉnh chức năng thông qua Keyboard setting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117CD-F25B-4F71-A0A1-E9CA0A7FE25F}"/>
              </a:ext>
            </a:extLst>
          </p:cNvPr>
          <p:cNvSpPr txBox="1"/>
          <p:nvPr/>
        </p:nvSpPr>
        <p:spPr>
          <a:xfrm>
            <a:off x="5759355" y="4151193"/>
            <a:ext cx="6264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Chuột: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Dùng để chỉ định đối t</a:t>
            </a:r>
            <a:r>
              <a:rPr lang="vi-VN" sz="2400"/>
              <a:t>ư</a:t>
            </a:r>
            <a:r>
              <a:rPr lang="en-US" sz="2400"/>
              <a:t>ợng trên màn hình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Kết nối không dây hoặc có dây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Có thể tùy chỉnh chức năng thông qua Mouse setting</a:t>
            </a:r>
          </a:p>
        </p:txBody>
      </p:sp>
    </p:spTree>
    <p:extLst>
      <p:ext uri="{BB962C8B-B14F-4D97-AF65-F5344CB8AC3E}">
        <p14:creationId xmlns:p14="http://schemas.microsoft.com/office/powerpoint/2010/main" val="39901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C717EB-D84D-4145-8068-1118AFCC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53" y="171028"/>
            <a:ext cx="11119104" cy="640080"/>
          </a:xfrm>
        </p:spPr>
        <p:txBody>
          <a:bodyPr/>
          <a:lstStyle/>
          <a:p>
            <a:r>
              <a:rPr lang="en-US"/>
              <a:t>b. Thiết bị ra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254F69-9C19-46D8-8FE3-B76EE1F41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391" t="10582" r="17380" b="11366"/>
          <a:stretch/>
        </p:blipFill>
        <p:spPr>
          <a:xfrm>
            <a:off x="807333" y="997936"/>
            <a:ext cx="3213033" cy="2591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64F32-0F1A-43BD-AD46-9962923D5BF1}"/>
              </a:ext>
            </a:extLst>
          </p:cNvPr>
          <p:cNvSpPr txBox="1"/>
          <p:nvPr/>
        </p:nvSpPr>
        <p:spPr>
          <a:xfrm>
            <a:off x="6313853" y="3440843"/>
            <a:ext cx="5878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Máy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Dùng để in nội 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Kết nối có dây hoặc không dây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Công nghệ: in kim, laser, phun, nhiệt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Thông số chung: độ phân giải, kích th</a:t>
            </a:r>
            <a:r>
              <a:rPr lang="vi-VN" sz="2400"/>
              <a:t>ư</a:t>
            </a:r>
            <a:r>
              <a:rPr lang="en-US" sz="2400"/>
              <a:t>ớc giấy, tốc độ in, khả năng in màu, cách kết nối,…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Có thể tùy chỉnh chức năng thông qua Printer setting hoặc chỉnh trực tiếp.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628799-366A-4952-BE2A-CC1ED93BA170}"/>
              </a:ext>
            </a:extLst>
          </p:cNvPr>
          <p:cNvSpPr txBox="1"/>
          <p:nvPr/>
        </p:nvSpPr>
        <p:spPr>
          <a:xfrm>
            <a:off x="217853" y="3440843"/>
            <a:ext cx="58781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Màn hình: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Dùng để hiển thị nội 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Kết nối có dây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Công nghệ: CRT, LCD, LED, Plasma,…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Thông số chung: kích th</a:t>
            </a:r>
            <a:r>
              <a:rPr lang="vi-VN" sz="2400"/>
              <a:t>ư</a:t>
            </a:r>
            <a:r>
              <a:rPr lang="en-US" sz="2400"/>
              <a:t>ớc, độ phân giải, khả năng thể hiện màu, tần số quét, thời gian phản hồi.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Có thể tùy chỉnh chức năng thông qua Display setting hoặc chỉnh trực tiếp.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16" name="Picture 15" descr="A black printer with a paper on it&#10;&#10;Description automatically generated">
            <a:extLst>
              <a:ext uri="{FF2B5EF4-FFF2-40B4-BE49-F238E27FC236}">
                <a16:creationId xmlns:a16="http://schemas.microsoft.com/office/drawing/2014/main" id="{DD98F3C9-AE26-43C6-AD5A-392FB2927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63" b="99727" l="10000" r="90000">
                        <a14:foregroundMark x1="31000" y1="74044" x2="27833" y2="97814"/>
                        <a14:foregroundMark x1="65833" y1="73770" x2="66333" y2="82514"/>
                        <a14:foregroundMark x1="66167" y1="79508" x2="67167" y2="99727"/>
                        <a14:foregroundMark x1="67333" y1="92896" x2="67333" y2="99727"/>
                        <a14:foregroundMark x1="67500" y1="95355" x2="68833" y2="99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9027" y="811108"/>
            <a:ext cx="4247797" cy="25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256" y="85077"/>
            <a:ext cx="10914743" cy="1415955"/>
          </a:xfrm>
        </p:spPr>
        <p:txBody>
          <a:bodyPr>
            <a:normAutofit/>
          </a:bodyPr>
          <a:lstStyle/>
          <a:p>
            <a:r>
              <a:rPr lang="en-US" sz="2800" b="0">
                <a:solidFill>
                  <a:srgbClr val="C50C68"/>
                </a:solidFill>
              </a:rPr>
              <a:t>Em hãy giải 		thích ý nghĩa các thông số của màn hình và máy in.</a:t>
            </a:r>
            <a:endParaRPr lang="en-US" sz="2800" b="0" dirty="0">
              <a:solidFill>
                <a:srgbClr val="C50C68"/>
              </a:solidFill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BA00F71-56F9-BF1B-40D8-F8B14254541B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6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phic 6" descr="Theatre">
            <a:extLst>
              <a:ext uri="{FF2B5EF4-FFF2-40B4-BE49-F238E27FC236}">
                <a16:creationId xmlns:a16="http://schemas.microsoft.com/office/drawing/2014/main" id="{99B4DF5A-3032-4B4B-8737-6E16D9996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94" y="-10237"/>
            <a:ext cx="914400" cy="914400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6A5C2CE-C476-4C95-AE58-34001134E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15369"/>
              </p:ext>
            </p:extLst>
          </p:nvPr>
        </p:nvGraphicFramePr>
        <p:xfrm>
          <a:off x="1" y="1273639"/>
          <a:ext cx="12191999" cy="5584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7449">
                  <a:extLst>
                    <a:ext uri="{9D8B030D-6E8A-4147-A177-3AD203B41FA5}">
                      <a16:colId xmlns:a16="http://schemas.microsoft.com/office/drawing/2014/main" val="1834692013"/>
                    </a:ext>
                  </a:extLst>
                </a:gridCol>
                <a:gridCol w="3843601">
                  <a:extLst>
                    <a:ext uri="{9D8B030D-6E8A-4147-A177-3AD203B41FA5}">
                      <a16:colId xmlns:a16="http://schemas.microsoft.com/office/drawing/2014/main" val="2091441656"/>
                    </a:ext>
                  </a:extLst>
                </a:gridCol>
                <a:gridCol w="2509120">
                  <a:extLst>
                    <a:ext uri="{9D8B030D-6E8A-4147-A177-3AD203B41FA5}">
                      <a16:colId xmlns:a16="http://schemas.microsoft.com/office/drawing/2014/main" val="1766019064"/>
                    </a:ext>
                  </a:extLst>
                </a:gridCol>
                <a:gridCol w="3381829">
                  <a:extLst>
                    <a:ext uri="{9D8B030D-6E8A-4147-A177-3AD203B41FA5}">
                      <a16:colId xmlns:a16="http://schemas.microsoft.com/office/drawing/2014/main" val="720231900"/>
                    </a:ext>
                  </a:extLst>
                </a:gridCol>
              </a:tblGrid>
              <a:tr h="4841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/>
                        <a:t>Màn hình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/>
                        <a:t>Máy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82775"/>
                  </a:ext>
                </a:extLst>
              </a:tr>
              <a:tr h="76892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Kích th</a:t>
                      </a:r>
                      <a:r>
                        <a:rPr lang="vi-VN" sz="2400" b="1">
                          <a:solidFill>
                            <a:srgbClr val="C50C68"/>
                          </a:solidFill>
                        </a:rPr>
                        <a:t>ư</a:t>
                      </a: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ớc màn hình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Đ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o bằng độ dài đ</a:t>
                      </a:r>
                      <a:r>
                        <a:rPr lang="vi-VN" sz="240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ờng chéo màn hình (inch)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Kích th</a:t>
                      </a:r>
                      <a:r>
                        <a:rPr lang="vi-VN" sz="2400" b="1">
                          <a:solidFill>
                            <a:srgbClr val="C50C68"/>
                          </a:solidFill>
                        </a:rPr>
                        <a:t>ư</a:t>
                      </a: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ớc giấy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Khổ giấy có thể in đ</a:t>
                      </a:r>
                      <a:r>
                        <a:rPr lang="vi-VN" sz="2400"/>
                        <a:t>ư</a:t>
                      </a:r>
                      <a:r>
                        <a:rPr lang="en-US" sz="2400"/>
                        <a:t>ợc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43783"/>
                  </a:ext>
                </a:extLst>
              </a:tr>
              <a:tr h="111067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Độ phân giải: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/>
                        <a:t>Số điểm ảnh theo chiều ngang và chiều dọc màn hình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Độ phân giải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Số điểm ảnh trên 1 inch theo cả 2 chiều ngang/dọc (dpi)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661055"/>
                  </a:ext>
                </a:extLst>
              </a:tr>
              <a:tr h="111067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Khả năng thể hiện màu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/>
                        <a:t>Đ</a:t>
                      </a:r>
                      <a:r>
                        <a:rPr lang="vi-VN" sz="2400"/>
                        <a:t>ơ</a:t>
                      </a:r>
                      <a:r>
                        <a:rPr lang="en-US" sz="2400"/>
                        <a:t>n sắc (2 màu) hoặc nhiều màu (hàng triệu màu)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Khả năng in màu: 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In đ</a:t>
                      </a:r>
                      <a:r>
                        <a:rPr lang="vi-VN" sz="2400"/>
                        <a:t>ơ</a:t>
                      </a:r>
                      <a:r>
                        <a:rPr lang="en-US" sz="2400"/>
                        <a:t>n sắc hoặc màu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325798"/>
                  </a:ext>
                </a:extLst>
              </a:tr>
              <a:tr h="76892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Tần số quét: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/>
                        <a:t>Số lần hiển thị hình ảnh trong một giây (Hz)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Tốc độ in: 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/>
                        <a:t>Số trang in đ</a:t>
                      </a:r>
                      <a:r>
                        <a:rPr lang="vi-VN" sz="2400"/>
                        <a:t>ư</a:t>
                      </a:r>
                      <a:r>
                        <a:rPr lang="en-US" sz="2400"/>
                        <a:t>ợc trong một phút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985980"/>
                  </a:ext>
                </a:extLst>
              </a:tr>
              <a:tr h="1042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Thời gian phản hồi: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/>
                        <a:t>Thời gian đổi màu một điểm ảnh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C50C68"/>
                          </a:solidFill>
                        </a:rPr>
                        <a:t>Cách kết nối máy tính: 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/>
                        <a:t>Không dây hoặc có dây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45179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B949116-46B1-4F7E-A301-5FE700378EDD}"/>
              </a:ext>
            </a:extLst>
          </p:cNvPr>
          <p:cNvSpPr/>
          <p:nvPr/>
        </p:nvSpPr>
        <p:spPr>
          <a:xfrm>
            <a:off x="2457450" y="1847850"/>
            <a:ext cx="3848100" cy="723900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76AF8-56FC-4119-B8D9-48DAFC179C6B}"/>
              </a:ext>
            </a:extLst>
          </p:cNvPr>
          <p:cNvSpPr/>
          <p:nvPr/>
        </p:nvSpPr>
        <p:spPr>
          <a:xfrm>
            <a:off x="2457450" y="2647546"/>
            <a:ext cx="3848100" cy="1112766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9E6541-08C3-427B-9A72-E50D22483DDB}"/>
              </a:ext>
            </a:extLst>
          </p:cNvPr>
          <p:cNvSpPr/>
          <p:nvPr/>
        </p:nvSpPr>
        <p:spPr>
          <a:xfrm>
            <a:off x="2457450" y="3836108"/>
            <a:ext cx="3848100" cy="1112766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9BCF3-3611-4160-A5DB-4FD75D133589}"/>
              </a:ext>
            </a:extLst>
          </p:cNvPr>
          <p:cNvSpPr/>
          <p:nvPr/>
        </p:nvSpPr>
        <p:spPr>
          <a:xfrm>
            <a:off x="2457450" y="5027978"/>
            <a:ext cx="3848100" cy="744172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87050E-2DD3-455B-BA83-6C9623A3CD9B}"/>
              </a:ext>
            </a:extLst>
          </p:cNvPr>
          <p:cNvSpPr/>
          <p:nvPr/>
        </p:nvSpPr>
        <p:spPr>
          <a:xfrm>
            <a:off x="2457450" y="5851253"/>
            <a:ext cx="3848100" cy="921669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03076D-8DC9-4B4D-836F-87A88D66CCA4}"/>
              </a:ext>
            </a:extLst>
          </p:cNvPr>
          <p:cNvSpPr/>
          <p:nvPr/>
        </p:nvSpPr>
        <p:spPr>
          <a:xfrm>
            <a:off x="8820148" y="1850754"/>
            <a:ext cx="3371852" cy="723900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BF4C40-C9B3-4E33-91EB-BF7B1A537562}"/>
              </a:ext>
            </a:extLst>
          </p:cNvPr>
          <p:cNvSpPr/>
          <p:nvPr/>
        </p:nvSpPr>
        <p:spPr>
          <a:xfrm>
            <a:off x="8820148" y="2650450"/>
            <a:ext cx="3371852" cy="1112766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DB544E-8E9D-4FBA-A021-B14CC49A2D53}"/>
              </a:ext>
            </a:extLst>
          </p:cNvPr>
          <p:cNvSpPr/>
          <p:nvPr/>
        </p:nvSpPr>
        <p:spPr>
          <a:xfrm>
            <a:off x="8820148" y="3839012"/>
            <a:ext cx="3371852" cy="1112766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8C1724-322E-4242-A0AE-4CD5C261D056}"/>
              </a:ext>
            </a:extLst>
          </p:cNvPr>
          <p:cNvSpPr/>
          <p:nvPr/>
        </p:nvSpPr>
        <p:spPr>
          <a:xfrm>
            <a:off x="8820148" y="5030882"/>
            <a:ext cx="3371852" cy="744172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D4D1AB-B7C0-4ACA-BB0C-13668796EA4A}"/>
              </a:ext>
            </a:extLst>
          </p:cNvPr>
          <p:cNvSpPr/>
          <p:nvPr/>
        </p:nvSpPr>
        <p:spPr>
          <a:xfrm>
            <a:off x="8820148" y="5854157"/>
            <a:ext cx="3371852" cy="921669"/>
          </a:xfrm>
          <a:prstGeom prst="rect">
            <a:avLst/>
          </a:prstGeom>
          <a:gradFill flip="none" rotWithShape="1">
            <a:gsLst>
              <a:gs pos="0">
                <a:srgbClr val="FF7676">
                  <a:tint val="66000"/>
                  <a:satMod val="160000"/>
                </a:srgbClr>
              </a:gs>
              <a:gs pos="50000">
                <a:srgbClr val="FF7676">
                  <a:tint val="44500"/>
                  <a:satMod val="160000"/>
                </a:srgbClr>
              </a:gs>
              <a:gs pos="100000">
                <a:srgbClr val="FF767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3ABAE01-492C-66AE-B44A-4212DCA5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8" y="131497"/>
            <a:ext cx="6834799" cy="2103120"/>
          </a:xfrm>
        </p:spPr>
        <p:txBody>
          <a:bodyPr>
            <a:normAutofit/>
          </a:bodyPr>
          <a:lstStyle/>
          <a:p>
            <a:r>
              <a:rPr lang="en-US"/>
              <a:t>2. Kết nối máy tính với thiết bị số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92B615A-08BC-182B-FC6E-7F8DF152C95B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7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Different types of computer ports&#10;&#10;Description automatically generated">
            <a:extLst>
              <a:ext uri="{FF2B5EF4-FFF2-40B4-BE49-F238E27FC236}">
                <a16:creationId xmlns:a16="http://schemas.microsoft.com/office/drawing/2014/main" id="{35B2A6AC-9A87-4FDB-B9AC-A81211B2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4" y="1621428"/>
            <a:ext cx="5030971" cy="2515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A1A04D-5D85-4AFA-9CCF-CFEC99970EE0}"/>
              </a:ext>
            </a:extLst>
          </p:cNvPr>
          <p:cNvSpPr txBox="1"/>
          <p:nvPr/>
        </p:nvSpPr>
        <p:spPr>
          <a:xfrm>
            <a:off x="778465" y="776051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ea typeface="+mj-ea"/>
                <a:cs typeface="+mj-cs"/>
              </a:rPr>
              <a:t>a. Các cổng kết nối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3644DA-6A70-4E1A-8100-7EE209EC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96269"/>
            <a:ext cx="8840249" cy="21617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 descr="Different types of usb connectors&#10;&#10;Description automatically generated">
            <a:extLst>
              <a:ext uri="{FF2B5EF4-FFF2-40B4-BE49-F238E27FC236}">
                <a16:creationId xmlns:a16="http://schemas.microsoft.com/office/drawing/2014/main" id="{C6AB6FF9-3EE1-4E38-BD65-4DC772730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430" y="854455"/>
            <a:ext cx="6219825" cy="3543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1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BD68E1-FEA5-4770-83B1-B13CCCC89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9" b="23905"/>
          <a:stretch/>
        </p:blipFill>
        <p:spPr>
          <a:xfrm>
            <a:off x="2467445" y="4832027"/>
            <a:ext cx="7257109" cy="1644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EBA4A8-E125-43D0-BD65-69968BF0D16D}"/>
              </a:ext>
            </a:extLst>
          </p:cNvPr>
          <p:cNvSpPr txBox="1"/>
          <p:nvPr/>
        </p:nvSpPr>
        <p:spPr>
          <a:xfrm>
            <a:off x="177419" y="2228671"/>
            <a:ext cx="2838735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50C68"/>
                </a:solidFill>
              </a:rPr>
              <a:t>Cổng VGA: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Truyền tín hiệu t</a:t>
            </a:r>
            <a:r>
              <a:rPr lang="vi-VN"/>
              <a:t>ư</a:t>
            </a:r>
            <a:r>
              <a:rPr lang="en-US"/>
              <a:t>ơng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Truyền hình ảnh, không truyền âm thanh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43339-DB8D-4582-813E-09B7E9B8BB7F}"/>
              </a:ext>
            </a:extLst>
          </p:cNvPr>
          <p:cNvSpPr txBox="1"/>
          <p:nvPr/>
        </p:nvSpPr>
        <p:spPr>
          <a:xfrm>
            <a:off x="3016154" y="825644"/>
            <a:ext cx="3691844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50C68"/>
                </a:solidFill>
              </a:rPr>
              <a:t>Cổng HDMI: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Truyền tín hiệu số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Truyền cả âm thanh và hình ảnh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7F313-2460-4EFB-A236-E895292EBFC3}"/>
              </a:ext>
            </a:extLst>
          </p:cNvPr>
          <p:cNvSpPr txBox="1"/>
          <p:nvPr/>
        </p:nvSpPr>
        <p:spPr>
          <a:xfrm>
            <a:off x="7724633" y="1555845"/>
            <a:ext cx="2807948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50C68"/>
                </a:solidFill>
              </a:rPr>
              <a:t>Cổng USB: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Truyền tín hiệu nối tiếp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Đa năng.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F9504-FB03-4FCA-8565-88EDC1C0011F}"/>
              </a:ext>
            </a:extLst>
          </p:cNvPr>
          <p:cNvSpPr txBox="1"/>
          <p:nvPr/>
        </p:nvSpPr>
        <p:spPr>
          <a:xfrm>
            <a:off x="9116704" y="3302758"/>
            <a:ext cx="2615588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50C68"/>
                </a:solidFill>
              </a:rPr>
              <a:t>Cổng mạng (RJ45)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Truyền tín hiệu mạng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9052C-D3DD-46B4-9BB9-DDE14DE48B2C}"/>
              </a:ext>
            </a:extLst>
          </p:cNvPr>
          <p:cNvCxnSpPr>
            <a:cxnSpLocks/>
          </p:cNvCxnSpPr>
          <p:nvPr/>
        </p:nvCxnSpPr>
        <p:spPr>
          <a:xfrm flipH="1" flipV="1">
            <a:off x="1787857" y="3527461"/>
            <a:ext cx="1078173" cy="1304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DD7427-27F7-4B4B-95B9-91B232CBFFCE}"/>
              </a:ext>
            </a:extLst>
          </p:cNvPr>
          <p:cNvCxnSpPr/>
          <p:nvPr/>
        </p:nvCxnSpPr>
        <p:spPr>
          <a:xfrm flipV="1">
            <a:off x="4203510" y="1748974"/>
            <a:ext cx="423081" cy="3083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0D04730-45A1-42FF-89A3-037B159EF910}"/>
              </a:ext>
            </a:extLst>
          </p:cNvPr>
          <p:cNvSpPr/>
          <p:nvPr/>
        </p:nvSpPr>
        <p:spPr>
          <a:xfrm rot="16200000">
            <a:off x="6349801" y="3427075"/>
            <a:ext cx="423081" cy="23265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5CF3F6-785C-46BE-B30C-225E06ABCEF6}"/>
              </a:ext>
            </a:extLst>
          </p:cNvPr>
          <p:cNvCxnSpPr>
            <a:stCxn id="12" idx="1"/>
          </p:cNvCxnSpPr>
          <p:nvPr/>
        </p:nvCxnSpPr>
        <p:spPr>
          <a:xfrm flipV="1">
            <a:off x="6561342" y="2479175"/>
            <a:ext cx="2145930" cy="1899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775CC-531E-4041-8DF7-F0299A09A9A1}"/>
              </a:ext>
            </a:extLst>
          </p:cNvPr>
          <p:cNvCxnSpPr/>
          <p:nvPr/>
        </p:nvCxnSpPr>
        <p:spPr>
          <a:xfrm flipV="1">
            <a:off x="9116704" y="3985146"/>
            <a:ext cx="607850" cy="8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29661A1-444F-4F23-BA2F-98D579147073}"/>
              </a:ext>
            </a:extLst>
          </p:cNvPr>
          <p:cNvSpPr txBox="1"/>
          <p:nvPr/>
        </p:nvSpPr>
        <p:spPr>
          <a:xfrm>
            <a:off x="3016154" y="647700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D2A73-924C-4284-B46B-CCF38EE29A4C}"/>
              </a:ext>
            </a:extLst>
          </p:cNvPr>
          <p:cNvSpPr txBox="1"/>
          <p:nvPr/>
        </p:nvSpPr>
        <p:spPr>
          <a:xfrm>
            <a:off x="4415050" y="64770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7BFE4A-BB6D-4AB9-ACB1-BE7D95B0CA61}"/>
              </a:ext>
            </a:extLst>
          </p:cNvPr>
          <p:cNvSpPr txBox="1"/>
          <p:nvPr/>
        </p:nvSpPr>
        <p:spPr>
          <a:xfrm>
            <a:off x="5638324" y="6477000"/>
            <a:ext cx="288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	     D	         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DD91A-7FDA-4945-A59E-0A86FBCA504C}"/>
              </a:ext>
            </a:extLst>
          </p:cNvPr>
          <p:cNvSpPr txBox="1"/>
          <p:nvPr/>
        </p:nvSpPr>
        <p:spPr>
          <a:xfrm>
            <a:off x="9314961" y="6459269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970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9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DCE95-C75A-4814-BEC6-5133A4A9E933}"/>
              </a:ext>
            </a:extLst>
          </p:cNvPr>
          <p:cNvSpPr txBox="1"/>
          <p:nvPr/>
        </p:nvSpPr>
        <p:spPr>
          <a:xfrm>
            <a:off x="437271" y="243788"/>
            <a:ext cx="645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r>
              <a:rPr lang="en-US"/>
              <a:t>b. Kết nối máy tính với các thiết bị số</a:t>
            </a:r>
          </a:p>
        </p:txBody>
      </p:sp>
      <p:pic>
        <p:nvPicPr>
          <p:cNvPr id="9" name="Picture 8" descr="A black speaker with white text&#10;&#10;Description automatically generated">
            <a:extLst>
              <a:ext uri="{FF2B5EF4-FFF2-40B4-BE49-F238E27FC236}">
                <a16:creationId xmlns:a16="http://schemas.microsoft.com/office/drawing/2014/main" id="{470EEFA7-9447-42AD-86E3-D7B9C1D7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8" y="1501254"/>
            <a:ext cx="7642697" cy="4270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90251D-7584-47D6-A717-6028F8508365}"/>
              </a:ext>
            </a:extLst>
          </p:cNvPr>
          <p:cNvSpPr txBox="1"/>
          <p:nvPr/>
        </p:nvSpPr>
        <p:spPr>
          <a:xfrm>
            <a:off x="8488908" y="2482551"/>
            <a:ext cx="3009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Để kết nối một thiết bị số với máy tính, cần tìm hiểu tài liệu kĩ thuật để nắm đ</a:t>
            </a:r>
            <a:r>
              <a:rPr lang="vi-VN" sz="2400"/>
              <a:t>ư</a:t>
            </a:r>
            <a:r>
              <a:rPr lang="en-US" sz="2400"/>
              <a:t>ợc các thông số và cách kết nối.</a:t>
            </a:r>
          </a:p>
        </p:txBody>
      </p:sp>
    </p:spTree>
    <p:extLst>
      <p:ext uri="{BB962C8B-B14F-4D97-AF65-F5344CB8AC3E}">
        <p14:creationId xmlns:p14="http://schemas.microsoft.com/office/powerpoint/2010/main" val="37012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25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555</Words>
  <PresentationFormat>Widescreen</PresentationFormat>
  <Paragraphs>80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Segoe UI Semibold</vt:lpstr>
      <vt:lpstr>powerpoint tutorial</vt:lpstr>
      <vt:lpstr>BÀI 5 KẾT NỐI MÁY TÍNH VỚI CÁC THIẾT BỊ SỐ</vt:lpstr>
      <vt:lpstr>PowerPoint Presentation</vt:lpstr>
      <vt:lpstr>1. Một số thiết bị vào - ra thông dụng</vt:lpstr>
      <vt:lpstr>a. Thiết bị vào</vt:lpstr>
      <vt:lpstr>b. Thiết bị ra</vt:lpstr>
      <vt:lpstr>Em hãy giải   thích ý nghĩa các thông số của màn hình và máy in.</vt:lpstr>
      <vt:lpstr>2. Kết nối máy tính với thiết bị số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2023-07-07T09:41:19Z</dcterms:created>
  <dcterms:modified xsi:type="dcterms:W3CDTF">2023-08-19T04:15:16Z</dcterms:modified>
</cp:coreProperties>
</file>