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44" r:id="rId9"/>
    <p:sldId id="333" r:id="rId10"/>
    <p:sldId id="334" r:id="rId11"/>
    <p:sldId id="345" r:id="rId12"/>
    <p:sldId id="335" r:id="rId13"/>
    <p:sldId id="342" r:id="rId14"/>
    <p:sldId id="349" r:id="rId15"/>
    <p:sldId id="341" r:id="rId16"/>
    <p:sldId id="347" r:id="rId17"/>
    <p:sldId id="346" r:id="rId18"/>
    <p:sldId id="343" r:id="rId19"/>
    <p:sldId id="315" r:id="rId20"/>
    <p:sldId id="350" r:id="rId21"/>
    <p:sldId id="332" r:id="rId22"/>
    <p:sldId id="331" r:id="rId23"/>
    <p:sldId id="328" r:id="rId24"/>
    <p:sldId id="329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duhome.com.vn/DHALesson?idGrade=10&amp;idSubject=1&amp;idSeries=118&amp;idTheme=1067&amp;IdLevel=3&amp;idThemeServer=85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5820" y="2371531"/>
            <a:ext cx="6139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Unit 9: English in the World</a:t>
            </a:r>
          </a:p>
          <a:p>
            <a:pPr algn="ctr"/>
            <a:r>
              <a:rPr lang="en-US" sz="40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Page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F98A1E-66C0-4A2F-9BBD-7DD438E9D3C7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37F3A0-D5C1-4F4C-B6DD-AD533D42D7F1}"/>
              </a:ext>
            </a:extLst>
          </p:cNvPr>
          <p:cNvSpPr txBox="1"/>
          <p:nvPr/>
        </p:nvSpPr>
        <p:spPr>
          <a:xfrm>
            <a:off x="4464425" y="-97550"/>
            <a:ext cx="270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Irregular verbs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2CCFF6-211C-4A52-A38F-29997AE7805C}"/>
              </a:ext>
            </a:extLst>
          </p:cNvPr>
          <p:cNvSpPr txBox="1"/>
          <p:nvPr/>
        </p:nvSpPr>
        <p:spPr>
          <a:xfrm>
            <a:off x="1019735" y="584775"/>
            <a:ext cx="1015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Write the past simple of some common irregular verbs: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4626-D074-49F9-ACF4-A3B7E07316D7}"/>
              </a:ext>
            </a:extLst>
          </p:cNvPr>
          <p:cNvSpPr txBox="1"/>
          <p:nvPr/>
        </p:nvSpPr>
        <p:spPr>
          <a:xfrm>
            <a:off x="3377102" y="1424198"/>
            <a:ext cx="1721223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go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eat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take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see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wear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meet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sell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lose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D820E6-906D-4E0F-AB13-C0A5734A8CC6}"/>
              </a:ext>
            </a:extLst>
          </p:cNvPr>
          <p:cNvSpPr txBox="1"/>
          <p:nvPr/>
        </p:nvSpPr>
        <p:spPr>
          <a:xfrm>
            <a:off x="7009961" y="1424198"/>
            <a:ext cx="1721223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went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ate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took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saw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wore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met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sold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lost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264339-C9EB-4AD8-8C5A-7CB263A02C72}"/>
              </a:ext>
            </a:extLst>
          </p:cNvPr>
          <p:cNvCxnSpPr/>
          <p:nvPr/>
        </p:nvCxnSpPr>
        <p:spPr>
          <a:xfrm>
            <a:off x="5022762" y="1738648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15311E-CFB5-4F4D-B5BB-73074F5D3BFA}"/>
              </a:ext>
            </a:extLst>
          </p:cNvPr>
          <p:cNvCxnSpPr/>
          <p:nvPr/>
        </p:nvCxnSpPr>
        <p:spPr>
          <a:xfrm>
            <a:off x="5033493" y="2277418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C4BF3B-7418-4ED0-90F2-807377B431E5}"/>
              </a:ext>
            </a:extLst>
          </p:cNvPr>
          <p:cNvCxnSpPr/>
          <p:nvPr/>
        </p:nvCxnSpPr>
        <p:spPr>
          <a:xfrm>
            <a:off x="5061399" y="2851593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9BE914-1F65-49FB-BD5B-86ED2439A6BB}"/>
              </a:ext>
            </a:extLst>
          </p:cNvPr>
          <p:cNvCxnSpPr/>
          <p:nvPr/>
        </p:nvCxnSpPr>
        <p:spPr>
          <a:xfrm>
            <a:off x="5097888" y="3390363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12C736-2899-4395-A9DB-484DE38E0ACB}"/>
              </a:ext>
            </a:extLst>
          </p:cNvPr>
          <p:cNvCxnSpPr/>
          <p:nvPr/>
        </p:nvCxnSpPr>
        <p:spPr>
          <a:xfrm>
            <a:off x="5110767" y="4003183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225784-54BE-470A-B0DA-B3BB8D2E99AD}"/>
              </a:ext>
            </a:extLst>
          </p:cNvPr>
          <p:cNvCxnSpPr/>
          <p:nvPr/>
        </p:nvCxnSpPr>
        <p:spPr>
          <a:xfrm>
            <a:off x="5082861" y="4541953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1C3198-5FE3-40F8-9848-91E1DBA98FC6}"/>
              </a:ext>
            </a:extLst>
          </p:cNvPr>
          <p:cNvCxnSpPr/>
          <p:nvPr/>
        </p:nvCxnSpPr>
        <p:spPr>
          <a:xfrm>
            <a:off x="5123646" y="5116128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4C0114-5762-4884-8C86-5DAF50FACB0C}"/>
              </a:ext>
            </a:extLst>
          </p:cNvPr>
          <p:cNvCxnSpPr/>
          <p:nvPr/>
        </p:nvCxnSpPr>
        <p:spPr>
          <a:xfrm>
            <a:off x="5134377" y="5654898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7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0554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0AD5C-69C7-4995-9839-2066CC2BF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34" y="1761825"/>
            <a:ext cx="8945223" cy="4744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C57654-90D2-41AD-A48C-6ACF2535169E}"/>
              </a:ext>
            </a:extLst>
          </p:cNvPr>
          <p:cNvSpPr/>
          <p:nvPr/>
        </p:nvSpPr>
        <p:spPr>
          <a:xfrm>
            <a:off x="334851" y="530719"/>
            <a:ext cx="115652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33CC"/>
                </a:solidFill>
              </a:rPr>
              <a:t>Fill in the blanks with the correct form of the verbs in the box. </a:t>
            </a:r>
            <a:endParaRPr lang="en-US" sz="3400" dirty="0">
              <a:solidFill>
                <a:srgbClr val="0033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30DEA-469B-465C-A966-18BDC28CE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002" y="2798470"/>
            <a:ext cx="4385211" cy="28682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F7FF03-266B-4940-9BE9-AF5953FC0487}"/>
              </a:ext>
            </a:extLst>
          </p:cNvPr>
          <p:cNvSpPr txBox="1"/>
          <p:nvPr/>
        </p:nvSpPr>
        <p:spPr>
          <a:xfrm>
            <a:off x="3813094" y="2024345"/>
            <a:ext cx="1248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12A7CD-DB55-4A6A-8D5C-DAC8558AA0D4}"/>
              </a:ext>
            </a:extLst>
          </p:cNvPr>
          <p:cNvSpPr txBox="1"/>
          <p:nvPr/>
        </p:nvSpPr>
        <p:spPr>
          <a:xfrm>
            <a:off x="2188210" y="2885041"/>
            <a:ext cx="1248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saw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0D828-4DD9-416F-9839-571C77E1369E}"/>
              </a:ext>
            </a:extLst>
          </p:cNvPr>
          <p:cNvSpPr txBox="1"/>
          <p:nvPr/>
        </p:nvSpPr>
        <p:spPr>
          <a:xfrm>
            <a:off x="1564528" y="3751367"/>
            <a:ext cx="1248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50967F-14B0-4343-B6C9-5D822D58EDA4}"/>
              </a:ext>
            </a:extLst>
          </p:cNvPr>
          <p:cNvSpPr txBox="1"/>
          <p:nvPr/>
        </p:nvSpPr>
        <p:spPr>
          <a:xfrm>
            <a:off x="2133666" y="4617693"/>
            <a:ext cx="1248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took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3C0BA7-30F7-4B79-ACA0-F329DAE597B9}"/>
              </a:ext>
            </a:extLst>
          </p:cNvPr>
          <p:cNvSpPr txBox="1"/>
          <p:nvPr/>
        </p:nvSpPr>
        <p:spPr>
          <a:xfrm>
            <a:off x="2124760" y="5476865"/>
            <a:ext cx="1248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67DF1B-00F3-4326-8315-7B0127C563F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C4770-77C7-455A-A358-7712031F1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52" y="1002975"/>
            <a:ext cx="7135221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5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3026FD-7FA1-4D8A-8491-DB9B7483386D}"/>
              </a:ext>
            </a:extLst>
          </p:cNvPr>
          <p:cNvSpPr/>
          <p:nvPr/>
        </p:nvSpPr>
        <p:spPr>
          <a:xfrm>
            <a:off x="618185" y="1339621"/>
            <a:ext cx="111917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33CC"/>
                </a:solidFill>
              </a:rPr>
              <a:t>Hey Jerry, </a:t>
            </a:r>
          </a:p>
          <a:p>
            <a:pPr algn="just"/>
            <a:r>
              <a:rPr lang="en-US" sz="2800" dirty="0">
                <a:solidFill>
                  <a:srgbClr val="0033CC"/>
                </a:solidFill>
              </a:rPr>
              <a:t>I'm back from my holiday! I </a:t>
            </a:r>
            <a:r>
              <a:rPr lang="en-US" sz="2800" u="sng" dirty="0">
                <a:solidFill>
                  <a:srgbClr val="FF0000"/>
                </a:solidFill>
              </a:rPr>
              <a:t>had</a:t>
            </a:r>
            <a:r>
              <a:rPr lang="en-US" sz="2800" dirty="0">
                <a:solidFill>
                  <a:srgbClr val="0033CC"/>
                </a:solidFill>
              </a:rPr>
              <a:t> (1. have) a great time in London! You ______ (2. say) you would come back today – I can't wait to talk about our trips at school tomorrow. Where did you ______ (3. go) in Paris? Did you see the Eiffel Tower? I ______ (4. go) to the Shard. It's a very cool building. It looks like a piece of broken glass. I ______ (5. eat) fish and chips every day. Did you ______ (6. eat) any frog's legs? </a:t>
            </a:r>
          </a:p>
          <a:p>
            <a:pPr algn="just"/>
            <a:r>
              <a:rPr lang="en-US" sz="2800" dirty="0">
                <a:solidFill>
                  <a:srgbClr val="0033CC"/>
                </a:solidFill>
              </a:rPr>
              <a:t>England was fun but so cold. I didn't ______ (7. bring) my gloves, so I ______ (8. buy) a new pair. They were so expensive! But I ______ (9. wear) them every day, so I'm glad I got them. Anyway, I'm falling asleep so I'll ______ (10. see) you tomorrow.</a:t>
            </a:r>
          </a:p>
          <a:p>
            <a:pPr algn="just"/>
            <a:r>
              <a:rPr lang="en-US" sz="2800" dirty="0">
                <a:solidFill>
                  <a:srgbClr val="0033CC"/>
                </a:solidFill>
              </a:rPr>
              <a:t>Ben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90A1EE-65B7-4CE2-B915-948E8CB05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3" y="448929"/>
            <a:ext cx="9332886" cy="10321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9D6DB7-42EC-4B11-8441-5283DA001B98}"/>
              </a:ext>
            </a:extLst>
          </p:cNvPr>
          <p:cNvSpPr txBox="1"/>
          <p:nvPr/>
        </p:nvSpPr>
        <p:spPr>
          <a:xfrm>
            <a:off x="0" y="-2565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177AF2-2465-4A0B-AB07-C5F45C2479F9}"/>
              </a:ext>
            </a:extLst>
          </p:cNvPr>
          <p:cNvSpPr/>
          <p:nvPr/>
        </p:nvSpPr>
        <p:spPr>
          <a:xfrm>
            <a:off x="1180564" y="-74291"/>
            <a:ext cx="10225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</a:rPr>
              <a:t>Fill in the blanks with the correct Past Simple form of the verbs.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A35356-258B-45D3-A40D-D5458B6F01A5}"/>
              </a:ext>
            </a:extLst>
          </p:cNvPr>
          <p:cNvSpPr txBox="1"/>
          <p:nvPr/>
        </p:nvSpPr>
        <p:spPr>
          <a:xfrm>
            <a:off x="942307" y="217865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9C34B3-7D83-4E43-AC6C-4DD215475DB9}"/>
              </a:ext>
            </a:extLst>
          </p:cNvPr>
          <p:cNvSpPr txBox="1"/>
          <p:nvPr/>
        </p:nvSpPr>
        <p:spPr>
          <a:xfrm>
            <a:off x="7250810" y="257662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E41CD2-9397-4252-A2C3-00A6FCFED520}"/>
              </a:ext>
            </a:extLst>
          </p:cNvPr>
          <p:cNvSpPr txBox="1"/>
          <p:nvPr/>
        </p:nvSpPr>
        <p:spPr>
          <a:xfrm>
            <a:off x="3970983" y="304833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15249F-F087-496D-8242-379310113087}"/>
              </a:ext>
            </a:extLst>
          </p:cNvPr>
          <p:cNvSpPr txBox="1"/>
          <p:nvPr/>
        </p:nvSpPr>
        <p:spPr>
          <a:xfrm>
            <a:off x="6003705" y="344789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D51C0B-6690-46FA-801B-525AE3B5A31E}"/>
              </a:ext>
            </a:extLst>
          </p:cNvPr>
          <p:cNvSpPr txBox="1"/>
          <p:nvPr/>
        </p:nvSpPr>
        <p:spPr>
          <a:xfrm>
            <a:off x="2086380" y="389872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21903F-FC62-4D03-99B4-04210C0B5FD2}"/>
              </a:ext>
            </a:extLst>
          </p:cNvPr>
          <p:cNvSpPr txBox="1"/>
          <p:nvPr/>
        </p:nvSpPr>
        <p:spPr>
          <a:xfrm>
            <a:off x="6690578" y="4289366"/>
            <a:ext cx="107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6DBD75-109B-4FFB-ACB9-C3ECF2160970}"/>
              </a:ext>
            </a:extLst>
          </p:cNvPr>
          <p:cNvSpPr txBox="1"/>
          <p:nvPr/>
        </p:nvSpPr>
        <p:spPr>
          <a:xfrm>
            <a:off x="643945" y="4743356"/>
            <a:ext cx="130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bought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C21BD9-EC23-4572-A7BF-9F839078FF04}"/>
              </a:ext>
            </a:extLst>
          </p:cNvPr>
          <p:cNvSpPr txBox="1"/>
          <p:nvPr/>
        </p:nvSpPr>
        <p:spPr>
          <a:xfrm>
            <a:off x="9330743" y="4738521"/>
            <a:ext cx="130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wore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6F7EE7-76DD-492B-B728-56752A6455C6}"/>
              </a:ext>
            </a:extLst>
          </p:cNvPr>
          <p:cNvSpPr txBox="1"/>
          <p:nvPr/>
        </p:nvSpPr>
        <p:spPr>
          <a:xfrm>
            <a:off x="942307" y="558406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see</a:t>
            </a:r>
          </a:p>
        </p:txBody>
      </p:sp>
    </p:spTree>
    <p:extLst>
      <p:ext uri="{BB962C8B-B14F-4D97-AF65-F5344CB8AC3E}">
        <p14:creationId xmlns:p14="http://schemas.microsoft.com/office/powerpoint/2010/main" val="39222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54D60D-B327-41AF-ABB1-6917AEA9E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25759" y="-1655"/>
            <a:ext cx="6284676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33CC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5328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A1D938-EACE-415C-B51A-4470812EA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35" y="810602"/>
            <a:ext cx="10069455" cy="5480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77603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7063F-E9E5-4C39-919C-A4FDE8F9ADF2}"/>
              </a:ext>
            </a:extLst>
          </p:cNvPr>
          <p:cNvSpPr txBox="1"/>
          <p:nvPr/>
        </p:nvSpPr>
        <p:spPr>
          <a:xfrm>
            <a:off x="0" y="-2565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F47B4D-A04D-4507-8C1D-B13F3649C337}"/>
              </a:ext>
            </a:extLst>
          </p:cNvPr>
          <p:cNvSpPr/>
          <p:nvPr/>
        </p:nvSpPr>
        <p:spPr>
          <a:xfrm>
            <a:off x="1051775" y="343676"/>
            <a:ext cx="9547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Fill in the blanks with the Past Simple form of the verbs.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91357-84B6-4B06-BEF8-BF887C6E09DF}"/>
              </a:ext>
            </a:extLst>
          </p:cNvPr>
          <p:cNvSpPr txBox="1"/>
          <p:nvPr/>
        </p:nvSpPr>
        <p:spPr>
          <a:xfrm>
            <a:off x="2640170" y="1524931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took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93C7E-4FD6-4134-9758-41DEA1018CE3}"/>
              </a:ext>
            </a:extLst>
          </p:cNvPr>
          <p:cNvSpPr txBox="1"/>
          <p:nvPr/>
        </p:nvSpPr>
        <p:spPr>
          <a:xfrm>
            <a:off x="2985753" y="2237471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had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47D2C2-BF27-476E-A90E-E640D1C54DF6}"/>
              </a:ext>
            </a:extLst>
          </p:cNvPr>
          <p:cNvSpPr txBox="1"/>
          <p:nvPr/>
        </p:nvSpPr>
        <p:spPr>
          <a:xfrm>
            <a:off x="4251954" y="2959288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was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9D5978-C8AF-4C03-8B78-8CF76EF16FA9}"/>
              </a:ext>
            </a:extLst>
          </p:cNvPr>
          <p:cNvSpPr txBox="1"/>
          <p:nvPr/>
        </p:nvSpPr>
        <p:spPr>
          <a:xfrm>
            <a:off x="7339848" y="2957009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wore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1856D0-4206-4C7C-88A0-1C935140F36C}"/>
              </a:ext>
            </a:extLst>
          </p:cNvPr>
          <p:cNvSpPr txBox="1"/>
          <p:nvPr/>
        </p:nvSpPr>
        <p:spPr>
          <a:xfrm>
            <a:off x="2753858" y="3674281"/>
            <a:ext cx="1509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didn’t 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7C703F-36E4-4446-A2E3-BAB67CEF60AF}"/>
              </a:ext>
            </a:extLst>
          </p:cNvPr>
          <p:cNvSpPr txBox="1"/>
          <p:nvPr/>
        </p:nvSpPr>
        <p:spPr>
          <a:xfrm>
            <a:off x="4136043" y="4369502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came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BD72E3-DCEA-4A6D-A97C-4AAA6C4DC6A0}"/>
              </a:ext>
            </a:extLst>
          </p:cNvPr>
          <p:cNvSpPr txBox="1"/>
          <p:nvPr/>
        </p:nvSpPr>
        <p:spPr>
          <a:xfrm>
            <a:off x="3168127" y="5039803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45FBC8-CDF1-4AEF-A677-197F8D93076E}"/>
              </a:ext>
            </a:extLst>
          </p:cNvPr>
          <p:cNvSpPr txBox="1"/>
          <p:nvPr/>
        </p:nvSpPr>
        <p:spPr>
          <a:xfrm>
            <a:off x="2560748" y="5761307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bought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E5F2E-8F63-4F83-833B-FFA253B46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44" y="928451"/>
            <a:ext cx="574233" cy="4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64E372-1C1C-4C34-8BB7-BD624BDAF6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" y="0"/>
            <a:ext cx="1218505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0" y="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410822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5AE2BC2-E51E-43F6-BCBF-9A31D747ECE9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31252A-61E6-4255-B5A2-BC5AF4B32C5B}"/>
              </a:ext>
            </a:extLst>
          </p:cNvPr>
          <p:cNvSpPr/>
          <p:nvPr/>
        </p:nvSpPr>
        <p:spPr>
          <a:xfrm>
            <a:off x="953037" y="626908"/>
            <a:ext cx="107281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</a:rPr>
              <a:t>d. In pairs: Ask your partner about their last holiday. Use the prompts to ask the questions. 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36D57-E6DB-4E38-8789-05E910D39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97" y="2103371"/>
            <a:ext cx="8915663" cy="12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589823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CE366-280A-41C7-99D8-92CDB5263051}"/>
              </a:ext>
            </a:extLst>
          </p:cNvPr>
          <p:cNvSpPr txBox="1"/>
          <p:nvPr/>
        </p:nvSpPr>
        <p:spPr>
          <a:xfrm>
            <a:off x="0" y="-2565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EA4475-3129-4298-8F3C-E31FC162CDCA}"/>
              </a:ext>
            </a:extLst>
          </p:cNvPr>
          <p:cNvSpPr/>
          <p:nvPr/>
        </p:nvSpPr>
        <p:spPr>
          <a:xfrm>
            <a:off x="3028192" y="283386"/>
            <a:ext cx="4355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  <a:latin typeface="+mj-lt"/>
              </a:rPr>
              <a:t>Answer the questions.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C8FDCA-6475-4A0D-B9B3-719D338F6630}"/>
              </a:ext>
            </a:extLst>
          </p:cNvPr>
          <p:cNvSpPr/>
          <p:nvPr/>
        </p:nvSpPr>
        <p:spPr>
          <a:xfrm>
            <a:off x="1573897" y="1166842"/>
            <a:ext cx="1079840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1. Where did you go on your last vacation?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____________________________________________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2. What did you do on your trip?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____________________________________________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3. Did you buy anything? What did you buy?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____________________________________________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4. Did you try any new food? Which was your favorite?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Which didn't you like?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66923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059" y="2948425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A92181-3753-4DDF-B1E0-EB18D0790DB4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013" y="556732"/>
            <a:ext cx="4098593" cy="57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4162588" y="498508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>
            <a:hlinkClick r:id="rId2"/>
            <a:extLst/>
          </p:cNvPr>
          <p:cNvSpPr/>
          <p:nvPr/>
        </p:nvSpPr>
        <p:spPr>
          <a:xfrm>
            <a:off x="321486" y="3086198"/>
            <a:ext cx="1983175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019" y="2043404"/>
            <a:ext cx="8613908" cy="377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0765" y="2166504"/>
            <a:ext cx="975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How was your last vacation</a:t>
            </a:r>
            <a:r>
              <a:rPr lang="en-US" sz="3600" b="1" i="1" dirty="0">
                <a:solidFill>
                  <a:srgbClr val="0070C0"/>
                </a:solidFill>
              </a:rPr>
              <a:t>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Write 60 to 80 words.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004" y="327478"/>
            <a:ext cx="35182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75705" y="980424"/>
            <a:ext cx="684546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Past simple with irregular verbs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717D5B-1A06-4D61-A548-877434F9617B}"/>
              </a:ext>
            </a:extLst>
          </p:cNvPr>
          <p:cNvSpPr/>
          <p:nvPr/>
        </p:nvSpPr>
        <p:spPr>
          <a:xfrm>
            <a:off x="985234" y="2113749"/>
            <a:ext cx="102215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Some verbs are </a:t>
            </a:r>
            <a:r>
              <a:rPr lang="en-US" sz="3200" b="1" dirty="0">
                <a:solidFill>
                  <a:srgbClr val="0033CC"/>
                </a:solidFill>
              </a:rPr>
              <a:t>irregular</a:t>
            </a:r>
            <a:r>
              <a:rPr lang="en-US" sz="3200" dirty="0">
                <a:solidFill>
                  <a:srgbClr val="0033CC"/>
                </a:solidFill>
              </a:rPr>
              <a:t>. 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Their </a:t>
            </a:r>
            <a:r>
              <a:rPr lang="en-US" sz="3200" b="1" dirty="0">
                <a:solidFill>
                  <a:srgbClr val="0033CC"/>
                </a:solidFill>
              </a:rPr>
              <a:t>Past Simple </a:t>
            </a:r>
            <a:r>
              <a:rPr lang="en-US" sz="3200" dirty="0">
                <a:solidFill>
                  <a:srgbClr val="0033CC"/>
                </a:solidFill>
              </a:rPr>
              <a:t>forms do not end with -</a:t>
            </a:r>
            <a:r>
              <a:rPr lang="en-US" sz="3200" i="1" dirty="0">
                <a:solidFill>
                  <a:srgbClr val="0033CC"/>
                </a:solidFill>
              </a:rPr>
              <a:t>ed</a:t>
            </a:r>
            <a:r>
              <a:rPr lang="en-US" sz="3200" dirty="0">
                <a:solidFill>
                  <a:srgbClr val="0033CC"/>
                </a:solidFill>
              </a:rPr>
              <a:t>. 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The past form of </a:t>
            </a:r>
            <a:r>
              <a:rPr lang="en-US" sz="3200" b="1" dirty="0">
                <a:solidFill>
                  <a:srgbClr val="0033CC"/>
                </a:solidFill>
              </a:rPr>
              <a:t>be: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200" i="1" dirty="0">
                <a:solidFill>
                  <a:srgbClr val="0033CC"/>
                </a:solidFill>
              </a:rPr>
              <a:t>I, he, she, it </a:t>
            </a:r>
            <a:r>
              <a:rPr lang="en-US" sz="3200" b="1" dirty="0">
                <a:solidFill>
                  <a:srgbClr val="0033CC"/>
                </a:solidFill>
              </a:rPr>
              <a:t>was. 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200" i="1" dirty="0">
                <a:solidFill>
                  <a:srgbClr val="0033CC"/>
                </a:solidFill>
              </a:rPr>
              <a:t>you, we, </a:t>
            </a:r>
            <a:r>
              <a:rPr lang="en-US" sz="3200" dirty="0">
                <a:solidFill>
                  <a:srgbClr val="0033CC"/>
                </a:solidFill>
              </a:rPr>
              <a:t>and </a:t>
            </a:r>
            <a:r>
              <a:rPr lang="en-US" sz="3200" i="1" dirty="0">
                <a:solidFill>
                  <a:srgbClr val="0033CC"/>
                </a:solidFill>
              </a:rPr>
              <a:t>they </a:t>
            </a:r>
            <a:r>
              <a:rPr lang="en-US" sz="3200" b="1" dirty="0">
                <a:solidFill>
                  <a:srgbClr val="0033CC"/>
                </a:solidFill>
              </a:rPr>
              <a:t>were</a:t>
            </a:r>
            <a:r>
              <a:rPr lang="en-US" sz="3200" dirty="0">
                <a:solidFill>
                  <a:srgbClr val="0033CC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729C05-D15A-499E-AF94-835E7C40E52D}"/>
              </a:ext>
            </a:extLst>
          </p:cNvPr>
          <p:cNvSpPr/>
          <p:nvPr/>
        </p:nvSpPr>
        <p:spPr>
          <a:xfrm>
            <a:off x="1018234" y="2008292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33CC"/>
                </a:solidFill>
              </a:rPr>
              <a:t>Practice making sentences, using </a:t>
            </a:r>
            <a:r>
              <a:rPr lang="en-US" sz="3600" b="1" i="1" dirty="0">
                <a:solidFill>
                  <a:srgbClr val="0033CC"/>
                </a:solidFill>
              </a:rPr>
              <a:t>past simple</a:t>
            </a:r>
            <a:r>
              <a:rPr lang="en-US" sz="3600" i="1" dirty="0">
                <a:solidFill>
                  <a:srgbClr val="0033CC"/>
                </a:solidFill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33CC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33CC"/>
                </a:solidFill>
              </a:rPr>
              <a:t>Tiếng</a:t>
            </a:r>
            <a:r>
              <a:rPr lang="en-US" sz="3600" b="1" i="1" dirty="0">
                <a:solidFill>
                  <a:srgbClr val="0033CC"/>
                </a:solidFill>
              </a:rPr>
              <a:t> Anh 7 </a:t>
            </a:r>
            <a:r>
              <a:rPr lang="en-US" sz="3600" b="1" i="1" dirty="0" err="1">
                <a:solidFill>
                  <a:srgbClr val="0033CC"/>
                </a:solidFill>
              </a:rPr>
              <a:t>i</a:t>
            </a:r>
            <a:r>
              <a:rPr lang="en-US" sz="3600" b="1" i="1" dirty="0">
                <a:solidFill>
                  <a:srgbClr val="0033CC"/>
                </a:solidFill>
              </a:rPr>
              <a:t>-Learn Smart World Notebook (</a:t>
            </a:r>
            <a:r>
              <a:rPr lang="en-US" sz="3600" b="1" i="1" dirty="0" smtClean="0">
                <a:solidFill>
                  <a:srgbClr val="0033CC"/>
                </a:solidFill>
              </a:rPr>
              <a:t>page 57)</a:t>
            </a:r>
            <a:r>
              <a:rPr lang="en-US" sz="3600" i="1" dirty="0" smtClean="0">
                <a:solidFill>
                  <a:srgbClr val="0033CC"/>
                </a:solidFill>
              </a:rPr>
              <a:t>.</a:t>
            </a:r>
            <a:endParaRPr lang="en-US" sz="3600" i="1" dirty="0">
              <a:solidFill>
                <a:srgbClr val="0033CC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33CC"/>
                </a:solidFill>
              </a:rPr>
              <a:t>Prepare the next lesson (page 73 SB</a:t>
            </a:r>
            <a:r>
              <a:rPr lang="en-US" sz="3600" i="1" dirty="0" smtClean="0">
                <a:solidFill>
                  <a:srgbClr val="0033CC"/>
                </a:solidFill>
              </a:rPr>
              <a:t>).</a:t>
            </a:r>
            <a:endParaRPr lang="en-US" sz="3600" i="1" dirty="0">
              <a:solidFill>
                <a:srgbClr val="0033CC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33CC"/>
                </a:solidFill>
                <a:latin typeface="Calibri" pitchFamily="34" charset="0"/>
              </a:rPr>
              <a:t>Play </a:t>
            </a:r>
            <a:r>
              <a:rPr lang="en-US" sz="3600" i="1" smtClean="0">
                <a:solidFill>
                  <a:srgbClr val="0033CC"/>
                </a:solidFill>
                <a:latin typeface="Calibri" pitchFamily="34" charset="0"/>
              </a:rPr>
              <a:t>the consolidation </a:t>
            </a:r>
            <a:r>
              <a:rPr lang="en-US" sz="3600" i="1" dirty="0" smtClean="0">
                <a:solidFill>
                  <a:srgbClr val="0033CC"/>
                </a:solidFill>
                <a:latin typeface="Calibri" pitchFamily="34" charset="0"/>
              </a:rPr>
              <a:t>games </a:t>
            </a:r>
            <a:r>
              <a:rPr lang="en-US" sz="3600" i="1" dirty="0">
                <a:solidFill>
                  <a:srgbClr val="0033CC"/>
                </a:solidFill>
                <a:latin typeface="Calibri" pitchFamily="34" charset="0"/>
              </a:rPr>
              <a:t>in </a:t>
            </a:r>
            <a:r>
              <a:rPr lang="en-US" sz="3600" b="1" i="1" dirty="0" err="1">
                <a:solidFill>
                  <a:srgbClr val="0033CC"/>
                </a:solidFill>
                <a:latin typeface="Calibri" pitchFamily="34" charset="0"/>
              </a:rPr>
              <a:t>Tiếng</a:t>
            </a:r>
            <a:r>
              <a:rPr lang="en-US" sz="3600" b="1" i="1" dirty="0">
                <a:solidFill>
                  <a:srgbClr val="0033CC"/>
                </a:solidFill>
                <a:latin typeface="Calibri" pitchFamily="34" charset="0"/>
              </a:rPr>
              <a:t> Anh 7 </a:t>
            </a:r>
            <a:r>
              <a:rPr lang="en-US" sz="3600" b="1" i="1" dirty="0" err="1">
                <a:solidFill>
                  <a:srgbClr val="0033CC"/>
                </a:solidFill>
                <a:latin typeface="Calibri" pitchFamily="34" charset="0"/>
              </a:rPr>
              <a:t>i</a:t>
            </a:r>
            <a:r>
              <a:rPr lang="en-US" sz="3600" b="1" i="1" dirty="0">
                <a:solidFill>
                  <a:srgbClr val="0033CC"/>
                </a:solidFill>
                <a:latin typeface="Calibri" pitchFamily="34" charset="0"/>
              </a:rPr>
              <a:t>-Learn Smart World DHA App </a:t>
            </a:r>
            <a:r>
              <a:rPr lang="en-US" sz="3600" i="1" dirty="0">
                <a:solidFill>
                  <a:srgbClr val="0033CC"/>
                </a:solidFill>
                <a:latin typeface="Calibri" pitchFamily="34" charset="0"/>
              </a:rPr>
              <a:t>on </a:t>
            </a:r>
            <a:r>
              <a:rPr lang="en-US" sz="3600" i="1" dirty="0">
                <a:solidFill>
                  <a:srgbClr val="0033CC"/>
                </a:solidFill>
                <a:latin typeface="Calibri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rgbClr val="0033CC"/>
                </a:solidFill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9620" y="588368"/>
            <a:ext cx="5980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use </a:t>
            </a:r>
            <a:r>
              <a:rPr lang="en-US" sz="3600" b="1" i="1" dirty="0">
                <a:solidFill>
                  <a:srgbClr val="0070C0"/>
                </a:solidFill>
              </a:rPr>
              <a:t>past simple </a:t>
            </a:r>
            <a:r>
              <a:rPr lang="en-US" sz="3600" i="1" dirty="0">
                <a:solidFill>
                  <a:srgbClr val="0070C0"/>
                </a:solidFill>
              </a:rPr>
              <a:t>with</a:t>
            </a:r>
            <a:r>
              <a:rPr lang="en-US" sz="3600" b="1" i="1" dirty="0">
                <a:solidFill>
                  <a:srgbClr val="0070C0"/>
                </a:solidFill>
              </a:rPr>
              <a:t> irregular verbs </a:t>
            </a:r>
            <a:r>
              <a:rPr lang="en-US" sz="3600" i="1" dirty="0">
                <a:solidFill>
                  <a:srgbClr val="0070C0"/>
                </a:solidFill>
              </a:rPr>
              <a:t>correctly.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5B6EC-9042-4846-9BC5-103173E0C26F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Past Simple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CA8C1-B7B5-4BDD-874C-9025CE4CC69D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956815-2D6B-4A1F-AEF1-7E49DF502406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5069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45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2482" y="2721707"/>
            <a:ext cx="7524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1 What is the woman in the picture doing?</a:t>
            </a:r>
            <a:br>
              <a:rPr lang="en-US" sz="3200" i="1" dirty="0">
                <a:solidFill>
                  <a:srgbClr val="0070C0"/>
                </a:solidFill>
              </a:rPr>
            </a:br>
            <a:r>
              <a:rPr lang="en-US" sz="3200" i="1" dirty="0">
                <a:solidFill>
                  <a:srgbClr val="0070C0"/>
                </a:solidFill>
              </a:rPr>
              <a:t>2 What did she see yesterday?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82" y="390568"/>
            <a:ext cx="1641594" cy="104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3052" y="1687599"/>
            <a:ext cx="7231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Answer the questions: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FCA470-0E12-4FEF-AFAE-1F99E475F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234" y="390567"/>
            <a:ext cx="4211239" cy="38219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A4799C-7F71-400D-87BD-CD31D9ABC0BB}"/>
              </a:ext>
            </a:extLst>
          </p:cNvPr>
          <p:cNvSpPr txBox="1"/>
          <p:nvPr/>
        </p:nvSpPr>
        <p:spPr>
          <a:xfrm>
            <a:off x="2009569" y="4083744"/>
            <a:ext cx="8216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Suggested answer: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She is talking on the phone.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She saw the Statue of Liberty.</a:t>
            </a:r>
          </a:p>
        </p:txBody>
      </p:sp>
      <p:pic>
        <p:nvPicPr>
          <p:cNvPr id="9" name="CD2-TRACK 19">
            <a:hlinkClick r:id="" action="ppaction://media"/>
            <a:extLst>
              <a:ext uri="{FF2B5EF4-FFF2-40B4-BE49-F238E27FC236}">
                <a16:creationId xmlns:a16="http://schemas.microsoft.com/office/drawing/2014/main" id="{5D8FE9DD-2158-4DE3-A612-DE161A608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0647" y="390567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3E683-EBFF-4181-8C2C-2142837EECB2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618B8-CF75-4EF4-9D50-0854156A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061013"/>
            <a:ext cx="4474943" cy="1770122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Past simple with irregular verbs</a:t>
            </a:r>
            <a:endParaRPr lang="en-US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3E5EAD-8833-492C-BF81-86202A4DE5F2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</p:spTree>
    <p:extLst>
      <p:ext uri="{BB962C8B-B14F-4D97-AF65-F5344CB8AC3E}">
        <p14:creationId xmlns:p14="http://schemas.microsoft.com/office/powerpoint/2010/main" val="40926968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3818" y="349437"/>
            <a:ext cx="16257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Rules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B34CBB-AE4E-4594-A1F6-0C9B8944F3B2}"/>
              </a:ext>
            </a:extLst>
          </p:cNvPr>
          <p:cNvSpPr/>
          <p:nvPr/>
        </p:nvSpPr>
        <p:spPr>
          <a:xfrm>
            <a:off x="985234" y="1271394"/>
            <a:ext cx="10221532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Some verbs are </a:t>
            </a:r>
            <a:r>
              <a:rPr lang="en-US" sz="3200" b="1" dirty="0">
                <a:solidFill>
                  <a:srgbClr val="0033CC"/>
                </a:solidFill>
              </a:rPr>
              <a:t>irregular</a:t>
            </a:r>
            <a:r>
              <a:rPr lang="en-US" sz="3200" dirty="0">
                <a:solidFill>
                  <a:srgbClr val="0033CC"/>
                </a:solidFill>
              </a:rPr>
              <a:t>.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Their </a:t>
            </a:r>
            <a:r>
              <a:rPr lang="en-US" sz="3200" b="1" dirty="0">
                <a:solidFill>
                  <a:srgbClr val="0033CC"/>
                </a:solidFill>
              </a:rPr>
              <a:t>Past Simple </a:t>
            </a:r>
            <a:r>
              <a:rPr lang="en-US" sz="3200" dirty="0">
                <a:solidFill>
                  <a:srgbClr val="0033CC"/>
                </a:solidFill>
              </a:rPr>
              <a:t>forms do not end with -</a:t>
            </a:r>
            <a:r>
              <a:rPr lang="en-US" sz="3200" i="1" dirty="0">
                <a:solidFill>
                  <a:srgbClr val="0033CC"/>
                </a:solidFill>
              </a:rPr>
              <a:t>ed</a:t>
            </a:r>
            <a:r>
              <a:rPr lang="en-US" sz="3200" dirty="0">
                <a:solidFill>
                  <a:srgbClr val="0033CC"/>
                </a:solidFill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E.g. Yesterday, I </a:t>
            </a:r>
            <a:r>
              <a:rPr lang="en-US" sz="3200" b="1" dirty="0">
                <a:solidFill>
                  <a:srgbClr val="0033CC"/>
                </a:solidFill>
              </a:rPr>
              <a:t>bought </a:t>
            </a:r>
            <a:r>
              <a:rPr lang="en-US" sz="3200" dirty="0">
                <a:solidFill>
                  <a:srgbClr val="0033CC"/>
                </a:solidFill>
              </a:rPr>
              <a:t>some souvenirs. (buy – </a:t>
            </a:r>
            <a:r>
              <a:rPr lang="en-US" sz="3200" b="1" dirty="0">
                <a:solidFill>
                  <a:srgbClr val="0033CC"/>
                </a:solidFill>
              </a:rPr>
              <a:t>bought</a:t>
            </a:r>
            <a:r>
              <a:rPr lang="en-US" sz="3200" dirty="0">
                <a:solidFill>
                  <a:srgbClr val="0033CC"/>
                </a:solidFill>
              </a:rPr>
              <a:t>)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The past form of </a:t>
            </a:r>
            <a:r>
              <a:rPr lang="en-US" sz="3200" b="1" dirty="0">
                <a:solidFill>
                  <a:srgbClr val="0033CC"/>
                </a:solidFill>
              </a:rPr>
              <a:t>be: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3200" i="1" dirty="0">
                <a:solidFill>
                  <a:srgbClr val="0033CC"/>
                </a:solidFill>
              </a:rPr>
              <a:t>I, he, she, it </a:t>
            </a:r>
            <a:r>
              <a:rPr lang="en-US" sz="3200" b="1" dirty="0">
                <a:solidFill>
                  <a:srgbClr val="0033CC"/>
                </a:solidFill>
              </a:rPr>
              <a:t>was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3200" i="1" dirty="0">
                <a:solidFill>
                  <a:srgbClr val="0033CC"/>
                </a:solidFill>
              </a:rPr>
              <a:t>you, we, </a:t>
            </a:r>
            <a:r>
              <a:rPr lang="en-US" sz="3200" dirty="0">
                <a:solidFill>
                  <a:srgbClr val="0033CC"/>
                </a:solidFill>
              </a:rPr>
              <a:t>and </a:t>
            </a:r>
            <a:r>
              <a:rPr lang="en-US" sz="3200" i="1" dirty="0">
                <a:solidFill>
                  <a:srgbClr val="0033CC"/>
                </a:solidFill>
              </a:rPr>
              <a:t>they </a:t>
            </a:r>
            <a:r>
              <a:rPr lang="en-US" sz="3200" b="1" dirty="0">
                <a:solidFill>
                  <a:srgbClr val="0033CC"/>
                </a:solidFill>
              </a:rPr>
              <a:t>were</a:t>
            </a:r>
            <a:r>
              <a:rPr lang="en-US" sz="3200" dirty="0">
                <a:solidFill>
                  <a:srgbClr val="0033CC"/>
                </a:solidFill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E.g. He </a:t>
            </a:r>
            <a:r>
              <a:rPr lang="en-US" sz="3200" b="1" dirty="0">
                <a:solidFill>
                  <a:srgbClr val="0033CC"/>
                </a:solidFill>
              </a:rPr>
              <a:t>was </a:t>
            </a:r>
            <a:r>
              <a:rPr lang="en-US" sz="3200" dirty="0">
                <a:solidFill>
                  <a:srgbClr val="0033CC"/>
                </a:solidFill>
              </a:rPr>
              <a:t>in Central Park last night.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33CC"/>
                </a:solidFill>
              </a:rPr>
              <a:t>        Were </a:t>
            </a:r>
            <a:r>
              <a:rPr lang="en-US" sz="3200" dirty="0">
                <a:solidFill>
                  <a:srgbClr val="0033CC"/>
                </a:solidFill>
              </a:rPr>
              <a:t>you in Sydney yesterday?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AF4D8B-C0D6-483C-8E45-54ADC31C48B0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</p:spTree>
    <p:extLst>
      <p:ext uri="{BB962C8B-B14F-4D97-AF65-F5344CB8AC3E}">
        <p14:creationId xmlns:p14="http://schemas.microsoft.com/office/powerpoint/2010/main" val="40204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5312</TotalTime>
  <Words>724</Words>
  <Application>Microsoft Office PowerPoint</Application>
  <PresentationFormat>Widescreen</PresentationFormat>
  <Paragraphs>125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220</cp:revision>
  <dcterms:created xsi:type="dcterms:W3CDTF">2020-12-08T03:17:05Z</dcterms:created>
  <dcterms:modified xsi:type="dcterms:W3CDTF">2022-06-23T16:01:39Z</dcterms:modified>
</cp:coreProperties>
</file>