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2" r:id="rId2"/>
    <p:sldId id="273" r:id="rId3"/>
    <p:sldId id="274" r:id="rId4"/>
    <p:sldId id="275" r:id="rId5"/>
    <p:sldId id="320" r:id="rId6"/>
    <p:sldId id="322" r:id="rId7"/>
    <p:sldId id="276" r:id="rId8"/>
    <p:sldId id="321" r:id="rId9"/>
    <p:sldId id="323" r:id="rId10"/>
    <p:sldId id="324" r:id="rId11"/>
    <p:sldId id="325" r:id="rId12"/>
    <p:sldId id="277" r:id="rId13"/>
    <p:sldId id="326" r:id="rId14"/>
    <p:sldId id="327" r:id="rId15"/>
    <p:sldId id="278" r:id="rId16"/>
    <p:sldId id="328" r:id="rId17"/>
    <p:sldId id="329" r:id="rId18"/>
    <p:sldId id="332" r:id="rId19"/>
    <p:sldId id="330" r:id="rId20"/>
    <p:sldId id="333" r:id="rId21"/>
    <p:sldId id="331" r:id="rId22"/>
    <p:sldId id="335" r:id="rId23"/>
    <p:sldId id="336" r:id="rId24"/>
    <p:sldId id="334" r:id="rId25"/>
    <p:sldId id="337" r:id="rId26"/>
    <p:sldId id="338" r:id="rId27"/>
    <p:sldId id="302" r:id="rId28"/>
    <p:sldId id="339" r:id="rId29"/>
    <p:sldId id="340" r:id="rId30"/>
    <p:sldId id="307" r:id="rId31"/>
    <p:sldId id="30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B4D3"/>
    <a:srgbClr val="004042"/>
    <a:srgbClr val="DDB901"/>
    <a:srgbClr val="206316"/>
    <a:srgbClr val="FFFFFF"/>
    <a:srgbClr val="005C2A"/>
    <a:srgbClr val="008A3E"/>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51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B458F9-79AE-45A3-81EC-E65C25EAE767}" type="datetimeFigureOut">
              <a:rPr lang="en-US" smtClean="0"/>
              <a:t>8/20/2023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98108-B2B6-4ECF-8312-DD20DC1FA821}" type="slidenum">
              <a:rPr lang="en-US" smtClean="0"/>
              <a:t>‹#›</a:t>
            </a:fld>
            <a:endParaRPr lang="en-US"/>
          </a:p>
        </p:txBody>
      </p:sp>
    </p:spTree>
    <p:extLst>
      <p:ext uri="{BB962C8B-B14F-4D97-AF65-F5344CB8AC3E}">
        <p14:creationId xmlns:p14="http://schemas.microsoft.com/office/powerpoint/2010/main" val="83319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DD9B-18DB-4D76-96DE-9C3FCEA1CA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DDC414-5819-4CB5-A469-413AA47D2F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B661CC-968B-4F46-BC4A-4D802F4FB5BE}"/>
              </a:ext>
            </a:extLst>
          </p:cNvPr>
          <p:cNvSpPr>
            <a:spLocks noGrp="1"/>
          </p:cNvSpPr>
          <p:nvPr>
            <p:ph type="dt" sz="half" idx="10"/>
          </p:nvPr>
        </p:nvSpPr>
        <p:spPr/>
        <p:txBody>
          <a:bodyPr/>
          <a:lstStyle/>
          <a:p>
            <a:fld id="{EA814241-98AD-438B-B05C-328ECD8A0870}" type="datetimeFigureOut">
              <a:rPr lang="en-US" smtClean="0"/>
              <a:pPr/>
              <a:t>8/20/2023</a:t>
            </a:fld>
            <a:endParaRPr lang="en-US"/>
          </a:p>
        </p:txBody>
      </p:sp>
      <p:sp>
        <p:nvSpPr>
          <p:cNvPr id="5" name="Footer Placeholder 4">
            <a:extLst>
              <a:ext uri="{FF2B5EF4-FFF2-40B4-BE49-F238E27FC236}">
                <a16:creationId xmlns:a16="http://schemas.microsoft.com/office/drawing/2014/main" id="{BA8162CA-4E7C-4839-80E6-9805365A4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806B2-26DF-4DC9-B442-AD6E0259244C}"/>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749056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6101E-0045-4FE9-BAF9-95B8084709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BFDDF4-0188-452E-B324-5BA801733A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F59B8-D301-4CD1-9361-C2603933634A}"/>
              </a:ext>
            </a:extLst>
          </p:cNvPr>
          <p:cNvSpPr>
            <a:spLocks noGrp="1"/>
          </p:cNvSpPr>
          <p:nvPr>
            <p:ph type="dt" sz="half" idx="10"/>
          </p:nvPr>
        </p:nvSpPr>
        <p:spPr/>
        <p:txBody>
          <a:bodyPr/>
          <a:lstStyle/>
          <a:p>
            <a:fld id="{EA814241-98AD-438B-B05C-328ECD8A0870}" type="datetimeFigureOut">
              <a:rPr lang="en-US" smtClean="0"/>
              <a:pPr/>
              <a:t>8/20/2023</a:t>
            </a:fld>
            <a:endParaRPr lang="en-US"/>
          </a:p>
        </p:txBody>
      </p:sp>
      <p:sp>
        <p:nvSpPr>
          <p:cNvPr id="5" name="Footer Placeholder 4">
            <a:extLst>
              <a:ext uri="{FF2B5EF4-FFF2-40B4-BE49-F238E27FC236}">
                <a16:creationId xmlns:a16="http://schemas.microsoft.com/office/drawing/2014/main" id="{5D5F9283-19B9-4899-AF09-2A37FFBFC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CC217-44A9-4544-96DB-EF2BAF177CD0}"/>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30015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DE284A-F3AD-44A7-984F-83B411DEE3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F4694E-25FC-4C36-9072-929B26D27E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37046D-9A65-4B56-B551-4F7FF7AD8A7D}"/>
              </a:ext>
            </a:extLst>
          </p:cNvPr>
          <p:cNvSpPr>
            <a:spLocks noGrp="1"/>
          </p:cNvSpPr>
          <p:nvPr>
            <p:ph type="dt" sz="half" idx="10"/>
          </p:nvPr>
        </p:nvSpPr>
        <p:spPr/>
        <p:txBody>
          <a:bodyPr/>
          <a:lstStyle/>
          <a:p>
            <a:fld id="{EA814241-98AD-438B-B05C-328ECD8A0870}" type="datetimeFigureOut">
              <a:rPr lang="en-US" smtClean="0"/>
              <a:pPr/>
              <a:t>8/20/2023</a:t>
            </a:fld>
            <a:endParaRPr lang="en-US"/>
          </a:p>
        </p:txBody>
      </p:sp>
      <p:sp>
        <p:nvSpPr>
          <p:cNvPr id="5" name="Footer Placeholder 4">
            <a:extLst>
              <a:ext uri="{FF2B5EF4-FFF2-40B4-BE49-F238E27FC236}">
                <a16:creationId xmlns:a16="http://schemas.microsoft.com/office/drawing/2014/main" id="{F7FF2538-CC2D-4C90-A9EA-0E72A3D6BF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0CA654-1A78-4163-A89D-D1563F089F6B}"/>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70244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8010-E0AB-4D6E-AFB3-92725C46A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0E277-19E8-4D14-867E-44A8AF5844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2DE-EA1E-4653-B29F-D8F8BDDF96EB}"/>
              </a:ext>
            </a:extLst>
          </p:cNvPr>
          <p:cNvSpPr>
            <a:spLocks noGrp="1"/>
          </p:cNvSpPr>
          <p:nvPr>
            <p:ph type="dt" sz="half" idx="10"/>
          </p:nvPr>
        </p:nvSpPr>
        <p:spPr/>
        <p:txBody>
          <a:bodyPr/>
          <a:lstStyle/>
          <a:p>
            <a:fld id="{EA814241-98AD-438B-B05C-328ECD8A0870}" type="datetimeFigureOut">
              <a:rPr lang="en-US" smtClean="0"/>
              <a:pPr/>
              <a:t>8/20/2023</a:t>
            </a:fld>
            <a:endParaRPr lang="en-US"/>
          </a:p>
        </p:txBody>
      </p:sp>
      <p:sp>
        <p:nvSpPr>
          <p:cNvPr id="5" name="Footer Placeholder 4">
            <a:extLst>
              <a:ext uri="{FF2B5EF4-FFF2-40B4-BE49-F238E27FC236}">
                <a16:creationId xmlns:a16="http://schemas.microsoft.com/office/drawing/2014/main" id="{E0509174-B6AD-495D-A58A-FFBC2297A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15B02-CE38-4FB1-998D-55195529C5E5}"/>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271750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8B12-FC18-498E-ADAB-D8797AA70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1289C6-C3EE-4489-8E63-195FBBF2B8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4E6F6B-F121-47C6-BD1F-9ED58E101F88}"/>
              </a:ext>
            </a:extLst>
          </p:cNvPr>
          <p:cNvSpPr>
            <a:spLocks noGrp="1"/>
          </p:cNvSpPr>
          <p:nvPr>
            <p:ph type="dt" sz="half" idx="10"/>
          </p:nvPr>
        </p:nvSpPr>
        <p:spPr/>
        <p:txBody>
          <a:bodyPr/>
          <a:lstStyle/>
          <a:p>
            <a:fld id="{EA814241-98AD-438B-B05C-328ECD8A0870}" type="datetimeFigureOut">
              <a:rPr lang="en-US" smtClean="0"/>
              <a:pPr/>
              <a:t>8/20/2023</a:t>
            </a:fld>
            <a:endParaRPr lang="en-US"/>
          </a:p>
        </p:txBody>
      </p:sp>
      <p:sp>
        <p:nvSpPr>
          <p:cNvPr id="5" name="Footer Placeholder 4">
            <a:extLst>
              <a:ext uri="{FF2B5EF4-FFF2-40B4-BE49-F238E27FC236}">
                <a16:creationId xmlns:a16="http://schemas.microsoft.com/office/drawing/2014/main" id="{0968F92E-5278-4CD9-A76E-8004805DD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8FC14-BD4D-4F29-94FB-9ACAD58C30EB}"/>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293183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4651-6907-4758-9173-3A8206E5E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3749D3-66A9-46C4-A583-2BDD1DC71B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599D0A-4ADB-4359-8869-DA0011628E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A861AF-F57C-45C0-AD9A-CC04E0257CC5}"/>
              </a:ext>
            </a:extLst>
          </p:cNvPr>
          <p:cNvSpPr>
            <a:spLocks noGrp="1"/>
          </p:cNvSpPr>
          <p:nvPr>
            <p:ph type="dt" sz="half" idx="10"/>
          </p:nvPr>
        </p:nvSpPr>
        <p:spPr/>
        <p:txBody>
          <a:bodyPr/>
          <a:lstStyle/>
          <a:p>
            <a:fld id="{EA814241-98AD-438B-B05C-328ECD8A0870}" type="datetimeFigureOut">
              <a:rPr lang="en-US" smtClean="0"/>
              <a:pPr/>
              <a:t>8/20/2023</a:t>
            </a:fld>
            <a:endParaRPr lang="en-US"/>
          </a:p>
        </p:txBody>
      </p:sp>
      <p:sp>
        <p:nvSpPr>
          <p:cNvPr id="6" name="Footer Placeholder 5">
            <a:extLst>
              <a:ext uri="{FF2B5EF4-FFF2-40B4-BE49-F238E27FC236}">
                <a16:creationId xmlns:a16="http://schemas.microsoft.com/office/drawing/2014/main" id="{7A17B74A-F18E-4E62-B74A-C00ED4555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33CD32-CC78-42C9-9772-CB24D863C909}"/>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313398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1E76-1C70-4E1D-A34F-A1E94B0383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439945-805D-4694-B686-8A4AD82AAF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2F4216-4CF6-4024-9E6E-6EB014B2B5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57CABA-7FD3-4C47-ADF7-07F0C976B1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1F2A97-6FA7-463E-9DC2-7BF6233422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2BA194-060A-4665-B2B1-6F258CA7266E}"/>
              </a:ext>
            </a:extLst>
          </p:cNvPr>
          <p:cNvSpPr>
            <a:spLocks noGrp="1"/>
          </p:cNvSpPr>
          <p:nvPr>
            <p:ph type="dt" sz="half" idx="10"/>
          </p:nvPr>
        </p:nvSpPr>
        <p:spPr/>
        <p:txBody>
          <a:bodyPr/>
          <a:lstStyle/>
          <a:p>
            <a:fld id="{EA814241-98AD-438B-B05C-328ECD8A0870}" type="datetimeFigureOut">
              <a:rPr lang="en-US" smtClean="0"/>
              <a:pPr/>
              <a:t>8/20/2023</a:t>
            </a:fld>
            <a:endParaRPr lang="en-US"/>
          </a:p>
        </p:txBody>
      </p:sp>
      <p:sp>
        <p:nvSpPr>
          <p:cNvPr id="8" name="Footer Placeholder 7">
            <a:extLst>
              <a:ext uri="{FF2B5EF4-FFF2-40B4-BE49-F238E27FC236}">
                <a16:creationId xmlns:a16="http://schemas.microsoft.com/office/drawing/2014/main" id="{BA8AD093-4F25-46A8-9C51-F7EE0A72C4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439807-2DF6-4CE4-8C48-88928A5269C9}"/>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114443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71A1-7857-4CF2-96FD-CFD4BA317E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722C9B-28EE-4D5C-B60C-C5FE169FCD8B}"/>
              </a:ext>
            </a:extLst>
          </p:cNvPr>
          <p:cNvSpPr>
            <a:spLocks noGrp="1"/>
          </p:cNvSpPr>
          <p:nvPr>
            <p:ph type="dt" sz="half" idx="10"/>
          </p:nvPr>
        </p:nvSpPr>
        <p:spPr/>
        <p:txBody>
          <a:bodyPr/>
          <a:lstStyle/>
          <a:p>
            <a:fld id="{EA814241-98AD-438B-B05C-328ECD8A0870}" type="datetimeFigureOut">
              <a:rPr lang="en-US" smtClean="0"/>
              <a:pPr/>
              <a:t>8/20/2023</a:t>
            </a:fld>
            <a:endParaRPr lang="en-US"/>
          </a:p>
        </p:txBody>
      </p:sp>
      <p:sp>
        <p:nvSpPr>
          <p:cNvPr id="4" name="Footer Placeholder 3">
            <a:extLst>
              <a:ext uri="{FF2B5EF4-FFF2-40B4-BE49-F238E27FC236}">
                <a16:creationId xmlns:a16="http://schemas.microsoft.com/office/drawing/2014/main" id="{8653D791-EEBC-4318-84DC-01E24A4E89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E03173-2274-4E87-ACAC-19902C038A76}"/>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1327192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FF22B3-CF7D-475D-B470-47D7E7EB6879}"/>
              </a:ext>
            </a:extLst>
          </p:cNvPr>
          <p:cNvSpPr>
            <a:spLocks noGrp="1"/>
          </p:cNvSpPr>
          <p:nvPr>
            <p:ph type="dt" sz="half" idx="10"/>
          </p:nvPr>
        </p:nvSpPr>
        <p:spPr/>
        <p:txBody>
          <a:bodyPr/>
          <a:lstStyle/>
          <a:p>
            <a:fld id="{EA814241-98AD-438B-B05C-328ECD8A0870}" type="datetimeFigureOut">
              <a:rPr lang="en-US" smtClean="0"/>
              <a:pPr/>
              <a:t>8/20/2023</a:t>
            </a:fld>
            <a:endParaRPr lang="en-US"/>
          </a:p>
        </p:txBody>
      </p:sp>
      <p:sp>
        <p:nvSpPr>
          <p:cNvPr id="3" name="Footer Placeholder 2">
            <a:extLst>
              <a:ext uri="{FF2B5EF4-FFF2-40B4-BE49-F238E27FC236}">
                <a16:creationId xmlns:a16="http://schemas.microsoft.com/office/drawing/2014/main" id="{86786459-5685-4ECC-994C-BBBB4F4E5C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EB55DA-4464-4BEC-9EA3-458F1C67DB33}"/>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72524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C259-2725-4BDE-B8F7-5E99348960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07112F-D132-4028-8446-634238FDFE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02FB93-378C-4A0C-8C54-E07A877A4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3F9BE-FC2A-468B-A2FD-496B1D9CF79B}"/>
              </a:ext>
            </a:extLst>
          </p:cNvPr>
          <p:cNvSpPr>
            <a:spLocks noGrp="1"/>
          </p:cNvSpPr>
          <p:nvPr>
            <p:ph type="dt" sz="half" idx="10"/>
          </p:nvPr>
        </p:nvSpPr>
        <p:spPr/>
        <p:txBody>
          <a:bodyPr/>
          <a:lstStyle/>
          <a:p>
            <a:fld id="{EA814241-98AD-438B-B05C-328ECD8A0870}" type="datetimeFigureOut">
              <a:rPr lang="en-US" smtClean="0"/>
              <a:pPr/>
              <a:t>8/20/2023</a:t>
            </a:fld>
            <a:endParaRPr lang="en-US"/>
          </a:p>
        </p:txBody>
      </p:sp>
      <p:sp>
        <p:nvSpPr>
          <p:cNvPr id="6" name="Footer Placeholder 5">
            <a:extLst>
              <a:ext uri="{FF2B5EF4-FFF2-40B4-BE49-F238E27FC236}">
                <a16:creationId xmlns:a16="http://schemas.microsoft.com/office/drawing/2014/main" id="{7389255F-B97E-4032-8423-43EEA0A54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82E129-6BAF-436B-94D0-6A4492176D48}"/>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397227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EDEB-3093-4CFB-9105-C1B3EBFAA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A66EA1-AEF1-40E3-975A-100D8F0F4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40A34E-A0CA-4E94-91FE-16786F3A3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C2589-2D40-45B0-80EE-CD58438AC508}"/>
              </a:ext>
            </a:extLst>
          </p:cNvPr>
          <p:cNvSpPr>
            <a:spLocks noGrp="1"/>
          </p:cNvSpPr>
          <p:nvPr>
            <p:ph type="dt" sz="half" idx="10"/>
          </p:nvPr>
        </p:nvSpPr>
        <p:spPr/>
        <p:txBody>
          <a:bodyPr/>
          <a:lstStyle/>
          <a:p>
            <a:fld id="{EA814241-98AD-438B-B05C-328ECD8A0870}" type="datetimeFigureOut">
              <a:rPr lang="en-US" smtClean="0"/>
              <a:pPr/>
              <a:t>8/20/2023</a:t>
            </a:fld>
            <a:endParaRPr lang="en-US"/>
          </a:p>
        </p:txBody>
      </p:sp>
      <p:sp>
        <p:nvSpPr>
          <p:cNvPr id="6" name="Footer Placeholder 5">
            <a:extLst>
              <a:ext uri="{FF2B5EF4-FFF2-40B4-BE49-F238E27FC236}">
                <a16:creationId xmlns:a16="http://schemas.microsoft.com/office/drawing/2014/main" id="{40E1497E-405E-4EEF-B0CD-FA3830791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E0EA4-47C8-4ACD-93DF-E0034804A15F}"/>
              </a:ext>
            </a:extLst>
          </p:cNvPr>
          <p:cNvSpPr>
            <a:spLocks noGrp="1"/>
          </p:cNvSpPr>
          <p:nvPr>
            <p:ph type="sldNum" sz="quarter" idx="12"/>
          </p:nvPr>
        </p:nvSpPr>
        <p:spPr/>
        <p:txBody>
          <a:bodyPr/>
          <a:lstStyle/>
          <a:p>
            <a:fld id="{3E9786B0-13C4-4A31-AE1E-DF7FFAD47FF2}" type="slidenum">
              <a:rPr lang="en-US" smtClean="0"/>
              <a:pPr/>
              <a:t>‹#›</a:t>
            </a:fld>
            <a:endParaRPr lang="en-US"/>
          </a:p>
        </p:txBody>
      </p:sp>
    </p:spTree>
    <p:extLst>
      <p:ext uri="{BB962C8B-B14F-4D97-AF65-F5344CB8AC3E}">
        <p14:creationId xmlns:p14="http://schemas.microsoft.com/office/powerpoint/2010/main" val="2300746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B31C0D-06B4-4903-895B-3E0D05EE52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549352-2D2E-42DA-8A8A-7FA5D8C06A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0D4C0-DB50-4D86-8080-E57BD2B47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14241-98AD-438B-B05C-328ECD8A0870}" type="datetimeFigureOut">
              <a:rPr lang="en-US" smtClean="0"/>
              <a:pPr/>
              <a:t>8/20/2023</a:t>
            </a:fld>
            <a:endParaRPr lang="en-US"/>
          </a:p>
        </p:txBody>
      </p:sp>
      <p:sp>
        <p:nvSpPr>
          <p:cNvPr id="5" name="Footer Placeholder 4">
            <a:extLst>
              <a:ext uri="{FF2B5EF4-FFF2-40B4-BE49-F238E27FC236}">
                <a16:creationId xmlns:a16="http://schemas.microsoft.com/office/drawing/2014/main" id="{978B9C2D-AB6D-471E-A334-BA654DB18F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99E461-12CE-4B89-A9C2-EDE8E99B4F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786B0-13C4-4A31-AE1E-DF7FFAD47FF2}" type="slidenum">
              <a:rPr lang="en-US" smtClean="0"/>
              <a:pPr/>
              <a:t>‹#›</a:t>
            </a:fld>
            <a:endParaRPr lang="en-US"/>
          </a:p>
        </p:txBody>
      </p:sp>
    </p:spTree>
    <p:extLst>
      <p:ext uri="{BB962C8B-B14F-4D97-AF65-F5344CB8AC3E}">
        <p14:creationId xmlns:p14="http://schemas.microsoft.com/office/powerpoint/2010/main" val="3700723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Xin Chào Đẹp, Cute, Ấn Tượng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96" y="0"/>
            <a:ext cx="1122127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92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FA62FC-0404-4143-AB58-C271021C12B4}"/>
              </a:ext>
            </a:extLst>
          </p:cNvPr>
          <p:cNvSpPr txBox="1"/>
          <p:nvPr/>
        </p:nvSpPr>
        <p:spPr>
          <a:xfrm>
            <a:off x="496957" y="592164"/>
            <a:ext cx="10853529" cy="4318875"/>
          </a:xfrm>
          <a:prstGeom prst="rect">
            <a:avLst/>
          </a:prstGeom>
          <a:noFill/>
        </p:spPr>
        <p:txBody>
          <a:bodyPr wrap="square">
            <a:spAutoFit/>
          </a:bodyPr>
          <a:lstStyle/>
          <a:p>
            <a:pPr algn="just">
              <a:lnSpc>
                <a:spcPct val="115000"/>
              </a:lnSpc>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 0,25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0,25 × 6,022 × 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1,5055 × 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0,002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a:t>
            </a:r>
            <a:r>
              <a:rPr lang="en-US"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0,002 × 6,022 × 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1,2044 × 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a:t>
            </a:r>
            <a:r>
              <a:rPr lang="en-US"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 2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en-US"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 6,022 × 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1,2044 × 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lang="en-US"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0945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FA62FC-0404-4143-AB58-C271021C12B4}"/>
              </a:ext>
            </a:extLst>
          </p:cNvPr>
          <p:cNvSpPr txBox="1"/>
          <p:nvPr/>
        </p:nvSpPr>
        <p:spPr>
          <a:xfrm>
            <a:off x="655982" y="751190"/>
            <a:ext cx="11191461" cy="2981072"/>
          </a:xfrm>
          <a:prstGeom prst="rect">
            <a:avLst/>
          </a:prstGeom>
          <a:noFill/>
        </p:spPr>
        <p:txBody>
          <a:bodyPr wrap="square">
            <a:spAutoFit/>
          </a:bodyPr>
          <a:lstStyle/>
          <a:p>
            <a:pPr algn="just">
              <a:lnSpc>
                <a:spcPct val="115000"/>
              </a:lnSpc>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1,2044.10</a:t>
            </a:r>
            <a:r>
              <a:rPr lang="vi-VN"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phân tử Fe</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1,2044.10</a:t>
            </a:r>
            <a:r>
              <a:rPr lang="vi-VN"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/6,022.10</a:t>
            </a:r>
            <a:r>
              <a:rPr lang="vi-VN"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0,02 mol</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7,5275.10</a:t>
            </a:r>
            <a:r>
              <a:rPr lang="vi-VN"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nguyên tử Mg 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7,5275.10</a:t>
            </a:r>
            <a:r>
              <a:rPr lang="vi-VN"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/6,022.10</a:t>
            </a:r>
            <a:r>
              <a:rPr lang="vi-VN"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12,5 mol</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648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FDB887-9FC2-43B0-8422-112C91A44F03}"/>
              </a:ext>
            </a:extLst>
          </p:cNvPr>
          <p:cNvPicPr>
            <a:picLocks noChangeAspect="1"/>
          </p:cNvPicPr>
          <p:nvPr/>
        </p:nvPicPr>
        <p:blipFill rotWithShape="1">
          <a:blip r:embed="rId2"/>
          <a:srcRect l="1885" t="1444" r="3029"/>
          <a:stretch/>
        </p:blipFill>
        <p:spPr>
          <a:xfrm>
            <a:off x="477078" y="1103243"/>
            <a:ext cx="11539332" cy="4343400"/>
          </a:xfrm>
          <a:prstGeom prst="rect">
            <a:avLst/>
          </a:prstGeom>
        </p:spPr>
      </p:pic>
      <p:sp>
        <p:nvSpPr>
          <p:cNvPr id="4" name="TextBox 3">
            <a:extLst>
              <a:ext uri="{FF2B5EF4-FFF2-40B4-BE49-F238E27FC236}">
                <a16:creationId xmlns:a16="http://schemas.microsoft.com/office/drawing/2014/main" id="{CEF5C458-94D4-4CDC-89B6-32FAECEFE461}"/>
              </a:ext>
            </a:extLst>
          </p:cNvPr>
          <p:cNvSpPr txBox="1"/>
          <p:nvPr/>
        </p:nvSpPr>
        <p:spPr>
          <a:xfrm>
            <a:off x="546652" y="228600"/>
            <a:ext cx="5953539" cy="584775"/>
          </a:xfrm>
          <a:prstGeom prst="rect">
            <a:avLst/>
          </a:prstGeom>
          <a:noFill/>
        </p:spPr>
        <p:txBody>
          <a:bodyPr wrap="square" rtlCol="0">
            <a:spAutoFit/>
          </a:bodyPr>
          <a:lstStyle/>
          <a:p>
            <a:r>
              <a:rPr lang="en-US" sz="3200" b="1" i="1" dirty="0">
                <a:solidFill>
                  <a:srgbClr val="C00000"/>
                </a:solidFill>
                <a:latin typeface="Times New Roman" panose="02020603050405020304" pitchFamily="18" charset="0"/>
                <a:cs typeface="Times New Roman" panose="02020603050405020304" pitchFamily="18" charset="0"/>
              </a:rPr>
              <a:t>2. </a:t>
            </a:r>
            <a:r>
              <a:rPr lang="en-US" sz="3200" b="1" i="1" u="sng" dirty="0" err="1">
                <a:solidFill>
                  <a:srgbClr val="C00000"/>
                </a:solidFill>
                <a:latin typeface="Times New Roman" panose="02020603050405020304" pitchFamily="18" charset="0"/>
                <a:cs typeface="Times New Roman" panose="02020603050405020304" pitchFamily="18" charset="0"/>
              </a:rPr>
              <a:t>Khối</a:t>
            </a:r>
            <a:r>
              <a:rPr lang="en-US" sz="3200" b="1" i="1" u="sng" dirty="0">
                <a:solidFill>
                  <a:srgbClr val="C00000"/>
                </a:solidFill>
                <a:latin typeface="Times New Roman" panose="02020603050405020304" pitchFamily="18" charset="0"/>
                <a:cs typeface="Times New Roman" panose="02020603050405020304" pitchFamily="18" charset="0"/>
              </a:rPr>
              <a:t> </a:t>
            </a:r>
            <a:r>
              <a:rPr lang="en-US" sz="3200" b="1" i="1" u="sng" dirty="0" err="1">
                <a:solidFill>
                  <a:srgbClr val="C00000"/>
                </a:solidFill>
                <a:latin typeface="Times New Roman" panose="02020603050405020304" pitchFamily="18" charset="0"/>
                <a:cs typeface="Times New Roman" panose="02020603050405020304" pitchFamily="18" charset="0"/>
              </a:rPr>
              <a:t>lượng</a:t>
            </a:r>
            <a:r>
              <a:rPr lang="en-US" sz="3200" b="1" i="1" u="sng" dirty="0">
                <a:solidFill>
                  <a:srgbClr val="C00000"/>
                </a:solidFill>
                <a:latin typeface="Times New Roman" panose="02020603050405020304" pitchFamily="18" charset="0"/>
                <a:cs typeface="Times New Roman" panose="02020603050405020304" pitchFamily="18" charset="0"/>
              </a:rPr>
              <a:t> mol</a:t>
            </a:r>
          </a:p>
        </p:txBody>
      </p:sp>
    </p:spTree>
    <p:extLst>
      <p:ext uri="{BB962C8B-B14F-4D97-AF65-F5344CB8AC3E}">
        <p14:creationId xmlns:p14="http://schemas.microsoft.com/office/powerpoint/2010/main" val="1801353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173576-25DB-45CC-97E9-3EFB557A346E}"/>
              </a:ext>
            </a:extLst>
          </p:cNvPr>
          <p:cNvPicPr>
            <a:picLocks noChangeAspect="1"/>
          </p:cNvPicPr>
          <p:nvPr/>
        </p:nvPicPr>
        <p:blipFill>
          <a:blip r:embed="rId2"/>
          <a:stretch>
            <a:fillRect/>
          </a:stretch>
        </p:blipFill>
        <p:spPr>
          <a:xfrm>
            <a:off x="417443" y="981337"/>
            <a:ext cx="11211340" cy="3362063"/>
          </a:xfrm>
          <a:prstGeom prst="rect">
            <a:avLst/>
          </a:prstGeom>
        </p:spPr>
      </p:pic>
      <p:sp>
        <p:nvSpPr>
          <p:cNvPr id="7" name="TextBox 6">
            <a:extLst>
              <a:ext uri="{FF2B5EF4-FFF2-40B4-BE49-F238E27FC236}">
                <a16:creationId xmlns:a16="http://schemas.microsoft.com/office/drawing/2014/main" id="{BE6BA90E-1A96-499F-AEB0-EC9FFF8DD8BD}"/>
              </a:ext>
            </a:extLst>
          </p:cNvPr>
          <p:cNvSpPr txBox="1"/>
          <p:nvPr/>
        </p:nvSpPr>
        <p:spPr>
          <a:xfrm>
            <a:off x="616226" y="4647588"/>
            <a:ext cx="10644809" cy="1179041"/>
          </a:xfrm>
          <a:prstGeom prst="rect">
            <a:avLst/>
          </a:prstGeom>
          <a:noFill/>
        </p:spPr>
        <p:txBody>
          <a:bodyPr wrap="square">
            <a:spAutoFit/>
          </a:bodyPr>
          <a:lstStyle/>
          <a:p>
            <a:pPr algn="just">
              <a:lnSpc>
                <a:spcPct val="115000"/>
              </a:lnSpc>
              <a:spcAft>
                <a:spcPts val="800"/>
              </a:spcAft>
            </a:pPr>
            <a:r>
              <a:rPr lang="de-DE" dirty="0">
                <a:latin typeface="Times New Roman" panose="02020603050405020304" pitchFamily="18" charset="0"/>
                <a:ea typeface="Calibri" panose="020F0502020204030204" pitchFamily="34" charset="0"/>
                <a:cs typeface="Times New Roman" panose="02020603050405020304" pitchFamily="18" charset="0"/>
              </a:rPr>
              <a:t>   </a:t>
            </a: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de-DE" sz="3200" b="1" i="1" dirty="0">
                <a:solidFill>
                  <a:srgbClr val="04B4D3"/>
                </a:solidFill>
                <a:effectLst/>
                <a:latin typeface="Times New Roman" panose="02020603050405020304" pitchFamily="18" charset="0"/>
                <a:ea typeface="Calibri" panose="020F0502020204030204" pitchFamily="34" charset="0"/>
                <a:cs typeface="Times New Roman" panose="02020603050405020304" pitchFamily="18" charset="0"/>
              </a:rPr>
              <a:t>Khối lượng mol là gì? So sánh khối lượng mol nguyên tử và khối lượng mol phân tử?</a:t>
            </a:r>
            <a:endParaRPr lang="en-US" sz="3200" b="1" i="1" dirty="0">
              <a:solidFill>
                <a:srgbClr val="04B4D3"/>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22065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087EF8-56FE-4B39-9799-7FB96655BEA8}"/>
              </a:ext>
            </a:extLst>
          </p:cNvPr>
          <p:cNvSpPr txBox="1"/>
          <p:nvPr/>
        </p:nvSpPr>
        <p:spPr>
          <a:xfrm>
            <a:off x="357809" y="401482"/>
            <a:ext cx="10962860" cy="2414764"/>
          </a:xfrm>
          <a:prstGeom prst="rect">
            <a:avLst/>
          </a:prstGeom>
          <a:noFill/>
        </p:spPr>
        <p:txBody>
          <a:bodyPr wrap="square">
            <a:spAutoFit/>
          </a:bodyPr>
          <a:lstStyle/>
          <a:p>
            <a:pPr algn="just">
              <a:lnSpc>
                <a:spcPct val="115000"/>
              </a:lnSpc>
              <a:spcAft>
                <a:spcPts val="800"/>
              </a:spcAft>
            </a:pPr>
            <a:r>
              <a:rPr lang="de-DE" sz="3200" dirty="0">
                <a:latin typeface="Times New Roman" panose="02020603050405020304" pitchFamily="18" charset="0"/>
                <a:ea typeface="Times New Roman" panose="02020603050405020304" pitchFamily="18" charset="0"/>
                <a:cs typeface="Times New Roman" panose="02020603050405020304" pitchFamily="18" charset="0"/>
              </a:rPr>
              <a:t>   - </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Khối lượng mol của một chất là khối lượng của N</a:t>
            </a:r>
            <a:r>
              <a:rPr lang="de-DE"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nguyên tử hoặc phân tử chất đó tính theo đơn vị gam.</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 Khối lượng mol của một chất có </a:t>
            </a:r>
            <a:r>
              <a:rPr lang="de-DE" sz="3200" b="1" dirty="0">
                <a:effectLst/>
                <a:latin typeface="Times New Roman" panose="02020603050405020304" pitchFamily="18" charset="0"/>
                <a:ea typeface="Times New Roman" panose="02020603050405020304" pitchFamily="18" charset="0"/>
                <a:cs typeface="Times New Roman" panose="02020603050405020304" pitchFamily="18" charset="0"/>
              </a:rPr>
              <a:t>cùng trị số</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nhưng </a:t>
            </a:r>
            <a:r>
              <a:rPr lang="de-DE" sz="3200" b="1" dirty="0">
                <a:effectLst/>
                <a:latin typeface="Times New Roman" panose="02020603050405020304" pitchFamily="18" charset="0"/>
                <a:ea typeface="Times New Roman" panose="02020603050405020304" pitchFamily="18" charset="0"/>
                <a:cs typeface="Times New Roman" panose="02020603050405020304" pitchFamily="18" charset="0"/>
              </a:rPr>
              <a:t>khác đơn vị đo </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với khối lượng nguyên tử hoặc phân tử của chất đó.</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236660A-38E9-45EF-8C0A-ABC45A08875D}"/>
                  </a:ext>
                </a:extLst>
              </p:cNvPr>
              <p:cNvSpPr txBox="1"/>
              <p:nvPr/>
            </p:nvSpPr>
            <p:spPr>
              <a:xfrm>
                <a:off x="437322" y="2928573"/>
                <a:ext cx="9223513" cy="3244158"/>
              </a:xfrm>
              <a:prstGeom prst="rect">
                <a:avLst/>
              </a:prstGeom>
              <a:noFill/>
            </p:spPr>
            <p:txBody>
              <a:bodyPr wrap="square">
                <a:spAutoFit/>
              </a:bodyPr>
              <a:lstStyle/>
              <a:p>
                <a:pPr algn="just">
                  <a:lnSpc>
                    <a:spcPct val="115000"/>
                  </a:lnSpc>
                  <a:spcAft>
                    <a:spcPts val="800"/>
                  </a:spcAft>
                </a:pP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Công thức tính khối lượng mol: </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14:m>
                  <m:oMath xmlns:m="http://schemas.openxmlformats.org/officeDocument/2006/math">
                    <m:r>
                      <a:rPr lang="de-DE" sz="3200" i="1">
                        <a:effectLst/>
                        <a:latin typeface="Cambria Math" panose="02040503050406030204" pitchFamily="18" charset="0"/>
                        <a:ea typeface="Times New Roman" panose="02020603050405020304" pitchFamily="18" charset="0"/>
                        <a:cs typeface="Times New Roman" panose="02020603050405020304" pitchFamily="18" charset="0"/>
                      </a:rPr>
                      <m:t>      </m:t>
                    </m:r>
                    <m:r>
                      <a:rPr lang="de-DE" sz="32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de-DE" sz="3200" b="1" i="1">
                        <a:effectLst/>
                        <a:latin typeface="Cambria Math" panose="02040503050406030204" pitchFamily="18" charset="0"/>
                        <a:ea typeface="Times New Roman" panose="02020603050405020304" pitchFamily="18" charset="0"/>
                        <a:cs typeface="Times New Roman" panose="02020603050405020304" pitchFamily="18" charset="0"/>
                      </a:rPr>
                      <m:t>𝑴</m:t>
                    </m:r>
                    <m:r>
                      <a:rPr lang="de-DE" sz="3200" b="1"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de-DE" sz="3200" b="1" i="1">
                            <a:effectLst/>
                            <a:latin typeface="Cambria Math" panose="02040503050406030204" pitchFamily="18" charset="0"/>
                            <a:ea typeface="Times New Roman" panose="02020603050405020304" pitchFamily="18" charset="0"/>
                            <a:cs typeface="Times New Roman" panose="02020603050405020304" pitchFamily="18" charset="0"/>
                          </a:rPr>
                          <m:t>𝒎</m:t>
                        </m:r>
                      </m:num>
                      <m:den>
                        <m:r>
                          <a:rPr lang="de-DE" sz="3200" b="1" i="1">
                            <a:effectLst/>
                            <a:latin typeface="Cambria Math" panose="02040503050406030204" pitchFamily="18" charset="0"/>
                            <a:ea typeface="Times New Roman" panose="02020603050405020304" pitchFamily="18" charset="0"/>
                            <a:cs typeface="Times New Roman" panose="02020603050405020304" pitchFamily="18" charset="0"/>
                          </a:rPr>
                          <m:t>𝒏</m:t>
                        </m:r>
                      </m:den>
                    </m:f>
                  </m:oMath>
                </a14:m>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(g/mol)</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fontAlgn="base">
                  <a:lnSpc>
                    <a:spcPct val="115000"/>
                  </a:lnSpc>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mol (mol)</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15000"/>
                  </a:lnSpc>
                </a:pP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khối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 </a:t>
                </a:r>
                <a:r>
                  <a:rPr lang="de-DE" sz="3200" dirty="0">
                    <a:effectLst/>
                    <a:latin typeface="Times New Roman" panose="02020603050405020304" pitchFamily="18" charset="0"/>
                    <a:ea typeface="Arial" panose="020B0604020202020204" pitchFamily="34" charset="0"/>
                    <a:cs typeface="Times New Roman" panose="02020603050405020304" pitchFamily="18" charset="0"/>
                  </a:rPr>
                  <a:t>khối lượng mol (g/mol)</a:t>
                </a:r>
                <a:endParaRPr lang="en-US" sz="32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B236660A-38E9-45EF-8C0A-ABC45A08875D}"/>
                  </a:ext>
                </a:extLst>
              </p:cNvPr>
              <p:cNvSpPr txBox="1">
                <a:spLocks noRot="1" noChangeAspect="1" noMove="1" noResize="1" noEditPoints="1" noAdjustHandles="1" noChangeArrowheads="1" noChangeShapeType="1" noTextEdit="1"/>
              </p:cNvSpPr>
              <p:nvPr/>
            </p:nvSpPr>
            <p:spPr>
              <a:xfrm>
                <a:off x="437322" y="2928573"/>
                <a:ext cx="9223513" cy="3244158"/>
              </a:xfrm>
              <a:prstGeom prst="rect">
                <a:avLst/>
              </a:prstGeom>
              <a:blipFill>
                <a:blip r:embed="rId2"/>
                <a:stretch>
                  <a:fillRect t="-1689" b="-4878"/>
                </a:stretch>
              </a:blipFill>
            </p:spPr>
            <p:txBody>
              <a:bodyPr/>
              <a:lstStyle/>
              <a:p>
                <a:r>
                  <a:rPr lang="en-US">
                    <a:noFill/>
                  </a:rPr>
                  <a:t> </a:t>
                </a:r>
              </a:p>
            </p:txBody>
          </p:sp>
        </mc:Fallback>
      </mc:AlternateContent>
    </p:spTree>
    <p:extLst>
      <p:ext uri="{BB962C8B-B14F-4D97-AF65-F5344CB8AC3E}">
        <p14:creationId xmlns:p14="http://schemas.microsoft.com/office/powerpoint/2010/main" val="2487575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CD1869-DEAB-475F-B125-E5299A3A854F}"/>
              </a:ext>
            </a:extLst>
          </p:cNvPr>
          <p:cNvPicPr>
            <a:picLocks noChangeAspect="1"/>
          </p:cNvPicPr>
          <p:nvPr/>
        </p:nvPicPr>
        <p:blipFill>
          <a:blip r:embed="rId2"/>
          <a:stretch>
            <a:fillRect/>
          </a:stretch>
        </p:blipFill>
        <p:spPr>
          <a:xfrm>
            <a:off x="535056" y="1550503"/>
            <a:ext cx="11121887" cy="4572001"/>
          </a:xfrm>
          <a:prstGeom prst="rect">
            <a:avLst/>
          </a:prstGeom>
        </p:spPr>
      </p:pic>
      <p:sp>
        <p:nvSpPr>
          <p:cNvPr id="6" name="TextBox 5">
            <a:extLst>
              <a:ext uri="{FF2B5EF4-FFF2-40B4-BE49-F238E27FC236}">
                <a16:creationId xmlns:a16="http://schemas.microsoft.com/office/drawing/2014/main" id="{A23937D3-9321-4589-9B43-A63D9680BB8B}"/>
              </a:ext>
            </a:extLst>
          </p:cNvPr>
          <p:cNvSpPr txBox="1"/>
          <p:nvPr/>
        </p:nvSpPr>
        <p:spPr>
          <a:xfrm>
            <a:off x="785191" y="253304"/>
            <a:ext cx="10515599" cy="1077218"/>
          </a:xfrm>
          <a:prstGeom prst="rect">
            <a:avLst/>
          </a:prstGeom>
          <a:noFill/>
        </p:spPr>
        <p:txBody>
          <a:bodyPr wrap="square">
            <a:spAutoFit/>
          </a:bodyPr>
          <a:lstStyle/>
          <a:p>
            <a:pPr algn="ctr"/>
            <a:r>
              <a:rPr lang="de-DE" sz="3200" dirty="0">
                <a:solidFill>
                  <a:srgbClr val="00B050"/>
                </a:solidFill>
                <a:effectLst/>
                <a:latin typeface="Times New Roman" panose="02020603050405020304" pitchFamily="18" charset="0"/>
                <a:ea typeface="Calibri" panose="020F0502020204030204" pitchFamily="34" charset="0"/>
              </a:rPr>
              <a:t>Học sinh </a:t>
            </a:r>
            <a:r>
              <a:rPr lang="en-US" sz="3200" dirty="0" err="1">
                <a:solidFill>
                  <a:srgbClr val="00B050"/>
                </a:solidFill>
                <a:effectLst/>
                <a:latin typeface="Times New Roman" panose="02020603050405020304" pitchFamily="18" charset="0"/>
                <a:ea typeface="Arial" panose="020B0604020202020204" pitchFamily="34" charset="0"/>
              </a:rPr>
              <a:t>thảo</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luận</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theo</a:t>
            </a:r>
            <a:r>
              <a:rPr lang="en-US" sz="3200" dirty="0">
                <a:solidFill>
                  <a:srgbClr val="00B050"/>
                </a:solidFill>
                <a:effectLst/>
                <a:latin typeface="Times New Roman" panose="02020603050405020304" pitchFamily="18" charset="0"/>
                <a:ea typeface="Arial" panose="020B0604020202020204" pitchFamily="34" charset="0"/>
              </a:rPr>
              <a:t> 6 </a:t>
            </a:r>
            <a:r>
              <a:rPr lang="en-US" sz="3200" dirty="0" err="1">
                <a:solidFill>
                  <a:srgbClr val="00B050"/>
                </a:solidFill>
                <a:effectLst/>
                <a:latin typeface="Times New Roman" panose="02020603050405020304" pitchFamily="18" charset="0"/>
                <a:ea typeface="Arial" panose="020B0604020202020204" pitchFamily="34" charset="0"/>
              </a:rPr>
              <a:t>nhóm</a:t>
            </a:r>
            <a:r>
              <a:rPr lang="en-US" sz="3200" dirty="0">
                <a:solidFill>
                  <a:srgbClr val="00B050"/>
                </a:solidFill>
                <a:effectLst/>
                <a:latin typeface="Times New Roman" panose="02020603050405020304" pitchFamily="18" charset="0"/>
                <a:ea typeface="Arial" panose="020B0604020202020204" pitchFamily="34" charset="0"/>
              </a:rPr>
              <a:t> (8 </a:t>
            </a:r>
            <a:r>
              <a:rPr lang="en-US" sz="3200" dirty="0" err="1">
                <a:solidFill>
                  <a:srgbClr val="00B050"/>
                </a:solidFill>
                <a:effectLst/>
                <a:latin typeface="Times New Roman" panose="02020603050405020304" pitchFamily="18" charset="0"/>
                <a:ea typeface="Arial" panose="020B0604020202020204" pitchFamily="34" charset="0"/>
              </a:rPr>
              <a:t>phút</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hoàn</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thành</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phiếu</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học</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tập</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số</a:t>
            </a:r>
            <a:r>
              <a:rPr lang="en-US" sz="3200" dirty="0">
                <a:solidFill>
                  <a:srgbClr val="00B050"/>
                </a:solidFill>
                <a:effectLst/>
                <a:latin typeface="Times New Roman" panose="02020603050405020304" pitchFamily="18" charset="0"/>
                <a:ea typeface="Arial" panose="020B0604020202020204" pitchFamily="34" charset="0"/>
              </a:rPr>
              <a:t> 2 </a:t>
            </a:r>
            <a:r>
              <a:rPr lang="en-US" sz="3200" dirty="0" err="1">
                <a:solidFill>
                  <a:srgbClr val="00B050"/>
                </a:solidFill>
                <a:effectLst/>
                <a:latin typeface="Times New Roman" panose="02020603050405020304" pitchFamily="18" charset="0"/>
                <a:ea typeface="Arial" panose="020B0604020202020204" pitchFamily="34" charset="0"/>
              </a:rPr>
              <a:t>sau</a:t>
            </a:r>
            <a:r>
              <a:rPr lang="en-US" sz="3200" dirty="0">
                <a:solidFill>
                  <a:srgbClr val="00B050"/>
                </a:solidFill>
                <a:effectLst/>
                <a:latin typeface="Times New Roman" panose="02020603050405020304" pitchFamily="18" charset="0"/>
                <a:ea typeface="Arial" panose="020B0604020202020204" pitchFamily="34" charset="0"/>
              </a:rPr>
              <a:t>:</a:t>
            </a:r>
            <a:endParaRPr lang="en-US" sz="3200" dirty="0"/>
          </a:p>
        </p:txBody>
      </p:sp>
    </p:spTree>
    <p:extLst>
      <p:ext uri="{BB962C8B-B14F-4D97-AF65-F5344CB8AC3E}">
        <p14:creationId xmlns:p14="http://schemas.microsoft.com/office/powerpoint/2010/main" val="2478076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01911C-00EE-4E01-B923-2C2EE0F4C49F}"/>
              </a:ext>
            </a:extLst>
          </p:cNvPr>
          <p:cNvSpPr txBox="1"/>
          <p:nvPr/>
        </p:nvSpPr>
        <p:spPr>
          <a:xfrm>
            <a:off x="556590" y="1641956"/>
            <a:ext cx="10018644" cy="613245"/>
          </a:xfrm>
          <a:prstGeom prst="rect">
            <a:avLst/>
          </a:prstGeom>
          <a:noFill/>
        </p:spPr>
        <p:txBody>
          <a:bodyPr wrap="square">
            <a:spAutoFit/>
          </a:bodyPr>
          <a:lstStyle/>
          <a:p>
            <a:pPr>
              <a:lnSpc>
                <a:spcPct val="115000"/>
              </a:lnSpc>
            </a:pPr>
            <a:r>
              <a:rPr lang="de-DE" sz="3200" dirty="0">
                <a:effectLst/>
                <a:latin typeface="Times New Roman" panose="02020603050405020304" pitchFamily="18" charset="0"/>
                <a:ea typeface="Times New Roman" panose="02020603050405020304" pitchFamily="18" charset="0"/>
              </a:rPr>
              <a:t> 1. </a:t>
            </a:r>
            <a:r>
              <a:rPr lang="vi-VN" sz="3200" dirty="0">
                <a:solidFill>
                  <a:srgbClr val="000000"/>
                </a:solidFill>
                <a:effectLst/>
                <a:latin typeface="Times New Roman" panose="02020603050405020304" pitchFamily="18" charset="0"/>
                <a:ea typeface="Times New Roman" panose="02020603050405020304" pitchFamily="18" charset="0"/>
              </a:rPr>
              <a:t>Khối lượng mol X = 23,4 : 0,4 = 58,5 (g/mol) </a:t>
            </a:r>
            <a:endParaRPr lang="en-US" sz="32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9E47066C-E218-437E-A73F-009B70F0C517}"/>
              </a:ext>
            </a:extLst>
          </p:cNvPr>
          <p:cNvSpPr txBox="1"/>
          <p:nvPr/>
        </p:nvSpPr>
        <p:spPr>
          <a:xfrm>
            <a:off x="2980081" y="613676"/>
            <a:ext cx="6887818"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ĐÁP ÁN PHIẾU HỌC TẬP SỐ 2</a:t>
            </a:r>
          </a:p>
        </p:txBody>
      </p:sp>
      <p:sp>
        <p:nvSpPr>
          <p:cNvPr id="7" name="TextBox 6">
            <a:extLst>
              <a:ext uri="{FF2B5EF4-FFF2-40B4-BE49-F238E27FC236}">
                <a16:creationId xmlns:a16="http://schemas.microsoft.com/office/drawing/2014/main" id="{56959AA9-5807-40C4-B2EB-C354DE91B03E}"/>
              </a:ext>
            </a:extLst>
          </p:cNvPr>
          <p:cNvSpPr txBox="1"/>
          <p:nvPr/>
        </p:nvSpPr>
        <p:spPr>
          <a:xfrm>
            <a:off x="655982" y="2407103"/>
            <a:ext cx="11536017" cy="1179554"/>
          </a:xfrm>
          <a:prstGeom prst="rect">
            <a:avLst/>
          </a:prstGeom>
          <a:noFill/>
        </p:spPr>
        <p:txBody>
          <a:bodyPr wrap="square">
            <a:spAutoFit/>
          </a:bodyPr>
          <a:lstStyle/>
          <a:p>
            <a:pPr>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2. Số mol phân tử có trong 9 gam nước bằng</a:t>
            </a:r>
            <a:r>
              <a:rPr lang="en-US" sz="3200" dirty="0">
                <a:solidFill>
                  <a:srgbClr val="000000"/>
                </a:solidFill>
                <a:effectLst/>
                <a:latin typeface="Times New Roman" panose="02020603050405020304" pitchFamily="18" charset="0"/>
                <a:ea typeface="Times New Roman" panose="02020603050405020304" pitchFamily="18" charset="0"/>
              </a:rPr>
              <a:t>: </a:t>
            </a:r>
          </a:p>
          <a:p>
            <a:pPr>
              <a:lnSpc>
                <a:spcPct val="115000"/>
              </a:lnSpc>
            </a:pPr>
            <a:r>
              <a:rPr lang="en-US" sz="3200" dirty="0">
                <a:solidFill>
                  <a:srgbClr val="000000"/>
                </a:solidFill>
                <a:latin typeface="Times New Roman" panose="02020603050405020304" pitchFamily="18" charset="0"/>
                <a:ea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rPr>
              <a:t>n </a:t>
            </a:r>
            <a:r>
              <a:rPr lang="vi-VN" sz="3200" baseline="-25000" dirty="0">
                <a:solidFill>
                  <a:srgbClr val="000000"/>
                </a:solidFill>
                <a:effectLst/>
                <a:latin typeface="Times New Roman" panose="02020603050405020304" pitchFamily="18" charset="0"/>
                <a:ea typeface="Times New Roman" panose="02020603050405020304" pitchFamily="18" charset="0"/>
              </a:rPr>
              <a:t>nước</a:t>
            </a:r>
            <a:r>
              <a:rPr lang="vi-VN" sz="3200" dirty="0">
                <a:solidFill>
                  <a:srgbClr val="000000"/>
                </a:solidFill>
                <a:effectLst/>
                <a:latin typeface="Times New Roman" panose="02020603050405020304" pitchFamily="18" charset="0"/>
                <a:ea typeface="Times New Roman" panose="02020603050405020304" pitchFamily="18" charset="0"/>
              </a:rPr>
              <a:t>= m </a:t>
            </a:r>
            <a:r>
              <a:rPr lang="vi-VN" sz="3200" baseline="-25000" dirty="0">
                <a:solidFill>
                  <a:srgbClr val="000000"/>
                </a:solidFill>
                <a:effectLst/>
                <a:latin typeface="Times New Roman" panose="02020603050405020304" pitchFamily="18" charset="0"/>
                <a:ea typeface="Times New Roman" panose="02020603050405020304" pitchFamily="18" charset="0"/>
              </a:rPr>
              <a:t>nước</a:t>
            </a:r>
            <a:r>
              <a:rPr lang="vi-VN" sz="3200" dirty="0">
                <a:solidFill>
                  <a:srgbClr val="000000"/>
                </a:solidFill>
                <a:effectLst/>
                <a:latin typeface="Times New Roman" panose="02020603050405020304" pitchFamily="18" charset="0"/>
                <a:ea typeface="Times New Roman" panose="02020603050405020304" pitchFamily="18" charset="0"/>
              </a:rPr>
              <a:t> /M </a:t>
            </a:r>
            <a:r>
              <a:rPr lang="vi-VN" sz="3200" baseline="-25000" dirty="0">
                <a:solidFill>
                  <a:srgbClr val="000000"/>
                </a:solidFill>
                <a:effectLst/>
                <a:latin typeface="Times New Roman" panose="02020603050405020304" pitchFamily="18" charset="0"/>
                <a:ea typeface="Times New Roman" panose="02020603050405020304" pitchFamily="18" charset="0"/>
              </a:rPr>
              <a:t>nước</a:t>
            </a:r>
            <a:r>
              <a:rPr lang="vi-VN" sz="3200" dirty="0">
                <a:solidFill>
                  <a:srgbClr val="000000"/>
                </a:solidFill>
                <a:effectLst/>
                <a:latin typeface="Times New Roman" panose="02020603050405020304" pitchFamily="18" charset="0"/>
                <a:ea typeface="Times New Roman" panose="02020603050405020304" pitchFamily="18" charset="0"/>
              </a:rPr>
              <a:t> = 9 /18  = 0,5 (mol)</a:t>
            </a:r>
            <a:endParaRPr lang="en-US" sz="32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B40C0F2C-346D-476D-8FC9-3F757762E429}"/>
              </a:ext>
            </a:extLst>
          </p:cNvPr>
          <p:cNvSpPr txBox="1"/>
          <p:nvPr/>
        </p:nvSpPr>
        <p:spPr>
          <a:xfrm>
            <a:off x="655982" y="3738559"/>
            <a:ext cx="10969487" cy="1745863"/>
          </a:xfrm>
          <a:prstGeom prst="rect">
            <a:avLst/>
          </a:prstGeom>
          <a:noFill/>
        </p:spPr>
        <p:txBody>
          <a:bodyPr wrap="square">
            <a:spAutoFit/>
          </a:bodyPr>
          <a:lstStyle/>
          <a:p>
            <a:pPr>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3.</a:t>
            </a:r>
            <a:endParaRPr lang="en-US" sz="3200" dirty="0">
              <a:effectLst/>
              <a:latin typeface="Times New Roman" panose="02020603050405020304" pitchFamily="18" charset="0"/>
              <a:ea typeface="Times New Roman" panose="02020603050405020304" pitchFamily="18" charset="0"/>
            </a:endParaRPr>
          </a:p>
          <a:p>
            <a:pPr>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a. </a:t>
            </a:r>
            <a:r>
              <a:rPr lang="vi-VN" sz="3200" dirty="0">
                <a:effectLst/>
                <a:latin typeface="Times New Roman" panose="02020603050405020304" pitchFamily="18" charset="0"/>
                <a:ea typeface="Times New Roman" panose="02020603050405020304" pitchFamily="18" charset="0"/>
              </a:rPr>
              <a:t>Khối lượng phân tử CaCO</a:t>
            </a:r>
            <a:r>
              <a:rPr lang="vi-VN" sz="3200" baseline="-25000" dirty="0">
                <a:effectLst/>
                <a:latin typeface="Times New Roman" panose="02020603050405020304" pitchFamily="18" charset="0"/>
                <a:ea typeface="Times New Roman" panose="02020603050405020304" pitchFamily="18" charset="0"/>
              </a:rPr>
              <a:t>3</a:t>
            </a:r>
            <a:r>
              <a:rPr lang="vi-VN" sz="3200" dirty="0">
                <a:effectLst/>
                <a:latin typeface="Times New Roman" panose="02020603050405020304" pitchFamily="18" charset="0"/>
                <a:ea typeface="Times New Roman" panose="02020603050405020304" pitchFamily="18" charset="0"/>
              </a:rPr>
              <a:t> = 40 + 12 + 16 x 3 = 100 </a:t>
            </a:r>
            <a:r>
              <a:rPr lang="en-US" sz="3200" dirty="0">
                <a:effectLst/>
                <a:latin typeface="Times New Roman" panose="02020603050405020304" pitchFamily="18" charset="0"/>
                <a:ea typeface="Times New Roman" panose="02020603050405020304" pitchFamily="18" charset="0"/>
              </a:rPr>
              <a:t>(amu)</a:t>
            </a:r>
          </a:p>
          <a:p>
            <a:pPr>
              <a:lnSpc>
                <a:spcPct val="115000"/>
              </a:lnSpc>
            </a:pPr>
            <a:r>
              <a:rPr lang="en-US" sz="3200" dirty="0">
                <a:effectLst/>
                <a:latin typeface="Times New Roman" panose="02020603050405020304" pitchFamily="18" charset="0"/>
                <a:ea typeface="Times New Roman" panose="02020603050405020304" pitchFamily="18" charset="0"/>
              </a:rPr>
              <a:t>   b. </a:t>
            </a:r>
            <a:r>
              <a:rPr lang="vi-VN" sz="3200" dirty="0">
                <a:effectLst/>
                <a:latin typeface="Times New Roman" panose="02020603050405020304" pitchFamily="18" charset="0"/>
                <a:ea typeface="Times New Roman" panose="02020603050405020304" pitchFamily="18" charset="0"/>
              </a:rPr>
              <a:t>Khối lượng của 0,2 mol CaCO</a:t>
            </a:r>
            <a:r>
              <a:rPr lang="vi-VN" sz="3200" baseline="-25000" dirty="0">
                <a:effectLst/>
                <a:latin typeface="Times New Roman" panose="02020603050405020304" pitchFamily="18" charset="0"/>
                <a:ea typeface="Times New Roman" panose="02020603050405020304" pitchFamily="18" charset="0"/>
              </a:rPr>
              <a:t>3</a:t>
            </a:r>
            <a:r>
              <a:rPr lang="vi-VN" sz="3200" dirty="0">
                <a:effectLst/>
                <a:latin typeface="Times New Roman" panose="02020603050405020304" pitchFamily="18" charset="0"/>
                <a:ea typeface="Times New Roman" panose="02020603050405020304" pitchFamily="18" charset="0"/>
              </a:rPr>
              <a:t> = 0,2 x 100 = 20 </a:t>
            </a:r>
            <a:r>
              <a:rPr lang="en-US" sz="3200" dirty="0">
                <a:effectLst/>
                <a:latin typeface="Times New Roman" panose="02020603050405020304" pitchFamily="18" charset="0"/>
                <a:ea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rPr>
              <a:t>gam</a:t>
            </a:r>
            <a:r>
              <a:rPr lang="en-US" sz="3200" dirty="0">
                <a:effectLst/>
                <a:latin typeface="Times New Roman" panose="02020603050405020304" pitchFamily="18" charset="0"/>
                <a:ea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93936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4D9F4B-E2F0-4266-88FE-CFF5161F26E1}"/>
              </a:ext>
            </a:extLst>
          </p:cNvPr>
          <p:cNvSpPr txBox="1"/>
          <p:nvPr/>
        </p:nvSpPr>
        <p:spPr>
          <a:xfrm>
            <a:off x="0" y="244802"/>
            <a:ext cx="6097656" cy="612732"/>
          </a:xfrm>
          <a:prstGeom prst="rect">
            <a:avLst/>
          </a:prstGeom>
          <a:noFill/>
        </p:spPr>
        <p:txBody>
          <a:bodyPr wrap="square">
            <a:spAutoFit/>
          </a:bodyPr>
          <a:lstStyle/>
          <a:p>
            <a:pPr marR="161925" algn="ctr">
              <a:lnSpc>
                <a:spcPct val="115000"/>
              </a:lnSpc>
              <a:spcAft>
                <a:spcPts val="800"/>
              </a:spcAft>
            </a:pPr>
            <a:r>
              <a:rPr lang="en-US" sz="3200" b="1" i="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3.</a:t>
            </a:r>
            <a:r>
              <a:rPr lang="en-US" sz="32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3200" b="1" i="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tích</a:t>
            </a:r>
            <a:r>
              <a:rPr lang="en-US" sz="3200" b="1" i="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mol </a:t>
            </a:r>
            <a:r>
              <a:rPr lang="en-US" sz="3200" b="1" i="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b="1" i="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3200" b="1" i="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i="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khí</a:t>
            </a:r>
            <a:endParaRPr lang="en-US" sz="3200" i="1"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2A97C44-F157-4966-9ACF-E3B13AFE5698}"/>
              </a:ext>
            </a:extLst>
          </p:cNvPr>
          <p:cNvSpPr txBox="1"/>
          <p:nvPr/>
        </p:nvSpPr>
        <p:spPr>
          <a:xfrm>
            <a:off x="593861" y="1012790"/>
            <a:ext cx="10975287" cy="1179041"/>
          </a:xfrm>
          <a:prstGeom prst="rect">
            <a:avLst/>
          </a:prstGeom>
          <a:noFill/>
        </p:spPr>
        <p:txBody>
          <a:bodyPr wrap="square">
            <a:spAutoFit/>
          </a:bodyPr>
          <a:lstStyle/>
          <a:p>
            <a:pPr algn="just">
              <a:lnSpc>
                <a:spcPct val="115000"/>
              </a:lnSpc>
              <a:spcAft>
                <a:spcPts val="800"/>
              </a:spcAft>
            </a:pPr>
            <a:r>
              <a:rPr lang="de-DE" sz="1800" kern="1200" dirty="0">
                <a:effectLst/>
                <a:latin typeface="Times New Roman" panose="02020603050405020304" pitchFamily="18" charset="0"/>
                <a:ea typeface="+mn-ea"/>
                <a:cs typeface="Times New Roman" panose="02020603050405020304" pitchFamily="18" charset="0"/>
              </a:rPr>
              <a:t> </a:t>
            </a:r>
            <a:r>
              <a:rPr lang="de-DE" sz="3200" kern="1200" dirty="0">
                <a:effectLst/>
                <a:latin typeface="Times New Roman" panose="02020603050405020304" pitchFamily="18" charset="0"/>
                <a:ea typeface="+mn-ea"/>
                <a:cs typeface="Times New Roman" panose="02020603050405020304" pitchFamily="18" charset="0"/>
              </a:rPr>
              <a:t>- </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Thể tích mol của chất khí là thể tích chiếm bởi N</a:t>
            </a:r>
            <a:r>
              <a:rPr lang="de-DE"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phân tử của chất khí đó.</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AEE2D8B-1E87-41FE-881A-920E2426D664}"/>
              </a:ext>
            </a:extLst>
          </p:cNvPr>
          <p:cNvSpPr txBox="1"/>
          <p:nvPr/>
        </p:nvSpPr>
        <p:spPr>
          <a:xfrm>
            <a:off x="593861" y="2347087"/>
            <a:ext cx="9255817" cy="2424318"/>
          </a:xfrm>
          <a:prstGeom prst="rect">
            <a:avLst/>
          </a:prstGeom>
          <a:noFill/>
        </p:spPr>
        <p:txBody>
          <a:bodyPr wrap="square">
            <a:spAutoFit/>
          </a:bodyPr>
          <a:lstStyle/>
          <a:p>
            <a:pPr algn="just">
              <a:lnSpc>
                <a:spcPct val="115000"/>
              </a:lnSpc>
              <a:spcAft>
                <a:spcPts val="800"/>
              </a:spcAft>
            </a:pP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Công thức tính thể tích mol của chất khí ở đktc: </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algn="just" fontAlgn="base">
              <a:lnSpc>
                <a:spcPct val="115000"/>
              </a:lnSpc>
            </a:pPr>
            <a:r>
              <a:rPr lang="en-US" sz="3200" dirty="0">
                <a:solidFill>
                  <a:srgbClr val="000000"/>
                </a:solidFill>
                <a:effectLst/>
                <a:latin typeface="Times New Roman" panose="02020603050405020304" pitchFamily="18" charset="0"/>
                <a:ea typeface="Calibri" panose="020F0502020204030204" pitchFamily="34" charset="0"/>
              </a:rPr>
              <a:t>             </a:t>
            </a:r>
            <a:r>
              <a:rPr lang="en-US" sz="3200" b="1" dirty="0">
                <a:solidFill>
                  <a:srgbClr val="000000"/>
                </a:solidFill>
                <a:effectLst/>
                <a:latin typeface="Times New Roman" panose="02020603050405020304" pitchFamily="18" charset="0"/>
                <a:ea typeface="Calibri" panose="020F0502020204030204" pitchFamily="34" charset="0"/>
              </a:rPr>
              <a:t>V = 24,79. n</a:t>
            </a:r>
            <a:r>
              <a:rPr lang="en-US" sz="3200" dirty="0">
                <a:solidFill>
                  <a:srgbClr val="000000"/>
                </a:solidFill>
                <a:effectLst/>
                <a:latin typeface="Times New Roman" panose="02020603050405020304" pitchFamily="18" charset="0"/>
                <a:ea typeface="Calibri" panose="020F0502020204030204" pitchFamily="34" charset="0"/>
              </a:rPr>
              <a:t>    (L)</a:t>
            </a:r>
            <a:endParaRPr lang="en-US" sz="3200" dirty="0">
              <a:effectLst/>
              <a:latin typeface="Times New Roman" panose="02020603050405020304" pitchFamily="18" charset="0"/>
              <a:ea typeface="Times New Roman" panose="02020603050405020304" pitchFamily="18" charset="0"/>
            </a:endParaRPr>
          </a:p>
          <a:p>
            <a:pPr algn="just" fontAlgn="base">
              <a:lnSpc>
                <a:spcPct val="115000"/>
              </a:lnSpc>
            </a:pPr>
            <a:r>
              <a:rPr lang="en-US" sz="3200" dirty="0">
                <a:solidFill>
                  <a:srgbClr val="000000"/>
                </a:solidFill>
                <a:effectLst/>
                <a:latin typeface="Times New Roman" panose="02020603050405020304" pitchFamily="18" charset="0"/>
                <a:ea typeface="Calibri" panose="020F0502020204030204" pitchFamily="34" charset="0"/>
              </a:rPr>
              <a:t>     n: </a:t>
            </a:r>
            <a:r>
              <a:rPr lang="en-US" sz="3200" dirty="0" err="1">
                <a:solidFill>
                  <a:srgbClr val="000000"/>
                </a:solidFill>
                <a:effectLst/>
                <a:latin typeface="Times New Roman" panose="02020603050405020304" pitchFamily="18" charset="0"/>
                <a:ea typeface="Calibri" panose="020F0502020204030204" pitchFamily="34" charset="0"/>
              </a:rPr>
              <a:t>số</a:t>
            </a:r>
            <a:r>
              <a:rPr lang="en-US" sz="3200" dirty="0">
                <a:solidFill>
                  <a:srgbClr val="000000"/>
                </a:solidFill>
                <a:effectLst/>
                <a:latin typeface="Times New Roman" panose="02020603050405020304" pitchFamily="18" charset="0"/>
                <a:ea typeface="Calibri" panose="020F0502020204030204" pitchFamily="34" charset="0"/>
              </a:rPr>
              <a:t> mol (mol)</a:t>
            </a:r>
            <a:endParaRPr lang="en-US" sz="3200" dirty="0">
              <a:effectLst/>
              <a:latin typeface="Times New Roman" panose="02020603050405020304" pitchFamily="18" charset="0"/>
              <a:ea typeface="Times New Roman" panose="02020603050405020304" pitchFamily="18" charset="0"/>
            </a:endParaRPr>
          </a:p>
          <a:p>
            <a:pPr algn="just" fontAlgn="base">
              <a:lnSpc>
                <a:spcPct val="115000"/>
              </a:lnSpc>
            </a:pPr>
            <a:r>
              <a:rPr lang="en-US" sz="3200" dirty="0">
                <a:solidFill>
                  <a:srgbClr val="000000"/>
                </a:solidFill>
                <a:effectLst/>
                <a:latin typeface="Times New Roman" panose="02020603050405020304" pitchFamily="18" charset="0"/>
                <a:ea typeface="Calibri" panose="020F0502020204030204" pitchFamily="34" charset="0"/>
              </a:rPr>
              <a:t>     V: </a:t>
            </a:r>
            <a:r>
              <a:rPr lang="en-US" sz="3200" dirty="0" err="1">
                <a:solidFill>
                  <a:srgbClr val="000000"/>
                </a:solidFill>
                <a:effectLst/>
                <a:latin typeface="Times New Roman" panose="02020603050405020304" pitchFamily="18" charset="0"/>
                <a:ea typeface="Calibri" panose="020F0502020204030204" pitchFamily="34" charset="0"/>
              </a:rPr>
              <a:t>thể</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tích</a:t>
            </a:r>
            <a:r>
              <a:rPr lang="en-US" sz="3200" dirty="0">
                <a:solidFill>
                  <a:srgbClr val="000000"/>
                </a:solidFill>
                <a:effectLst/>
                <a:latin typeface="Times New Roman" panose="02020603050405020304" pitchFamily="18" charset="0"/>
                <a:ea typeface="Calibri" panose="020F0502020204030204" pitchFamily="34" charset="0"/>
              </a:rPr>
              <a:t> (L)</a:t>
            </a:r>
            <a:endParaRPr lang="en-US" sz="3200" dirty="0"/>
          </a:p>
        </p:txBody>
      </p:sp>
    </p:spTree>
    <p:extLst>
      <p:ext uri="{BB962C8B-B14F-4D97-AF65-F5344CB8AC3E}">
        <p14:creationId xmlns:p14="http://schemas.microsoft.com/office/powerpoint/2010/main" val="111967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50105-6827-43DC-99C2-56E211388229}"/>
              </a:ext>
            </a:extLst>
          </p:cNvPr>
          <p:cNvSpPr txBox="1"/>
          <p:nvPr/>
        </p:nvSpPr>
        <p:spPr>
          <a:xfrm>
            <a:off x="564874" y="948543"/>
            <a:ext cx="11062252" cy="3046988"/>
          </a:xfrm>
          <a:prstGeom prst="rect">
            <a:avLst/>
          </a:prstGeom>
          <a:noFill/>
        </p:spPr>
        <p:txBody>
          <a:bodyPr wrap="square">
            <a:spAutoFit/>
          </a:bodyPr>
          <a:lstStyle/>
          <a:p>
            <a:r>
              <a:rPr lang="de-DE" sz="3200" dirty="0">
                <a:effectLst/>
                <a:latin typeface="Times New Roman" panose="02020603050405020304" pitchFamily="18" charset="0"/>
                <a:ea typeface="Calibri" panose="020F0502020204030204" pitchFamily="34" charset="0"/>
              </a:rPr>
              <a:t>  1. </a:t>
            </a:r>
            <a:r>
              <a:rPr lang="en-US" sz="3200" dirty="0">
                <a:solidFill>
                  <a:srgbClr val="000000"/>
                </a:solidFill>
                <a:effectLst/>
                <a:latin typeface="Times New Roman" panose="02020603050405020304" pitchFamily="18" charset="0"/>
                <a:ea typeface="Arial" panose="020B0604020202020204" pitchFamily="34" charset="0"/>
              </a:rPr>
              <a:t>Ở 25°C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1 bar, 1,5 mol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chiếm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tích</a:t>
            </a:r>
            <a:r>
              <a:rPr lang="en-US" sz="3200" dirty="0">
                <a:solidFill>
                  <a:srgbClr val="000000"/>
                </a:solidFill>
                <a:effectLst/>
                <a:latin typeface="Times New Roman" panose="02020603050405020304" pitchFamily="18" charset="0"/>
                <a:ea typeface="Arial" panose="020B0604020202020204" pitchFamily="34" charset="0"/>
              </a:rPr>
              <a:t> bao </a:t>
            </a:r>
            <a:r>
              <a:rPr lang="en-US" sz="3200" dirty="0" err="1">
                <a:solidFill>
                  <a:srgbClr val="000000"/>
                </a:solidFill>
                <a:effectLst/>
                <a:latin typeface="Times New Roman" panose="02020603050405020304" pitchFamily="18" charset="0"/>
                <a:ea typeface="Arial" panose="020B0604020202020204" pitchFamily="34" charset="0"/>
              </a:rPr>
              <a:t>nhiêu</a:t>
            </a:r>
            <a:r>
              <a:rPr lang="en-US" sz="3200" dirty="0">
                <a:solidFill>
                  <a:srgbClr val="000000"/>
                </a:solidFill>
                <a:effectLst/>
                <a:latin typeface="Times New Roman" panose="02020603050405020304" pitchFamily="18" charset="0"/>
                <a:ea typeface="Arial" panose="020B0604020202020204" pitchFamily="34" charset="0"/>
              </a:rPr>
              <a:t>?</a:t>
            </a:r>
            <a:br>
              <a:rPr lang="en-US" sz="3200" dirty="0">
                <a:solidFill>
                  <a:srgbClr val="000000"/>
                </a:solidFill>
                <a:effectLst/>
                <a:latin typeface="Times New Roman" panose="02020603050405020304" pitchFamily="18" charset="0"/>
                <a:ea typeface="Arial" panose="020B0604020202020204" pitchFamily="34" charset="0"/>
              </a:rPr>
            </a:br>
            <a:r>
              <a:rPr lang="en-US" sz="3200" dirty="0">
                <a:solidFill>
                  <a:srgbClr val="000000"/>
                </a:solidFill>
                <a:effectLst/>
                <a:latin typeface="Times New Roman" panose="02020603050405020304" pitchFamily="18" charset="0"/>
                <a:ea typeface="Arial" panose="020B0604020202020204" pitchFamily="34" charset="0"/>
              </a:rPr>
              <a:t>  2. </a:t>
            </a:r>
            <a:r>
              <a:rPr lang="en-US" sz="3200" dirty="0" err="1">
                <a:solidFill>
                  <a:srgbClr val="000000"/>
                </a:solidFill>
                <a:effectLst/>
                <a:latin typeface="Times New Roman" panose="02020603050405020304" pitchFamily="18" charset="0"/>
                <a:ea typeface="Arial" panose="020B0604020202020204" pitchFamily="34" charset="0"/>
              </a:rPr>
              <a:t>Một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hỗn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hợp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gồm</a:t>
            </a:r>
            <a:r>
              <a:rPr lang="en-US" sz="3200" dirty="0">
                <a:solidFill>
                  <a:srgbClr val="000000"/>
                </a:solidFill>
                <a:effectLst/>
                <a:latin typeface="Times New Roman" panose="02020603050405020304" pitchFamily="18" charset="0"/>
                <a:ea typeface="Arial" panose="020B0604020202020204" pitchFamily="34" charset="0"/>
              </a:rPr>
              <a:t> 1 mol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oxygen </a:t>
            </a:r>
            <a:r>
              <a:rPr lang="en-US" sz="3200" dirty="0" err="1">
                <a:solidFill>
                  <a:srgbClr val="000000"/>
                </a:solidFill>
                <a:effectLst/>
                <a:latin typeface="Times New Roman" panose="02020603050405020304" pitchFamily="18" charset="0"/>
                <a:ea typeface="Arial" panose="020B0604020202020204" pitchFamily="34" charset="0"/>
              </a:rPr>
              <a:t>với</a:t>
            </a:r>
            <a:r>
              <a:rPr lang="en-US" sz="3200" dirty="0">
                <a:solidFill>
                  <a:srgbClr val="000000"/>
                </a:solidFill>
                <a:effectLst/>
                <a:latin typeface="Times New Roman" panose="02020603050405020304" pitchFamily="18" charset="0"/>
                <a:ea typeface="Arial" panose="020B0604020202020204" pitchFamily="34" charset="0"/>
              </a:rPr>
              <a:t> 4 mol </a:t>
            </a:r>
            <a:r>
              <a:rPr lang="en-US" sz="3200" dirty="0" err="1">
                <a:solidFill>
                  <a:srgbClr val="000000"/>
                </a:solidFill>
                <a:effectLst/>
                <a:latin typeface="Times New Roman" panose="02020603050405020304" pitchFamily="18" charset="0"/>
                <a:ea typeface="Arial" panose="020B0604020202020204" pitchFamily="34" charset="0"/>
              </a:rPr>
              <a:t>khi</a:t>
            </a:r>
            <a:r>
              <a:rPr lang="en-US" sz="3200" dirty="0">
                <a:solidFill>
                  <a:srgbClr val="000000"/>
                </a:solidFill>
                <a:effectLst/>
                <a:latin typeface="Times New Roman" panose="02020603050405020304" pitchFamily="18" charset="0"/>
                <a:ea typeface="Arial" panose="020B0604020202020204" pitchFamily="34" charset="0"/>
              </a:rPr>
              <a:t> nitrogen. Ở    </a:t>
            </a:r>
          </a:p>
          <a:p>
            <a:r>
              <a:rPr lang="en-US" sz="3200" dirty="0">
                <a:solidFill>
                  <a:srgbClr val="000000"/>
                </a:solidFill>
                <a:latin typeface="Times New Roman" panose="02020603050405020304" pitchFamily="18" charset="0"/>
                <a:ea typeface="Arial" panose="020B0604020202020204" pitchFamily="34" charset="0"/>
              </a:rPr>
              <a:t>      </a:t>
            </a:r>
            <a:r>
              <a:rPr lang="en-US" sz="3200" dirty="0">
                <a:solidFill>
                  <a:srgbClr val="000000"/>
                </a:solidFill>
                <a:effectLst/>
                <a:latin typeface="Times New Roman" panose="02020603050405020304" pitchFamily="18" charset="0"/>
                <a:ea typeface="Arial" panose="020B0604020202020204" pitchFamily="34" charset="0"/>
              </a:rPr>
              <a:t>25°C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1 bar, </a:t>
            </a:r>
            <a:r>
              <a:rPr lang="en-US" sz="3200" dirty="0" err="1">
                <a:solidFill>
                  <a:srgbClr val="000000"/>
                </a:solidFill>
                <a:effectLst/>
                <a:latin typeface="Times New Roman" panose="02020603050405020304" pitchFamily="18" charset="0"/>
                <a:ea typeface="Arial" panose="020B0604020202020204" pitchFamily="34" charset="0"/>
              </a:rPr>
              <a:t>hỗn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hợp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này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tích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a:t>
            </a:r>
            <a:r>
              <a:rPr lang="en-US" sz="3200" dirty="0">
                <a:solidFill>
                  <a:srgbClr val="000000"/>
                </a:solidFill>
                <a:effectLst/>
                <a:latin typeface="Times New Roman" panose="02020603050405020304" pitchFamily="18" charset="0"/>
                <a:ea typeface="Arial" panose="020B0604020202020204" pitchFamily="34" charset="0"/>
              </a:rPr>
              <a:t> bao </a:t>
            </a:r>
            <a:r>
              <a:rPr lang="en-US" sz="3200" dirty="0" err="1">
                <a:solidFill>
                  <a:srgbClr val="000000"/>
                </a:solidFill>
                <a:effectLst/>
                <a:latin typeface="Times New Roman" panose="02020603050405020304" pitchFamily="18" charset="0"/>
                <a:ea typeface="Arial" panose="020B0604020202020204" pitchFamily="34" charset="0"/>
              </a:rPr>
              <a:t>nhiêu</a:t>
            </a:r>
            <a:r>
              <a:rPr lang="en-US" sz="3200" dirty="0">
                <a:solidFill>
                  <a:srgbClr val="000000"/>
                </a:solidFill>
                <a:effectLst/>
                <a:latin typeface="Times New Roman" panose="02020603050405020304" pitchFamily="18" charset="0"/>
                <a:ea typeface="Arial" panose="020B0604020202020204" pitchFamily="34" charset="0"/>
              </a:rPr>
              <a:t>?</a:t>
            </a:r>
            <a:br>
              <a:rPr lang="en-US" sz="3200" dirty="0">
                <a:solidFill>
                  <a:srgbClr val="000000"/>
                </a:solidFill>
                <a:effectLst/>
                <a:latin typeface="Times New Roman" panose="02020603050405020304" pitchFamily="18" charset="0"/>
                <a:ea typeface="Arial" panose="020B0604020202020204" pitchFamily="34" charset="0"/>
              </a:rPr>
            </a:br>
            <a:r>
              <a:rPr lang="en-US" sz="3200" dirty="0">
                <a:solidFill>
                  <a:srgbClr val="000000"/>
                </a:solidFill>
                <a:effectLst/>
                <a:latin typeface="Times New Roman" panose="02020603050405020304" pitchFamily="18" charset="0"/>
                <a:ea typeface="Arial" panose="020B0604020202020204" pitchFamily="34" charset="0"/>
              </a:rPr>
              <a:t>  3. </a:t>
            </a:r>
            <a:r>
              <a:rPr lang="en-US" sz="3200" dirty="0" err="1">
                <a:solidFill>
                  <a:srgbClr val="000000"/>
                </a:solidFill>
                <a:effectLst/>
                <a:latin typeface="Times New Roman" panose="02020603050405020304" pitchFamily="18" charset="0"/>
                <a:ea typeface="Arial" panose="020B0604020202020204" pitchFamily="34" charset="0"/>
              </a:rPr>
              <a:t>Tính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số</a:t>
            </a:r>
            <a:r>
              <a:rPr lang="en-US" sz="3200" dirty="0">
                <a:solidFill>
                  <a:srgbClr val="000000"/>
                </a:solidFill>
                <a:effectLst/>
                <a:latin typeface="Times New Roman" panose="02020603050405020304" pitchFamily="18" charset="0"/>
                <a:ea typeface="Arial" panose="020B0604020202020204" pitchFamily="34" charset="0"/>
              </a:rPr>
              <a:t> mol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chứa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trong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bình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tích</a:t>
            </a:r>
            <a:r>
              <a:rPr lang="en-US" sz="3200" dirty="0">
                <a:solidFill>
                  <a:srgbClr val="000000"/>
                </a:solidFill>
                <a:effectLst/>
                <a:latin typeface="Times New Roman" panose="02020603050405020304" pitchFamily="18" charset="0"/>
                <a:ea typeface="Arial" panose="020B0604020202020204" pitchFamily="34" charset="0"/>
              </a:rPr>
              <a:t> 500 </a:t>
            </a:r>
            <a:r>
              <a:rPr lang="en-US" sz="3200" dirty="0" err="1">
                <a:solidFill>
                  <a:srgbClr val="000000"/>
                </a:solidFill>
                <a:effectLst/>
                <a:latin typeface="Times New Roman" panose="02020603050405020304" pitchFamily="18" charset="0"/>
                <a:ea typeface="Arial" panose="020B0604020202020204" pitchFamily="34" charset="0"/>
              </a:rPr>
              <a:t>mililit</a:t>
            </a:r>
            <a:r>
              <a:rPr lang="en-US" sz="3200" dirty="0">
                <a:solidFill>
                  <a:srgbClr val="000000"/>
                </a:solidFill>
                <a:effectLst/>
                <a:latin typeface="Times New Roman" panose="02020603050405020304" pitchFamily="18" charset="0"/>
                <a:ea typeface="Arial" panose="020B0604020202020204" pitchFamily="34" charset="0"/>
              </a:rPr>
              <a:t> ở 25°C   </a:t>
            </a:r>
          </a:p>
          <a:p>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1 bar.</a:t>
            </a:r>
            <a:br>
              <a:rPr lang="en-US" sz="3200" dirty="0">
                <a:solidFill>
                  <a:srgbClr val="000000"/>
                </a:solidFill>
                <a:effectLst/>
                <a:latin typeface="Times New Roman" panose="02020603050405020304" pitchFamily="18" charset="0"/>
                <a:ea typeface="Arial" panose="020B0604020202020204" pitchFamily="34" charset="0"/>
              </a:rPr>
            </a:br>
            <a:endParaRPr lang="en-US" sz="3200" dirty="0"/>
          </a:p>
        </p:txBody>
      </p:sp>
    </p:spTree>
    <p:extLst>
      <p:ext uri="{BB962C8B-B14F-4D97-AF65-F5344CB8AC3E}">
        <p14:creationId xmlns:p14="http://schemas.microsoft.com/office/powerpoint/2010/main" val="2294270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74A27C-2B52-423C-9955-689F59B040E3}"/>
              </a:ext>
            </a:extLst>
          </p:cNvPr>
          <p:cNvSpPr txBox="1"/>
          <p:nvPr/>
        </p:nvSpPr>
        <p:spPr>
          <a:xfrm>
            <a:off x="564874" y="782671"/>
            <a:ext cx="11062252" cy="584775"/>
          </a:xfrm>
          <a:prstGeom prst="rect">
            <a:avLst/>
          </a:prstGeom>
          <a:noFill/>
        </p:spPr>
        <p:txBody>
          <a:bodyPr wrap="square">
            <a:spAutoFit/>
          </a:bodyPr>
          <a:lstStyle/>
          <a:p>
            <a:r>
              <a:rPr lang="de-DE" sz="3200" dirty="0">
                <a:effectLst/>
                <a:latin typeface="Times New Roman" panose="02020603050405020304" pitchFamily="18" charset="0"/>
                <a:ea typeface="Calibri" panose="020F0502020204030204" pitchFamily="34" charset="0"/>
              </a:rPr>
              <a:t>  1. </a:t>
            </a:r>
            <a:r>
              <a:rPr lang="en-US" sz="3200" dirty="0">
                <a:solidFill>
                  <a:srgbClr val="000000"/>
                </a:solidFill>
                <a:effectLst/>
                <a:latin typeface="Times New Roman" panose="02020603050405020304" pitchFamily="18" charset="0"/>
                <a:ea typeface="Arial" panose="020B0604020202020204" pitchFamily="34" charset="0"/>
              </a:rPr>
              <a:t>Ở 25°C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1 bar, 1,5 mol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chiếm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tích</a:t>
            </a:r>
            <a:r>
              <a:rPr lang="en-US" sz="3200" dirty="0">
                <a:solidFill>
                  <a:srgbClr val="000000"/>
                </a:solidFill>
                <a:effectLst/>
                <a:latin typeface="Times New Roman" panose="02020603050405020304" pitchFamily="18" charset="0"/>
                <a:ea typeface="Arial" panose="020B0604020202020204" pitchFamily="34" charset="0"/>
              </a:rPr>
              <a:t> bao </a:t>
            </a:r>
            <a:r>
              <a:rPr lang="en-US" sz="3200" dirty="0" err="1">
                <a:solidFill>
                  <a:srgbClr val="000000"/>
                </a:solidFill>
                <a:effectLst/>
                <a:latin typeface="Times New Roman" panose="02020603050405020304" pitchFamily="18" charset="0"/>
                <a:ea typeface="Arial" panose="020B0604020202020204" pitchFamily="34" charset="0"/>
              </a:rPr>
              <a:t>nhiêu</a:t>
            </a:r>
            <a:r>
              <a:rPr lang="en-US" sz="3200" dirty="0">
                <a:solidFill>
                  <a:srgbClr val="000000"/>
                </a:solidFill>
                <a:effectLst/>
                <a:latin typeface="Times New Roman" panose="02020603050405020304" pitchFamily="18" charset="0"/>
                <a:ea typeface="Arial" panose="020B0604020202020204" pitchFamily="34" charset="0"/>
              </a:rPr>
              <a:t>?</a:t>
            </a:r>
            <a:endParaRPr lang="en-US" sz="3200" dirty="0"/>
          </a:p>
        </p:txBody>
      </p:sp>
      <p:sp>
        <p:nvSpPr>
          <p:cNvPr id="7" name="TextBox 6">
            <a:extLst>
              <a:ext uri="{FF2B5EF4-FFF2-40B4-BE49-F238E27FC236}">
                <a16:creationId xmlns:a16="http://schemas.microsoft.com/office/drawing/2014/main" id="{5A21F926-14E3-439E-9008-5AC7D554E128}"/>
              </a:ext>
            </a:extLst>
          </p:cNvPr>
          <p:cNvSpPr txBox="1"/>
          <p:nvPr/>
        </p:nvSpPr>
        <p:spPr>
          <a:xfrm>
            <a:off x="149088" y="1931817"/>
            <a:ext cx="11708296" cy="2238562"/>
          </a:xfrm>
          <a:prstGeom prst="rect">
            <a:avLst/>
          </a:prstGeom>
          <a:noFill/>
        </p:spPr>
        <p:txBody>
          <a:bodyPr wrap="square">
            <a:spAutoFit/>
          </a:bodyPr>
          <a:lstStyle/>
          <a:p>
            <a:pPr>
              <a:lnSpc>
                <a:spcPct val="115000"/>
              </a:lnSpc>
              <a:spcAft>
                <a:spcPts val="800"/>
              </a:spcAft>
            </a:pP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de-DE" sz="3200" u="sng" dirty="0">
                <a:effectLst/>
                <a:latin typeface="Times New Roman" panose="02020603050405020304" pitchFamily="18" charset="0"/>
                <a:ea typeface="Times New Roman" panose="02020603050405020304" pitchFamily="18" charset="0"/>
                <a:cs typeface="Times New Roman" panose="02020603050405020304" pitchFamily="18" charset="0"/>
              </a:rPr>
              <a:t>Đáp án</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r>
              <a:rPr lang="de-DE" sz="3200" dirty="0">
                <a:effectLst/>
                <a:latin typeface="Times New Roman" panose="02020603050405020304" pitchFamily="18" charset="0"/>
                <a:ea typeface="Arial" panose="020B0604020202020204" pitchFamily="34" charset="0"/>
                <a:cs typeface="Times New Roman" panose="02020603050405020304" pitchFamily="18" charset="0"/>
              </a:rPr>
              <a:t>  1.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tích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1,5 mol (ở 1 bar, 250C)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p>
          <a:p>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1,5 x 24,79 = 37,185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lít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b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40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ngộ nghĩnh [NEW] - Cẩm Nang Tiếng 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17" y="97200"/>
            <a:ext cx="1091316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2842592" y="2202761"/>
            <a:ext cx="711538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solidFill>
                  <a:srgbClr val="FF0000"/>
                </a:solidFill>
              </a:rPr>
              <a:t>BÀI 3  </a:t>
            </a:r>
          </a:p>
          <a:p>
            <a:pPr algn="ctr" eaLnBrk="1" hangingPunct="1">
              <a:spcBef>
                <a:spcPct val="0"/>
              </a:spcBef>
              <a:buFontTx/>
              <a:buNone/>
            </a:pPr>
            <a:r>
              <a:rPr lang="en-US" altLang="en-US" sz="4000" b="1" dirty="0">
                <a:solidFill>
                  <a:srgbClr val="FF0000"/>
                </a:solidFill>
              </a:rPr>
              <a:t>MOL VÀ TỈ KHỐI CHẤT KHÍ</a:t>
            </a:r>
            <a:endParaRPr lang="vi-VN" altLang="en-US" sz="4000" b="1" dirty="0">
              <a:solidFill>
                <a:srgbClr val="FF0000"/>
              </a:solidFill>
            </a:endParaRPr>
          </a:p>
        </p:txBody>
      </p:sp>
    </p:spTree>
    <p:extLst>
      <p:ext uri="{BB962C8B-B14F-4D97-AF65-F5344CB8AC3E}">
        <p14:creationId xmlns:p14="http://schemas.microsoft.com/office/powerpoint/2010/main" val="4138306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50105-6827-43DC-99C2-56E211388229}"/>
              </a:ext>
            </a:extLst>
          </p:cNvPr>
          <p:cNvSpPr txBox="1"/>
          <p:nvPr/>
        </p:nvSpPr>
        <p:spPr>
          <a:xfrm>
            <a:off x="776908" y="769638"/>
            <a:ext cx="11062252" cy="1569660"/>
          </a:xfrm>
          <a:prstGeom prst="rect">
            <a:avLst/>
          </a:prstGeom>
          <a:noFill/>
        </p:spPr>
        <p:txBody>
          <a:bodyPr wrap="square">
            <a:spAutoFit/>
          </a:bodyPr>
          <a:lstStyle/>
          <a:p>
            <a:r>
              <a:rPr lang="en-US" sz="3200" dirty="0">
                <a:solidFill>
                  <a:srgbClr val="000000"/>
                </a:solidFill>
                <a:effectLst/>
                <a:latin typeface="Times New Roman" panose="02020603050405020304" pitchFamily="18" charset="0"/>
                <a:ea typeface="Arial" panose="020B0604020202020204" pitchFamily="34" charset="0"/>
              </a:rPr>
              <a:t>2. </a:t>
            </a:r>
            <a:r>
              <a:rPr lang="en-US" sz="3200" dirty="0" err="1">
                <a:solidFill>
                  <a:srgbClr val="000000"/>
                </a:solidFill>
                <a:effectLst/>
                <a:latin typeface="Times New Roman" panose="02020603050405020304" pitchFamily="18" charset="0"/>
                <a:ea typeface="Arial" panose="020B0604020202020204" pitchFamily="34" charset="0"/>
              </a:rPr>
              <a:t>Một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hỗn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hợp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gồm</a:t>
            </a:r>
            <a:r>
              <a:rPr lang="en-US" sz="3200" dirty="0">
                <a:solidFill>
                  <a:srgbClr val="000000"/>
                </a:solidFill>
                <a:effectLst/>
                <a:latin typeface="Times New Roman" panose="02020603050405020304" pitchFamily="18" charset="0"/>
                <a:ea typeface="Arial" panose="020B0604020202020204" pitchFamily="34" charset="0"/>
              </a:rPr>
              <a:t> 1 mol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oxygen </a:t>
            </a:r>
            <a:r>
              <a:rPr lang="en-US" sz="3200" dirty="0" err="1">
                <a:solidFill>
                  <a:srgbClr val="000000"/>
                </a:solidFill>
                <a:effectLst/>
                <a:latin typeface="Times New Roman" panose="02020603050405020304" pitchFamily="18" charset="0"/>
                <a:ea typeface="Arial" panose="020B0604020202020204" pitchFamily="34" charset="0"/>
              </a:rPr>
              <a:t>với</a:t>
            </a:r>
            <a:r>
              <a:rPr lang="en-US" sz="3200" dirty="0">
                <a:solidFill>
                  <a:srgbClr val="000000"/>
                </a:solidFill>
                <a:effectLst/>
                <a:latin typeface="Times New Roman" panose="02020603050405020304" pitchFamily="18" charset="0"/>
                <a:ea typeface="Arial" panose="020B0604020202020204" pitchFamily="34" charset="0"/>
              </a:rPr>
              <a:t> 4 mol </a:t>
            </a:r>
            <a:r>
              <a:rPr lang="en-US" sz="3200" dirty="0" err="1">
                <a:solidFill>
                  <a:srgbClr val="000000"/>
                </a:solidFill>
                <a:effectLst/>
                <a:latin typeface="Times New Roman" panose="02020603050405020304" pitchFamily="18" charset="0"/>
                <a:ea typeface="Arial" panose="020B0604020202020204" pitchFamily="34" charset="0"/>
              </a:rPr>
              <a:t>khi</a:t>
            </a:r>
            <a:r>
              <a:rPr lang="en-US" sz="3200" dirty="0">
                <a:solidFill>
                  <a:srgbClr val="000000"/>
                </a:solidFill>
                <a:effectLst/>
                <a:latin typeface="Times New Roman" panose="02020603050405020304" pitchFamily="18" charset="0"/>
                <a:ea typeface="Arial" panose="020B0604020202020204" pitchFamily="34" charset="0"/>
              </a:rPr>
              <a:t> nitrogen. Ở    </a:t>
            </a:r>
          </a:p>
          <a:p>
            <a:r>
              <a:rPr lang="en-US" sz="3200" dirty="0">
                <a:solidFill>
                  <a:srgbClr val="000000"/>
                </a:solidFill>
                <a:latin typeface="Times New Roman" panose="02020603050405020304" pitchFamily="18" charset="0"/>
                <a:ea typeface="Arial" panose="020B0604020202020204" pitchFamily="34" charset="0"/>
              </a:rPr>
              <a:t>      </a:t>
            </a:r>
            <a:r>
              <a:rPr lang="en-US" sz="3200" dirty="0">
                <a:solidFill>
                  <a:srgbClr val="000000"/>
                </a:solidFill>
                <a:effectLst/>
                <a:latin typeface="Times New Roman" panose="02020603050405020304" pitchFamily="18" charset="0"/>
                <a:ea typeface="Arial" panose="020B0604020202020204" pitchFamily="34" charset="0"/>
              </a:rPr>
              <a:t>25°C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1 bar, </a:t>
            </a:r>
            <a:r>
              <a:rPr lang="en-US" sz="3200" dirty="0" err="1">
                <a:solidFill>
                  <a:srgbClr val="000000"/>
                </a:solidFill>
                <a:effectLst/>
                <a:latin typeface="Times New Roman" panose="02020603050405020304" pitchFamily="18" charset="0"/>
                <a:ea typeface="Arial" panose="020B0604020202020204" pitchFamily="34" charset="0"/>
              </a:rPr>
              <a:t>hỗn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hợp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này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tích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a:t>
            </a:r>
            <a:r>
              <a:rPr lang="en-US" sz="3200" dirty="0">
                <a:solidFill>
                  <a:srgbClr val="000000"/>
                </a:solidFill>
                <a:effectLst/>
                <a:latin typeface="Times New Roman" panose="02020603050405020304" pitchFamily="18" charset="0"/>
                <a:ea typeface="Arial" panose="020B0604020202020204" pitchFamily="34" charset="0"/>
              </a:rPr>
              <a:t> bao </a:t>
            </a:r>
            <a:r>
              <a:rPr lang="en-US" sz="3200" dirty="0" err="1">
                <a:solidFill>
                  <a:srgbClr val="000000"/>
                </a:solidFill>
                <a:effectLst/>
                <a:latin typeface="Times New Roman" panose="02020603050405020304" pitchFamily="18" charset="0"/>
                <a:ea typeface="Arial" panose="020B0604020202020204" pitchFamily="34" charset="0"/>
              </a:rPr>
              <a:t>nhiêu</a:t>
            </a:r>
            <a:r>
              <a:rPr lang="en-US" sz="3200" dirty="0">
                <a:solidFill>
                  <a:srgbClr val="000000"/>
                </a:solidFill>
                <a:effectLst/>
                <a:latin typeface="Times New Roman" panose="02020603050405020304" pitchFamily="18" charset="0"/>
                <a:ea typeface="Arial" panose="020B0604020202020204" pitchFamily="34" charset="0"/>
              </a:rPr>
              <a:t>?</a:t>
            </a:r>
            <a:br>
              <a:rPr lang="en-US" sz="3200" dirty="0">
                <a:solidFill>
                  <a:srgbClr val="000000"/>
                </a:solidFill>
                <a:effectLst/>
                <a:latin typeface="Times New Roman" panose="02020603050405020304" pitchFamily="18" charset="0"/>
                <a:ea typeface="Arial" panose="020B0604020202020204" pitchFamily="34" charset="0"/>
              </a:rPr>
            </a:br>
            <a:r>
              <a:rPr lang="en-US" sz="3200" dirty="0">
                <a:solidFill>
                  <a:srgbClr val="000000"/>
                </a:solidFill>
                <a:effectLst/>
                <a:latin typeface="Times New Roman" panose="02020603050405020304" pitchFamily="18" charset="0"/>
                <a:ea typeface="Arial" panose="020B0604020202020204" pitchFamily="34" charset="0"/>
              </a:rPr>
              <a:t>  </a:t>
            </a:r>
            <a:endParaRPr lang="en-US" sz="3200" dirty="0"/>
          </a:p>
        </p:txBody>
      </p:sp>
      <p:sp>
        <p:nvSpPr>
          <p:cNvPr id="6" name="TextBox 5">
            <a:extLst>
              <a:ext uri="{FF2B5EF4-FFF2-40B4-BE49-F238E27FC236}">
                <a16:creationId xmlns:a16="http://schemas.microsoft.com/office/drawing/2014/main" id="{36F3F234-3C2C-4EB6-A943-F6DCDD76A15F}"/>
              </a:ext>
            </a:extLst>
          </p:cNvPr>
          <p:cNvSpPr txBox="1"/>
          <p:nvPr/>
        </p:nvSpPr>
        <p:spPr>
          <a:xfrm>
            <a:off x="487017" y="2053562"/>
            <a:ext cx="11352144" cy="1951047"/>
          </a:xfrm>
          <a:prstGeom prst="rect">
            <a:avLst/>
          </a:prstGeom>
          <a:noFill/>
        </p:spPr>
        <p:txBody>
          <a:bodyPr wrap="square">
            <a:spAutoFit/>
          </a:bodyPr>
          <a:lstStyle/>
          <a:p>
            <a:pPr>
              <a:lnSpc>
                <a:spcPct val="115000"/>
              </a:lnSpc>
              <a:spcAft>
                <a:spcPts val="800"/>
              </a:spcAft>
            </a:pPr>
            <a:r>
              <a:rPr lang="de-DE" sz="3200" u="sng" dirty="0">
                <a:effectLst/>
                <a:latin typeface="Times New Roman" panose="02020603050405020304" pitchFamily="18" charset="0"/>
                <a:ea typeface="Times New Roman" panose="02020603050405020304" pitchFamily="18" charset="0"/>
                <a:cs typeface="Times New Roman" panose="02020603050405020304" pitchFamily="18" charset="0"/>
              </a:rPr>
              <a:t>Đáp án</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spcAft>
                <a:spcPts val="800"/>
              </a:spcAft>
            </a:pP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hỗn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 V oxygen + V nitrogen = 1x24,79 + 4x24,79 =      </a:t>
            </a:r>
          </a:p>
          <a:p>
            <a:pPr>
              <a:lnSpc>
                <a:spcPct val="115000"/>
              </a:lnSpc>
              <a:spcAft>
                <a:spcPts val="800"/>
              </a:spcAft>
            </a:pPr>
            <a:r>
              <a:rPr lang="en-US" sz="32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123,95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lít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587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50105-6827-43DC-99C2-56E211388229}"/>
              </a:ext>
            </a:extLst>
          </p:cNvPr>
          <p:cNvSpPr txBox="1"/>
          <p:nvPr/>
        </p:nvSpPr>
        <p:spPr>
          <a:xfrm>
            <a:off x="419100" y="521160"/>
            <a:ext cx="11062252" cy="1077218"/>
          </a:xfrm>
          <a:prstGeom prst="rect">
            <a:avLst/>
          </a:prstGeom>
          <a:noFill/>
        </p:spPr>
        <p:txBody>
          <a:bodyPr wrap="square">
            <a:spAutoFit/>
          </a:bodyPr>
          <a:lstStyle/>
          <a:p>
            <a:r>
              <a:rPr lang="en-US" sz="3200" dirty="0">
                <a:solidFill>
                  <a:srgbClr val="000000"/>
                </a:solidFill>
                <a:effectLst/>
                <a:latin typeface="Times New Roman" panose="02020603050405020304" pitchFamily="18" charset="0"/>
                <a:ea typeface="Arial" panose="020B0604020202020204" pitchFamily="34" charset="0"/>
              </a:rPr>
              <a:t>3. </a:t>
            </a:r>
            <a:r>
              <a:rPr lang="en-US" sz="3200" dirty="0" err="1">
                <a:solidFill>
                  <a:srgbClr val="000000"/>
                </a:solidFill>
                <a:effectLst/>
                <a:latin typeface="Times New Roman" panose="02020603050405020304" pitchFamily="18" charset="0"/>
                <a:ea typeface="Arial" panose="020B0604020202020204" pitchFamily="34" charset="0"/>
              </a:rPr>
              <a:t>Tính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số</a:t>
            </a:r>
            <a:r>
              <a:rPr lang="en-US" sz="3200" dirty="0">
                <a:solidFill>
                  <a:srgbClr val="000000"/>
                </a:solidFill>
                <a:effectLst/>
                <a:latin typeface="Times New Roman" panose="02020603050405020304" pitchFamily="18" charset="0"/>
                <a:ea typeface="Arial" panose="020B0604020202020204" pitchFamily="34" charset="0"/>
              </a:rPr>
              <a:t> mol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chứa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trong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bình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tích</a:t>
            </a:r>
            <a:r>
              <a:rPr lang="en-US" sz="3200" dirty="0">
                <a:solidFill>
                  <a:srgbClr val="000000"/>
                </a:solidFill>
                <a:effectLst/>
                <a:latin typeface="Times New Roman" panose="02020603050405020304" pitchFamily="18" charset="0"/>
                <a:ea typeface="Arial" panose="020B0604020202020204" pitchFamily="34" charset="0"/>
              </a:rPr>
              <a:t> 500 </a:t>
            </a:r>
            <a:r>
              <a:rPr lang="en-US" sz="3200" dirty="0" err="1">
                <a:solidFill>
                  <a:srgbClr val="000000"/>
                </a:solidFill>
                <a:effectLst/>
                <a:latin typeface="Times New Roman" panose="02020603050405020304" pitchFamily="18" charset="0"/>
                <a:ea typeface="Arial" panose="020B0604020202020204" pitchFamily="34" charset="0"/>
              </a:rPr>
              <a:t>mililit</a:t>
            </a:r>
            <a:r>
              <a:rPr lang="en-US" sz="3200" dirty="0">
                <a:solidFill>
                  <a:srgbClr val="000000"/>
                </a:solidFill>
                <a:effectLst/>
                <a:latin typeface="Times New Roman" panose="02020603050405020304" pitchFamily="18" charset="0"/>
                <a:ea typeface="Arial" panose="020B0604020202020204" pitchFamily="34" charset="0"/>
              </a:rPr>
              <a:t> ở 25°C   </a:t>
            </a:r>
          </a:p>
          <a:p>
            <a:r>
              <a:rPr lang="en-US" sz="3200" dirty="0">
                <a:solidFill>
                  <a:srgbClr val="000000"/>
                </a:solidFill>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1 bar.</a:t>
            </a:r>
            <a:endParaRPr lang="en-US" sz="3200" dirty="0"/>
          </a:p>
        </p:txBody>
      </p:sp>
      <p:sp>
        <p:nvSpPr>
          <p:cNvPr id="6" name="TextBox 5">
            <a:extLst>
              <a:ext uri="{FF2B5EF4-FFF2-40B4-BE49-F238E27FC236}">
                <a16:creationId xmlns:a16="http://schemas.microsoft.com/office/drawing/2014/main" id="{38B27DF5-0D93-4886-B100-35653C6E63BD}"/>
              </a:ext>
            </a:extLst>
          </p:cNvPr>
          <p:cNvSpPr txBox="1"/>
          <p:nvPr/>
        </p:nvSpPr>
        <p:spPr>
          <a:xfrm>
            <a:off x="419100" y="1785205"/>
            <a:ext cx="11449878" cy="2312428"/>
          </a:xfrm>
          <a:prstGeom prst="rect">
            <a:avLst/>
          </a:prstGeom>
          <a:noFill/>
        </p:spPr>
        <p:txBody>
          <a:bodyPr wrap="square">
            <a:spAutoFit/>
          </a:bodyPr>
          <a:lstStyle/>
          <a:p>
            <a:pPr>
              <a:lnSpc>
                <a:spcPct val="115000"/>
              </a:lnSpc>
              <a:spcAft>
                <a:spcPts val="800"/>
              </a:spcAft>
            </a:pPr>
            <a:r>
              <a:rPr lang="de-DE" sz="3200" u="sng" dirty="0">
                <a:effectLst/>
                <a:latin typeface="Times New Roman" panose="02020603050405020304" pitchFamily="18" charset="0"/>
                <a:ea typeface="Times New Roman" panose="02020603050405020304" pitchFamily="18" charset="0"/>
                <a:cs typeface="Times New Roman" panose="02020603050405020304" pitchFamily="18" charset="0"/>
              </a:rPr>
              <a:t>Đáp án</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 mol khí chứa trong bình có thể tích 500ml ở 25°C và 1 bar</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n = V : 22,4 = 0,5 : 24,79  = 0,02 mol</a:t>
            </a:r>
            <a:b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br>
            <a:endParaRPr lang="de-DE"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60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4ADF05-7084-4B7A-AE9A-CD607A9EE7E2}"/>
              </a:ext>
            </a:extLst>
          </p:cNvPr>
          <p:cNvSpPr txBox="1"/>
          <p:nvPr/>
        </p:nvSpPr>
        <p:spPr>
          <a:xfrm>
            <a:off x="624509" y="1008707"/>
            <a:ext cx="10942981" cy="612732"/>
          </a:xfrm>
          <a:prstGeom prst="rect">
            <a:avLst/>
          </a:prstGeom>
          <a:noFill/>
        </p:spPr>
        <p:txBody>
          <a:bodyPr wrap="square">
            <a:spAutoFit/>
          </a:bodyPr>
          <a:lstStyle/>
          <a:p>
            <a:pPr algn="just">
              <a:lnSpc>
                <a:spcPct val="115000"/>
              </a:lnSpc>
              <a:spcAft>
                <a:spcPts val="800"/>
              </a:spcAft>
            </a:pP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bơm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13F71B5-5A5E-4C93-AF50-5199213B2571}"/>
              </a:ext>
            </a:extLst>
          </p:cNvPr>
          <p:cNvSpPr txBox="1"/>
          <p:nvPr/>
        </p:nvSpPr>
        <p:spPr>
          <a:xfrm>
            <a:off x="337931" y="334253"/>
            <a:ext cx="3995530" cy="612732"/>
          </a:xfrm>
          <a:prstGeom prst="rect">
            <a:avLst/>
          </a:prstGeom>
          <a:noFill/>
        </p:spPr>
        <p:txBody>
          <a:bodyPr wrap="square">
            <a:spAutoFit/>
          </a:bodyPr>
          <a:lstStyle/>
          <a:p>
            <a:pPr marR="161925" algn="ctr">
              <a:lnSpc>
                <a:spcPct val="115000"/>
              </a:lnSpc>
              <a:spcAft>
                <a:spcPts val="800"/>
              </a:spcAft>
            </a:pP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II. </a:t>
            </a:r>
            <a:r>
              <a:rPr lang="en-US" sz="3200" b="1" u="sng"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Tỉ</a:t>
            </a:r>
            <a:r>
              <a:rPr lang="en-US" sz="3200" b="1" u="sng"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u="sng"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khối</a:t>
            </a:r>
            <a:r>
              <a:rPr lang="en-US" sz="3200" b="1" u="sng"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u="sng"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3200" b="1" u="sng"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u="sng"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khí</a:t>
            </a:r>
            <a:endParaRPr lang="en-US" sz="3200" u="sng"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5122" name="Picture 2" descr="Hình ảnh Bóng Bay Lễ Hội Màu Sắc đẹp PNG , Bong Bóng Sinh Nhật Clipart, Quả Bóng  Bay, Một Chùm Bóng Bay PNG miễn phí tải tập tin PSDComment và Vector">
            <a:extLst>
              <a:ext uri="{FF2B5EF4-FFF2-40B4-BE49-F238E27FC236}">
                <a16:creationId xmlns:a16="http://schemas.microsoft.com/office/drawing/2014/main" id="{FA958A9D-B029-4535-86B2-542ACC20D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31" y="2101438"/>
            <a:ext cx="3256721" cy="452796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idro - Nguồn nhiên liệu sạch trong tương lai - Khí Hà Nội">
            <a:extLst>
              <a:ext uri="{FF2B5EF4-FFF2-40B4-BE49-F238E27FC236}">
                <a16:creationId xmlns:a16="http://schemas.microsoft.com/office/drawing/2014/main" id="{03B653BB-D000-4934-B201-3223993DB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340" y="2186609"/>
            <a:ext cx="6241774" cy="36178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B55E235-D50E-4A16-96DB-917A9D807BC9}"/>
              </a:ext>
            </a:extLst>
          </p:cNvPr>
          <p:cNvSpPr txBox="1"/>
          <p:nvPr/>
        </p:nvSpPr>
        <p:spPr>
          <a:xfrm>
            <a:off x="7474225" y="6023113"/>
            <a:ext cx="3647661"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Hidrogen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97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fade">
                                      <p:cBhvr>
                                        <p:cTn id="15" dur="500"/>
                                        <p:tgtEl>
                                          <p:spTgt spid="51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3F71B5-5A5E-4C93-AF50-5199213B2571}"/>
              </a:ext>
            </a:extLst>
          </p:cNvPr>
          <p:cNvSpPr txBox="1"/>
          <p:nvPr/>
        </p:nvSpPr>
        <p:spPr>
          <a:xfrm>
            <a:off x="337931" y="334253"/>
            <a:ext cx="3995530" cy="612732"/>
          </a:xfrm>
          <a:prstGeom prst="rect">
            <a:avLst/>
          </a:prstGeom>
          <a:noFill/>
        </p:spPr>
        <p:txBody>
          <a:bodyPr wrap="square">
            <a:spAutoFit/>
          </a:bodyPr>
          <a:lstStyle/>
          <a:p>
            <a:pPr marR="161925" algn="ctr">
              <a:lnSpc>
                <a:spcPct val="115000"/>
              </a:lnSpc>
              <a:spcAft>
                <a:spcPts val="800"/>
              </a:spcAft>
            </a:pP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II.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Tỉ</a:t>
            </a: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khối</a:t>
            </a: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khí</a:t>
            </a:r>
            <a:endParaRPr lang="en-US" sz="32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193D7E27-9F13-4CF0-BF44-37A2F4278E96}"/>
              </a:ext>
            </a:extLst>
          </p:cNvPr>
          <p:cNvSpPr txBox="1"/>
          <p:nvPr/>
        </p:nvSpPr>
        <p:spPr>
          <a:xfrm>
            <a:off x="556592" y="1172416"/>
            <a:ext cx="11102008" cy="1179041"/>
          </a:xfrm>
          <a:prstGeom prst="rect">
            <a:avLst/>
          </a:prstGeom>
          <a:noFill/>
        </p:spPr>
        <p:txBody>
          <a:bodyPr wrap="square">
            <a:spAutoFit/>
          </a:bodyPr>
          <a:lstStyle/>
          <a:p>
            <a:pPr algn="just">
              <a:lnSpc>
                <a:spcPct val="115000"/>
              </a:lnSpc>
              <a:spcAft>
                <a:spcPts val="800"/>
              </a:spcAft>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ếu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bơm</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oxi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7170" name="Picture 2" descr="TRANG TRÍ BONG BÓNG SINH NHẬT TẠI NHÀ | vuatrangtri.vn">
            <a:extLst>
              <a:ext uri="{FF2B5EF4-FFF2-40B4-BE49-F238E27FC236}">
                <a16:creationId xmlns:a16="http://schemas.microsoft.com/office/drawing/2014/main" id="{8B37334A-D1D1-431D-8575-0058F8294E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036" y="2576888"/>
            <a:ext cx="5754756" cy="38437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8399791-AA61-4D2B-8067-F20293A0405B}"/>
              </a:ext>
            </a:extLst>
          </p:cNvPr>
          <p:cNvSpPr txBox="1"/>
          <p:nvPr/>
        </p:nvSpPr>
        <p:spPr>
          <a:xfrm>
            <a:off x="7573617" y="2638596"/>
            <a:ext cx="3190461" cy="3046988"/>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bay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oxygen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6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805EF5-A552-4C0C-9AC9-B436314DCDCE}"/>
              </a:ext>
            </a:extLst>
          </p:cNvPr>
          <p:cNvSpPr txBox="1"/>
          <p:nvPr/>
        </p:nvSpPr>
        <p:spPr>
          <a:xfrm>
            <a:off x="337931" y="334253"/>
            <a:ext cx="3995530" cy="612732"/>
          </a:xfrm>
          <a:prstGeom prst="rect">
            <a:avLst/>
          </a:prstGeom>
          <a:noFill/>
        </p:spPr>
        <p:txBody>
          <a:bodyPr wrap="square">
            <a:spAutoFit/>
          </a:bodyPr>
          <a:lstStyle/>
          <a:p>
            <a:pPr marR="161925" algn="ctr">
              <a:lnSpc>
                <a:spcPct val="115000"/>
              </a:lnSpc>
              <a:spcAft>
                <a:spcPts val="800"/>
              </a:spcAft>
            </a:pP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II.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Tỉ</a:t>
            </a: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khối</a:t>
            </a: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3200" b="1" dirty="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khí</a:t>
            </a:r>
            <a:endParaRPr lang="en-US" sz="32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826F8D6-97AF-4DEF-AB42-47B194B0BC4E}"/>
                  </a:ext>
                </a:extLst>
              </p:cNvPr>
              <p:cNvSpPr txBox="1"/>
              <p:nvPr/>
            </p:nvSpPr>
            <p:spPr>
              <a:xfrm>
                <a:off x="382656" y="1078923"/>
                <a:ext cx="11426687" cy="4878515"/>
              </a:xfrm>
              <a:prstGeom prst="rect">
                <a:avLst/>
              </a:prstGeom>
              <a:noFill/>
            </p:spPr>
            <p:txBody>
              <a:bodyPr wrap="square">
                <a:spAutoFit/>
              </a:bodyPr>
              <a:lstStyle/>
              <a:p>
                <a:pPr algn="just">
                  <a:lnSpc>
                    <a:spcPct val="115000"/>
                  </a:lnSpc>
                  <a:spcAft>
                    <a:spcPts val="800"/>
                  </a:spcAft>
                </a:pP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 Tỉ khối </a:t>
                </a:r>
                <a:r>
                  <a:rPr lang="de-DE" sz="3200" dirty="0">
                    <a:effectLst/>
                    <a:latin typeface="Times New Roman" panose="02020603050405020304" pitchFamily="18" charset="0"/>
                    <a:ea typeface="Calibri" panose="020F0502020204030204" pitchFamily="34" charset="0"/>
                    <a:cs typeface="Times New Roman" panose="02020603050405020304" pitchFamily="18" charset="0"/>
                  </a:rPr>
                  <a:t>của khí A đối với khí B là tỉ lệ khối lượng mol giữa khí A và khí B.</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800"/>
                  </a:spcAft>
                </a:pP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 Công thức tính tỉ khối </a:t>
                </a:r>
                <a:r>
                  <a:rPr lang="de-DE" sz="3200" dirty="0">
                    <a:effectLst/>
                    <a:latin typeface="Times New Roman" panose="02020603050405020304" pitchFamily="18" charset="0"/>
                    <a:ea typeface="Calibri" panose="020F0502020204030204" pitchFamily="34" charset="0"/>
                    <a:cs typeface="Times New Roman" panose="02020603050405020304" pitchFamily="18" charset="0"/>
                  </a:rPr>
                  <a:t>của khí A đối với khí B</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algn="just" fontAlgn="base">
                  <a:lnSpc>
                    <a:spcPct val="115000"/>
                  </a:lnSpc>
                </a:pPr>
                <a14:m>
                  <m:oMathPara xmlns:m="http://schemas.openxmlformats.org/officeDocument/2006/math">
                    <m:oMathParaPr>
                      <m:jc m:val="centerGroup"/>
                    </m:oMathParaPr>
                    <m:oMath xmlns:m="http://schemas.openxmlformats.org/officeDocument/2006/math">
                      <m:sSub>
                        <m:sSubPr>
                          <m:ctrlPr>
                            <a:rPr lang="en-US" sz="3200" b="1" i="1">
                              <a:solidFill>
                                <a:srgbClr val="000000"/>
                              </a:solidFill>
                              <a:effectLst/>
                              <a:latin typeface="Cambria Math" panose="02040503050406030204" pitchFamily="18" charset="0"/>
                              <a:ea typeface="Calibri" panose="020F0502020204030204" pitchFamily="34" charset="0"/>
                            </a:rPr>
                          </m:ctrlPr>
                        </m:sSubPr>
                        <m:e>
                          <m:r>
                            <a:rPr lang="en-US" sz="3200" b="1" i="1">
                              <a:solidFill>
                                <a:srgbClr val="000000"/>
                              </a:solidFill>
                              <a:effectLst/>
                              <a:latin typeface="Cambria Math" panose="02040503050406030204" pitchFamily="18" charset="0"/>
                              <a:ea typeface="Calibri" panose="020F0502020204030204" pitchFamily="34" charset="0"/>
                            </a:rPr>
                            <m:t>𝒅</m:t>
                          </m:r>
                        </m:e>
                        <m:sub>
                          <m:sSub>
                            <m:sSubPr>
                              <m:ctrlPr>
                                <a:rPr lang="en-US" sz="3200" b="1" i="1">
                                  <a:solidFill>
                                    <a:srgbClr val="000000"/>
                                  </a:solidFill>
                                  <a:effectLst/>
                                  <a:latin typeface="Cambria Math" panose="02040503050406030204" pitchFamily="18" charset="0"/>
                                  <a:ea typeface="Calibri" panose="020F0502020204030204" pitchFamily="34" charset="0"/>
                                </a:rPr>
                              </m:ctrlPr>
                            </m:sSubPr>
                            <m:e>
                              <m:r>
                                <a:rPr lang="en-US" sz="3200" b="1" i="1">
                                  <a:solidFill>
                                    <a:srgbClr val="000000"/>
                                  </a:solidFill>
                                  <a:effectLst/>
                                  <a:latin typeface="Cambria Math" panose="02040503050406030204" pitchFamily="18" charset="0"/>
                                  <a:ea typeface="Calibri" panose="020F0502020204030204" pitchFamily="34" charset="0"/>
                                </a:rPr>
                                <m:t>𝑨</m:t>
                              </m:r>
                              <m:r>
                                <a:rPr lang="en-US" sz="3200" b="1" i="1">
                                  <a:solidFill>
                                    <a:srgbClr val="000000"/>
                                  </a:solidFill>
                                  <a:effectLst/>
                                  <a:latin typeface="Cambria Math" panose="02040503050406030204" pitchFamily="18" charset="0"/>
                                  <a:ea typeface="Calibri" panose="020F0502020204030204" pitchFamily="34" charset="0"/>
                                </a:rPr>
                                <m:t>/</m:t>
                              </m:r>
                            </m:e>
                            <m:sub>
                              <m:r>
                                <a:rPr lang="en-US" sz="3200" b="1" i="1">
                                  <a:solidFill>
                                    <a:srgbClr val="000000"/>
                                  </a:solidFill>
                                  <a:effectLst/>
                                  <a:latin typeface="Cambria Math" panose="02040503050406030204" pitchFamily="18" charset="0"/>
                                  <a:ea typeface="Calibri" panose="020F0502020204030204" pitchFamily="34" charset="0"/>
                                </a:rPr>
                                <m:t>𝑩</m:t>
                              </m:r>
                            </m:sub>
                          </m:sSub>
                        </m:sub>
                      </m:sSub>
                      <m:r>
                        <a:rPr lang="en-US" sz="3200" b="1" i="1">
                          <a:solidFill>
                            <a:srgbClr val="000000"/>
                          </a:solidFill>
                          <a:effectLst/>
                          <a:latin typeface="Cambria Math" panose="02040503050406030204" pitchFamily="18" charset="0"/>
                          <a:ea typeface="Calibri" panose="020F0502020204030204" pitchFamily="34" charset="0"/>
                        </a:rPr>
                        <m:t>= </m:t>
                      </m:r>
                      <m:f>
                        <m:fPr>
                          <m:ctrlPr>
                            <a:rPr lang="en-US" sz="3200" b="1" i="1">
                              <a:solidFill>
                                <a:srgbClr val="000000"/>
                              </a:solidFill>
                              <a:effectLst/>
                              <a:latin typeface="Cambria Math" panose="02040503050406030204" pitchFamily="18" charset="0"/>
                              <a:ea typeface="Calibri" panose="020F0502020204030204" pitchFamily="34" charset="0"/>
                            </a:rPr>
                          </m:ctrlPr>
                        </m:fPr>
                        <m:num>
                          <m:sSub>
                            <m:sSubPr>
                              <m:ctrlPr>
                                <a:rPr lang="en-US" sz="3200" b="1" i="1">
                                  <a:solidFill>
                                    <a:srgbClr val="000000"/>
                                  </a:solidFill>
                                  <a:effectLst/>
                                  <a:latin typeface="Cambria Math" panose="02040503050406030204" pitchFamily="18" charset="0"/>
                                  <a:ea typeface="Calibri" panose="020F0502020204030204" pitchFamily="34" charset="0"/>
                                </a:rPr>
                              </m:ctrlPr>
                            </m:sSubPr>
                            <m:e>
                              <m:r>
                                <a:rPr lang="en-US" sz="3200" b="1" i="1">
                                  <a:solidFill>
                                    <a:srgbClr val="000000"/>
                                  </a:solidFill>
                                  <a:effectLst/>
                                  <a:latin typeface="Cambria Math" panose="02040503050406030204" pitchFamily="18" charset="0"/>
                                  <a:ea typeface="Calibri" panose="020F0502020204030204" pitchFamily="34" charset="0"/>
                                </a:rPr>
                                <m:t>𝑴</m:t>
                              </m:r>
                            </m:e>
                            <m:sub>
                              <m:r>
                                <a:rPr lang="en-US" sz="3200" b="1" i="1">
                                  <a:solidFill>
                                    <a:srgbClr val="000000"/>
                                  </a:solidFill>
                                  <a:effectLst/>
                                  <a:latin typeface="Cambria Math" panose="02040503050406030204" pitchFamily="18" charset="0"/>
                                  <a:ea typeface="Calibri" panose="020F0502020204030204" pitchFamily="34" charset="0"/>
                                </a:rPr>
                                <m:t>𝑨</m:t>
                              </m:r>
                            </m:sub>
                          </m:sSub>
                        </m:num>
                        <m:den>
                          <m:sSub>
                            <m:sSubPr>
                              <m:ctrlPr>
                                <a:rPr lang="en-US" sz="3200" b="1" i="1">
                                  <a:solidFill>
                                    <a:srgbClr val="000000"/>
                                  </a:solidFill>
                                  <a:effectLst/>
                                  <a:latin typeface="Cambria Math" panose="02040503050406030204" pitchFamily="18" charset="0"/>
                                  <a:ea typeface="Calibri" panose="020F0502020204030204" pitchFamily="34" charset="0"/>
                                </a:rPr>
                              </m:ctrlPr>
                            </m:sSubPr>
                            <m:e>
                              <m:r>
                                <a:rPr lang="en-US" sz="3200" b="1" i="1">
                                  <a:solidFill>
                                    <a:srgbClr val="000000"/>
                                  </a:solidFill>
                                  <a:effectLst/>
                                  <a:latin typeface="Cambria Math" panose="02040503050406030204" pitchFamily="18" charset="0"/>
                                  <a:ea typeface="Calibri" panose="020F0502020204030204" pitchFamily="34" charset="0"/>
                                </a:rPr>
                                <m:t>𝑴</m:t>
                              </m:r>
                            </m:e>
                            <m:sub>
                              <m:r>
                                <a:rPr lang="en-US" sz="3200" b="1" i="1">
                                  <a:solidFill>
                                    <a:srgbClr val="000000"/>
                                  </a:solidFill>
                                  <a:effectLst/>
                                  <a:latin typeface="Cambria Math" panose="02040503050406030204" pitchFamily="18" charset="0"/>
                                  <a:ea typeface="Calibri" panose="020F0502020204030204" pitchFamily="34" charset="0"/>
                                </a:rPr>
                                <m:t>𝑩</m:t>
                              </m:r>
                            </m:sub>
                          </m:sSub>
                        </m:den>
                      </m:f>
                    </m:oMath>
                  </m:oMathPara>
                </a14:m>
                <a:endParaRPr lang="en-US" sz="3200" dirty="0">
                  <a:effectLst/>
                  <a:latin typeface="Times New Roman" panose="02020603050405020304" pitchFamily="18" charset="0"/>
                  <a:ea typeface="Times New Roman" panose="02020603050405020304" pitchFamily="18" charset="0"/>
                </a:endParaRPr>
              </a:p>
              <a:p>
                <a:pPr algn="just">
                  <a:lnSpc>
                    <a:spcPct val="115000"/>
                  </a:lnSpc>
                  <a:spcAft>
                    <a:spcPts val="800"/>
                  </a:spcAft>
                </a:pP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 Công thức tính tỉ khối </a:t>
                </a:r>
                <a:r>
                  <a:rPr lang="de-DE" sz="3200" dirty="0">
                    <a:effectLst/>
                    <a:latin typeface="Times New Roman" panose="02020603050405020304" pitchFamily="18" charset="0"/>
                    <a:ea typeface="Calibri" panose="020F0502020204030204" pitchFamily="34" charset="0"/>
                    <a:cs typeface="Times New Roman" panose="02020603050405020304" pitchFamily="18" charset="0"/>
                  </a:rPr>
                  <a:t>của khí A đối với không khí</a:t>
                </a:r>
                <a:r>
                  <a:rPr lang="de-DE"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algn="just" fontAlgn="base">
                  <a:lnSpc>
                    <a:spcPct val="115000"/>
                  </a:lnSpc>
                </a:pPr>
                <a14:m>
                  <m:oMathPara xmlns:m="http://schemas.openxmlformats.org/officeDocument/2006/math">
                    <m:oMathParaPr>
                      <m:jc m:val="centerGroup"/>
                    </m:oMathParaPr>
                    <m:oMath xmlns:m="http://schemas.openxmlformats.org/officeDocument/2006/math">
                      <m:sSub>
                        <m:sSubPr>
                          <m:ctrlPr>
                            <a:rPr lang="en-US" sz="3200" b="1" i="1">
                              <a:solidFill>
                                <a:srgbClr val="000000"/>
                              </a:solidFill>
                              <a:effectLst/>
                              <a:latin typeface="Cambria Math" panose="02040503050406030204" pitchFamily="18" charset="0"/>
                              <a:ea typeface="Calibri" panose="020F0502020204030204" pitchFamily="34" charset="0"/>
                            </a:rPr>
                          </m:ctrlPr>
                        </m:sSubPr>
                        <m:e>
                          <m:r>
                            <a:rPr lang="en-US" sz="3200" b="1" i="1">
                              <a:solidFill>
                                <a:srgbClr val="000000"/>
                              </a:solidFill>
                              <a:effectLst/>
                              <a:latin typeface="Cambria Math" panose="02040503050406030204" pitchFamily="18" charset="0"/>
                              <a:ea typeface="Calibri" panose="020F0502020204030204" pitchFamily="34" charset="0"/>
                            </a:rPr>
                            <m:t>𝒅</m:t>
                          </m:r>
                        </m:e>
                        <m:sub>
                          <m:sSub>
                            <m:sSubPr>
                              <m:ctrlPr>
                                <a:rPr lang="en-US" sz="3200" b="1" i="1">
                                  <a:solidFill>
                                    <a:srgbClr val="000000"/>
                                  </a:solidFill>
                                  <a:effectLst/>
                                  <a:latin typeface="Cambria Math" panose="02040503050406030204" pitchFamily="18" charset="0"/>
                                  <a:ea typeface="Calibri" panose="020F0502020204030204" pitchFamily="34" charset="0"/>
                                </a:rPr>
                              </m:ctrlPr>
                            </m:sSubPr>
                            <m:e>
                              <m:r>
                                <a:rPr lang="en-US" sz="3200" b="1" i="1">
                                  <a:solidFill>
                                    <a:srgbClr val="000000"/>
                                  </a:solidFill>
                                  <a:effectLst/>
                                  <a:latin typeface="Cambria Math" panose="02040503050406030204" pitchFamily="18" charset="0"/>
                                  <a:ea typeface="Calibri" panose="020F0502020204030204" pitchFamily="34" charset="0"/>
                                </a:rPr>
                                <m:t>𝑨</m:t>
                              </m:r>
                              <m:r>
                                <a:rPr lang="en-US" sz="3200" b="1" i="1">
                                  <a:solidFill>
                                    <a:srgbClr val="000000"/>
                                  </a:solidFill>
                                  <a:effectLst/>
                                  <a:latin typeface="Cambria Math" panose="02040503050406030204" pitchFamily="18" charset="0"/>
                                  <a:ea typeface="Calibri" panose="020F0502020204030204" pitchFamily="34" charset="0"/>
                                </a:rPr>
                                <m:t>/</m:t>
                              </m:r>
                            </m:e>
                            <m:sub>
                              <m:r>
                                <a:rPr lang="en-US" sz="3200" b="1" i="1">
                                  <a:solidFill>
                                    <a:srgbClr val="000000"/>
                                  </a:solidFill>
                                  <a:effectLst/>
                                  <a:latin typeface="Cambria Math" panose="02040503050406030204" pitchFamily="18" charset="0"/>
                                  <a:ea typeface="Calibri" panose="020F0502020204030204" pitchFamily="34" charset="0"/>
                                </a:rPr>
                                <m:t>𝒌𝒌</m:t>
                              </m:r>
                            </m:sub>
                          </m:sSub>
                        </m:sub>
                      </m:sSub>
                      <m:r>
                        <a:rPr lang="en-US" sz="3200" b="1" i="1">
                          <a:solidFill>
                            <a:srgbClr val="000000"/>
                          </a:solidFill>
                          <a:effectLst/>
                          <a:latin typeface="Cambria Math" panose="02040503050406030204" pitchFamily="18" charset="0"/>
                          <a:ea typeface="Calibri" panose="020F0502020204030204" pitchFamily="34" charset="0"/>
                        </a:rPr>
                        <m:t>= </m:t>
                      </m:r>
                      <m:f>
                        <m:fPr>
                          <m:ctrlPr>
                            <a:rPr lang="en-US" sz="3200" b="1" i="1">
                              <a:solidFill>
                                <a:srgbClr val="000000"/>
                              </a:solidFill>
                              <a:effectLst/>
                              <a:latin typeface="Cambria Math" panose="02040503050406030204" pitchFamily="18" charset="0"/>
                              <a:ea typeface="Calibri" panose="020F0502020204030204" pitchFamily="34" charset="0"/>
                            </a:rPr>
                          </m:ctrlPr>
                        </m:fPr>
                        <m:num>
                          <m:sSub>
                            <m:sSubPr>
                              <m:ctrlPr>
                                <a:rPr lang="en-US" sz="3200" b="1" i="1">
                                  <a:solidFill>
                                    <a:srgbClr val="000000"/>
                                  </a:solidFill>
                                  <a:effectLst/>
                                  <a:latin typeface="Cambria Math" panose="02040503050406030204" pitchFamily="18" charset="0"/>
                                  <a:ea typeface="Calibri" panose="020F0502020204030204" pitchFamily="34" charset="0"/>
                                </a:rPr>
                              </m:ctrlPr>
                            </m:sSubPr>
                            <m:e>
                              <m:r>
                                <a:rPr lang="en-US" sz="3200" b="1" i="1">
                                  <a:solidFill>
                                    <a:srgbClr val="000000"/>
                                  </a:solidFill>
                                  <a:effectLst/>
                                  <a:latin typeface="Cambria Math" panose="02040503050406030204" pitchFamily="18" charset="0"/>
                                  <a:ea typeface="Calibri" panose="020F0502020204030204" pitchFamily="34" charset="0"/>
                                </a:rPr>
                                <m:t>𝑴</m:t>
                              </m:r>
                            </m:e>
                            <m:sub>
                              <m:r>
                                <a:rPr lang="en-US" sz="3200" b="1" i="1">
                                  <a:solidFill>
                                    <a:srgbClr val="000000"/>
                                  </a:solidFill>
                                  <a:effectLst/>
                                  <a:latin typeface="Cambria Math" panose="02040503050406030204" pitchFamily="18" charset="0"/>
                                  <a:ea typeface="Calibri" panose="020F0502020204030204" pitchFamily="34" charset="0"/>
                                </a:rPr>
                                <m:t>𝑨</m:t>
                              </m:r>
                            </m:sub>
                          </m:sSub>
                        </m:num>
                        <m:den>
                          <m:r>
                            <a:rPr lang="en-US" sz="3200" b="1" i="1">
                              <a:solidFill>
                                <a:srgbClr val="000000"/>
                              </a:solidFill>
                              <a:effectLst/>
                              <a:latin typeface="Cambria Math" panose="02040503050406030204" pitchFamily="18" charset="0"/>
                              <a:ea typeface="Calibri" panose="020F0502020204030204" pitchFamily="34" charset="0"/>
                            </a:rPr>
                            <m:t>𝟐𝟗</m:t>
                          </m:r>
                        </m:den>
                      </m:f>
                    </m:oMath>
                  </m:oMathPara>
                </a14:m>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3826F8D6-97AF-4DEF-AB42-47B194B0BC4E}"/>
                  </a:ext>
                </a:extLst>
              </p:cNvPr>
              <p:cNvSpPr txBox="1">
                <a:spLocks noRot="1" noChangeAspect="1" noMove="1" noResize="1" noEditPoints="1" noAdjustHandles="1" noChangeArrowheads="1" noChangeShapeType="1" noTextEdit="1"/>
              </p:cNvSpPr>
              <p:nvPr/>
            </p:nvSpPr>
            <p:spPr>
              <a:xfrm>
                <a:off x="382656" y="1078923"/>
                <a:ext cx="11426687" cy="4878515"/>
              </a:xfrm>
              <a:prstGeom prst="rect">
                <a:avLst/>
              </a:prstGeom>
              <a:blipFill>
                <a:blip r:embed="rId2"/>
                <a:stretch>
                  <a:fillRect l="-1387" t="-1125" r="-1334"/>
                </a:stretch>
              </a:blipFill>
            </p:spPr>
            <p:txBody>
              <a:bodyPr/>
              <a:lstStyle/>
              <a:p>
                <a:r>
                  <a:rPr lang="en-US">
                    <a:noFill/>
                  </a:rPr>
                  <a:t> </a:t>
                </a:r>
              </a:p>
            </p:txBody>
          </p:sp>
        </mc:Fallback>
      </mc:AlternateContent>
    </p:spTree>
    <p:extLst>
      <p:ext uri="{BB962C8B-B14F-4D97-AF65-F5344CB8AC3E}">
        <p14:creationId xmlns:p14="http://schemas.microsoft.com/office/powerpoint/2010/main" val="236898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715F0B9-7A26-44EE-A32B-2FE9D1DF5DA3}"/>
              </a:ext>
            </a:extLst>
          </p:cNvPr>
          <p:cNvSpPr>
            <a:spLocks noChangeArrowheads="1"/>
          </p:cNvSpPr>
          <p:nvPr/>
        </p:nvSpPr>
        <p:spPr bwMode="auto">
          <a:xfrm>
            <a:off x="452063" y="208397"/>
            <a:ext cx="10586231"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carbon dioxide (CO</a:t>
            </a:r>
            <a:r>
              <a:rPr kumimoji="0" lang="en-US" altLang="en-US" sz="32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nặng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hay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nhẹ</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hơn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bao </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nhiêu</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lần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hang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sâu</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thường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xảy</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ra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quá</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trình</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phân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huỷ</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chất</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vô</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cơ</a:t>
            </a:r>
            <a:endPar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hoặc</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hữu</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cơ</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ra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CO</a:t>
            </a:r>
            <a:r>
              <a:rPr kumimoji="0" lang="en-US" altLang="en-US" sz="32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Hãy</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biết</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CO</a:t>
            </a:r>
            <a:r>
              <a:rPr kumimoji="0" lang="en-US" altLang="en-US" sz="3200" b="0" i="0" u="none" strike="noStrike" cap="none" normalizeH="0" baseline="-30000" dirty="0">
                <a:ln>
                  <a:noFill/>
                </a:ln>
                <a:solidFill>
                  <a:srgbClr val="000000"/>
                </a:solidFill>
                <a:effectLst/>
                <a:latin typeface="Times New Roman" panose="02020603050405020304" pitchFamily="18" charset="0"/>
                <a:cs typeface="Times New Roman" panose="02020603050405020304" pitchFamily="18" charset="0"/>
              </a:rPr>
              <a:t>2</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tích</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tụ</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trên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tabLst/>
            </a:pP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nền</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hang hay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bị</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khí</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đẩy</a:t>
            </a:r>
            <a:r>
              <a:rPr kumimoji="0" lang="en-US" altLang="en-US" sz="3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bay </a:t>
            </a:r>
            <a:r>
              <a:rPr kumimoji="0" lang="en-US" altLang="en-US" sz="3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lên</a:t>
            </a:r>
            <a:r>
              <a:rPr kumimoji="0" lang="en-US" altLang="en-US" sz="3200" b="0" i="0" u="none" strike="noStrike" cap="none" normalizeH="0" dirty="0">
                <a:ln>
                  <a:noFill/>
                </a:ln>
                <a:solidFill>
                  <a:srgbClr val="00000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000000"/>
                </a:solidFill>
                <a:effectLst/>
                <a:latin typeface="OpenSans"/>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9989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36776D-7EEF-48A7-A85A-F56240B88AC1}"/>
              </a:ext>
            </a:extLst>
          </p:cNvPr>
          <p:cNvSpPr txBox="1"/>
          <p:nvPr/>
        </p:nvSpPr>
        <p:spPr>
          <a:xfrm>
            <a:off x="556591" y="339292"/>
            <a:ext cx="11270974" cy="4893647"/>
          </a:xfrm>
          <a:prstGeom prst="rect">
            <a:avLst/>
          </a:prstGeom>
          <a:noFill/>
        </p:spPr>
        <p:txBody>
          <a:bodyPr wrap="square">
            <a:spAutoFit/>
          </a:bodyPr>
          <a:lstStyle/>
          <a:p>
            <a:pPr marL="514350" indent="-514350">
              <a:lnSpc>
                <a:spcPct val="115000"/>
              </a:lnSpc>
              <a:buAutoNum type="alphaLcParenR"/>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 lượng mol của khí carbon dioxide (CO</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+ 16.2 = 44 (g/mol)</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 khối của khí carbon dioxide (CO</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đối với không khí bằng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CO2/kk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CO2</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KK</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44/29 = 1,52</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khí carbon dioxide (CO</a:t>
            </a:r>
            <a:r>
              <a:rPr lang="vi-VN"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nặng hơn không khí 1,52 lần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b)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lòng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hang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sâu</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thường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xảy</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quá</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huỷ</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vô</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cơ</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hoặc</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hữu</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cơ</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sinh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carbon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đioxide</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carbon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đioxide</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tích</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tụ</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ở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nền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hang do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nặng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br>
              <a:rPr lang="en-US" sz="3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621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1132" y="695540"/>
            <a:ext cx="5834268" cy="524805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A0691D-290E-4975-A416-38EA95EA85FC}"/>
              </a:ext>
            </a:extLst>
          </p:cNvPr>
          <p:cNvSpPr txBox="1"/>
          <p:nvPr/>
        </p:nvSpPr>
        <p:spPr>
          <a:xfrm>
            <a:off x="298174" y="1055996"/>
            <a:ext cx="11111948" cy="2888035"/>
          </a:xfrm>
          <a:prstGeom prst="rect">
            <a:avLst/>
          </a:prstGeom>
          <a:noFill/>
        </p:spPr>
        <p:txBody>
          <a:bodyPr wrap="square">
            <a:spAutoFit/>
          </a:bodyPr>
          <a:lstStyle/>
          <a:p>
            <a:pPr>
              <a:lnSpc>
                <a:spcPct val="115000"/>
              </a:lnSpc>
            </a:pPr>
            <a:r>
              <a:rPr lang="en-US" sz="1800" dirty="0">
                <a:solidFill>
                  <a:srgbClr val="000000"/>
                </a:solidFill>
                <a:effectLst/>
                <a:latin typeface="Times New Roman" panose="02020603050405020304" pitchFamily="18" charset="0"/>
                <a:ea typeface="Times New Roman" panose="02020603050405020304" pitchFamily="18" charset="0"/>
              </a:rPr>
              <a:t>    </a:t>
            </a:r>
            <a:r>
              <a:rPr lang="en-US" sz="3200" dirty="0">
                <a:solidFill>
                  <a:srgbClr val="000000"/>
                </a:solidFill>
                <a:effectLst/>
                <a:latin typeface="Times New Roman" panose="02020603050405020304" pitchFamily="18" charset="0"/>
                <a:ea typeface="Times New Roman" panose="02020603050405020304" pitchFamily="18" charset="0"/>
              </a:rPr>
              <a:t>1) </a:t>
            </a:r>
            <a:r>
              <a:rPr lang="en-US" sz="3200" dirty="0" err="1">
                <a:solidFill>
                  <a:srgbClr val="000000"/>
                </a:solidFill>
                <a:effectLst/>
                <a:latin typeface="Times New Roman" panose="02020603050405020304" pitchFamily="18" charset="0"/>
                <a:ea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rPr>
              <a:t> methane (CH</a:t>
            </a:r>
            <a:r>
              <a:rPr lang="en-US" sz="3200" baseline="-25000" dirty="0">
                <a:solidFill>
                  <a:srgbClr val="000000"/>
                </a:solidFill>
                <a:effectLst/>
                <a:latin typeface="Times New Roman" panose="02020603050405020304" pitchFamily="18" charset="0"/>
                <a:ea typeface="Times New Roman" panose="02020603050405020304" pitchFamily="18" charset="0"/>
              </a:rPr>
              <a:t>4</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nặng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hơn</a:t>
            </a:r>
            <a:r>
              <a:rPr lang="en-US" sz="3200" dirty="0">
                <a:solidFill>
                  <a:srgbClr val="000000"/>
                </a:solidFill>
                <a:effectLst/>
                <a:latin typeface="Times New Roman" panose="02020603050405020304" pitchFamily="18" charset="0"/>
                <a:ea typeface="Times New Roman" panose="02020603050405020304" pitchFamily="18" charset="0"/>
              </a:rPr>
              <a:t> hay </a:t>
            </a:r>
            <a:r>
              <a:rPr lang="en-US" sz="3200" dirty="0" err="1">
                <a:solidFill>
                  <a:srgbClr val="000000"/>
                </a:solidFill>
                <a:effectLst/>
                <a:latin typeface="Times New Roman" panose="02020603050405020304" pitchFamily="18" charset="0"/>
                <a:ea typeface="Times New Roman" panose="02020603050405020304" pitchFamily="18" charset="0"/>
              </a:rPr>
              <a:t>nhẹ</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hơn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rPr>
              <a:t> bao </a:t>
            </a:r>
            <a:r>
              <a:rPr lang="en-US" sz="3200" dirty="0" err="1">
                <a:solidFill>
                  <a:srgbClr val="000000"/>
                </a:solidFill>
                <a:effectLst/>
                <a:latin typeface="Times New Roman" panose="02020603050405020304" pitchFamily="18" charset="0"/>
                <a:ea typeface="Times New Roman" panose="02020603050405020304" pitchFamily="18" charset="0"/>
              </a:rPr>
              <a:t>nhiêu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lần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giếng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hủy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methane.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methane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giếng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1196238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33424F-1278-482A-A7E4-502A17343679}"/>
              </a:ext>
            </a:extLst>
          </p:cNvPr>
          <p:cNvSpPr txBox="1"/>
          <p:nvPr/>
        </p:nvSpPr>
        <p:spPr>
          <a:xfrm>
            <a:off x="278296" y="401593"/>
            <a:ext cx="11141765" cy="5143716"/>
          </a:xfrm>
          <a:prstGeom prst="rect">
            <a:avLst/>
          </a:prstGeom>
          <a:noFill/>
        </p:spPr>
        <p:txBody>
          <a:bodyPr wrap="square">
            <a:spAutoFit/>
          </a:bodyPr>
          <a:lstStyle/>
          <a:p>
            <a:pPr algn="just">
              <a:lnSpc>
                <a:spcPct val="115000"/>
              </a:lnSpc>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Khối lượng mol của khí methane (CH</a:t>
            </a:r>
            <a:r>
              <a:rPr lang="vi-VN"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bằng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pP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12 + 1.4 = 16 (g/mol)</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Tỉ khối của khí methane (CH</a:t>
            </a:r>
            <a:r>
              <a:rPr lang="vi-VN"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đối với không khí bằng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vi-VN"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CH4/kk</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 M</a:t>
            </a:r>
            <a:r>
              <a:rPr lang="vi-VN"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CH4</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 29 = 16 : 29 = 0,55</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khí khí methane (CH</a:t>
            </a:r>
            <a:r>
              <a:rPr lang="vi-VN" sz="320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nhẹ  hơn không khí và bằng 0,55 lần không khí</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800"/>
              </a:spcAft>
            </a:pPr>
            <a:r>
              <a:rPr lang="en-US" sz="3200" dirty="0">
                <a:effectLst/>
                <a:latin typeface="Times New Roman" panose="02020603050405020304" pitchFamily="18" charset="0"/>
                <a:ea typeface="Arial" panose="020B0604020202020204" pitchFamily="34" charset="0"/>
                <a:cs typeface="Times New Roman" panose="02020603050405020304" pitchFamily="18" charset="0"/>
              </a:rPr>
              <a:t>  2)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Dưới</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đáy</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giếng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thường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xảy</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ra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quá</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trình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phân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huỷ</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chất</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hữu</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cơ</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sinh</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ra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methane.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methane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bị</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đẩy</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bay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lên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trên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vì</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đó</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nhẹ</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hơn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không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khí</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nên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có</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xu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hướng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chuyển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động</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lên</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2463822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Tải +999 Hình Nền Powerpoint Ngộ Nghĩnh Đẹp Nhất Năm 2018"/>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3" name="AutoShape 4" descr="Tải +999 Hình Nền Powerpoint Ngộ Nghĩnh Đẹp Nhất Năm 2018"/>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5124" name="Picture 6" descr="50+ Hình nền Powerpoint ngộ nghĩnh, đáng yêu nhất - Phụ Kiện MacBook Chính  H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712" y="0"/>
            <a:ext cx="11141765" cy="650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4"/>
          <p:cNvSpPr txBox="1">
            <a:spLocks noChangeArrowheads="1"/>
          </p:cNvSpPr>
          <p:nvPr/>
        </p:nvSpPr>
        <p:spPr bwMode="auto">
          <a:xfrm>
            <a:off x="4595811" y="248962"/>
            <a:ext cx="3000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chemeClr val="tx2"/>
                </a:solidFill>
              </a:rPr>
              <a:t>NỘI DUNG </a:t>
            </a:r>
            <a:endParaRPr lang="vi-VN" altLang="en-US" sz="3600" b="1" dirty="0">
              <a:solidFill>
                <a:schemeClr val="tx2"/>
              </a:solidFill>
            </a:endParaRPr>
          </a:p>
        </p:txBody>
      </p:sp>
      <p:sp>
        <p:nvSpPr>
          <p:cNvPr id="6" name="Rounded Rectangle 5"/>
          <p:cNvSpPr/>
          <p:nvPr/>
        </p:nvSpPr>
        <p:spPr>
          <a:xfrm>
            <a:off x="2952751" y="1428750"/>
            <a:ext cx="5000625" cy="6429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600" b="1" dirty="0">
                <a:solidFill>
                  <a:schemeClr val="tx2"/>
                </a:solidFill>
              </a:rPr>
              <a:t>I</a:t>
            </a:r>
            <a:r>
              <a:rPr lang="en-US" sz="3600" b="1" dirty="0">
                <a:solidFill>
                  <a:schemeClr val="tx2"/>
                </a:solidFill>
                <a:latin typeface="Times New Roman" panose="02020603050405020304" pitchFamily="18" charset="0"/>
                <a:cs typeface="Times New Roman" panose="02020603050405020304" pitchFamily="18" charset="0"/>
              </a:rPr>
              <a:t>. MOL</a:t>
            </a:r>
            <a:endParaRPr lang="vi-VN" sz="3600" b="1" dirty="0">
              <a:solidFill>
                <a:schemeClr val="tx2"/>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952751" y="2500314"/>
            <a:ext cx="7358063"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3600" b="1" dirty="0">
                <a:solidFill>
                  <a:schemeClr val="tx2"/>
                </a:solidFill>
                <a:latin typeface="Times New Roman" panose="02020603050405020304" pitchFamily="18" charset="0"/>
                <a:cs typeface="Times New Roman" panose="02020603050405020304" pitchFamily="18" charset="0"/>
              </a:rPr>
              <a:t>II. TỈ KHỐI CHẤT KHÍ</a:t>
            </a:r>
            <a:endParaRPr lang="vi-VN" sz="36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764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100+ Hình nền Powerpoint đẹp và chất lượng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61" y="278295"/>
            <a:ext cx="10714382" cy="642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4095751" y="357189"/>
            <a:ext cx="5643563" cy="714375"/>
          </a:xfrm>
          <a:prstGeom prst="roundRect">
            <a:avLst/>
          </a:prstGeom>
          <a:solidFill>
            <a:schemeClr val="bg1"/>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400" b="1">
                <a:solidFill>
                  <a:srgbClr val="FF0000"/>
                </a:solidFill>
              </a:rPr>
              <a:t>Hướng dẫn về nhà </a:t>
            </a:r>
            <a:endParaRPr lang="vi-VN" sz="4400" b="1">
              <a:solidFill>
                <a:srgbClr val="FF0000"/>
              </a:solidFill>
            </a:endParaRPr>
          </a:p>
        </p:txBody>
      </p:sp>
      <p:sp>
        <p:nvSpPr>
          <p:cNvPr id="4" name="TextBox 3"/>
          <p:cNvSpPr txBox="1">
            <a:spLocks noChangeArrowheads="1"/>
          </p:cNvSpPr>
          <p:nvPr/>
        </p:nvSpPr>
        <p:spPr bwMode="auto">
          <a:xfrm>
            <a:off x="2381251" y="1357313"/>
            <a:ext cx="7858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tx2"/>
                </a:solidFill>
              </a:rPr>
              <a:t>1. </a:t>
            </a:r>
            <a:r>
              <a:rPr lang="en-US" altLang="en-US" sz="2800" b="1" dirty="0" err="1">
                <a:solidFill>
                  <a:schemeClr val="tx2"/>
                </a:solidFill>
              </a:rPr>
              <a:t>Học</a:t>
            </a:r>
            <a:r>
              <a:rPr lang="en-US" altLang="en-US" sz="2800" b="1" dirty="0">
                <a:solidFill>
                  <a:schemeClr val="tx2"/>
                </a:solidFill>
              </a:rPr>
              <a:t> </a:t>
            </a:r>
            <a:r>
              <a:rPr lang="en-US" altLang="en-US" sz="2800" b="1" dirty="0" err="1">
                <a:solidFill>
                  <a:schemeClr val="tx2"/>
                </a:solidFill>
              </a:rPr>
              <a:t>bài</a:t>
            </a:r>
            <a:r>
              <a:rPr lang="en-US" altLang="en-US" sz="2800" b="1" dirty="0">
                <a:solidFill>
                  <a:schemeClr val="tx2"/>
                </a:solidFill>
              </a:rPr>
              <a:t> </a:t>
            </a:r>
            <a:r>
              <a:rPr lang="en-US" altLang="en-US" sz="2800" b="1" dirty="0" err="1">
                <a:solidFill>
                  <a:schemeClr val="tx2"/>
                </a:solidFill>
              </a:rPr>
              <a:t>cũ</a:t>
            </a:r>
            <a:r>
              <a:rPr lang="en-US" altLang="en-US" sz="2800" b="1" dirty="0">
                <a:solidFill>
                  <a:schemeClr val="tx2"/>
                </a:solidFill>
              </a:rPr>
              <a:t>.</a:t>
            </a:r>
            <a:endParaRPr lang="vi-VN" altLang="en-US" sz="2800" b="1" dirty="0">
              <a:solidFill>
                <a:schemeClr val="tx2"/>
              </a:solidFill>
            </a:endParaRPr>
          </a:p>
        </p:txBody>
      </p:sp>
      <p:sp>
        <p:nvSpPr>
          <p:cNvPr id="5" name="TextBox 4"/>
          <p:cNvSpPr txBox="1">
            <a:spLocks noChangeArrowheads="1"/>
          </p:cNvSpPr>
          <p:nvPr/>
        </p:nvSpPr>
        <p:spPr bwMode="auto">
          <a:xfrm>
            <a:off x="2381250" y="2034522"/>
            <a:ext cx="7858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solidFill>
                  <a:schemeClr val="tx2"/>
                </a:solidFill>
              </a:rPr>
              <a:t>2. </a:t>
            </a:r>
            <a:r>
              <a:rPr lang="en-US" altLang="en-US" sz="2800" b="1" dirty="0" err="1">
                <a:solidFill>
                  <a:schemeClr val="tx2"/>
                </a:solidFill>
              </a:rPr>
              <a:t>Nghiên</a:t>
            </a:r>
            <a:r>
              <a:rPr lang="en-US" altLang="en-US" sz="2800" b="1" dirty="0">
                <a:solidFill>
                  <a:schemeClr val="tx2"/>
                </a:solidFill>
              </a:rPr>
              <a:t> </a:t>
            </a:r>
            <a:r>
              <a:rPr lang="en-US" altLang="en-US" sz="2800" b="1" dirty="0" err="1">
                <a:solidFill>
                  <a:schemeClr val="tx2"/>
                </a:solidFill>
              </a:rPr>
              <a:t>cứu</a:t>
            </a:r>
            <a:r>
              <a:rPr lang="en-US" altLang="en-US" sz="2800" b="1" dirty="0">
                <a:solidFill>
                  <a:schemeClr val="tx2"/>
                </a:solidFill>
              </a:rPr>
              <a:t> </a:t>
            </a:r>
            <a:r>
              <a:rPr lang="en-US" altLang="en-US" sz="2800" b="1" dirty="0" err="1">
                <a:solidFill>
                  <a:schemeClr val="tx2"/>
                </a:solidFill>
              </a:rPr>
              <a:t>trước</a:t>
            </a:r>
            <a:r>
              <a:rPr lang="en-US" altLang="en-US" sz="2800" b="1" dirty="0">
                <a:solidFill>
                  <a:schemeClr val="tx2"/>
                </a:solidFill>
              </a:rPr>
              <a:t> </a:t>
            </a:r>
            <a:r>
              <a:rPr lang="en-US" altLang="en-US" sz="2800" b="1" dirty="0" err="1">
                <a:solidFill>
                  <a:schemeClr val="tx2"/>
                </a:solidFill>
              </a:rPr>
              <a:t>bài</a:t>
            </a:r>
            <a:r>
              <a:rPr lang="en-US" altLang="en-US" sz="2800" b="1" dirty="0">
                <a:solidFill>
                  <a:schemeClr val="tx2"/>
                </a:solidFill>
              </a:rPr>
              <a:t> </a:t>
            </a:r>
            <a:r>
              <a:rPr lang="en-US" altLang="en-US" sz="2800" b="1" dirty="0" err="1">
                <a:solidFill>
                  <a:schemeClr val="tx2"/>
                </a:solidFill>
              </a:rPr>
              <a:t>mới</a:t>
            </a:r>
            <a:r>
              <a:rPr lang="en-US" altLang="en-US" sz="2800" b="1" dirty="0">
                <a:solidFill>
                  <a:schemeClr val="tx2"/>
                </a:solidFill>
              </a:rPr>
              <a:t>: Dung </a:t>
            </a:r>
            <a:r>
              <a:rPr lang="en-US" altLang="en-US" sz="2800" b="1" dirty="0" err="1">
                <a:solidFill>
                  <a:schemeClr val="tx2"/>
                </a:solidFill>
              </a:rPr>
              <a:t>dịch</a:t>
            </a:r>
            <a:r>
              <a:rPr lang="en-US" altLang="en-US" sz="2800" b="1" dirty="0">
                <a:solidFill>
                  <a:schemeClr val="tx2"/>
                </a:solidFill>
              </a:rPr>
              <a:t> </a:t>
            </a:r>
            <a:r>
              <a:rPr lang="en-US" altLang="en-US" sz="2800" b="1" dirty="0" err="1">
                <a:solidFill>
                  <a:schemeClr val="tx2"/>
                </a:solidFill>
              </a:rPr>
              <a:t>và</a:t>
            </a:r>
            <a:r>
              <a:rPr lang="en-US" altLang="en-US" sz="2800" b="1" dirty="0">
                <a:solidFill>
                  <a:schemeClr val="tx2"/>
                </a:solidFill>
              </a:rPr>
              <a:t> </a:t>
            </a:r>
            <a:r>
              <a:rPr lang="en-US" altLang="en-US" sz="2800" b="1" dirty="0" err="1">
                <a:solidFill>
                  <a:schemeClr val="tx2"/>
                </a:solidFill>
              </a:rPr>
              <a:t>nồng</a:t>
            </a:r>
            <a:r>
              <a:rPr lang="en-US" altLang="en-US" sz="2800" b="1" dirty="0">
                <a:solidFill>
                  <a:schemeClr val="tx2"/>
                </a:solidFill>
              </a:rPr>
              <a:t> </a:t>
            </a:r>
            <a:r>
              <a:rPr lang="en-US" altLang="en-US" sz="2800" b="1" dirty="0" err="1">
                <a:solidFill>
                  <a:schemeClr val="tx2"/>
                </a:solidFill>
              </a:rPr>
              <a:t>độ</a:t>
            </a:r>
            <a:r>
              <a:rPr lang="en-US" altLang="en-US" sz="2800" b="1" dirty="0">
                <a:solidFill>
                  <a:schemeClr val="tx2"/>
                </a:solidFill>
              </a:rPr>
              <a:t> dung </a:t>
            </a:r>
            <a:r>
              <a:rPr lang="en-US" altLang="en-US" sz="2800" b="1" dirty="0" err="1">
                <a:solidFill>
                  <a:schemeClr val="tx2"/>
                </a:solidFill>
              </a:rPr>
              <a:t>dịch</a:t>
            </a:r>
            <a:r>
              <a:rPr lang="en-US" altLang="en-US" sz="2800" b="1" dirty="0">
                <a:solidFill>
                  <a:schemeClr val="tx2"/>
                </a:solidFill>
              </a:rPr>
              <a:t>.</a:t>
            </a:r>
            <a:endParaRPr lang="vi-VN" altLang="en-US" sz="2800" b="1" dirty="0">
              <a:solidFill>
                <a:schemeClr val="tx2"/>
              </a:solidFill>
            </a:endParaRPr>
          </a:p>
        </p:txBody>
      </p:sp>
      <p:sp>
        <p:nvSpPr>
          <p:cNvPr id="38918" name="AutoShape 2" descr="bảng nguyên tố hóa học"/>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82000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descr="C:\Users\Admin\Pictures\anh-cam-on-chan-tha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34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ền Hóa Học, Hình Nền Hóa Học Đẹp, Cute, Dễ Thương Nhất, Nền Hóa Học, Hình  Ảnh Nền Tải Về Miễn Phí">
            <a:extLst>
              <a:ext uri="{FF2B5EF4-FFF2-40B4-BE49-F238E27FC236}">
                <a16:creationId xmlns:a16="http://schemas.microsoft.com/office/drawing/2014/main" id="{318BB5F1-351C-4B80-8869-B694906C4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A1F8E4-589B-4008-864B-598380DA53DD}"/>
              </a:ext>
            </a:extLst>
          </p:cNvPr>
          <p:cNvSpPr txBox="1"/>
          <p:nvPr/>
        </p:nvSpPr>
        <p:spPr>
          <a:xfrm>
            <a:off x="738808" y="695739"/>
            <a:ext cx="10714383" cy="2589620"/>
          </a:xfrm>
          <a:prstGeom prst="rect">
            <a:avLst/>
          </a:prstGeom>
          <a:noFill/>
        </p:spPr>
        <p:txBody>
          <a:bodyPr wrap="square" rtlCol="0">
            <a:spAutoFit/>
          </a:bodyPr>
          <a:lstStyle/>
          <a:p>
            <a:pPr algn="just">
              <a:lnSpc>
                <a:spcPct val="115000"/>
              </a:lnSpc>
            </a:pP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a:solidFill>
                  <a:schemeClr val="accent5">
                    <a:lumMod val="75000"/>
                  </a:schemeClr>
                </a:solidFill>
                <a:effectLst/>
                <a:latin typeface="Times New Roman" panose="02020603050405020304" pitchFamily="18" charset="0"/>
                <a:ea typeface="Times New Roman" panose="02020603050405020304" pitchFamily="18" charset="0"/>
              </a:rPr>
              <a:t>B</a:t>
            </a:r>
            <a:r>
              <a:rPr lang="vi-VN" sz="3600" dirty="0">
                <a:solidFill>
                  <a:schemeClr val="accent5">
                    <a:lumMod val="75000"/>
                  </a:schemeClr>
                </a:solidFill>
                <a:effectLst/>
                <a:latin typeface="Times New Roman" panose="02020603050405020304" pitchFamily="18" charset="0"/>
                <a:ea typeface="Times New Roman" panose="02020603050405020304" pitchFamily="18" charset="0"/>
              </a:rPr>
              <a:t>ằng phép đo thông thường, ta chỉ xác định được khối lượng chất rắn, chất lỏng hoặc thể tích của chất khí. Làm thế nào để biết lượng chất có bao nhiêu phân tử, nguyên tử?</a:t>
            </a:r>
            <a:endParaRPr lang="en-US" sz="3600" dirty="0">
              <a:solidFill>
                <a:schemeClr val="accent5">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700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3E9BE6-8064-4B8E-B35E-ADBEECDDC135}"/>
              </a:ext>
            </a:extLst>
          </p:cNvPr>
          <p:cNvSpPr txBox="1"/>
          <p:nvPr/>
        </p:nvSpPr>
        <p:spPr>
          <a:xfrm>
            <a:off x="691116" y="212651"/>
            <a:ext cx="7602279" cy="954107"/>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a:t>
            </a:r>
            <a:r>
              <a:rPr lang="en-US" sz="2800" b="1" u="sng" dirty="0">
                <a:solidFill>
                  <a:srgbClr val="C00000"/>
                </a:solidFill>
                <a:latin typeface="Times New Roman" panose="02020603050405020304" pitchFamily="18" charset="0"/>
                <a:cs typeface="Times New Roman" panose="02020603050405020304" pitchFamily="18" charset="0"/>
              </a:rPr>
              <a:t>Mol</a:t>
            </a:r>
          </a:p>
          <a:p>
            <a:r>
              <a:rPr lang="en-US" sz="2800" b="1" dirty="0">
                <a:solidFill>
                  <a:srgbClr val="C00000"/>
                </a:solidFill>
                <a:latin typeface="Times New Roman" panose="02020603050405020304" pitchFamily="18" charset="0"/>
                <a:cs typeface="Times New Roman" panose="02020603050405020304" pitchFamily="18" charset="0"/>
              </a:rPr>
              <a:t>     </a:t>
            </a:r>
            <a:r>
              <a:rPr lang="en-US" sz="2800" b="1" i="1" dirty="0">
                <a:solidFill>
                  <a:srgbClr val="C00000"/>
                </a:solidFill>
                <a:latin typeface="Times New Roman" panose="02020603050405020304" pitchFamily="18" charset="0"/>
                <a:cs typeface="Times New Roman" panose="02020603050405020304" pitchFamily="18" charset="0"/>
              </a:rPr>
              <a:t>1. </a:t>
            </a:r>
            <a:r>
              <a:rPr lang="en-US" sz="2800" b="1" i="1" u="sng" dirty="0" err="1">
                <a:solidFill>
                  <a:srgbClr val="C00000"/>
                </a:solidFill>
                <a:latin typeface="Times New Roman" panose="02020603050405020304" pitchFamily="18" charset="0"/>
                <a:cs typeface="Times New Roman" panose="02020603050405020304" pitchFamily="18" charset="0"/>
              </a:rPr>
              <a:t>Khái</a:t>
            </a:r>
            <a:r>
              <a:rPr lang="en-US" sz="2800" b="1" i="1" u="sng" dirty="0">
                <a:solidFill>
                  <a:srgbClr val="C00000"/>
                </a:solidFill>
                <a:latin typeface="Times New Roman" panose="02020603050405020304" pitchFamily="18" charset="0"/>
                <a:cs typeface="Times New Roman" panose="02020603050405020304" pitchFamily="18" charset="0"/>
              </a:rPr>
              <a:t> </a:t>
            </a:r>
            <a:r>
              <a:rPr lang="en-US" sz="2800" b="1" i="1" u="sng" dirty="0" err="1">
                <a:solidFill>
                  <a:srgbClr val="C00000"/>
                </a:solidFill>
                <a:latin typeface="Times New Roman" panose="02020603050405020304" pitchFamily="18" charset="0"/>
                <a:cs typeface="Times New Roman" panose="02020603050405020304" pitchFamily="18" charset="0"/>
              </a:rPr>
              <a:t>niệm</a:t>
            </a:r>
            <a:endParaRPr lang="en-US" b="1" i="1" u="sng" dirty="0">
              <a:solidFill>
                <a:srgbClr val="C0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B3EBCA1-55AB-4186-AAB4-B0C924C7959E}"/>
              </a:ext>
            </a:extLst>
          </p:cNvPr>
          <p:cNvPicPr>
            <a:picLocks noChangeAspect="1"/>
          </p:cNvPicPr>
          <p:nvPr/>
        </p:nvPicPr>
        <p:blipFill>
          <a:blip r:embed="rId2"/>
          <a:stretch>
            <a:fillRect/>
          </a:stretch>
        </p:blipFill>
        <p:spPr>
          <a:xfrm>
            <a:off x="5609585" y="705678"/>
            <a:ext cx="6377005" cy="5367131"/>
          </a:xfrm>
          <a:prstGeom prst="rect">
            <a:avLst/>
          </a:prstGeom>
        </p:spPr>
      </p:pic>
      <p:pic>
        <p:nvPicPr>
          <p:cNvPr id="6" name="Picture 5">
            <a:extLst>
              <a:ext uri="{FF2B5EF4-FFF2-40B4-BE49-F238E27FC236}">
                <a16:creationId xmlns:a16="http://schemas.microsoft.com/office/drawing/2014/main" id="{EF4D3950-A229-49C1-97D3-E2343DFB4A1E}"/>
              </a:ext>
            </a:extLst>
          </p:cNvPr>
          <p:cNvPicPr>
            <a:picLocks noChangeAspect="1"/>
          </p:cNvPicPr>
          <p:nvPr/>
        </p:nvPicPr>
        <p:blipFill>
          <a:blip r:embed="rId3"/>
          <a:stretch>
            <a:fillRect/>
          </a:stretch>
        </p:blipFill>
        <p:spPr>
          <a:xfrm>
            <a:off x="482421" y="1445054"/>
            <a:ext cx="4666049" cy="3425120"/>
          </a:xfrm>
          <a:prstGeom prst="rect">
            <a:avLst/>
          </a:prstGeom>
        </p:spPr>
      </p:pic>
    </p:spTree>
    <p:extLst>
      <p:ext uri="{BB962C8B-B14F-4D97-AF65-F5344CB8AC3E}">
        <p14:creationId xmlns:p14="http://schemas.microsoft.com/office/powerpoint/2010/main" val="2294264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3E9BE6-8064-4B8E-B35E-ADBEECDDC135}"/>
              </a:ext>
            </a:extLst>
          </p:cNvPr>
          <p:cNvSpPr txBox="1"/>
          <p:nvPr/>
        </p:nvSpPr>
        <p:spPr>
          <a:xfrm>
            <a:off x="691116" y="212651"/>
            <a:ext cx="7602279" cy="954107"/>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a:t>
            </a:r>
            <a:r>
              <a:rPr lang="en-US" sz="2800" b="1" u="sng" dirty="0">
                <a:solidFill>
                  <a:srgbClr val="C00000"/>
                </a:solidFill>
                <a:latin typeface="Times New Roman" panose="02020603050405020304" pitchFamily="18" charset="0"/>
                <a:cs typeface="Times New Roman" panose="02020603050405020304" pitchFamily="18" charset="0"/>
              </a:rPr>
              <a:t>Mol</a:t>
            </a:r>
          </a:p>
          <a:p>
            <a:r>
              <a:rPr lang="en-US" sz="2800" b="1" dirty="0">
                <a:solidFill>
                  <a:srgbClr val="C00000"/>
                </a:solidFill>
                <a:latin typeface="Times New Roman" panose="02020603050405020304" pitchFamily="18" charset="0"/>
                <a:cs typeface="Times New Roman" panose="02020603050405020304" pitchFamily="18" charset="0"/>
              </a:rPr>
              <a:t>     </a:t>
            </a:r>
            <a:r>
              <a:rPr lang="en-US" sz="2800" b="1" i="1" dirty="0">
                <a:solidFill>
                  <a:srgbClr val="C00000"/>
                </a:solidFill>
                <a:latin typeface="Times New Roman" panose="02020603050405020304" pitchFamily="18" charset="0"/>
                <a:cs typeface="Times New Roman" panose="02020603050405020304" pitchFamily="18" charset="0"/>
              </a:rPr>
              <a:t>1. </a:t>
            </a:r>
            <a:r>
              <a:rPr lang="en-US" sz="2800" b="1" i="1" dirty="0" err="1">
                <a:solidFill>
                  <a:srgbClr val="C00000"/>
                </a:solidFill>
                <a:latin typeface="Times New Roman" panose="02020603050405020304" pitchFamily="18" charset="0"/>
                <a:cs typeface="Times New Roman" panose="02020603050405020304" pitchFamily="18" charset="0"/>
              </a:rPr>
              <a:t>Khái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niệm</a:t>
            </a:r>
            <a:endParaRPr lang="en-US" b="1" i="1" dirty="0">
              <a:solidFill>
                <a:srgbClr val="C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277AD16-DDFE-4EB2-94AF-4A467D1BC98B}"/>
              </a:ext>
            </a:extLst>
          </p:cNvPr>
          <p:cNvSpPr txBox="1"/>
          <p:nvPr/>
        </p:nvSpPr>
        <p:spPr>
          <a:xfrm>
            <a:off x="347870" y="1166758"/>
            <a:ext cx="10823713" cy="1848455"/>
          </a:xfrm>
          <a:prstGeom prst="rect">
            <a:avLst/>
          </a:prstGeom>
          <a:noFill/>
        </p:spPr>
        <p:txBody>
          <a:bodyPr wrap="square">
            <a:spAutoFit/>
          </a:bodyPr>
          <a:lstStyle/>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6,022.10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6,022.10</a:t>
            </a:r>
            <a:r>
              <a:rPr lang="en-US" sz="32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Avogadro,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r>
              <a:rPr lang="en-US" sz="3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0BD02E8-5DB4-9D1A-7709-0E6B9F294087}"/>
              </a:ext>
            </a:extLst>
          </p:cNvPr>
          <p:cNvSpPr txBox="1"/>
          <p:nvPr/>
        </p:nvSpPr>
        <p:spPr>
          <a:xfrm>
            <a:off x="2844800" y="4290536"/>
            <a:ext cx="60960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163848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3E9BE6-8064-4B8E-B35E-ADBEECDDC135}"/>
              </a:ext>
            </a:extLst>
          </p:cNvPr>
          <p:cNvSpPr txBox="1"/>
          <p:nvPr/>
        </p:nvSpPr>
        <p:spPr>
          <a:xfrm>
            <a:off x="691116" y="212651"/>
            <a:ext cx="7602279" cy="954107"/>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I. </a:t>
            </a:r>
            <a:r>
              <a:rPr lang="en-US" sz="2800" b="1" u="sng" dirty="0">
                <a:solidFill>
                  <a:srgbClr val="C00000"/>
                </a:solidFill>
                <a:latin typeface="Times New Roman" panose="02020603050405020304" pitchFamily="18" charset="0"/>
                <a:cs typeface="Times New Roman" panose="02020603050405020304" pitchFamily="18" charset="0"/>
              </a:rPr>
              <a:t>Mol</a:t>
            </a:r>
          </a:p>
          <a:p>
            <a:r>
              <a:rPr lang="en-US" sz="2800" b="1" dirty="0">
                <a:solidFill>
                  <a:srgbClr val="C00000"/>
                </a:solidFill>
                <a:latin typeface="Times New Roman" panose="02020603050405020304" pitchFamily="18" charset="0"/>
                <a:cs typeface="Times New Roman" panose="02020603050405020304" pitchFamily="18" charset="0"/>
              </a:rPr>
              <a:t>     </a:t>
            </a:r>
            <a:r>
              <a:rPr lang="en-US" sz="2800" b="1" i="1" dirty="0">
                <a:solidFill>
                  <a:srgbClr val="C00000"/>
                </a:solidFill>
                <a:latin typeface="Times New Roman" panose="02020603050405020304" pitchFamily="18" charset="0"/>
                <a:cs typeface="Times New Roman" panose="02020603050405020304" pitchFamily="18" charset="0"/>
              </a:rPr>
              <a:t>1. </a:t>
            </a:r>
            <a:r>
              <a:rPr lang="en-US" sz="2800" b="1" i="1" dirty="0" err="1">
                <a:solidFill>
                  <a:srgbClr val="C00000"/>
                </a:solidFill>
                <a:latin typeface="Times New Roman" panose="02020603050405020304" pitchFamily="18" charset="0"/>
                <a:cs typeface="Times New Roman" panose="02020603050405020304" pitchFamily="18" charset="0"/>
              </a:rPr>
              <a:t>Khái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niệm</a:t>
            </a:r>
            <a:endParaRPr lang="en-US" b="1" i="1" dirty="0">
              <a:solidFill>
                <a:srgbClr val="C0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D608AC4-A616-442F-B4D6-66910A804A09}"/>
              </a:ext>
            </a:extLst>
          </p:cNvPr>
          <p:cNvPicPr>
            <a:picLocks noChangeAspect="1"/>
          </p:cNvPicPr>
          <p:nvPr/>
        </p:nvPicPr>
        <p:blipFill>
          <a:blip r:embed="rId2"/>
          <a:stretch>
            <a:fillRect/>
          </a:stretch>
        </p:blipFill>
        <p:spPr>
          <a:xfrm>
            <a:off x="903767" y="1233180"/>
            <a:ext cx="10217889" cy="4869907"/>
          </a:xfrm>
          <a:prstGeom prst="rect">
            <a:avLst/>
          </a:prstGeom>
        </p:spPr>
      </p:pic>
    </p:spTree>
    <p:extLst>
      <p:ext uri="{BB962C8B-B14F-4D97-AF65-F5344CB8AC3E}">
        <p14:creationId xmlns:p14="http://schemas.microsoft.com/office/powerpoint/2010/main" val="85130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672345-9D6C-4374-A9F7-C80CAD9320C5}"/>
              </a:ext>
            </a:extLst>
          </p:cNvPr>
          <p:cNvPicPr>
            <a:picLocks noChangeAspect="1"/>
          </p:cNvPicPr>
          <p:nvPr/>
        </p:nvPicPr>
        <p:blipFill>
          <a:blip r:embed="rId2"/>
          <a:stretch>
            <a:fillRect/>
          </a:stretch>
        </p:blipFill>
        <p:spPr>
          <a:xfrm>
            <a:off x="192156" y="1380866"/>
            <a:ext cx="11807687" cy="5387682"/>
          </a:xfrm>
          <a:prstGeom prst="rect">
            <a:avLst/>
          </a:prstGeom>
        </p:spPr>
      </p:pic>
      <p:sp>
        <p:nvSpPr>
          <p:cNvPr id="8" name="TextBox 7">
            <a:extLst>
              <a:ext uri="{FF2B5EF4-FFF2-40B4-BE49-F238E27FC236}">
                <a16:creationId xmlns:a16="http://schemas.microsoft.com/office/drawing/2014/main" id="{F086E827-3074-47D8-8354-CE55B66CC6EA}"/>
              </a:ext>
            </a:extLst>
          </p:cNvPr>
          <p:cNvSpPr txBox="1"/>
          <p:nvPr/>
        </p:nvSpPr>
        <p:spPr>
          <a:xfrm>
            <a:off x="616225" y="164500"/>
            <a:ext cx="10595113" cy="1077218"/>
          </a:xfrm>
          <a:prstGeom prst="rect">
            <a:avLst/>
          </a:prstGeom>
          <a:noFill/>
        </p:spPr>
        <p:txBody>
          <a:bodyPr wrap="square">
            <a:spAutoFit/>
          </a:bodyPr>
          <a:lstStyle/>
          <a:p>
            <a:pPr algn="ctr"/>
            <a:r>
              <a:rPr lang="de-DE" sz="3200" dirty="0">
                <a:solidFill>
                  <a:srgbClr val="00B050"/>
                </a:solidFill>
                <a:effectLst/>
                <a:latin typeface="Times New Roman" panose="02020603050405020304" pitchFamily="18" charset="0"/>
                <a:ea typeface="Calibri" panose="020F0502020204030204" pitchFamily="34" charset="0"/>
              </a:rPr>
              <a:t>    Học sinh </a:t>
            </a:r>
            <a:r>
              <a:rPr lang="en-US" sz="3200" dirty="0" err="1">
                <a:solidFill>
                  <a:srgbClr val="00B050"/>
                </a:solidFill>
                <a:effectLst/>
                <a:latin typeface="Times New Roman" panose="02020603050405020304" pitchFamily="18" charset="0"/>
                <a:ea typeface="Arial" panose="020B0604020202020204" pitchFamily="34" charset="0"/>
              </a:rPr>
              <a:t>thảo</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luận</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theo</a:t>
            </a:r>
            <a:r>
              <a:rPr lang="en-US" sz="3200" dirty="0">
                <a:solidFill>
                  <a:srgbClr val="00B050"/>
                </a:solidFill>
                <a:effectLst/>
                <a:latin typeface="Times New Roman" panose="02020603050405020304" pitchFamily="18" charset="0"/>
                <a:ea typeface="Arial" panose="020B0604020202020204" pitchFamily="34" charset="0"/>
              </a:rPr>
              <a:t> 6 </a:t>
            </a:r>
            <a:r>
              <a:rPr lang="en-US" sz="3200" dirty="0" err="1">
                <a:solidFill>
                  <a:srgbClr val="00B050"/>
                </a:solidFill>
                <a:effectLst/>
                <a:latin typeface="Times New Roman" panose="02020603050405020304" pitchFamily="18" charset="0"/>
                <a:ea typeface="Arial" panose="020B0604020202020204" pitchFamily="34" charset="0"/>
              </a:rPr>
              <a:t>nhóm</a:t>
            </a:r>
            <a:r>
              <a:rPr lang="en-US" sz="3200" dirty="0">
                <a:solidFill>
                  <a:srgbClr val="00B050"/>
                </a:solidFill>
                <a:effectLst/>
                <a:latin typeface="Times New Roman" panose="02020603050405020304" pitchFamily="18" charset="0"/>
                <a:ea typeface="Arial" panose="020B0604020202020204" pitchFamily="34" charset="0"/>
              </a:rPr>
              <a:t> (8 </a:t>
            </a:r>
            <a:r>
              <a:rPr lang="en-US" sz="3200" dirty="0" err="1">
                <a:solidFill>
                  <a:srgbClr val="00B050"/>
                </a:solidFill>
                <a:effectLst/>
                <a:latin typeface="Times New Roman" panose="02020603050405020304" pitchFamily="18" charset="0"/>
                <a:ea typeface="Arial" panose="020B0604020202020204" pitchFamily="34" charset="0"/>
              </a:rPr>
              <a:t>phút</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hoàn</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thành</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phiếu</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học</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tập</a:t>
            </a:r>
            <a:r>
              <a:rPr lang="en-US" sz="3200" dirty="0">
                <a:solidFill>
                  <a:srgbClr val="00B050"/>
                </a:solidFill>
                <a:effectLst/>
                <a:latin typeface="Times New Roman" panose="02020603050405020304" pitchFamily="18" charset="0"/>
                <a:ea typeface="Arial" panose="020B0604020202020204" pitchFamily="34" charset="0"/>
              </a:rPr>
              <a:t> </a:t>
            </a:r>
            <a:r>
              <a:rPr lang="en-US" sz="3200" dirty="0" err="1">
                <a:solidFill>
                  <a:srgbClr val="00B050"/>
                </a:solidFill>
                <a:effectLst/>
                <a:latin typeface="Times New Roman" panose="02020603050405020304" pitchFamily="18" charset="0"/>
                <a:ea typeface="Arial" panose="020B0604020202020204" pitchFamily="34" charset="0"/>
              </a:rPr>
              <a:t>số</a:t>
            </a:r>
            <a:r>
              <a:rPr lang="en-US" sz="3200" dirty="0">
                <a:solidFill>
                  <a:srgbClr val="00B050"/>
                </a:solidFill>
                <a:effectLst/>
                <a:latin typeface="Times New Roman" panose="02020603050405020304" pitchFamily="18" charset="0"/>
                <a:ea typeface="Arial" panose="020B0604020202020204" pitchFamily="34" charset="0"/>
              </a:rPr>
              <a:t> 1 </a:t>
            </a:r>
            <a:r>
              <a:rPr lang="en-US" sz="3200" dirty="0" err="1">
                <a:solidFill>
                  <a:srgbClr val="00B050"/>
                </a:solidFill>
                <a:effectLst/>
                <a:latin typeface="Times New Roman" panose="02020603050405020304" pitchFamily="18" charset="0"/>
                <a:ea typeface="Arial" panose="020B0604020202020204" pitchFamily="34" charset="0"/>
              </a:rPr>
              <a:t>sau</a:t>
            </a:r>
            <a:r>
              <a:rPr lang="en-US" sz="3200" dirty="0">
                <a:solidFill>
                  <a:srgbClr val="00B050"/>
                </a:solidFill>
                <a:effectLst/>
                <a:latin typeface="Times New Roman" panose="02020603050405020304" pitchFamily="18" charset="0"/>
                <a:ea typeface="Arial" panose="020B0604020202020204" pitchFamily="34" charset="0"/>
              </a:rPr>
              <a:t>:</a:t>
            </a:r>
            <a:endParaRPr lang="en-US" sz="3200" dirty="0">
              <a:solidFill>
                <a:srgbClr val="00B050"/>
              </a:solidFill>
            </a:endParaRPr>
          </a:p>
        </p:txBody>
      </p:sp>
    </p:spTree>
    <p:extLst>
      <p:ext uri="{BB962C8B-B14F-4D97-AF65-F5344CB8AC3E}">
        <p14:creationId xmlns:p14="http://schemas.microsoft.com/office/powerpoint/2010/main" val="604609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FA62FC-0404-4143-AB58-C271021C12B4}"/>
              </a:ext>
            </a:extLst>
          </p:cNvPr>
          <p:cNvSpPr txBox="1"/>
          <p:nvPr/>
        </p:nvSpPr>
        <p:spPr>
          <a:xfrm>
            <a:off x="636103" y="1148754"/>
            <a:ext cx="11161644" cy="3855158"/>
          </a:xfrm>
          <a:prstGeom prst="rect">
            <a:avLst/>
          </a:prstGeom>
          <a:noFill/>
        </p:spPr>
        <p:txBody>
          <a:bodyPr wrap="square">
            <a:spAutoFit/>
          </a:bodyPr>
          <a:lstStyle/>
          <a:p>
            <a:pPr algn="just">
              <a:lnSpc>
                <a:spcPct val="115000"/>
              </a:lnSpc>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gam.</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iodine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254 gam.</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 gam.</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15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&lt;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iodine.</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69A28E2-B5B3-488E-B739-7D157C61C185}"/>
              </a:ext>
            </a:extLst>
          </p:cNvPr>
          <p:cNvSpPr txBox="1"/>
          <p:nvPr/>
        </p:nvSpPr>
        <p:spPr>
          <a:xfrm>
            <a:off x="3379305" y="315502"/>
            <a:ext cx="6887818" cy="584775"/>
          </a:xfrm>
          <a:prstGeom prst="rect">
            <a:avLst/>
          </a:prstGeom>
          <a:noFill/>
        </p:spPr>
        <p:txBody>
          <a:bodyPr wrap="square" rtlCol="0">
            <a:spAutoFit/>
          </a:bodyPr>
          <a:lstStyle/>
          <a:p>
            <a:r>
              <a:rPr lang="en-US" sz="3200" dirty="0">
                <a:solidFill>
                  <a:srgbClr val="C00000"/>
                </a:solidFill>
                <a:latin typeface="Times New Roman" panose="02020603050405020304" pitchFamily="18" charset="0"/>
                <a:cs typeface="Times New Roman" panose="02020603050405020304" pitchFamily="18" charset="0"/>
              </a:rPr>
              <a:t>ĐÁP ÁN PHIẾU HỌC TẬP SỐ 1</a:t>
            </a:r>
          </a:p>
        </p:txBody>
      </p:sp>
    </p:spTree>
    <p:extLst>
      <p:ext uri="{BB962C8B-B14F-4D97-AF65-F5344CB8AC3E}">
        <p14:creationId xmlns:p14="http://schemas.microsoft.com/office/powerpoint/2010/main" val="1329084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AF273F5-C010-4EE2-AE74-184C89A575DB}">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648</TotalTime>
  <Words>1457</Words>
  <Application>Microsoft Office PowerPoint</Application>
  <PresentationFormat>Widescreen</PresentationFormat>
  <Paragraphs>109</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Cambria Math</vt:lpstr>
      <vt:lpstr>OpenSans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2020-04-09T18:31:27Z</dcterms:created>
  <dcterms:modified xsi:type="dcterms:W3CDTF">2023-08-20T12:15:20Z</dcterms:modified>
  <cp:version>n</cp:version>
</cp:coreProperties>
</file>