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9" r:id="rId5"/>
    <p:sldId id="267" r:id="rId6"/>
    <p:sldId id="260" r:id="rId7"/>
    <p:sldId id="280" r:id="rId8"/>
    <p:sldId id="261" r:id="rId9"/>
    <p:sldId id="262" r:id="rId10"/>
    <p:sldId id="281" r:id="rId11"/>
    <p:sldId id="263" r:id="rId12"/>
    <p:sldId id="264" r:id="rId13"/>
    <p:sldId id="282" r:id="rId14"/>
    <p:sldId id="272" r:id="rId15"/>
    <p:sldId id="273" r:id="rId16"/>
    <p:sldId id="283" r:id="rId17"/>
    <p:sldId id="276" r:id="rId18"/>
    <p:sldId id="277" r:id="rId19"/>
    <p:sldId id="266" r:id="rId20"/>
  </p:sldIdLst>
  <p:sldSz cx="12192000" cy="6858000"/>
  <p:notesSz cx="6858000" cy="9144000"/>
  <p:embeddedFontLs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Cavolini" panose="020B0604020202020204" charset="0"/>
      <p:regular r:id="rId26"/>
      <p:bold r:id="rId27"/>
      <p:italic r:id="rId28"/>
      <p:boldItalic r:id="rId29"/>
    </p:embeddedFont>
    <p:embeddedFont>
      <p:font typeface="Baguet Script" panose="020B0604020202020204" charset="0"/>
      <p:regular r:id="rId30"/>
    </p:embeddedFont>
    <p:embeddedFont>
      <p:font typeface="Alfa Slab One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iQYfdcb95VxavQFTcJpG/1S3Zx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A9"/>
    <a:srgbClr val="127071"/>
    <a:srgbClr val="01B1A7"/>
    <a:srgbClr val="D9821D"/>
    <a:srgbClr val="158180"/>
    <a:srgbClr val="F7941C"/>
    <a:srgbClr val="FCB03F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87784D-83BE-43D0-A4A6-D2E0C008B337}">
  <a:tblStyle styleId="{A487784D-83BE-43D0-A4A6-D2E0C008B3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4"/>
    <p:restoredTop sz="94650"/>
  </p:normalViewPr>
  <p:slideViewPr>
    <p:cSldViewPr snapToGrid="0">
      <p:cViewPr varScale="1">
        <p:scale>
          <a:sx n="109" d="100"/>
          <a:sy n="109" d="100"/>
        </p:scale>
        <p:origin x="8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AEDE7-C8AD-E74B-B449-8330A21FE833}" type="doc">
      <dgm:prSet loTypeId="urn:microsoft.com/office/officeart/2008/layout/VerticalCurvedList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6ED19B5-524B-2C44-BE81-BBF0669D49EF}">
      <dgm:prSet phldrT="[Text]"/>
      <dgm:spPr>
        <a:solidFill>
          <a:srgbClr val="FFDBA9"/>
        </a:solidFill>
      </dgm:spPr>
      <dgm:t>
        <a:bodyPr/>
        <a:lstStyle/>
        <a:p>
          <a:r>
            <a:rPr lang="en-US" b="1" dirty="0">
              <a:solidFill>
                <a:srgbClr val="158180"/>
              </a:solidFill>
            </a:rPr>
            <a:t>Vocabulary review</a:t>
          </a:r>
        </a:p>
      </dgm:t>
    </dgm:pt>
    <dgm:pt modelId="{0AF643B3-E981-5940-A022-4C5D127F3079}" type="parTrans" cxnId="{DE206394-1AAF-9345-8AD3-5A601EDC2873}">
      <dgm:prSet/>
      <dgm:spPr/>
      <dgm:t>
        <a:bodyPr/>
        <a:lstStyle/>
        <a:p>
          <a:endParaRPr lang="en-US"/>
        </a:p>
      </dgm:t>
    </dgm:pt>
    <dgm:pt modelId="{B6C9438F-0C1B-9442-A1E9-A4DEB193560A}" type="sibTrans" cxnId="{DE206394-1AAF-9345-8AD3-5A601EDC2873}">
      <dgm:prSet/>
      <dgm:spPr>
        <a:ln>
          <a:solidFill>
            <a:srgbClr val="127071"/>
          </a:solidFill>
        </a:ln>
      </dgm:spPr>
      <dgm:t>
        <a:bodyPr/>
        <a:lstStyle/>
        <a:p>
          <a:endParaRPr lang="en-US"/>
        </a:p>
      </dgm:t>
    </dgm:pt>
    <dgm:pt modelId="{F4EED101-13E9-D14B-9331-9C927C87F1C0}">
      <dgm:prSet phldrT="[Text]"/>
      <dgm:spPr>
        <a:solidFill>
          <a:srgbClr val="01B1A7"/>
        </a:solidFill>
      </dgm:spPr>
      <dgm:t>
        <a:bodyPr/>
        <a:lstStyle/>
        <a:p>
          <a:r>
            <a:rPr lang="en-US" b="1" dirty="0"/>
            <a:t>Grammar review </a:t>
          </a:r>
        </a:p>
      </dgm:t>
    </dgm:pt>
    <dgm:pt modelId="{AA546033-BBCF-1640-A0AF-73609FAC2216}" type="parTrans" cxnId="{25C9F89D-3248-6E49-91AF-FAACE211E646}">
      <dgm:prSet/>
      <dgm:spPr/>
      <dgm:t>
        <a:bodyPr/>
        <a:lstStyle/>
        <a:p>
          <a:endParaRPr lang="en-US"/>
        </a:p>
      </dgm:t>
    </dgm:pt>
    <dgm:pt modelId="{F8590441-AACA-E347-AB6C-75F78A552F14}" type="sibTrans" cxnId="{25C9F89D-3248-6E49-91AF-FAACE211E646}">
      <dgm:prSet/>
      <dgm:spPr/>
      <dgm:t>
        <a:bodyPr/>
        <a:lstStyle/>
        <a:p>
          <a:endParaRPr lang="en-US"/>
        </a:p>
      </dgm:t>
    </dgm:pt>
    <dgm:pt modelId="{1DEA87CC-4DCF-1B45-95FB-B55B691B27F6}">
      <dgm:prSet phldrT="[Text]"/>
      <dgm:spPr>
        <a:solidFill>
          <a:srgbClr val="FCB03F"/>
        </a:solidFill>
      </dgm:spPr>
      <dgm:t>
        <a:bodyPr/>
        <a:lstStyle/>
        <a:p>
          <a:r>
            <a:rPr lang="en-US" b="1" dirty="0">
              <a:solidFill>
                <a:srgbClr val="127071"/>
              </a:solidFill>
            </a:rPr>
            <a:t>Project: Eating habits around the world</a:t>
          </a:r>
        </a:p>
      </dgm:t>
    </dgm:pt>
    <dgm:pt modelId="{76FB92A7-FB97-F446-9FDB-9AE28A0F6D27}" type="parTrans" cxnId="{1C9BCCE9-5A1D-1040-84BE-E8BF823251F1}">
      <dgm:prSet/>
      <dgm:spPr/>
      <dgm:t>
        <a:bodyPr/>
        <a:lstStyle/>
        <a:p>
          <a:endParaRPr lang="en-US"/>
        </a:p>
      </dgm:t>
    </dgm:pt>
    <dgm:pt modelId="{64BB31D0-66EE-7642-84D7-EC8AAE47915E}" type="sibTrans" cxnId="{1C9BCCE9-5A1D-1040-84BE-E8BF823251F1}">
      <dgm:prSet/>
      <dgm:spPr/>
      <dgm:t>
        <a:bodyPr/>
        <a:lstStyle/>
        <a:p>
          <a:endParaRPr lang="en-US"/>
        </a:p>
      </dgm:t>
    </dgm:pt>
    <dgm:pt modelId="{77805CC6-08F9-8647-9A0A-7C1413A05C61}" type="pres">
      <dgm:prSet presAssocID="{A5CAEDE7-C8AD-E74B-B449-8330A21FE8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DECB35D-8136-2F42-AB74-3AC3A92671D6}" type="pres">
      <dgm:prSet presAssocID="{A5CAEDE7-C8AD-E74B-B449-8330A21FE833}" presName="Name1" presStyleCnt="0"/>
      <dgm:spPr/>
    </dgm:pt>
    <dgm:pt modelId="{E6C68A3E-067A-CF40-AA8D-AD0E069425E9}" type="pres">
      <dgm:prSet presAssocID="{A5CAEDE7-C8AD-E74B-B449-8330A21FE833}" presName="cycle" presStyleCnt="0"/>
      <dgm:spPr/>
    </dgm:pt>
    <dgm:pt modelId="{86D124A7-C08C-D347-B211-96202E7D0B0D}" type="pres">
      <dgm:prSet presAssocID="{A5CAEDE7-C8AD-E74B-B449-8330A21FE833}" presName="srcNode" presStyleLbl="node1" presStyleIdx="0" presStyleCnt="3"/>
      <dgm:spPr/>
    </dgm:pt>
    <dgm:pt modelId="{56F18523-3600-CB4B-A341-3DAB979A0382}" type="pres">
      <dgm:prSet presAssocID="{A5CAEDE7-C8AD-E74B-B449-8330A21FE833}" presName="conn" presStyleLbl="parChTrans1D2" presStyleIdx="0" presStyleCnt="1"/>
      <dgm:spPr/>
      <dgm:t>
        <a:bodyPr/>
        <a:lstStyle/>
        <a:p>
          <a:endParaRPr lang="en-US"/>
        </a:p>
      </dgm:t>
    </dgm:pt>
    <dgm:pt modelId="{0268A49F-B378-DB43-8207-3A69CAB83808}" type="pres">
      <dgm:prSet presAssocID="{A5CAEDE7-C8AD-E74B-B449-8330A21FE833}" presName="extraNode" presStyleLbl="node1" presStyleIdx="0" presStyleCnt="3"/>
      <dgm:spPr/>
    </dgm:pt>
    <dgm:pt modelId="{9177353B-04DB-824A-AB38-C2ADEBB7CD24}" type="pres">
      <dgm:prSet presAssocID="{A5CAEDE7-C8AD-E74B-B449-8330A21FE833}" presName="dstNode" presStyleLbl="node1" presStyleIdx="0" presStyleCnt="3"/>
      <dgm:spPr/>
    </dgm:pt>
    <dgm:pt modelId="{011E53AC-C35F-B94A-B3F5-7552109C3603}" type="pres">
      <dgm:prSet presAssocID="{16ED19B5-524B-2C44-BE81-BBF0669D49E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5F0A5-7DD7-2C4F-8B77-F85D705F7EA8}" type="pres">
      <dgm:prSet presAssocID="{16ED19B5-524B-2C44-BE81-BBF0669D49EF}" presName="accent_1" presStyleCnt="0"/>
      <dgm:spPr/>
    </dgm:pt>
    <dgm:pt modelId="{D4065739-2E68-994F-A562-192940C298BE}" type="pres">
      <dgm:prSet presAssocID="{16ED19B5-524B-2C44-BE81-BBF0669D49EF}" presName="accentRepeatNode" presStyleLbl="solidFgAcc1" presStyleIdx="0" presStyleCnt="3"/>
      <dgm:spPr>
        <a:ln>
          <a:solidFill>
            <a:srgbClr val="FFDBA9"/>
          </a:solidFill>
        </a:ln>
      </dgm:spPr>
    </dgm:pt>
    <dgm:pt modelId="{575694A5-08DB-BB48-B16F-BD22B7713EEE}" type="pres">
      <dgm:prSet presAssocID="{F4EED101-13E9-D14B-9331-9C927C87F1C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B6AAD-11B2-7041-AC80-4FBF8CB05793}" type="pres">
      <dgm:prSet presAssocID="{F4EED101-13E9-D14B-9331-9C927C87F1C0}" presName="accent_2" presStyleCnt="0"/>
      <dgm:spPr/>
    </dgm:pt>
    <dgm:pt modelId="{6B7013A9-902E-3745-9923-68E068B72DFE}" type="pres">
      <dgm:prSet presAssocID="{F4EED101-13E9-D14B-9331-9C927C87F1C0}" presName="accentRepeatNode" presStyleLbl="solidFgAcc1" presStyleIdx="1" presStyleCnt="3"/>
      <dgm:spPr>
        <a:ln>
          <a:solidFill>
            <a:srgbClr val="01B1A7"/>
          </a:solidFill>
        </a:ln>
      </dgm:spPr>
    </dgm:pt>
    <dgm:pt modelId="{F69DE7A7-6BA9-8F4A-BA31-9DE2FCC4F611}" type="pres">
      <dgm:prSet presAssocID="{1DEA87CC-4DCF-1B45-95FB-B55B691B27F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E14AC-DF7E-8F42-B952-087BE67D0F95}" type="pres">
      <dgm:prSet presAssocID="{1DEA87CC-4DCF-1B45-95FB-B55B691B27F6}" presName="accent_3" presStyleCnt="0"/>
      <dgm:spPr/>
    </dgm:pt>
    <dgm:pt modelId="{64B6687B-3D44-8B49-844D-05C5F82012D0}" type="pres">
      <dgm:prSet presAssocID="{1DEA87CC-4DCF-1B45-95FB-B55B691B27F6}" presName="accentRepeatNode" presStyleLbl="solidFgAcc1" presStyleIdx="2" presStyleCnt="3"/>
      <dgm:spPr>
        <a:ln>
          <a:solidFill>
            <a:srgbClr val="FCB03F"/>
          </a:solidFill>
        </a:ln>
      </dgm:spPr>
    </dgm:pt>
  </dgm:ptLst>
  <dgm:cxnLst>
    <dgm:cxn modelId="{1C9BCCE9-5A1D-1040-84BE-E8BF823251F1}" srcId="{A5CAEDE7-C8AD-E74B-B449-8330A21FE833}" destId="{1DEA87CC-4DCF-1B45-95FB-B55B691B27F6}" srcOrd="2" destOrd="0" parTransId="{76FB92A7-FB97-F446-9FDB-9AE28A0F6D27}" sibTransId="{64BB31D0-66EE-7642-84D7-EC8AAE47915E}"/>
    <dgm:cxn modelId="{155915D7-334D-6140-B0C1-C78F7C54CB05}" type="presOf" srcId="{A5CAEDE7-C8AD-E74B-B449-8330A21FE833}" destId="{77805CC6-08F9-8647-9A0A-7C1413A05C61}" srcOrd="0" destOrd="0" presId="urn:microsoft.com/office/officeart/2008/layout/VerticalCurvedList"/>
    <dgm:cxn modelId="{B37BD7E4-DF22-DB4F-9333-EFCF30B3BAC7}" type="presOf" srcId="{1DEA87CC-4DCF-1B45-95FB-B55B691B27F6}" destId="{F69DE7A7-6BA9-8F4A-BA31-9DE2FCC4F611}" srcOrd="0" destOrd="0" presId="urn:microsoft.com/office/officeart/2008/layout/VerticalCurvedList"/>
    <dgm:cxn modelId="{DE206394-1AAF-9345-8AD3-5A601EDC2873}" srcId="{A5CAEDE7-C8AD-E74B-B449-8330A21FE833}" destId="{16ED19B5-524B-2C44-BE81-BBF0669D49EF}" srcOrd="0" destOrd="0" parTransId="{0AF643B3-E981-5940-A022-4C5D127F3079}" sibTransId="{B6C9438F-0C1B-9442-A1E9-A4DEB193560A}"/>
    <dgm:cxn modelId="{BA58F036-B6C4-5349-BBD9-3634FA0DA5AD}" type="presOf" srcId="{F4EED101-13E9-D14B-9331-9C927C87F1C0}" destId="{575694A5-08DB-BB48-B16F-BD22B7713EEE}" srcOrd="0" destOrd="0" presId="urn:microsoft.com/office/officeart/2008/layout/VerticalCurvedList"/>
    <dgm:cxn modelId="{BE99BB6D-D9EF-D547-954C-E7713B19B0C6}" type="presOf" srcId="{16ED19B5-524B-2C44-BE81-BBF0669D49EF}" destId="{011E53AC-C35F-B94A-B3F5-7552109C3603}" srcOrd="0" destOrd="0" presId="urn:microsoft.com/office/officeart/2008/layout/VerticalCurvedList"/>
    <dgm:cxn modelId="{9CC8873D-83E4-1645-BD37-EAEFCB0028DE}" type="presOf" srcId="{B6C9438F-0C1B-9442-A1E9-A4DEB193560A}" destId="{56F18523-3600-CB4B-A341-3DAB979A0382}" srcOrd="0" destOrd="0" presId="urn:microsoft.com/office/officeart/2008/layout/VerticalCurvedList"/>
    <dgm:cxn modelId="{25C9F89D-3248-6E49-91AF-FAACE211E646}" srcId="{A5CAEDE7-C8AD-E74B-B449-8330A21FE833}" destId="{F4EED101-13E9-D14B-9331-9C927C87F1C0}" srcOrd="1" destOrd="0" parTransId="{AA546033-BBCF-1640-A0AF-73609FAC2216}" sibTransId="{F8590441-AACA-E347-AB6C-75F78A552F14}"/>
    <dgm:cxn modelId="{5CC92A86-7F88-1D40-9759-1A88DBCF5D1D}" type="presParOf" srcId="{77805CC6-08F9-8647-9A0A-7C1413A05C61}" destId="{9DECB35D-8136-2F42-AB74-3AC3A92671D6}" srcOrd="0" destOrd="0" presId="urn:microsoft.com/office/officeart/2008/layout/VerticalCurvedList"/>
    <dgm:cxn modelId="{95CF6122-6854-4143-8156-193BAD66B683}" type="presParOf" srcId="{9DECB35D-8136-2F42-AB74-3AC3A92671D6}" destId="{E6C68A3E-067A-CF40-AA8D-AD0E069425E9}" srcOrd="0" destOrd="0" presId="urn:microsoft.com/office/officeart/2008/layout/VerticalCurvedList"/>
    <dgm:cxn modelId="{3CCBBE36-0364-4D4D-A09C-86C44C27F705}" type="presParOf" srcId="{E6C68A3E-067A-CF40-AA8D-AD0E069425E9}" destId="{86D124A7-C08C-D347-B211-96202E7D0B0D}" srcOrd="0" destOrd="0" presId="urn:microsoft.com/office/officeart/2008/layout/VerticalCurvedList"/>
    <dgm:cxn modelId="{1F830A68-9658-9B45-B7DE-C5F8056B98DA}" type="presParOf" srcId="{E6C68A3E-067A-CF40-AA8D-AD0E069425E9}" destId="{56F18523-3600-CB4B-A341-3DAB979A0382}" srcOrd="1" destOrd="0" presId="urn:microsoft.com/office/officeart/2008/layout/VerticalCurvedList"/>
    <dgm:cxn modelId="{89B2D12C-95F3-6543-AA0C-341772F352E1}" type="presParOf" srcId="{E6C68A3E-067A-CF40-AA8D-AD0E069425E9}" destId="{0268A49F-B378-DB43-8207-3A69CAB83808}" srcOrd="2" destOrd="0" presId="urn:microsoft.com/office/officeart/2008/layout/VerticalCurvedList"/>
    <dgm:cxn modelId="{9D0873E6-3BF1-6942-ADF8-91125C5E7C22}" type="presParOf" srcId="{E6C68A3E-067A-CF40-AA8D-AD0E069425E9}" destId="{9177353B-04DB-824A-AB38-C2ADEBB7CD24}" srcOrd="3" destOrd="0" presId="urn:microsoft.com/office/officeart/2008/layout/VerticalCurvedList"/>
    <dgm:cxn modelId="{B4834FCE-187C-A840-BDCD-A1A605610495}" type="presParOf" srcId="{9DECB35D-8136-2F42-AB74-3AC3A92671D6}" destId="{011E53AC-C35F-B94A-B3F5-7552109C3603}" srcOrd="1" destOrd="0" presId="urn:microsoft.com/office/officeart/2008/layout/VerticalCurvedList"/>
    <dgm:cxn modelId="{7BCDAE40-CAFB-1547-B9B0-8BE0F4DDC603}" type="presParOf" srcId="{9DECB35D-8136-2F42-AB74-3AC3A92671D6}" destId="{CEB5F0A5-7DD7-2C4F-8B77-F85D705F7EA8}" srcOrd="2" destOrd="0" presId="urn:microsoft.com/office/officeart/2008/layout/VerticalCurvedList"/>
    <dgm:cxn modelId="{4BA10A02-F959-EE42-8BD1-1AE2F0C4F279}" type="presParOf" srcId="{CEB5F0A5-7DD7-2C4F-8B77-F85D705F7EA8}" destId="{D4065739-2E68-994F-A562-192940C298BE}" srcOrd="0" destOrd="0" presId="urn:microsoft.com/office/officeart/2008/layout/VerticalCurvedList"/>
    <dgm:cxn modelId="{3311A228-0072-D747-8FB9-51E050564B1A}" type="presParOf" srcId="{9DECB35D-8136-2F42-AB74-3AC3A92671D6}" destId="{575694A5-08DB-BB48-B16F-BD22B7713EEE}" srcOrd="3" destOrd="0" presId="urn:microsoft.com/office/officeart/2008/layout/VerticalCurvedList"/>
    <dgm:cxn modelId="{2DFCC3BA-FED0-7549-8297-1371AB2E5AF0}" type="presParOf" srcId="{9DECB35D-8136-2F42-AB74-3AC3A92671D6}" destId="{C1CB6AAD-11B2-7041-AC80-4FBF8CB05793}" srcOrd="4" destOrd="0" presId="urn:microsoft.com/office/officeart/2008/layout/VerticalCurvedList"/>
    <dgm:cxn modelId="{A8EDEAF8-77E0-7440-820D-68D371B1B998}" type="presParOf" srcId="{C1CB6AAD-11B2-7041-AC80-4FBF8CB05793}" destId="{6B7013A9-902E-3745-9923-68E068B72DFE}" srcOrd="0" destOrd="0" presId="urn:microsoft.com/office/officeart/2008/layout/VerticalCurvedList"/>
    <dgm:cxn modelId="{8D5616A3-CEC5-734B-AA92-F9AF3FEB47FF}" type="presParOf" srcId="{9DECB35D-8136-2F42-AB74-3AC3A92671D6}" destId="{F69DE7A7-6BA9-8F4A-BA31-9DE2FCC4F611}" srcOrd="5" destOrd="0" presId="urn:microsoft.com/office/officeart/2008/layout/VerticalCurvedList"/>
    <dgm:cxn modelId="{2FAF30E0-F538-A543-B5E0-46453411497B}" type="presParOf" srcId="{9DECB35D-8136-2F42-AB74-3AC3A92671D6}" destId="{B28E14AC-DF7E-8F42-B952-087BE67D0F95}" srcOrd="6" destOrd="0" presId="urn:microsoft.com/office/officeart/2008/layout/VerticalCurvedList"/>
    <dgm:cxn modelId="{70042B96-372A-F542-BFB6-DEF883B805FF}" type="presParOf" srcId="{B28E14AC-DF7E-8F42-B952-087BE67D0F95}" destId="{64B6687B-3D44-8B49-844D-05C5F82012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18523-3600-CB4B-A341-3DAB979A0382}">
      <dsp:nvSpPr>
        <dsp:cNvPr id="0" name=""/>
        <dsp:cNvSpPr/>
      </dsp:nvSpPr>
      <dsp:spPr>
        <a:xfrm>
          <a:off x="-4530159" y="-694651"/>
          <a:ext cx="5396578" cy="5396578"/>
        </a:xfrm>
        <a:prstGeom prst="blockArc">
          <a:avLst>
            <a:gd name="adj1" fmla="val 18900000"/>
            <a:gd name="adj2" fmla="val 2700000"/>
            <a:gd name="adj3" fmla="val 400"/>
          </a:avLst>
        </a:prstGeom>
        <a:noFill/>
        <a:ln w="25400" cap="flat" cmpd="sng" algn="ctr">
          <a:solidFill>
            <a:srgbClr val="12707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1E53AC-C35F-B94A-B3F5-7552109C3603}">
      <dsp:nvSpPr>
        <dsp:cNvPr id="0" name=""/>
        <dsp:cNvSpPr/>
      </dsp:nvSpPr>
      <dsp:spPr>
        <a:xfrm>
          <a:off x="557219" y="400727"/>
          <a:ext cx="6911615" cy="801455"/>
        </a:xfrm>
        <a:prstGeom prst="rect">
          <a:avLst/>
        </a:prstGeom>
        <a:solidFill>
          <a:srgbClr val="FFDBA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15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rgbClr val="158180"/>
              </a:solidFill>
            </a:rPr>
            <a:t>Vocabulary review</a:t>
          </a:r>
        </a:p>
      </dsp:txBody>
      <dsp:txXfrm>
        <a:off x="557219" y="400727"/>
        <a:ext cx="6911615" cy="801455"/>
      </dsp:txXfrm>
    </dsp:sp>
    <dsp:sp modelId="{D4065739-2E68-994F-A562-192940C298BE}">
      <dsp:nvSpPr>
        <dsp:cNvPr id="0" name=""/>
        <dsp:cNvSpPr/>
      </dsp:nvSpPr>
      <dsp:spPr>
        <a:xfrm>
          <a:off x="56310" y="300545"/>
          <a:ext cx="1001819" cy="10018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DBA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694A5-08DB-BB48-B16F-BD22B7713EEE}">
      <dsp:nvSpPr>
        <dsp:cNvPr id="0" name=""/>
        <dsp:cNvSpPr/>
      </dsp:nvSpPr>
      <dsp:spPr>
        <a:xfrm>
          <a:off x="848548" y="1602910"/>
          <a:ext cx="6620286" cy="801455"/>
        </a:xfrm>
        <a:prstGeom prst="rect">
          <a:avLst/>
        </a:prstGeom>
        <a:solidFill>
          <a:srgbClr val="01B1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15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Grammar review </a:t>
          </a:r>
        </a:p>
      </dsp:txBody>
      <dsp:txXfrm>
        <a:off x="848548" y="1602910"/>
        <a:ext cx="6620286" cy="801455"/>
      </dsp:txXfrm>
    </dsp:sp>
    <dsp:sp modelId="{6B7013A9-902E-3745-9923-68E068B72DFE}">
      <dsp:nvSpPr>
        <dsp:cNvPr id="0" name=""/>
        <dsp:cNvSpPr/>
      </dsp:nvSpPr>
      <dsp:spPr>
        <a:xfrm>
          <a:off x="347639" y="1502728"/>
          <a:ext cx="1001819" cy="10018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1B1A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DE7A7-6BA9-8F4A-BA31-9DE2FCC4F611}">
      <dsp:nvSpPr>
        <dsp:cNvPr id="0" name=""/>
        <dsp:cNvSpPr/>
      </dsp:nvSpPr>
      <dsp:spPr>
        <a:xfrm>
          <a:off x="557219" y="2805093"/>
          <a:ext cx="6911615" cy="801455"/>
        </a:xfrm>
        <a:prstGeom prst="rect">
          <a:avLst/>
        </a:prstGeom>
        <a:solidFill>
          <a:srgbClr val="FCB0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15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rgbClr val="127071"/>
              </a:solidFill>
            </a:rPr>
            <a:t>Project: Eating habits around the world</a:t>
          </a:r>
        </a:p>
      </dsp:txBody>
      <dsp:txXfrm>
        <a:off x="557219" y="2805093"/>
        <a:ext cx="6911615" cy="801455"/>
      </dsp:txXfrm>
    </dsp:sp>
    <dsp:sp modelId="{64B6687B-3D44-8B49-844D-05C5F82012D0}">
      <dsp:nvSpPr>
        <dsp:cNvPr id="0" name=""/>
        <dsp:cNvSpPr/>
      </dsp:nvSpPr>
      <dsp:spPr>
        <a:xfrm>
          <a:off x="56310" y="2704911"/>
          <a:ext cx="1001819" cy="10018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CB03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6810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5005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125e1123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1125e11237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11125e11237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7776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125e1123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1125e11237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11125e11237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855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1492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125e1123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1125e11237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11125e11237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8888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125e1123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1125e11237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11125e11237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8263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6843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461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1747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3501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6166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4009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88092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334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7294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5014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125e1123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11125e11237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11125e11237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6691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500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34.sv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svg"/><Relationship Id="rId18" Type="http://schemas.openxmlformats.org/officeDocument/2006/relationships/image" Target="../media/image15.png"/><Relationship Id="rId3" Type="http://schemas.openxmlformats.org/officeDocument/2006/relationships/image" Target="../media/image7.jpg"/><Relationship Id="rId21" Type="http://schemas.openxmlformats.org/officeDocument/2006/relationships/image" Target="../media/image25.svg"/><Relationship Id="rId7" Type="http://schemas.openxmlformats.org/officeDocument/2006/relationships/image" Target="../media/image11.svg"/><Relationship Id="rId12" Type="http://schemas.openxmlformats.org/officeDocument/2006/relationships/image" Target="../media/image12.png"/><Relationship Id="rId17" Type="http://schemas.openxmlformats.org/officeDocument/2006/relationships/image" Target="../media/image21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10" Type="http://schemas.openxmlformats.org/officeDocument/2006/relationships/image" Target="../media/image11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3.png"/><Relationship Id="rId2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903249" y="2070419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335466" y="3498774"/>
            <a:ext cx="2275114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1758100"/>
            <a:ext cx="6713274" cy="105658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Task 1: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Add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words and phrases you have learnt in the correct columns.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with your partner's. </a:t>
            </a: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2: Read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recipe and write sentences as in the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example.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642574" cy="69207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2905246" y="179028"/>
            <a:ext cx="6076708" cy="1033824"/>
            <a:chOff x="4091409" y="283453"/>
            <a:chExt cx="4292624" cy="1033824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1409" y="283453"/>
              <a:ext cx="699295" cy="826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7: LOOKING BACK &amp; PROJECT</a:t>
              </a:r>
              <a:endParaRPr sz="1600" dirty="0"/>
            </a:p>
          </p:txBody>
        </p:sp>
      </p:grpSp>
      <p:sp>
        <p:nvSpPr>
          <p:cNvPr id="134" name="Google Shape;134;p4"/>
          <p:cNvSpPr/>
          <p:nvPr/>
        </p:nvSpPr>
        <p:spPr>
          <a:xfrm>
            <a:off x="4732153" y="2951903"/>
            <a:ext cx="6703633" cy="130757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sentences. Write s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ome, any, much,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of/ lots of.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with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many/ How much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underlined words in the following sentences.</a:t>
            </a:r>
          </a:p>
        </p:txBody>
      </p:sp>
      <p:sp>
        <p:nvSpPr>
          <p:cNvPr id="22" name="Google Shape;122;p4">
            <a:extLst>
              <a:ext uri="{FF2B5EF4-FFF2-40B4-BE49-F238E27FC236}">
                <a16:creationId xmlns:a16="http://schemas.microsoft.com/office/drawing/2014/main" id="{6024EFFA-3A41-D54B-9720-34D07A4A9D3E}"/>
              </a:ext>
            </a:extLst>
          </p:cNvPr>
          <p:cNvSpPr/>
          <p:nvPr/>
        </p:nvSpPr>
        <p:spPr>
          <a:xfrm>
            <a:off x="4722513" y="1259145"/>
            <a:ext cx="6713274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vi-V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you make?</a:t>
            </a:r>
            <a:endParaRPr lang="vi-V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" name="Google Shape;123;p4"/>
          <p:cNvCxnSpPr>
            <a:cxnSpLocks/>
            <a:stCxn id="119" idx="1"/>
            <a:endCxn id="121" idx="0"/>
          </p:cNvCxnSpPr>
          <p:nvPr/>
        </p:nvCxnSpPr>
        <p:spPr>
          <a:xfrm rot="10800000" flipV="1">
            <a:off x="1473023" y="2398120"/>
            <a:ext cx="430226" cy="1100653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3B695F5-6A86-2F49-91BB-76A093AF7186}"/>
              </a:ext>
            </a:extLst>
          </p:cNvPr>
          <p:cNvSpPr/>
          <p:nvPr/>
        </p:nvSpPr>
        <p:spPr>
          <a:xfrm>
            <a:off x="4732153" y="4727084"/>
            <a:ext cx="6096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b="1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</a:t>
            </a:r>
            <a:r>
              <a:rPr lang="en-US" sz="2400" b="1" dirty="0" smtClean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aim:</a:t>
            </a:r>
            <a:endParaRPr lang="en-US" sz="2400" b="1" dirty="0">
              <a:solidFill>
                <a:srgbClr val="211D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help Ss revise the use of </a:t>
            </a:r>
            <a:r>
              <a:rPr lang="en-US" sz="2000" i="1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much </a:t>
            </a:r>
            <a:r>
              <a:rPr lang="en-US" sz="200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000" i="1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</a:t>
            </a:r>
            <a:r>
              <a:rPr lang="en-US" sz="2000" dirty="0" smtClean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x-non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969D1CF-CA40-A54C-A809-6B9E46D47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391" y="4672164"/>
            <a:ext cx="3643780" cy="1247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90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11125e11237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11125e11237_0_13"/>
          <p:cNvSpPr/>
          <p:nvPr/>
        </p:nvSpPr>
        <p:spPr>
          <a:xfrm>
            <a:off x="408838" y="2117698"/>
            <a:ext cx="11434267" cy="3279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 have to go to the market now. There isn't food _________ for our dinner.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Would you like _________ sugar for your coffee?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There are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trees in our village, so the air here is very fresh.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I'm very busy, I have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things to do today.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We didn't have _________ beef left, so we had _________ fish for lunch.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11125e11237_0_13"/>
          <p:cNvSpPr txBox="1"/>
          <p:nvPr/>
        </p:nvSpPr>
        <p:spPr>
          <a:xfrm>
            <a:off x="8172895" y="2158982"/>
            <a:ext cx="841896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69" name="Google Shape;169;g11125e11237_0_13"/>
          <p:cNvSpPr txBox="1"/>
          <p:nvPr/>
        </p:nvSpPr>
        <p:spPr>
          <a:xfrm>
            <a:off x="3250609" y="2826648"/>
            <a:ext cx="1081426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70" name="Google Shape;170;g11125e11237_0_13"/>
          <p:cNvSpPr txBox="1"/>
          <p:nvPr/>
        </p:nvSpPr>
        <p:spPr>
          <a:xfrm>
            <a:off x="2383638" y="3435872"/>
            <a:ext cx="2502380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 lot </a:t>
            </a:r>
            <a:r>
              <a:rPr lang="en-US" sz="28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of/ lots </a:t>
            </a: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71" name="Google Shape;171;g11125e11237_0_13"/>
          <p:cNvSpPr txBox="1"/>
          <p:nvPr/>
        </p:nvSpPr>
        <p:spPr>
          <a:xfrm>
            <a:off x="3478333" y="4745390"/>
            <a:ext cx="1283084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endParaRPr sz="28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11125e11237_0_13"/>
          <p:cNvSpPr txBox="1"/>
          <p:nvPr/>
        </p:nvSpPr>
        <p:spPr>
          <a:xfrm>
            <a:off x="3791322" y="4091395"/>
            <a:ext cx="2482156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 lot </a:t>
            </a:r>
            <a:r>
              <a:rPr lang="en-US" sz="28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of/ </a:t>
            </a: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lots of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73" name="Google Shape;173;g11125e11237_0_13"/>
          <p:cNvSpPr txBox="1"/>
          <p:nvPr/>
        </p:nvSpPr>
        <p:spPr>
          <a:xfrm>
            <a:off x="7910425" y="4743469"/>
            <a:ext cx="1255097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some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0" name="Google Shape;140;p6">
            <a:extLst>
              <a:ext uri="{FF2B5EF4-FFF2-40B4-BE49-F238E27FC236}">
                <a16:creationId xmlns:a16="http://schemas.microsoft.com/office/drawing/2014/main" id="{B86C82FA-CAE7-6B44-95C6-C51395E199F1}"/>
              </a:ext>
            </a:extLst>
          </p:cNvPr>
          <p:cNvSpPr txBox="1"/>
          <p:nvPr/>
        </p:nvSpPr>
        <p:spPr>
          <a:xfrm>
            <a:off x="361312" y="256515"/>
            <a:ext cx="468460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GRAMMAR REVIEW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2543ED-2A50-DC48-84AC-5EC45F2963F2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4ED69C08-9B35-1646-9BD1-6705CB44708F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8244C3-EB61-F34B-9B84-44C7290C51FC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384C1B1-73A7-F246-BA9B-2947087190AA}"/>
              </a:ext>
            </a:extLst>
          </p:cNvPr>
          <p:cNvSpPr/>
          <p:nvPr/>
        </p:nvSpPr>
        <p:spPr>
          <a:xfrm>
            <a:off x="1123250" y="1270000"/>
            <a:ext cx="10289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sentences. Write s</a:t>
            </a:r>
            <a:r>
              <a:rPr lang="en-US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ome, any, much,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of/ lots of.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11125e11237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11125e11237_0_23"/>
          <p:cNvSpPr/>
          <p:nvPr/>
        </p:nvSpPr>
        <p:spPr>
          <a:xfrm>
            <a:off x="771979" y="2664607"/>
            <a:ext cx="11148476" cy="44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There are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six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bottles of juice in the fridge.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I need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butter for my pancakes.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We have only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bottle of fish sauce. 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We need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chairs for the party.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She put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sugar in her lemonade. 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80;g11125e11237_0_23">
            <a:extLst>
              <a:ext uri="{FF2B5EF4-FFF2-40B4-BE49-F238E27FC236}">
                <a16:creationId xmlns:a16="http://schemas.microsoft.com/office/drawing/2014/main" id="{193A156E-5E28-F04A-920C-F34E6A416145}"/>
              </a:ext>
            </a:extLst>
          </p:cNvPr>
          <p:cNvSpPr/>
          <p:nvPr/>
        </p:nvSpPr>
        <p:spPr>
          <a:xfrm>
            <a:off x="1169838" y="1099543"/>
            <a:ext cx="10022881" cy="156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questions with </a:t>
            </a:r>
            <a:r>
              <a:rPr lang="en-US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many/ How much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underlined words in the following sentences.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Minh has </a:t>
            </a:r>
            <a:r>
              <a:rPr lang="en-US" sz="2400" i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apples.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How 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apples does Minh have?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81;g11125e11237_0_23">
            <a:extLst>
              <a:ext uri="{FF2B5EF4-FFF2-40B4-BE49-F238E27FC236}">
                <a16:creationId xmlns:a16="http://schemas.microsoft.com/office/drawing/2014/main" id="{22A6EE9B-3AF1-1F4D-B529-E53F52B872F8}"/>
              </a:ext>
            </a:extLst>
          </p:cNvPr>
          <p:cNvSpPr txBox="1"/>
          <p:nvPr/>
        </p:nvSpPr>
        <p:spPr>
          <a:xfrm>
            <a:off x="1075440" y="2979488"/>
            <a:ext cx="7155000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many bottles of juice are there in the fridge? </a:t>
            </a:r>
            <a:endParaRPr sz="1800" dirty="0">
              <a:solidFill>
                <a:srgbClr val="C00000"/>
              </a:solidFill>
            </a:endParaRPr>
          </a:p>
        </p:txBody>
      </p:sp>
      <p:sp>
        <p:nvSpPr>
          <p:cNvPr id="12" name="Google Shape;182;g11125e11237_0_23">
            <a:extLst>
              <a:ext uri="{FF2B5EF4-FFF2-40B4-BE49-F238E27FC236}">
                <a16:creationId xmlns:a16="http://schemas.microsoft.com/office/drawing/2014/main" id="{4AA46B45-0835-3C43-B52C-7279D1708CC2}"/>
              </a:ext>
            </a:extLst>
          </p:cNvPr>
          <p:cNvSpPr txBox="1"/>
          <p:nvPr/>
        </p:nvSpPr>
        <p:spPr>
          <a:xfrm>
            <a:off x="1075440" y="3665797"/>
            <a:ext cx="7155000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much butter do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you 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need for your pancakes? </a:t>
            </a:r>
            <a:endParaRPr sz="1800" dirty="0">
              <a:solidFill>
                <a:srgbClr val="C00000"/>
              </a:solidFill>
            </a:endParaRPr>
          </a:p>
        </p:txBody>
      </p:sp>
      <p:sp>
        <p:nvSpPr>
          <p:cNvPr id="13" name="Google Shape;183;g11125e11237_0_23">
            <a:extLst>
              <a:ext uri="{FF2B5EF4-FFF2-40B4-BE49-F238E27FC236}">
                <a16:creationId xmlns:a16="http://schemas.microsoft.com/office/drawing/2014/main" id="{2F6E27B0-06A7-B742-98E3-BFF409E28E03}"/>
              </a:ext>
            </a:extLst>
          </p:cNvPr>
          <p:cNvSpPr txBox="1"/>
          <p:nvPr/>
        </p:nvSpPr>
        <p:spPr>
          <a:xfrm>
            <a:off x="1075440" y="4399425"/>
            <a:ext cx="7155000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many bottles of fish sauce do 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you/ we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have? </a:t>
            </a:r>
            <a:endParaRPr sz="1800" dirty="0">
              <a:solidFill>
                <a:srgbClr val="C00000"/>
              </a:solidFill>
            </a:endParaRPr>
          </a:p>
        </p:txBody>
      </p:sp>
      <p:sp>
        <p:nvSpPr>
          <p:cNvPr id="14" name="Google Shape;184;g11125e11237_0_23">
            <a:extLst>
              <a:ext uri="{FF2B5EF4-FFF2-40B4-BE49-F238E27FC236}">
                <a16:creationId xmlns:a16="http://schemas.microsoft.com/office/drawing/2014/main" id="{F043B1A0-8AC9-934B-85E0-9EFA8F4AE659}"/>
              </a:ext>
            </a:extLst>
          </p:cNvPr>
          <p:cNvSpPr txBox="1"/>
          <p:nvPr/>
        </p:nvSpPr>
        <p:spPr>
          <a:xfrm>
            <a:off x="1075440" y="5145044"/>
            <a:ext cx="7155000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many chairs 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 you/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we need (for the party)? </a:t>
            </a:r>
            <a:endParaRPr sz="1800" dirty="0">
              <a:solidFill>
                <a:srgbClr val="C00000"/>
              </a:solidFill>
            </a:endParaRPr>
          </a:p>
        </p:txBody>
      </p:sp>
      <p:sp>
        <p:nvSpPr>
          <p:cNvPr id="15" name="Google Shape;185;g11125e11237_0_23">
            <a:extLst>
              <a:ext uri="{FF2B5EF4-FFF2-40B4-BE49-F238E27FC236}">
                <a16:creationId xmlns:a16="http://schemas.microsoft.com/office/drawing/2014/main" id="{54421FAF-482E-4645-A799-B736789BA070}"/>
              </a:ext>
            </a:extLst>
          </p:cNvPr>
          <p:cNvSpPr txBox="1"/>
          <p:nvPr/>
        </p:nvSpPr>
        <p:spPr>
          <a:xfrm>
            <a:off x="1046836" y="5878672"/>
            <a:ext cx="7298511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much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sugar did she put in her 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lemonade?</a:t>
            </a:r>
            <a:endParaRPr sz="1800" dirty="0">
              <a:solidFill>
                <a:srgbClr val="C0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4A7698-B3A3-EA4C-A882-EF6EAC931378}"/>
              </a:ext>
            </a:extLst>
          </p:cNvPr>
          <p:cNvGrpSpPr/>
          <p:nvPr/>
        </p:nvGrpSpPr>
        <p:grpSpPr>
          <a:xfrm>
            <a:off x="445105" y="1148174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58538A3A-83BD-2E43-8012-D17CCD457512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218327-453D-CD4A-BD1E-F73C49C0D14D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19" name="Google Shape;140;p6">
            <a:extLst>
              <a:ext uri="{FF2B5EF4-FFF2-40B4-BE49-F238E27FC236}">
                <a16:creationId xmlns:a16="http://schemas.microsoft.com/office/drawing/2014/main" id="{B86C82FA-CAE7-6B44-95C6-C51395E199F1}"/>
              </a:ext>
            </a:extLst>
          </p:cNvPr>
          <p:cNvSpPr txBox="1"/>
          <p:nvPr/>
        </p:nvSpPr>
        <p:spPr>
          <a:xfrm>
            <a:off x="325662" y="236430"/>
            <a:ext cx="468460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GRAMMAR REVIEW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903249" y="2070419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335466" y="3371449"/>
            <a:ext cx="2275114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1711800"/>
            <a:ext cx="6713274" cy="105658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Task 1: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Add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words and phrases you have learnt in the correct columns.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with your partner's. </a:t>
            </a: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2: Read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recipe and write sentences as in the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example.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642574" cy="69207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2905246" y="179028"/>
            <a:ext cx="6076708" cy="1033824"/>
            <a:chOff x="4091409" y="283453"/>
            <a:chExt cx="4292624" cy="1033824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1409" y="283453"/>
              <a:ext cx="699295" cy="826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7: LOOKING BACK &amp; PROJECT</a:t>
              </a:r>
              <a:endParaRPr sz="1600" dirty="0"/>
            </a:p>
          </p:txBody>
        </p:sp>
      </p:grpSp>
      <p:sp>
        <p:nvSpPr>
          <p:cNvPr id="130" name="Google Shape;130;p4"/>
          <p:cNvSpPr/>
          <p:nvPr/>
        </p:nvSpPr>
        <p:spPr>
          <a:xfrm>
            <a:off x="2091281" y="4717334"/>
            <a:ext cx="2047800" cy="55187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732153" y="2894028"/>
            <a:ext cx="6703633" cy="130757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sentences. Write s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ome, any, much,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of/ lots of.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with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many/ How much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underlined words in the following sentences.</a:t>
            </a:r>
          </a:p>
        </p:txBody>
      </p:sp>
      <p:sp>
        <p:nvSpPr>
          <p:cNvPr id="22" name="Google Shape;122;p4">
            <a:extLst>
              <a:ext uri="{FF2B5EF4-FFF2-40B4-BE49-F238E27FC236}">
                <a16:creationId xmlns:a16="http://schemas.microsoft.com/office/drawing/2014/main" id="{6024EFFA-3A41-D54B-9720-34D07A4A9D3E}"/>
              </a:ext>
            </a:extLst>
          </p:cNvPr>
          <p:cNvSpPr/>
          <p:nvPr/>
        </p:nvSpPr>
        <p:spPr>
          <a:xfrm>
            <a:off x="4722513" y="1259145"/>
            <a:ext cx="6713274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vi-V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you make?</a:t>
            </a:r>
            <a:endParaRPr lang="vi-V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FCF5956-A047-B249-9601-BC8747740219}"/>
              </a:ext>
            </a:extLst>
          </p:cNvPr>
          <p:cNvSpPr/>
          <p:nvPr/>
        </p:nvSpPr>
        <p:spPr>
          <a:xfrm>
            <a:off x="4722513" y="4343494"/>
            <a:ext cx="6703632" cy="12003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x-non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 </a:t>
            </a:r>
            <a:r>
              <a:rPr lang="x-none" sz="1800" dirty="0">
                <a:latin typeface="Calibri" panose="020F0502020204030204" pitchFamily="34" charset="0"/>
                <a:cs typeface="Calibri" panose="020F0502020204030204" pitchFamily="34" charset="0"/>
              </a:rPr>
              <a:t>in groups. Design a poster about eating habits in an area or a foreign country you </a:t>
            </a:r>
            <a:r>
              <a:rPr lang="x-non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know.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x-non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rganise </a:t>
            </a:r>
            <a:r>
              <a:rPr lang="x-none" sz="1800" dirty="0">
                <a:latin typeface="Calibri" panose="020F0502020204030204" pitchFamily="34" charset="0"/>
                <a:cs typeface="Calibri" panose="020F0502020204030204" pitchFamily="34" charset="0"/>
              </a:rPr>
              <a:t>an exhibition of all the posters in your class. Present your poster to the class. </a:t>
            </a:r>
          </a:p>
        </p:txBody>
      </p:sp>
      <p:cxnSp>
        <p:nvCxnSpPr>
          <p:cNvPr id="31" name="Google Shape;123;p4"/>
          <p:cNvCxnSpPr>
            <a:cxnSpLocks/>
            <a:stCxn id="119" idx="1"/>
            <a:endCxn id="121" idx="0"/>
          </p:cNvCxnSpPr>
          <p:nvPr/>
        </p:nvCxnSpPr>
        <p:spPr>
          <a:xfrm rot="10800000" flipV="1">
            <a:off x="1473023" y="2398121"/>
            <a:ext cx="430226" cy="97332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" name="Google Shape;123;p4"/>
          <p:cNvCxnSpPr>
            <a:cxnSpLocks/>
            <a:stCxn id="121" idx="3"/>
            <a:endCxn id="130" idx="0"/>
          </p:cNvCxnSpPr>
          <p:nvPr/>
        </p:nvCxnSpPr>
        <p:spPr>
          <a:xfrm>
            <a:off x="2610580" y="3683191"/>
            <a:ext cx="504601" cy="1034143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D7C5B8EB-7640-514A-9B34-E03BB63A31CC}"/>
              </a:ext>
            </a:extLst>
          </p:cNvPr>
          <p:cNvSpPr/>
          <p:nvPr/>
        </p:nvSpPr>
        <p:spPr>
          <a:xfrm>
            <a:off x="3391847" y="5741540"/>
            <a:ext cx="839498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latin typeface="Arial" panose="020B0604020202020204" pitchFamily="34" charset="0"/>
              </a:rPr>
              <a:t>Stage </a:t>
            </a:r>
            <a:r>
              <a:rPr lang="en-US" sz="1800" b="1" dirty="0" smtClean="0">
                <a:latin typeface="Arial" panose="020B0604020202020204" pitchFamily="34" charset="0"/>
              </a:rPr>
              <a:t>aim:</a:t>
            </a:r>
            <a:endParaRPr lang="en-US" sz="1800" b="1" dirty="0">
              <a:latin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</a:rPr>
              <a:t>To allow students to apply what they have </a:t>
            </a:r>
            <a:r>
              <a:rPr lang="en-US" sz="1800" dirty="0" smtClean="0">
                <a:latin typeface="Arial" panose="020B0604020202020204" pitchFamily="34" charset="0"/>
              </a:rPr>
              <a:t>learnt into </a:t>
            </a:r>
            <a:r>
              <a:rPr lang="en-US" sz="1800" dirty="0">
                <a:latin typeface="Arial" panose="020B0604020202020204" pitchFamily="34" charset="0"/>
              </a:rPr>
              <a:t>practice through a project.</a:t>
            </a:r>
            <a:endParaRPr lang="x-none" sz="1800" dirty="0"/>
          </a:p>
        </p:txBody>
      </p:sp>
    </p:spTree>
    <p:extLst>
      <p:ext uri="{BB962C8B-B14F-4D97-AF65-F5344CB8AC3E}">
        <p14:creationId xmlns:p14="http://schemas.microsoft.com/office/powerpoint/2010/main" val="375221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11125e11237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40;p6">
            <a:extLst>
              <a:ext uri="{FF2B5EF4-FFF2-40B4-BE49-F238E27FC236}">
                <a16:creationId xmlns:a16="http://schemas.microsoft.com/office/drawing/2014/main" id="{AF4122DB-DA28-4740-8D0F-25090E3A0B1A}"/>
              </a:ext>
            </a:extLst>
          </p:cNvPr>
          <p:cNvSpPr txBox="1"/>
          <p:nvPr/>
        </p:nvSpPr>
        <p:spPr>
          <a:xfrm>
            <a:off x="343823" y="255325"/>
            <a:ext cx="261812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PROJECT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3DA042-2BDE-8B4A-885E-DFEBFE198EFB}"/>
              </a:ext>
            </a:extLst>
          </p:cNvPr>
          <p:cNvSpPr/>
          <p:nvPr/>
        </p:nvSpPr>
        <p:spPr>
          <a:xfrm>
            <a:off x="1123249" y="1147247"/>
            <a:ext cx="10593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Work in groups. Design a poster about eating habits in an area or a foreign country you know, including:</a:t>
            </a:r>
            <a:endParaRPr lang="x-non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75D6B8-381E-4647-8308-86F1EA24E7AA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06F851D-7DD5-3441-BFE0-296BE6FFE2AF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F65DBC-6470-DA40-80DD-0CF4C46DE4A0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97680F3-0242-D54F-BDC0-38058D5163D3}"/>
              </a:ext>
            </a:extLst>
          </p:cNvPr>
          <p:cNvSpPr/>
          <p:nvPr/>
        </p:nvSpPr>
        <p:spPr>
          <a:xfrm>
            <a:off x="343823" y="2076484"/>
            <a:ext cx="36245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x-none" sz="2400" dirty="0">
                <a:latin typeface="Calibri" panose="020F0502020204030204" pitchFamily="34" charset="0"/>
                <a:cs typeface="Calibri" panose="020F0502020204030204" pitchFamily="34" charset="0"/>
              </a:rPr>
              <a:t>names of main meals and mealtimes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x-none" sz="2400" dirty="0">
                <a:latin typeface="Calibri" panose="020F0502020204030204" pitchFamily="34" charset="0"/>
                <a:cs typeface="Calibri" panose="020F0502020204030204" pitchFamily="34" charset="0"/>
              </a:rPr>
              <a:t>names of common </a:t>
            </a:r>
            <a:r>
              <a:rPr lang="x-non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food/ </a:t>
            </a:r>
            <a:r>
              <a:rPr lang="x-none" sz="2400" dirty="0">
                <a:latin typeface="Calibri" panose="020F0502020204030204" pitchFamily="34" charset="0"/>
                <a:cs typeface="Calibri" panose="020F0502020204030204" pitchFamily="34" charset="0"/>
              </a:rPr>
              <a:t>drink for each meal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x-none" sz="2400" dirty="0">
                <a:latin typeface="Calibri" panose="020F0502020204030204" pitchFamily="34" charset="0"/>
                <a:cs typeface="Calibri" panose="020F0502020204030204" pitchFamily="34" charset="0"/>
              </a:rPr>
              <a:t>pictures or photos to illustrate the meals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B02C48-3D60-F148-9C51-C75C47A24C0D}"/>
              </a:ext>
            </a:extLst>
          </p:cNvPr>
          <p:cNvGrpSpPr/>
          <p:nvPr/>
        </p:nvGrpSpPr>
        <p:grpSpPr>
          <a:xfrm>
            <a:off x="4221031" y="1932017"/>
            <a:ext cx="7626719" cy="4798171"/>
            <a:chOff x="4174435" y="1811351"/>
            <a:chExt cx="7626719" cy="47981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44C381-93CB-2446-BD4A-C1884BCC8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4435" y="2042184"/>
              <a:ext cx="7626719" cy="456733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F3523B-6B7D-F040-91A7-4F31D835A802}"/>
                </a:ext>
              </a:extLst>
            </p:cNvPr>
            <p:cNvSpPr/>
            <p:nvPr/>
          </p:nvSpPr>
          <p:spPr>
            <a:xfrm>
              <a:off x="4586532" y="1811351"/>
              <a:ext cx="6793775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300" b="1" kern="1200" dirty="0">
                  <a:ln w="19050">
                    <a:solidFill>
                      <a:srgbClr val="158180"/>
                    </a:solidFill>
                  </a:ln>
                  <a:solidFill>
                    <a:srgbClr val="D9821D"/>
                  </a:solidFill>
                  <a:effectLst>
                    <a:glow rad="889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lfa Slab One" pitchFamily="2" charset="77"/>
                </a:rPr>
                <a:t>EATING HABITS AROUND THE WORLD</a:t>
              </a:r>
              <a:endParaRPr lang="x-none" sz="2300" dirty="0">
                <a:ln w="19050">
                  <a:solidFill>
                    <a:srgbClr val="158180"/>
                  </a:solidFill>
                </a:ln>
                <a:solidFill>
                  <a:srgbClr val="D9821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fa Slab One" pitchFamily="2" charset="77"/>
              </a:endParaRPr>
            </a:p>
          </p:txBody>
        </p:sp>
      </p:grpSp>
      <p:sp>
        <p:nvSpPr>
          <p:cNvPr id="14" name="Google Shape;153;p6"/>
          <p:cNvSpPr txBox="1"/>
          <p:nvPr/>
        </p:nvSpPr>
        <p:spPr>
          <a:xfrm>
            <a:off x="3273981" y="209153"/>
            <a:ext cx="629236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3600" b="1" kern="1200" dirty="0" smtClean="0">
                <a:solidFill>
                  <a:srgbClr val="11B7BD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Eating habits around the world</a:t>
            </a:r>
            <a:endParaRPr lang="en-US" sz="3600" b="1" kern="1200" dirty="0">
              <a:solidFill>
                <a:srgbClr val="11B7BD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11125e11237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FAF2D79-7D9C-3A4E-80CA-02F4DA0B701B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38E50D5-6099-4B47-A735-1D621175C7FF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817D074-7F6D-C542-84E4-7BDAF9B760F7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57CF29C-BC2B-2D4E-9EDB-1397037AA62F}"/>
              </a:ext>
            </a:extLst>
          </p:cNvPr>
          <p:cNvSpPr/>
          <p:nvPr/>
        </p:nvSpPr>
        <p:spPr>
          <a:xfrm>
            <a:off x="1123250" y="1147247"/>
            <a:ext cx="10600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Then organise an exhibition of all the posters in your class. </a:t>
            </a:r>
          </a:p>
          <a:p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Present your poster to the class. </a:t>
            </a:r>
            <a:endParaRPr lang="x-non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3D38DC67-782C-0241-BBFB-9BF619078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50766" y="2042184"/>
            <a:ext cx="255104" cy="412781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2DA8ABDC-9D81-FE41-907B-58CFBA365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89066" y="2042184"/>
            <a:ext cx="255104" cy="412781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C2AC47BB-9C83-E549-9A52-A864453F7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997974" y="2062101"/>
            <a:ext cx="255104" cy="412781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15C50570-47E1-D842-8CB2-389B872DA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39401" y="2074450"/>
            <a:ext cx="255104" cy="412781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362DFFD8-2434-724F-8719-F58587E97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70204" y="2084389"/>
            <a:ext cx="255104" cy="412781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5FA349BE-23C1-CD42-B229-709F99980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104820" y="2084389"/>
            <a:ext cx="255104" cy="412781"/>
          </a:xfrm>
          <a:prstGeom prst="rect">
            <a:avLst/>
          </a:prstGeom>
        </p:spPr>
      </p:pic>
      <p:sp>
        <p:nvSpPr>
          <p:cNvPr id="17" name="Google Shape;140;p6">
            <a:extLst>
              <a:ext uri="{FF2B5EF4-FFF2-40B4-BE49-F238E27FC236}">
                <a16:creationId xmlns:a16="http://schemas.microsoft.com/office/drawing/2014/main" id="{AF4122DB-DA28-4740-8D0F-25090E3A0B1A}"/>
              </a:ext>
            </a:extLst>
          </p:cNvPr>
          <p:cNvSpPr txBox="1"/>
          <p:nvPr/>
        </p:nvSpPr>
        <p:spPr>
          <a:xfrm>
            <a:off x="343823" y="255325"/>
            <a:ext cx="261812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PROJECT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8" name="Google Shape;153;p6"/>
          <p:cNvSpPr txBox="1"/>
          <p:nvPr/>
        </p:nvSpPr>
        <p:spPr>
          <a:xfrm>
            <a:off x="3273981" y="209153"/>
            <a:ext cx="629236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3600" b="1" kern="1200" dirty="0" smtClean="0">
                <a:solidFill>
                  <a:srgbClr val="11B7BD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Eating habits around the world</a:t>
            </a:r>
            <a:endParaRPr lang="en-US" sz="3600" b="1" kern="1200" dirty="0">
              <a:solidFill>
                <a:srgbClr val="11B7BD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8831" y="2084389"/>
            <a:ext cx="6704247" cy="446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903249" y="2070419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335466" y="3498774"/>
            <a:ext cx="2275114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1758100"/>
            <a:ext cx="6713274" cy="105658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Task 1: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Add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words and phrases you have learnt in the correct columns.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with your partner's. </a:t>
            </a: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2: Read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recipe and write sentences as in the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example.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642574" cy="69207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2905246" y="179028"/>
            <a:ext cx="6076708" cy="1033824"/>
            <a:chOff x="4091409" y="283453"/>
            <a:chExt cx="4292624" cy="1033824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1409" y="283453"/>
              <a:ext cx="699295" cy="826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7: LOOKING BACK &amp; PROJECT</a:t>
              </a:r>
              <a:endParaRPr sz="1600" dirty="0"/>
            </a:p>
          </p:txBody>
        </p:sp>
      </p:grpSp>
      <p:sp>
        <p:nvSpPr>
          <p:cNvPr id="130" name="Google Shape;130;p4"/>
          <p:cNvSpPr/>
          <p:nvPr/>
        </p:nvSpPr>
        <p:spPr>
          <a:xfrm>
            <a:off x="2091281" y="4717334"/>
            <a:ext cx="2047800" cy="55187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732153" y="2951903"/>
            <a:ext cx="6703633" cy="130757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sentences. Write s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ome, any, much,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of/ lots of.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with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many/ How much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underlined words in the following sentences.</a:t>
            </a:r>
          </a:p>
        </p:txBody>
      </p:sp>
      <p:sp>
        <p:nvSpPr>
          <p:cNvPr id="22" name="Google Shape;122;p4">
            <a:extLst>
              <a:ext uri="{FF2B5EF4-FFF2-40B4-BE49-F238E27FC236}">
                <a16:creationId xmlns:a16="http://schemas.microsoft.com/office/drawing/2014/main" id="{6024EFFA-3A41-D54B-9720-34D07A4A9D3E}"/>
              </a:ext>
            </a:extLst>
          </p:cNvPr>
          <p:cNvSpPr/>
          <p:nvPr/>
        </p:nvSpPr>
        <p:spPr>
          <a:xfrm>
            <a:off x="4722513" y="1259145"/>
            <a:ext cx="6713274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vi-V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you make??</a:t>
            </a:r>
            <a:endParaRPr lang="vi-V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FCF5956-A047-B249-9601-BC8747740219}"/>
              </a:ext>
            </a:extLst>
          </p:cNvPr>
          <p:cNvSpPr/>
          <p:nvPr/>
        </p:nvSpPr>
        <p:spPr>
          <a:xfrm>
            <a:off x="4722513" y="4436094"/>
            <a:ext cx="6703632" cy="12003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x-non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 </a:t>
            </a:r>
            <a:r>
              <a:rPr lang="x-none" sz="1800" dirty="0">
                <a:latin typeface="Calibri" panose="020F0502020204030204" pitchFamily="34" charset="0"/>
                <a:cs typeface="Calibri" panose="020F0502020204030204" pitchFamily="34" charset="0"/>
              </a:rPr>
              <a:t>in groups. Design a poster about eating habits in an area or a foreign country you </a:t>
            </a:r>
            <a:r>
              <a:rPr lang="x-non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know.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x-non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rganise </a:t>
            </a:r>
            <a:r>
              <a:rPr lang="x-none" sz="1800" dirty="0">
                <a:latin typeface="Calibri" panose="020F0502020204030204" pitchFamily="34" charset="0"/>
                <a:cs typeface="Calibri" panose="020F0502020204030204" pitchFamily="34" charset="0"/>
              </a:rPr>
              <a:t>an exhibition of all the posters in your class. Present your poster to the class. </a:t>
            </a:r>
          </a:p>
        </p:txBody>
      </p:sp>
      <p:cxnSp>
        <p:nvCxnSpPr>
          <p:cNvPr id="31" name="Google Shape;123;p4"/>
          <p:cNvCxnSpPr>
            <a:cxnSpLocks/>
            <a:stCxn id="119" idx="1"/>
            <a:endCxn id="121" idx="0"/>
          </p:cNvCxnSpPr>
          <p:nvPr/>
        </p:nvCxnSpPr>
        <p:spPr>
          <a:xfrm rot="10800000" flipV="1">
            <a:off x="1473023" y="2398120"/>
            <a:ext cx="430226" cy="1100653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" name="Google Shape;123;p4"/>
          <p:cNvCxnSpPr>
            <a:cxnSpLocks/>
            <a:stCxn id="121" idx="3"/>
            <a:endCxn id="130" idx="0"/>
          </p:cNvCxnSpPr>
          <p:nvPr/>
        </p:nvCxnSpPr>
        <p:spPr>
          <a:xfrm>
            <a:off x="2610580" y="3810516"/>
            <a:ext cx="504601" cy="90681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FCF5956-A047-B249-9601-BC8747740219}"/>
              </a:ext>
            </a:extLst>
          </p:cNvPr>
          <p:cNvSpPr/>
          <p:nvPr/>
        </p:nvSpPr>
        <p:spPr>
          <a:xfrm>
            <a:off x="4722513" y="5813041"/>
            <a:ext cx="6703632" cy="64633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lang="x-non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130;p4"/>
          <p:cNvSpPr/>
          <p:nvPr/>
        </p:nvSpPr>
        <p:spPr>
          <a:xfrm>
            <a:off x="664236" y="5802028"/>
            <a:ext cx="2047800" cy="55187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" name="Google Shape;123;p4"/>
          <p:cNvCxnSpPr>
            <a:cxnSpLocks/>
            <a:stCxn id="130" idx="1"/>
            <a:endCxn id="26" idx="0"/>
          </p:cNvCxnSpPr>
          <p:nvPr/>
        </p:nvCxnSpPr>
        <p:spPr>
          <a:xfrm rot="10800000" flipV="1">
            <a:off x="1688137" y="4993272"/>
            <a:ext cx="403145" cy="808755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29096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5"/>
          <p:cNvSpPr txBox="1"/>
          <p:nvPr/>
        </p:nvSpPr>
        <p:spPr>
          <a:xfrm>
            <a:off x="1123250" y="1258929"/>
            <a:ext cx="24177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5"/>
          <p:cNvSpPr txBox="1"/>
          <p:nvPr/>
        </p:nvSpPr>
        <p:spPr>
          <a:xfrm>
            <a:off x="521519" y="279168"/>
            <a:ext cx="41326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CONSOLIDATION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884AF9-CDB4-BB4E-8A7A-16879EB19243}"/>
              </a:ext>
            </a:extLst>
          </p:cNvPr>
          <p:cNvSpPr/>
          <p:nvPr/>
        </p:nvSpPr>
        <p:spPr>
          <a:xfrm>
            <a:off x="1128576" y="1896217"/>
            <a:ext cx="107354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lnSpc>
                <a:spcPct val="150000"/>
              </a:lnSpc>
              <a:buSzPts val="2400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 this lesson, we have learnt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to: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Review the vocabulary and grammar of </a:t>
            </a:r>
            <a:r>
              <a:rPr lang="en-US" sz="2400" i="1" dirty="0"/>
              <a:t>Unit 5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Apply what </a:t>
            </a:r>
            <a:r>
              <a:rPr lang="en-US" sz="2400" dirty="0" smtClean="0"/>
              <a:t>you </a:t>
            </a:r>
            <a:r>
              <a:rPr lang="en-US" sz="2400" dirty="0"/>
              <a:t>have learnt </a:t>
            </a:r>
            <a:r>
              <a:rPr lang="en-US" sz="2400" dirty="0" smtClean="0"/>
              <a:t>into </a:t>
            </a:r>
            <a:r>
              <a:rPr lang="en-US" sz="2400" dirty="0"/>
              <a:t>practice through </a:t>
            </a:r>
            <a:r>
              <a:rPr lang="en-US" sz="2400" dirty="0" smtClean="0"/>
              <a:t>the </a:t>
            </a:r>
            <a:r>
              <a:rPr lang="en-US" sz="2400" dirty="0"/>
              <a:t>project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“</a:t>
            </a:r>
            <a:r>
              <a:rPr lang="en-US" sz="2400" dirty="0"/>
              <a:t>EATING HABITS AROUND THE WORLD”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81D0E8-09DA-844A-8212-1C2B25214ACB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7B17159-C42E-9F4F-8F8C-B48EC369F00A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BE4FF4-4AEF-A44E-8D99-BA8B864AD6F9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"/>
          <p:cNvSpPr txBox="1"/>
          <p:nvPr/>
        </p:nvSpPr>
        <p:spPr>
          <a:xfrm>
            <a:off x="1123250" y="1290271"/>
            <a:ext cx="24177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5"/>
          <p:cNvSpPr txBox="1"/>
          <p:nvPr/>
        </p:nvSpPr>
        <p:spPr>
          <a:xfrm>
            <a:off x="487067" y="207665"/>
            <a:ext cx="41326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CONSOLIDATION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666036-FCC4-AD46-89B4-2B72AAE8C1B1}"/>
              </a:ext>
            </a:extLst>
          </p:cNvPr>
          <p:cNvSpPr/>
          <p:nvPr/>
        </p:nvSpPr>
        <p:spPr>
          <a:xfrm>
            <a:off x="1068512" y="2124378"/>
            <a:ext cx="103563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next lesson, Unit 6: Getting started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1D01AD-6A8D-C242-9594-51518DF68578}"/>
              </a:ext>
            </a:extLst>
          </p:cNvPr>
          <p:cNvGrpSpPr/>
          <p:nvPr/>
        </p:nvGrpSpPr>
        <p:grpSpPr>
          <a:xfrm>
            <a:off x="390846" y="117039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4F03D7B-E4E6-E740-AA28-794C9490DF3A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753B49-DE85-F542-99C7-2FCEC248CE06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91840" y="6088284"/>
            <a:ext cx="599653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b="1" err="1">
                <a:latin typeface="Calibri" panose="020F0502020204030204" pitchFamily="34" charset="0"/>
              </a:rPr>
              <a:t>Website</a:t>
            </a:r>
            <a:r>
              <a:rPr lang="en-GB" sz="1700" b="1" smtClean="0">
                <a:latin typeface="Calibri" panose="020F0502020204030204" pitchFamily="34" charset="0"/>
              </a:rPr>
              <a:t>: </a:t>
            </a:r>
            <a:r>
              <a:rPr lang="en-GB" sz="1700" b="1" i="1" smtClean="0">
                <a:latin typeface="Calibri" panose="020F0502020204030204" pitchFamily="34" charset="0"/>
              </a:rPr>
              <a:t>hoclieu.vn</a:t>
            </a:r>
            <a:endParaRPr lang="en-GB" sz="1700" dirty="0"/>
          </a:p>
          <a:p>
            <a:pPr algn="ctr"/>
            <a:r>
              <a:rPr lang="en-GB" sz="1700" b="1" dirty="0" err="1">
                <a:latin typeface="Calibri" panose="020F0502020204030204" pitchFamily="34" charset="0"/>
              </a:rPr>
              <a:t>Fanpage</a:t>
            </a:r>
            <a:r>
              <a:rPr lang="en-GB" sz="1700" b="1">
                <a:latin typeface="Calibri" panose="020F0502020204030204" pitchFamily="34" charset="0"/>
              </a:rPr>
              <a:t>: </a:t>
            </a:r>
            <a:r>
              <a:rPr lang="en-GB" sz="1700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sz="1700" b="1" i="1" dirty="0">
                <a:latin typeface="Calibri" panose="020F0502020204030204" pitchFamily="34" charset="0"/>
              </a:rPr>
              <a:t>/</a:t>
            </a:r>
            <a:endParaRPr lang="en-GB" sz="1700" dirty="0"/>
          </a:p>
          <a:p>
            <a:pPr algn="ctr"/>
            <a:endParaRPr lang="en-GB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618950" y="237700"/>
            <a:ext cx="1344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FOOD AND DRINK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48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0713AC-0561-5047-8178-2D7232C1358F}"/>
              </a:ext>
            </a:extLst>
          </p:cNvPr>
          <p:cNvGrpSpPr/>
          <p:nvPr/>
        </p:nvGrpSpPr>
        <p:grpSpPr>
          <a:xfrm>
            <a:off x="2215869" y="1357134"/>
            <a:ext cx="7448991" cy="1303957"/>
            <a:chOff x="2215870" y="1357134"/>
            <a:chExt cx="5425901" cy="1050441"/>
          </a:xfrm>
        </p:grpSpPr>
        <p:sp>
          <p:nvSpPr>
            <p:cNvPr id="100" name="Google Shape;100;p2"/>
            <p:cNvSpPr/>
            <p:nvPr/>
          </p:nvSpPr>
          <p:spPr>
            <a:xfrm>
              <a:off x="2957678" y="1574295"/>
              <a:ext cx="4684093" cy="525075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" name="Google Shape;10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15870" y="1357134"/>
              <a:ext cx="1036538" cy="10504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2"/>
            <p:cNvSpPr txBox="1"/>
            <p:nvPr/>
          </p:nvSpPr>
          <p:spPr>
            <a:xfrm>
              <a:off x="3263872" y="1605982"/>
              <a:ext cx="4377899" cy="768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7: </a:t>
              </a:r>
              <a:r>
                <a:rPr lang="en-US" sz="2800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LOOKING BACK &amp; PROJECT</a:t>
              </a:r>
              <a:endParaRPr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6C530FD-49CA-6244-BB47-9A4DF535C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127977"/>
              </p:ext>
            </p:extLst>
          </p:nvPr>
        </p:nvGraphicFramePr>
        <p:xfrm>
          <a:off x="3125971" y="2316531"/>
          <a:ext cx="7523126" cy="4007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555172" y="1529951"/>
            <a:ext cx="11462657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By the end of this lesson, Ss will be able to: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1. Knowledge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Review the vocabulary and grammar of Unit 1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Apply what they have learnt 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into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practice through a project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2. Core competence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Develop 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communication, presentation &amp; critical thinking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skills and creativity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Be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collaborative and supportive in </a:t>
            </a: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pairwork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teamwork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Actively join in class activities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3. Personal qualities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Be more creative when doing the project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Develop self-study skills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" name="Google Shape;108;p3"/>
          <p:cNvGrpSpPr/>
          <p:nvPr/>
        </p:nvGrpSpPr>
        <p:grpSpPr>
          <a:xfrm>
            <a:off x="3048001" y="-76200"/>
            <a:ext cx="4452256" cy="1528523"/>
            <a:chOff x="2984728" y="144696"/>
            <a:chExt cx="5061395" cy="1583743"/>
          </a:xfrm>
        </p:grpSpPr>
        <p:sp>
          <p:nvSpPr>
            <p:cNvPr id="109" name="Google Shape;109;p3"/>
            <p:cNvSpPr/>
            <p:nvPr/>
          </p:nvSpPr>
          <p:spPr>
            <a:xfrm>
              <a:off x="3688579" y="537793"/>
              <a:ext cx="4357544" cy="884574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4730822" y="656832"/>
              <a:ext cx="33153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1" i="0" u="none" strike="noStrike" cap="none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OBJECTIVES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1" name="Google Shape;111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84728" y="144696"/>
              <a:ext cx="1722924" cy="158374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903249" y="2070419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335466" y="3498774"/>
            <a:ext cx="2275114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1758100"/>
            <a:ext cx="6713274" cy="105658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Task 1: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Add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words and phrases you have learnt in the correct columns.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with your partner's. </a:t>
            </a: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2: Read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recipe and write sentences as in the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example.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642574" cy="69207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2905246" y="179028"/>
            <a:ext cx="6076708" cy="1033824"/>
            <a:chOff x="4091409" y="283453"/>
            <a:chExt cx="4292624" cy="1033824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1409" y="283453"/>
              <a:ext cx="699295" cy="826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7: LOOKING BACK &amp; PROJECT</a:t>
              </a:r>
              <a:endParaRPr sz="1600" dirty="0"/>
            </a:p>
          </p:txBody>
        </p:sp>
      </p:grpSp>
      <p:sp>
        <p:nvSpPr>
          <p:cNvPr id="130" name="Google Shape;130;p4"/>
          <p:cNvSpPr/>
          <p:nvPr/>
        </p:nvSpPr>
        <p:spPr>
          <a:xfrm>
            <a:off x="2091281" y="4717334"/>
            <a:ext cx="2047800" cy="55187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732153" y="2951903"/>
            <a:ext cx="6703633" cy="130757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sentences. Write s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ome, any, much,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of/ lots of.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with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many/ How much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underlined words in the following sentences.</a:t>
            </a:r>
          </a:p>
        </p:txBody>
      </p:sp>
      <p:sp>
        <p:nvSpPr>
          <p:cNvPr id="22" name="Google Shape;122;p4">
            <a:extLst>
              <a:ext uri="{FF2B5EF4-FFF2-40B4-BE49-F238E27FC236}">
                <a16:creationId xmlns:a16="http://schemas.microsoft.com/office/drawing/2014/main" id="{6024EFFA-3A41-D54B-9720-34D07A4A9D3E}"/>
              </a:ext>
            </a:extLst>
          </p:cNvPr>
          <p:cNvSpPr/>
          <p:nvPr/>
        </p:nvSpPr>
        <p:spPr>
          <a:xfrm>
            <a:off x="4722513" y="1259145"/>
            <a:ext cx="6713274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vi-V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you make?</a:t>
            </a:r>
            <a:endParaRPr lang="vi-V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FCF5956-A047-B249-9601-BC8747740219}"/>
              </a:ext>
            </a:extLst>
          </p:cNvPr>
          <p:cNvSpPr/>
          <p:nvPr/>
        </p:nvSpPr>
        <p:spPr>
          <a:xfrm>
            <a:off x="4722513" y="4436094"/>
            <a:ext cx="6703632" cy="12003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x-non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 </a:t>
            </a:r>
            <a:r>
              <a:rPr lang="x-none" sz="1800" dirty="0">
                <a:latin typeface="Calibri" panose="020F0502020204030204" pitchFamily="34" charset="0"/>
                <a:cs typeface="Calibri" panose="020F0502020204030204" pitchFamily="34" charset="0"/>
              </a:rPr>
              <a:t>in groups. Design a poster about eating habits in an area or a foreign country you </a:t>
            </a:r>
            <a:r>
              <a:rPr lang="x-non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know.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x-non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rganise </a:t>
            </a:r>
            <a:r>
              <a:rPr lang="x-none" sz="1800" dirty="0">
                <a:latin typeface="Calibri" panose="020F0502020204030204" pitchFamily="34" charset="0"/>
                <a:cs typeface="Calibri" panose="020F0502020204030204" pitchFamily="34" charset="0"/>
              </a:rPr>
              <a:t>an exhibition of all the posters in your class. Present your poster to the class. </a:t>
            </a:r>
          </a:p>
        </p:txBody>
      </p:sp>
      <p:cxnSp>
        <p:nvCxnSpPr>
          <p:cNvPr id="31" name="Google Shape;123;p4"/>
          <p:cNvCxnSpPr>
            <a:cxnSpLocks/>
            <a:stCxn id="119" idx="1"/>
            <a:endCxn id="121" idx="0"/>
          </p:cNvCxnSpPr>
          <p:nvPr/>
        </p:nvCxnSpPr>
        <p:spPr>
          <a:xfrm rot="10800000" flipV="1">
            <a:off x="1473023" y="2398120"/>
            <a:ext cx="430226" cy="1100653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" name="Google Shape;123;p4"/>
          <p:cNvCxnSpPr>
            <a:cxnSpLocks/>
            <a:stCxn id="121" idx="3"/>
            <a:endCxn id="130" idx="0"/>
          </p:cNvCxnSpPr>
          <p:nvPr/>
        </p:nvCxnSpPr>
        <p:spPr>
          <a:xfrm>
            <a:off x="2610580" y="3810516"/>
            <a:ext cx="504601" cy="90681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FCF5956-A047-B249-9601-BC8747740219}"/>
              </a:ext>
            </a:extLst>
          </p:cNvPr>
          <p:cNvSpPr/>
          <p:nvPr/>
        </p:nvSpPr>
        <p:spPr>
          <a:xfrm>
            <a:off x="4722513" y="5813041"/>
            <a:ext cx="6703632" cy="64633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lang="x-non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130;p4"/>
          <p:cNvSpPr/>
          <p:nvPr/>
        </p:nvSpPr>
        <p:spPr>
          <a:xfrm>
            <a:off x="664236" y="5802028"/>
            <a:ext cx="2047800" cy="55187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" name="Google Shape;123;p4"/>
          <p:cNvCxnSpPr>
            <a:cxnSpLocks/>
            <a:stCxn id="130" idx="1"/>
            <a:endCxn id="26" idx="0"/>
          </p:cNvCxnSpPr>
          <p:nvPr/>
        </p:nvCxnSpPr>
        <p:spPr>
          <a:xfrm rot="10800000" flipV="1">
            <a:off x="1688137" y="4993272"/>
            <a:ext cx="403145" cy="808755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0020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1;p4">
            <a:extLst>
              <a:ext uri="{FF2B5EF4-FFF2-40B4-BE49-F238E27FC236}">
                <a16:creationId xmlns:a16="http://schemas.microsoft.com/office/drawing/2014/main" id="{6C12009C-290A-274F-B467-C7896ABF2CF1}"/>
              </a:ext>
            </a:extLst>
          </p:cNvPr>
          <p:cNvSpPr/>
          <p:nvPr/>
        </p:nvSpPr>
        <p:spPr>
          <a:xfrm>
            <a:off x="2458328" y="1302276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5219E7-780C-C341-9C0C-D1F23EAC5737}"/>
              </a:ext>
            </a:extLst>
          </p:cNvPr>
          <p:cNvSpPr/>
          <p:nvPr/>
        </p:nvSpPr>
        <p:spPr>
          <a:xfrm>
            <a:off x="5127489" y="1398980"/>
            <a:ext cx="409919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Design a restaurant</a:t>
            </a:r>
            <a:endParaRPr lang="vi-VN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6629C4-27EB-9540-A1C7-AFC051C6E011}"/>
              </a:ext>
            </a:extLst>
          </p:cNvPr>
          <p:cNvSpPr/>
          <p:nvPr/>
        </p:nvSpPr>
        <p:spPr>
          <a:xfrm>
            <a:off x="4630705" y="2795830"/>
            <a:ext cx="6876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Stage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aims: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create an active atmosphere in the class before the lesson;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lead into the new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lesson.</a:t>
            </a:r>
            <a:endParaRPr lang="x-non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DC072A-AEC2-0B4D-8F8E-5B93EA8BA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16" y="2228671"/>
            <a:ext cx="3051622" cy="3051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oogle Shape;126;p4"/>
          <p:cNvGrpSpPr/>
          <p:nvPr/>
        </p:nvGrpSpPr>
        <p:grpSpPr>
          <a:xfrm>
            <a:off x="2905246" y="179028"/>
            <a:ext cx="6076708" cy="1033824"/>
            <a:chOff x="4091409" y="283453"/>
            <a:chExt cx="4292624" cy="1033824"/>
          </a:xfrm>
        </p:grpSpPr>
        <p:sp>
          <p:nvSpPr>
            <p:cNvPr id="14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1409" y="283453"/>
              <a:ext cx="699295" cy="826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129;p4"/>
            <p:cNvSpPr txBox="1"/>
            <p:nvPr/>
          </p:nvSpPr>
          <p:spPr>
            <a:xfrm>
              <a:off x="4779509" y="486321"/>
              <a:ext cx="3596799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7: LOOKING BACK &amp; PROJECT</a:t>
              </a:r>
              <a:endParaRPr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19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"/>
          <p:cNvSpPr txBox="1"/>
          <p:nvPr/>
        </p:nvSpPr>
        <p:spPr>
          <a:xfrm>
            <a:off x="663572" y="202239"/>
            <a:ext cx="30598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0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Mini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game</a:t>
            </a:r>
            <a:endParaRPr sz="40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4689388" y="1845639"/>
            <a:ext cx="3129642" cy="151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11B83B-14D6-6244-B0C6-B03E429B3945}"/>
              </a:ext>
            </a:extLst>
          </p:cNvPr>
          <p:cNvSpPr/>
          <p:nvPr/>
        </p:nvSpPr>
        <p:spPr>
          <a:xfrm>
            <a:off x="4930751" y="220104"/>
            <a:ext cx="6911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1200" dirty="0">
                <a:solidFill>
                  <a:srgbClr val="01B1A7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Guess: What</a:t>
            </a:r>
            <a:r>
              <a:rPr lang="en-US" sz="2000" b="1" dirty="0">
                <a:solidFill>
                  <a:srgbClr val="01B1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1200" dirty="0">
                <a:solidFill>
                  <a:srgbClr val="01B1A7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can you make?</a:t>
            </a:r>
            <a:endParaRPr lang="x-none" sz="3200" b="1" kern="1200" dirty="0">
              <a:solidFill>
                <a:srgbClr val="01B1A7"/>
              </a:solidFill>
              <a:effectLst>
                <a:glow rad="88900">
                  <a:schemeClr val="bg1"/>
                </a:glo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7665186-931D-A04F-9F85-1B64C0D66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8380032">
            <a:off x="3126977" y="2488185"/>
            <a:ext cx="1846593" cy="2790183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989112E8-24A1-0A4C-A5D2-F46FAA0294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313053" y="1006310"/>
            <a:ext cx="1090411" cy="920956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B065B224-8DB5-B34E-9D3D-1EF21EF4EA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935972" y="3638757"/>
            <a:ext cx="1001604" cy="923297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DE7B9A48-495C-DE46-8A8E-DC5B530DF5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07901">
            <a:off x="7470248" y="1448327"/>
            <a:ext cx="695088" cy="993882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8FE8D913-55A8-ED44-B719-E49EC269D7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468553" y="4836276"/>
            <a:ext cx="1060122" cy="1156879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359DEC34-E525-E149-AE6C-9DB8E9E3A2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645203" y="1756620"/>
            <a:ext cx="941491" cy="1083306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DFEE046F-0FE5-864D-9FCF-8DCE95C11B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506304" y="3978061"/>
            <a:ext cx="1101188" cy="816882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86D85D67-7195-3C4A-85BA-B03851E7BB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838223">
            <a:off x="5352843" y="5015508"/>
            <a:ext cx="632438" cy="1136735"/>
          </a:xfrm>
          <a:prstGeom prst="rect">
            <a:avLst/>
          </a:prstGeom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07677E66-7B35-A546-A308-A8843A4FE65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834894">
            <a:off x="4986470" y="1145863"/>
            <a:ext cx="1246408" cy="1020243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DA163DD9-5FAF-C64E-99CC-E1C913F06F5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6002959">
            <a:off x="433622" y="2845936"/>
            <a:ext cx="407925" cy="313887"/>
          </a:xfrm>
          <a:prstGeom prst="rect">
            <a:avLst/>
          </a:prstGeom>
        </p:spPr>
      </p:pic>
      <p:sp>
        <p:nvSpPr>
          <p:cNvPr id="22" name="TextBox 12">
            <a:extLst>
              <a:ext uri="{FF2B5EF4-FFF2-40B4-BE49-F238E27FC236}">
                <a16:creationId xmlns:a16="http://schemas.microsoft.com/office/drawing/2014/main" id="{4B0C8D2D-F48E-C141-8D05-2F69DED99C58}"/>
              </a:ext>
            </a:extLst>
          </p:cNvPr>
          <p:cNvSpPr txBox="1"/>
          <p:nvPr/>
        </p:nvSpPr>
        <p:spPr>
          <a:xfrm>
            <a:off x="2931083" y="2295658"/>
            <a:ext cx="5357181" cy="1317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99"/>
              </a:lnSpc>
            </a:pPr>
            <a:r>
              <a:rPr lang="en-US" sz="6000" b="1" dirty="0">
                <a:solidFill>
                  <a:srgbClr val="158180"/>
                </a:solidFill>
                <a:latin typeface="Baguet Script" pitchFamily="2" charset="77"/>
                <a:cs typeface="Grotesque" panose="020F0502020204030204" pitchFamily="34" charset="0"/>
              </a:rPr>
              <a:t>Crepes </a:t>
            </a: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CBFDB2AE-F099-2C41-A164-DEEA10A1FE1A}"/>
              </a:ext>
            </a:extLst>
          </p:cNvPr>
          <p:cNvSpPr txBox="1"/>
          <p:nvPr/>
        </p:nvSpPr>
        <p:spPr>
          <a:xfrm>
            <a:off x="3256335" y="3405806"/>
            <a:ext cx="515853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32"/>
              </a:lnSpc>
            </a:pPr>
            <a:r>
              <a:rPr lang="en-US" sz="4400" dirty="0">
                <a:solidFill>
                  <a:srgbClr val="F7941C"/>
                </a:solidFill>
                <a:latin typeface="Baguet Script" pitchFamily="2" charset="77"/>
                <a:cs typeface="Cavolini" panose="03000502040302020204" pitchFamily="66" charset="0"/>
              </a:rPr>
              <a:t>recipe </a:t>
            </a:r>
          </a:p>
        </p:txBody>
      </p:sp>
      <p:pic>
        <p:nvPicPr>
          <p:cNvPr id="24" name="Picture 14">
            <a:extLst>
              <a:ext uri="{FF2B5EF4-FFF2-40B4-BE49-F238E27FC236}">
                <a16:creationId xmlns:a16="http://schemas.microsoft.com/office/drawing/2014/main" id="{7E0EF284-C099-1A40-8143-A5318C1B588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077625" flipV="1">
            <a:off x="5995243" y="1875388"/>
            <a:ext cx="423495" cy="325867"/>
          </a:xfrm>
          <a:prstGeom prst="rect">
            <a:avLst/>
          </a:prstGeom>
        </p:spPr>
      </p:pic>
      <p:pic>
        <p:nvPicPr>
          <p:cNvPr id="25" name="Picture 15">
            <a:extLst>
              <a:ext uri="{FF2B5EF4-FFF2-40B4-BE49-F238E27FC236}">
                <a16:creationId xmlns:a16="http://schemas.microsoft.com/office/drawing/2014/main" id="{25D4E94E-72D8-0E4D-9FB2-316F37B8F9F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00981">
            <a:off x="2383849" y="5993624"/>
            <a:ext cx="431027" cy="331663"/>
          </a:xfrm>
          <a:prstGeom prst="rect">
            <a:avLst/>
          </a:prstGeom>
        </p:spPr>
      </p:pic>
      <p:pic>
        <p:nvPicPr>
          <p:cNvPr id="26" name="Picture 16">
            <a:extLst>
              <a:ext uri="{FF2B5EF4-FFF2-40B4-BE49-F238E27FC236}">
                <a16:creationId xmlns:a16="http://schemas.microsoft.com/office/drawing/2014/main" id="{3983FFEC-D91B-CF40-9608-D2F77491CDC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887158">
            <a:off x="7853310" y="4508010"/>
            <a:ext cx="438759" cy="337612"/>
          </a:xfrm>
          <a:prstGeom prst="rect">
            <a:avLst/>
          </a:prstGeom>
        </p:spPr>
      </p:pic>
      <p:pic>
        <p:nvPicPr>
          <p:cNvPr id="27" name="Picture 17">
            <a:extLst>
              <a:ext uri="{FF2B5EF4-FFF2-40B4-BE49-F238E27FC236}">
                <a16:creationId xmlns:a16="http://schemas.microsoft.com/office/drawing/2014/main" id="{7E258965-B005-4B40-983A-0F228BE33E8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5400000" flipV="1">
            <a:off x="5695607" y="5953436"/>
            <a:ext cx="434596" cy="334409"/>
          </a:xfrm>
          <a:prstGeom prst="rect">
            <a:avLst/>
          </a:prstGeom>
        </p:spPr>
      </p:pic>
      <p:pic>
        <p:nvPicPr>
          <p:cNvPr id="28" name="Picture 18">
            <a:extLst>
              <a:ext uri="{FF2B5EF4-FFF2-40B4-BE49-F238E27FC236}">
                <a16:creationId xmlns:a16="http://schemas.microsoft.com/office/drawing/2014/main" id="{73562E63-4E00-EB45-ADC5-FB5801A9C6F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471923" flipV="1">
            <a:off x="7937715" y="2255269"/>
            <a:ext cx="419995" cy="323173"/>
          </a:xfrm>
          <a:prstGeom prst="rect">
            <a:avLst/>
          </a:prstGeom>
        </p:spPr>
      </p:pic>
      <p:pic>
        <p:nvPicPr>
          <p:cNvPr id="29" name="Picture 19">
            <a:extLst>
              <a:ext uri="{FF2B5EF4-FFF2-40B4-BE49-F238E27FC236}">
                <a16:creationId xmlns:a16="http://schemas.microsoft.com/office/drawing/2014/main" id="{D287A410-0313-6441-B72D-B7AC44EE86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00981">
            <a:off x="760183" y="4835212"/>
            <a:ext cx="411826" cy="316888"/>
          </a:xfrm>
          <a:prstGeom prst="rect">
            <a:avLst/>
          </a:prstGeom>
        </p:spPr>
      </p:pic>
      <p:sp>
        <p:nvSpPr>
          <p:cNvPr id="30" name="TextBox 20">
            <a:extLst>
              <a:ext uri="{FF2B5EF4-FFF2-40B4-BE49-F238E27FC236}">
                <a16:creationId xmlns:a16="http://schemas.microsoft.com/office/drawing/2014/main" id="{93D33EA1-6F13-C446-AB5A-E06C3483951E}"/>
              </a:ext>
            </a:extLst>
          </p:cNvPr>
          <p:cNvSpPr txBox="1"/>
          <p:nvPr/>
        </p:nvSpPr>
        <p:spPr>
          <a:xfrm rot="-453049">
            <a:off x="4267239" y="1820251"/>
            <a:ext cx="2559237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37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Butter</a:t>
            </a:r>
          </a:p>
        </p:txBody>
      </p:sp>
      <p:sp>
        <p:nvSpPr>
          <p:cNvPr id="31" name="TextBox 21">
            <a:extLst>
              <a:ext uri="{FF2B5EF4-FFF2-40B4-BE49-F238E27FC236}">
                <a16:creationId xmlns:a16="http://schemas.microsoft.com/office/drawing/2014/main" id="{AC22D8EA-8B42-B54D-B87B-7BC89B4BEE41}"/>
              </a:ext>
            </a:extLst>
          </p:cNvPr>
          <p:cNvSpPr txBox="1"/>
          <p:nvPr/>
        </p:nvSpPr>
        <p:spPr>
          <a:xfrm rot="-189612">
            <a:off x="2209650" y="5858063"/>
            <a:ext cx="2202061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41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Flour</a:t>
            </a:r>
          </a:p>
        </p:txBody>
      </p:sp>
      <p:sp>
        <p:nvSpPr>
          <p:cNvPr id="32" name="TextBox 22">
            <a:extLst>
              <a:ext uri="{FF2B5EF4-FFF2-40B4-BE49-F238E27FC236}">
                <a16:creationId xmlns:a16="http://schemas.microsoft.com/office/drawing/2014/main" id="{2AE8F95C-4EB2-A548-B968-5A27B0A0791E}"/>
              </a:ext>
            </a:extLst>
          </p:cNvPr>
          <p:cNvSpPr txBox="1"/>
          <p:nvPr/>
        </p:nvSpPr>
        <p:spPr>
          <a:xfrm>
            <a:off x="7552329" y="4347450"/>
            <a:ext cx="2594004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41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Cream</a:t>
            </a:r>
          </a:p>
        </p:txBody>
      </p:sp>
      <p:sp>
        <p:nvSpPr>
          <p:cNvPr id="33" name="TextBox 23">
            <a:extLst>
              <a:ext uri="{FF2B5EF4-FFF2-40B4-BE49-F238E27FC236}">
                <a16:creationId xmlns:a16="http://schemas.microsoft.com/office/drawing/2014/main" id="{AF8DDDFC-D7F8-694B-B849-9B560F112F0D}"/>
              </a:ext>
            </a:extLst>
          </p:cNvPr>
          <p:cNvSpPr txBox="1"/>
          <p:nvPr/>
        </p:nvSpPr>
        <p:spPr>
          <a:xfrm rot="-453049">
            <a:off x="672735" y="4564121"/>
            <a:ext cx="1707578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37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Egg</a:t>
            </a:r>
          </a:p>
        </p:txBody>
      </p:sp>
      <p:sp>
        <p:nvSpPr>
          <p:cNvPr id="34" name="TextBox 24">
            <a:extLst>
              <a:ext uri="{FF2B5EF4-FFF2-40B4-BE49-F238E27FC236}">
                <a16:creationId xmlns:a16="http://schemas.microsoft.com/office/drawing/2014/main" id="{D8526CFD-75E2-FF4D-9DAF-10E0A7681489}"/>
              </a:ext>
            </a:extLst>
          </p:cNvPr>
          <p:cNvSpPr txBox="1"/>
          <p:nvPr/>
        </p:nvSpPr>
        <p:spPr>
          <a:xfrm rot="-453049">
            <a:off x="4542416" y="5937333"/>
            <a:ext cx="1687208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41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Salt</a:t>
            </a:r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9F4F9028-46E1-554C-8C6E-0C5ADA668275}"/>
              </a:ext>
            </a:extLst>
          </p:cNvPr>
          <p:cNvSpPr txBox="1"/>
          <p:nvPr/>
        </p:nvSpPr>
        <p:spPr>
          <a:xfrm rot="272846">
            <a:off x="6763459" y="2294116"/>
            <a:ext cx="1955197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37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Milk</a:t>
            </a:r>
          </a:p>
        </p:txBody>
      </p:sp>
      <p:sp>
        <p:nvSpPr>
          <p:cNvPr id="36" name="TextBox 26">
            <a:extLst>
              <a:ext uri="{FF2B5EF4-FFF2-40B4-BE49-F238E27FC236}">
                <a16:creationId xmlns:a16="http://schemas.microsoft.com/office/drawing/2014/main" id="{A0FD13C9-EDD0-8947-B690-8C36D8C2473E}"/>
              </a:ext>
            </a:extLst>
          </p:cNvPr>
          <p:cNvSpPr txBox="1"/>
          <p:nvPr/>
        </p:nvSpPr>
        <p:spPr>
          <a:xfrm rot="-189612">
            <a:off x="768159" y="2706470"/>
            <a:ext cx="868003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37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Sugar</a:t>
            </a:r>
          </a:p>
        </p:txBody>
      </p:sp>
      <p:pic>
        <p:nvPicPr>
          <p:cNvPr id="37" name="Picture 27">
            <a:extLst>
              <a:ext uri="{FF2B5EF4-FFF2-40B4-BE49-F238E27FC236}">
                <a16:creationId xmlns:a16="http://schemas.microsoft.com/office/drawing/2014/main" id="{71E61C72-F358-C146-AE8C-C91A2033D93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2857925">
            <a:off x="2441690" y="1920799"/>
            <a:ext cx="483222" cy="318994"/>
          </a:xfrm>
          <a:prstGeom prst="rect">
            <a:avLst/>
          </a:prstGeom>
        </p:spPr>
      </p:pic>
      <p:sp>
        <p:nvSpPr>
          <p:cNvPr id="38" name="TextBox 28">
            <a:extLst>
              <a:ext uri="{FF2B5EF4-FFF2-40B4-BE49-F238E27FC236}">
                <a16:creationId xmlns:a16="http://schemas.microsoft.com/office/drawing/2014/main" id="{3E33417D-8C44-FC42-96DB-8C20796D7035}"/>
              </a:ext>
            </a:extLst>
          </p:cNvPr>
          <p:cNvSpPr txBox="1"/>
          <p:nvPr/>
        </p:nvSpPr>
        <p:spPr>
          <a:xfrm rot="21031368">
            <a:off x="1773709" y="1555774"/>
            <a:ext cx="4036116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37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Strawberry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D7CDC16-A523-C046-9C95-BE581E0041A2}"/>
              </a:ext>
            </a:extLst>
          </p:cNvPr>
          <p:cNvSpPr/>
          <p:nvPr/>
        </p:nvSpPr>
        <p:spPr>
          <a:xfrm>
            <a:off x="8816707" y="1216687"/>
            <a:ext cx="32904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Look at the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ingredients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Write the food you can cook using the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ingredients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Show others your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answers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903249" y="2070419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1758100"/>
            <a:ext cx="6713274" cy="105658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Task 1: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Add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words and phrases you have learnt in the correct columns.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with your partner's. </a:t>
            </a: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2: Read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recipe and write sentences as in the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example.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642574" cy="69207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2905246" y="179028"/>
            <a:ext cx="6076708" cy="1033824"/>
            <a:chOff x="4091409" y="283453"/>
            <a:chExt cx="4292624" cy="1033824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1409" y="283453"/>
              <a:ext cx="699295" cy="826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7: LOOKING BACK &amp; PROJECT</a:t>
              </a:r>
              <a:endParaRPr sz="1600" dirty="0"/>
            </a:p>
          </p:txBody>
        </p:sp>
      </p:grpSp>
      <p:sp>
        <p:nvSpPr>
          <p:cNvPr id="22" name="Google Shape;122;p4">
            <a:extLst>
              <a:ext uri="{FF2B5EF4-FFF2-40B4-BE49-F238E27FC236}">
                <a16:creationId xmlns:a16="http://schemas.microsoft.com/office/drawing/2014/main" id="{6024EFFA-3A41-D54B-9720-34D07A4A9D3E}"/>
              </a:ext>
            </a:extLst>
          </p:cNvPr>
          <p:cNvSpPr/>
          <p:nvPr/>
        </p:nvSpPr>
        <p:spPr>
          <a:xfrm>
            <a:off x="4722513" y="1259145"/>
            <a:ext cx="6713274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vi-V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you make?</a:t>
            </a:r>
            <a:endParaRPr lang="vi-V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ACDF6C-C751-E94B-97E1-62EC6EEE74A8}"/>
              </a:ext>
            </a:extLst>
          </p:cNvPr>
          <p:cNvSpPr/>
          <p:nvPr/>
        </p:nvSpPr>
        <p:spPr>
          <a:xfrm>
            <a:off x="4567839" y="3840932"/>
            <a:ext cx="71689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</a:t>
            </a:r>
            <a:r>
              <a:rPr lang="en-US" sz="2400" b="1" dirty="0" smtClean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aim:</a:t>
            </a:r>
            <a:r>
              <a:rPr lang="en-US" sz="180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smtClean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000" dirty="0">
                <a:solidFill>
                  <a:srgbClr val="21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Ss revise the vocabulary items they have learnt in the unit.</a:t>
            </a:r>
            <a:endParaRPr lang="x-non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425DB76-7A65-734B-A3A3-2821AB06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06" y="3538168"/>
            <a:ext cx="3509900" cy="1965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95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/>
          <p:nvPr/>
        </p:nvSpPr>
        <p:spPr>
          <a:xfrm>
            <a:off x="1091719" y="1185201"/>
            <a:ext cx="1096364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the words and phrases you have learnt in the correct columns. Compare with your partner's. Who has more words and phrases? Add any that you did not write.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1" name="Google Shape;151;p7"/>
          <p:cNvGraphicFramePr/>
          <p:nvPr>
            <p:extLst>
              <p:ext uri="{D42A27DB-BD31-4B8C-83A1-F6EECF244321}">
                <p14:modId xmlns:p14="http://schemas.microsoft.com/office/powerpoint/2010/main" val="317859412"/>
              </p:ext>
            </p:extLst>
          </p:nvPr>
        </p:nvGraphicFramePr>
        <p:xfrm>
          <a:off x="517584" y="2221131"/>
          <a:ext cx="11190939" cy="4023300"/>
        </p:xfrm>
        <a:graphic>
          <a:graphicData uri="http://schemas.openxmlformats.org/drawingml/2006/table">
            <a:tbl>
              <a:tblPr>
                <a:noFill/>
                <a:tableStyleId>{A487784D-83BE-43D0-A4A6-D2E0C008B337}</a:tableStyleId>
              </a:tblPr>
              <a:tblGrid>
                <a:gridCol w="3730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0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0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Dishes</a:t>
                      </a:r>
                      <a:endParaRPr sz="2400" b="1" i="0" u="none" strike="noStrike" kern="1200" cap="none" dirty="0">
                        <a:solidFill>
                          <a:schemeClr val="tx1"/>
                        </a:solidFill>
                        <a:effectLst>
                          <a:glow rad="88900">
                            <a:schemeClr val="bg1"/>
                          </a:glow>
                        </a:effectLst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7941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Ingredients</a:t>
                      </a:r>
                      <a:endParaRPr sz="2400" b="1" i="0" u="none" strike="noStrike" kern="1200" cap="none" dirty="0">
                        <a:solidFill>
                          <a:schemeClr val="tx1"/>
                        </a:solidFill>
                        <a:effectLst>
                          <a:glow rad="88900">
                            <a:schemeClr val="bg1"/>
                          </a:glow>
                        </a:effectLst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7941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Units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of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b="1" i="0" u="none" strike="noStrike" kern="1200" cap="none" dirty="0" smtClean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measurement</a:t>
                      </a:r>
                      <a:endParaRPr sz="2400" b="1" i="0" u="none" strike="noStrike" kern="1200" cap="none" dirty="0">
                        <a:solidFill>
                          <a:schemeClr val="tx1"/>
                        </a:solidFill>
                        <a:effectLst>
                          <a:glow rad="88900">
                            <a:schemeClr val="bg1"/>
                          </a:glow>
                        </a:effectLst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794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pancakes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flour</a:t>
                      </a:r>
                      <a:endParaRPr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gram (g)</a:t>
                      </a:r>
                      <a:endParaRPr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Google Shape;140;p6">
            <a:extLst>
              <a:ext uri="{FF2B5EF4-FFF2-40B4-BE49-F238E27FC236}">
                <a16:creationId xmlns:a16="http://schemas.microsoft.com/office/drawing/2014/main" id="{2C704E30-4B58-8A4B-90F5-227DD2D96818}"/>
              </a:ext>
            </a:extLst>
          </p:cNvPr>
          <p:cNvSpPr txBox="1"/>
          <p:nvPr/>
        </p:nvSpPr>
        <p:spPr>
          <a:xfrm>
            <a:off x="390846" y="267997"/>
            <a:ext cx="622336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VOCABULARY REVIEW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B19BF8-D75B-A14A-BE66-3CCECA374E89}"/>
              </a:ext>
            </a:extLst>
          </p:cNvPr>
          <p:cNvGrpSpPr/>
          <p:nvPr/>
        </p:nvGrpSpPr>
        <p:grpSpPr>
          <a:xfrm>
            <a:off x="390846" y="1187218"/>
            <a:ext cx="601731" cy="725664"/>
            <a:chOff x="487066" y="1323415"/>
            <a:chExt cx="582963" cy="694292"/>
          </a:xfrm>
          <a:solidFill>
            <a:srgbClr val="009FA5"/>
          </a:solidFill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805A9B20-F048-7941-8E84-B182A302FCB4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F9D851-BC9E-D444-8940-D398C9B8B663}"/>
                </a:ext>
              </a:extLst>
            </p:cNvPr>
            <p:cNvSpPr txBox="1"/>
            <p:nvPr/>
          </p:nvSpPr>
          <p:spPr>
            <a:xfrm>
              <a:off x="609851" y="1323415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157;g11125e11237_0_4">
            <a:extLst>
              <a:ext uri="{FF2B5EF4-FFF2-40B4-BE49-F238E27FC236}">
                <a16:creationId xmlns:a16="http://schemas.microsoft.com/office/drawing/2014/main" id="{78DBC1C4-53C2-0D4C-865E-3305730992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158;g11125e11237_0_4">
            <a:extLst>
              <a:ext uri="{FF2B5EF4-FFF2-40B4-BE49-F238E27FC236}">
                <a16:creationId xmlns:a16="http://schemas.microsoft.com/office/drawing/2014/main" id="{244E8237-6B7E-514B-BE65-31A7B2848438}"/>
              </a:ext>
            </a:extLst>
          </p:cNvPr>
          <p:cNvSpPr/>
          <p:nvPr/>
        </p:nvSpPr>
        <p:spPr>
          <a:xfrm>
            <a:off x="4689388" y="1845638"/>
            <a:ext cx="7001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159;g11125e11237_0_4">
            <a:extLst>
              <a:ext uri="{FF2B5EF4-FFF2-40B4-BE49-F238E27FC236}">
                <a16:creationId xmlns:a16="http://schemas.microsoft.com/office/drawing/2014/main" id="{092142DD-4CA6-0144-AC2A-61DC608396EE}"/>
              </a:ext>
            </a:extLst>
          </p:cNvPr>
          <p:cNvSpPr/>
          <p:nvPr/>
        </p:nvSpPr>
        <p:spPr>
          <a:xfrm>
            <a:off x="1123250" y="1201175"/>
            <a:ext cx="95681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recipe and write sentences as in the example.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473569D-0460-094F-8168-5CABD926CEDD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D7B2A45C-46D1-A340-BE3A-DF3A138AC21F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30F64AF-4748-AD46-B928-33FD5BAD5E4B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41" name="Google Shape;160;g11125e11237_0_4">
            <a:extLst>
              <a:ext uri="{FF2B5EF4-FFF2-40B4-BE49-F238E27FC236}">
                <a16:creationId xmlns:a16="http://schemas.microsoft.com/office/drawing/2014/main" id="{2E2FDCCD-0FAF-A948-B0AA-BED292ADAB12}"/>
              </a:ext>
            </a:extLst>
          </p:cNvPr>
          <p:cNvSpPr txBox="1"/>
          <p:nvPr/>
        </p:nvSpPr>
        <p:spPr>
          <a:xfrm>
            <a:off x="476391" y="2336106"/>
            <a:ext cx="5866140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58180"/>
                </a:solidFill>
                <a:latin typeface="Calibri"/>
                <a:ea typeface="Calibri"/>
                <a:cs typeface="Calibri"/>
                <a:sym typeface="Calibri"/>
              </a:rPr>
              <a:t>Suggested answers:</a:t>
            </a:r>
            <a:r>
              <a:rPr lang="en-US" sz="2800" dirty="0">
                <a:solidFill>
                  <a:srgbClr val="1581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solidFill>
                <a:srgbClr val="1581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5 eggs. 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need 2 tomatoes.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2 tablespoons of cold water.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40 grams of butter.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5 grams of onion.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1 teaspoon of salt.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a teaspoon of pepper.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60;g11125e11237_0_4">
            <a:extLst>
              <a:ext uri="{FF2B5EF4-FFF2-40B4-BE49-F238E27FC236}">
                <a16:creationId xmlns:a16="http://schemas.microsoft.com/office/drawing/2014/main" id="{89ED0F14-5DCD-A946-B02B-EA325A10CAFC}"/>
              </a:ext>
            </a:extLst>
          </p:cNvPr>
          <p:cNvSpPr txBox="1"/>
          <p:nvPr/>
        </p:nvSpPr>
        <p:spPr>
          <a:xfrm>
            <a:off x="6647111" y="3053494"/>
            <a:ext cx="4478384" cy="285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Ingredients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eggs: 5 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tomatoes: 2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cold water: 2 tbsp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butter: 40 g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onion: 5 g 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salt: 1 tsp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pepper: 1 tsp</a:t>
            </a:r>
            <a:endParaRPr sz="2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40;p6">
            <a:extLst>
              <a:ext uri="{FF2B5EF4-FFF2-40B4-BE49-F238E27FC236}">
                <a16:creationId xmlns:a16="http://schemas.microsoft.com/office/drawing/2014/main" id="{2C704E30-4B58-8A4B-90F5-227DD2D96818}"/>
              </a:ext>
            </a:extLst>
          </p:cNvPr>
          <p:cNvSpPr txBox="1"/>
          <p:nvPr/>
        </p:nvSpPr>
        <p:spPr>
          <a:xfrm>
            <a:off x="390846" y="267997"/>
            <a:ext cx="622336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VOCABULARY REVIEW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305" r="1487"/>
          <a:stretch/>
        </p:blipFill>
        <p:spPr>
          <a:xfrm>
            <a:off x="6794822" y="1965374"/>
            <a:ext cx="5084660" cy="4239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1333</Words>
  <Application>Microsoft Office PowerPoint</Application>
  <PresentationFormat>Widescreen</PresentationFormat>
  <Paragraphs>206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Grotesque</vt:lpstr>
      <vt:lpstr>Myriad Pro</vt:lpstr>
      <vt:lpstr>Open Sans</vt:lpstr>
      <vt:lpstr>Courier New</vt:lpstr>
      <vt:lpstr>Cavolini</vt:lpstr>
      <vt:lpstr>Baguet Script</vt:lpstr>
      <vt:lpstr>Gaegu</vt:lpstr>
      <vt:lpstr>Wingdings</vt:lpstr>
      <vt:lpstr>Alfa Slab One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Hoai Linh</cp:lastModifiedBy>
  <cp:revision>25</cp:revision>
  <dcterms:modified xsi:type="dcterms:W3CDTF">2023-04-19T03:52:26Z</dcterms:modified>
</cp:coreProperties>
</file>