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32"/>
  </p:notesMasterIdLst>
  <p:sldIdLst>
    <p:sldId id="256" r:id="rId6"/>
    <p:sldId id="323" r:id="rId7"/>
    <p:sldId id="324" r:id="rId8"/>
    <p:sldId id="325" r:id="rId9"/>
    <p:sldId id="326" r:id="rId10"/>
    <p:sldId id="318" r:id="rId11"/>
    <p:sldId id="327" r:id="rId12"/>
    <p:sldId id="329" r:id="rId13"/>
    <p:sldId id="330" r:id="rId14"/>
    <p:sldId id="331" r:id="rId15"/>
    <p:sldId id="337" r:id="rId16"/>
    <p:sldId id="332" r:id="rId17"/>
    <p:sldId id="333" r:id="rId18"/>
    <p:sldId id="339" r:id="rId19"/>
    <p:sldId id="340" r:id="rId20"/>
    <p:sldId id="341" r:id="rId21"/>
    <p:sldId id="342" r:id="rId22"/>
    <p:sldId id="343" r:id="rId23"/>
    <p:sldId id="344" r:id="rId24"/>
    <p:sldId id="345" r:id="rId25"/>
    <p:sldId id="346" r:id="rId26"/>
    <p:sldId id="347" r:id="rId27"/>
    <p:sldId id="348" r:id="rId28"/>
    <p:sldId id="349" r:id="rId29"/>
    <p:sldId id="317" r:id="rId30"/>
    <p:sldId id="310"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85" autoAdjust="0"/>
  </p:normalViewPr>
  <p:slideViewPr>
    <p:cSldViewPr snapToGrid="0">
      <p:cViewPr>
        <p:scale>
          <a:sx n="66" d="100"/>
          <a:sy n="66" d="100"/>
        </p:scale>
        <p:origin x="-696" y="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2021/8/23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26</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6</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23</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Miền</a:t>
            </a:r>
            <a:r>
              <a:rPr lang="en-US" baseline="0" smtClean="0"/>
              <a:t> Trung lúc lũ lụt đau thương được đồng bào cả nước hướng về!</a:t>
            </a:r>
          </a:p>
          <a:p>
            <a:r>
              <a:rPr lang="en-US" baseline="0" smtClean="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24</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25</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2.gif"/><Relationship Id="rId1" Type="http://schemas.openxmlformats.org/officeDocument/2006/relationships/slideLayout" Target="../slideLayouts/slideLayout20.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19190"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smtClean="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smtClean="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
        <p:nvSpPr>
          <p:cNvPr id="2" name="TextBox 1"/>
          <p:cNvSpPr txBox="1"/>
          <p:nvPr/>
        </p:nvSpPr>
        <p:spPr>
          <a:xfrm>
            <a:off x="4670707" y="3643086"/>
            <a:ext cx="7432356" cy="830997"/>
          </a:xfrm>
          <a:prstGeom prst="rect">
            <a:avLst/>
          </a:prstGeom>
          <a:noFill/>
        </p:spPr>
        <p:txBody>
          <a:bodyPr wrap="none" rtlCol="0">
            <a:spAutoFit/>
          </a:bodyPr>
          <a:lstStyle/>
          <a:p>
            <a:r>
              <a:rPr lang="en-US" sz="2400" smtClean="0">
                <a:solidFill>
                  <a:srgbClr val="FF0000"/>
                </a:solidFill>
              </a:rPr>
              <a:t>GV: Nguyễn Thị Dung</a:t>
            </a:r>
          </a:p>
          <a:p>
            <a:r>
              <a:rPr lang="en-US" sz="2400" smtClean="0">
                <a:solidFill>
                  <a:srgbClr val="FF0000"/>
                </a:solidFill>
              </a:rPr>
              <a:t>Trường THCS Lý Tự Trọng – Cẩm Phả - Quảng Ninh</a:t>
            </a:r>
            <a:endParaRPr lang="en-US" sz="2400">
              <a:solidFill>
                <a:srgbClr val="FF0000"/>
              </a:solidFill>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Để chứng tỏ số tự nhiên </a:t>
              </a:r>
              <a:r>
                <a:rPr lang="en-US" sz="2800" i="1" smtClean="0">
                  <a:solidFill>
                    <a:srgbClr val="FF0000"/>
                  </a:solidFill>
                  <a:latin typeface="Times New Roman" pitchFamily="18" charset="0"/>
                  <a:cs typeface="Times New Roman" pitchFamily="18" charset="0"/>
                </a:rPr>
                <a:t>a</a:t>
              </a:r>
            </a:p>
            <a:p>
              <a:r>
                <a:rPr lang="en-US" sz="2800" smtClean="0">
                  <a:solidFill>
                    <a:srgbClr val="FF0000"/>
                  </a:solidFill>
                  <a:latin typeface="Times New Roman" pitchFamily="18" charset="0"/>
                  <a:cs typeface="Times New Roman" pitchFamily="18" charset="0"/>
                </a:rPr>
                <a:t> lớn hơn 1 là hợp số, </a:t>
              </a:r>
            </a:p>
            <a:p>
              <a:r>
                <a:rPr lang="en-US" sz="2800" smtClean="0">
                  <a:solidFill>
                    <a:srgbClr val="FF0000"/>
                  </a:solidFill>
                  <a:latin typeface="Times New Roman" pitchFamily="18" charset="0"/>
                  <a:cs typeface="Times New Roman" pitchFamily="18" charset="0"/>
                </a:rPr>
                <a:t>ta chỉ cần tìm 1 ước của </a:t>
              </a:r>
              <a:r>
                <a:rPr lang="en-US" sz="2800" i="1" smtClean="0">
                  <a:solidFill>
                    <a:srgbClr val="FF0000"/>
                  </a:solidFill>
                  <a:latin typeface="Times New Roman" pitchFamily="18" charset="0"/>
                  <a:cs typeface="Times New Roman" pitchFamily="18" charset="0"/>
                </a:rPr>
                <a:t>a</a:t>
              </a:r>
            </a:p>
            <a:p>
              <a:r>
                <a:rPr lang="en-US" sz="2800" smtClean="0">
                  <a:solidFill>
                    <a:srgbClr val="FF0000"/>
                  </a:solidFill>
                  <a:latin typeface="Times New Roman" pitchFamily="18" charset="0"/>
                  <a:cs typeface="Times New Roman" pitchFamily="18" charset="0"/>
                </a:rPr>
                <a:t> khác 1 và khác </a:t>
              </a:r>
              <a:r>
                <a:rPr lang="en-US" sz="2800" i="1" smtClean="0">
                  <a:solidFill>
                    <a:srgbClr val="FF0000"/>
                  </a:solidFill>
                  <a:latin typeface="Times New Roman" pitchFamily="18" charset="0"/>
                  <a:cs typeface="Times New Roman" pitchFamily="18" charset="0"/>
                </a:rPr>
                <a:t>a</a:t>
              </a:r>
              <a:endParaRPr lang="en-US" sz="2800" i="1">
                <a:solidFill>
                  <a:srgbClr val="FF0000"/>
                </a:solidFill>
                <a:latin typeface="Times New Roman" pitchFamily="18" charset="0"/>
                <a:cs typeface="Times New Roman" pitchFamily="18" charset="0"/>
              </a:endParaRP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smtClean="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smtClean="0">
                <a:solidFill>
                  <a:srgbClr val="FF0000"/>
                </a:solidFill>
                <a:latin typeface="Times New Roman" pitchFamily="18" charset="0"/>
                <a:cs typeface="Times New Roman" pitchFamily="18" charset="0"/>
              </a:rPr>
              <a:t>Số nào là hợp số? Vì sao?</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smtClean="0">
                <a:latin typeface="Times New Roman" pitchFamily="18" charset="0"/>
                <a:cs typeface="Times New Roman" pitchFamily="18" charset="0"/>
              </a:rPr>
              <a:t>Tìm các ước của 18</a:t>
            </a:r>
          </a:p>
          <a:p>
            <a:pPr marL="514350" indent="-514350">
              <a:buAutoNum type="alphaLcParenR"/>
            </a:pPr>
            <a:r>
              <a:rPr lang="en-US" sz="2800" smtClean="0">
                <a:latin typeface="Times New Roman" pitchFamily="18" charset="0"/>
                <a:cs typeface="Times New Roman" pitchFamily="18" charset="0"/>
              </a:rPr>
              <a:t>Trong các ước đó, ước nào là số nguyên tố?</a:t>
            </a:r>
            <a:endParaRPr lang="en-US" sz="2800">
              <a:latin typeface="Times New Roman" pitchFamily="18" charset="0"/>
              <a:cs typeface="Times New Roman" pitchFamily="18" charset="0"/>
            </a:endParaRP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smtClean="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smtClean="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Nếu số nguyên tố </a:t>
              </a:r>
              <a:r>
                <a:rPr lang="en-US" sz="2800" i="1" smtClean="0">
                  <a:solidFill>
                    <a:srgbClr val="FF0000"/>
                  </a:solidFill>
                  <a:latin typeface="Times New Roman" pitchFamily="18" charset="0"/>
                  <a:cs typeface="Times New Roman" pitchFamily="18" charset="0"/>
                </a:rPr>
                <a:t>p </a:t>
              </a:r>
              <a:r>
                <a:rPr lang="en-US" sz="2800" smtClean="0">
                  <a:solidFill>
                    <a:srgbClr val="FF0000"/>
                  </a:solidFill>
                  <a:latin typeface="Times New Roman" pitchFamily="18" charset="0"/>
                  <a:cs typeface="Times New Roman" pitchFamily="18" charset="0"/>
                </a:rPr>
                <a:t>là ước</a:t>
              </a:r>
            </a:p>
            <a:p>
              <a:r>
                <a:rPr lang="en-US" sz="2800" smtClean="0">
                  <a:solidFill>
                    <a:srgbClr val="FF0000"/>
                  </a:solidFill>
                  <a:latin typeface="Times New Roman" pitchFamily="18" charset="0"/>
                  <a:cs typeface="Times New Roman" pitchFamily="18" charset="0"/>
                </a:rPr>
                <a:t> của số tự nhiên </a:t>
              </a:r>
              <a:r>
                <a:rPr lang="en-US" sz="2800" i="1" smtClean="0">
                  <a:solidFill>
                    <a:srgbClr val="FF0000"/>
                  </a:solidFill>
                  <a:latin typeface="Times New Roman" pitchFamily="18" charset="0"/>
                  <a:cs typeface="Times New Roman" pitchFamily="18" charset="0"/>
                </a:rPr>
                <a:t>a </a:t>
              </a:r>
              <a:r>
                <a:rPr lang="en-US" sz="2800" smtClean="0">
                  <a:solidFill>
                    <a:srgbClr val="FF0000"/>
                  </a:solidFill>
                  <a:latin typeface="Times New Roman" pitchFamily="18" charset="0"/>
                  <a:cs typeface="Times New Roman" pitchFamily="18" charset="0"/>
                </a:rPr>
                <a:t>thì</a:t>
              </a:r>
            </a:p>
            <a:p>
              <a:r>
                <a:rPr lang="en-US" sz="2800" i="1" smtClean="0">
                  <a:solidFill>
                    <a:srgbClr val="FF0000"/>
                  </a:solidFill>
                  <a:latin typeface="Times New Roman" pitchFamily="18" charset="0"/>
                  <a:cs typeface="Times New Roman" pitchFamily="18" charset="0"/>
                </a:rPr>
                <a:t> p </a:t>
              </a:r>
              <a:r>
                <a:rPr lang="en-US" sz="2800" smtClean="0">
                  <a:solidFill>
                    <a:srgbClr val="FF0000"/>
                  </a:solidFill>
                  <a:latin typeface="Times New Roman" pitchFamily="18" charset="0"/>
                  <a:cs typeface="Times New Roman" pitchFamily="18" charset="0"/>
                </a:rPr>
                <a:t>được gọi là </a:t>
              </a:r>
            </a:p>
            <a:p>
              <a:r>
                <a:rPr lang="en-US" sz="2800" smtClean="0">
                  <a:solidFill>
                    <a:srgbClr val="FF0000"/>
                  </a:solidFill>
                  <a:latin typeface="Times New Roman" pitchFamily="18" charset="0"/>
                  <a:cs typeface="Times New Roman" pitchFamily="18" charset="0"/>
                </a:rPr>
                <a:t>ước nguyên tố của</a:t>
              </a:r>
              <a:r>
                <a:rPr lang="en-US" sz="2800" i="1" smtClean="0">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smtClean="0">
                <a:latin typeface="Times New Roman" pitchFamily="18" charset="0"/>
                <a:cs typeface="Times New Roman" pitchFamily="18" charset="0"/>
              </a:rPr>
              <a:t>Tìm các ước nguyên tố của 39 và 29</a:t>
            </a:r>
            <a:endParaRPr lang="en-US" sz="2800">
              <a:latin typeface="Times New Roman" pitchFamily="18" charset="0"/>
              <a:cs typeface="Times New Roman" pitchFamily="18" charset="0"/>
            </a:endParaRP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smtClean="0">
                <a:latin typeface="Times New Roman" pitchFamily="18" charset="0"/>
                <a:cs typeface="Times New Roman" pitchFamily="18" charset="0"/>
              </a:rPr>
              <a:t>Số 39 có các ước là: 1, 3, 13, 39,</a:t>
            </a:r>
          </a:p>
          <a:p>
            <a:r>
              <a:rPr lang="en-US" sz="2800" smtClean="0">
                <a:latin typeface="Times New Roman" pitchFamily="18" charset="0"/>
                <a:cs typeface="Times New Roman" pitchFamily="18" charset="0"/>
              </a:rPr>
              <a:t>trong đó 3 và 13 là số nguyên tố.</a:t>
            </a:r>
          </a:p>
          <a:p>
            <a:r>
              <a:rPr lang="en-US" sz="2800" smtClean="0">
                <a:latin typeface="Times New Roman" pitchFamily="18" charset="0"/>
                <a:cs typeface="Times New Roman" pitchFamily="18" charset="0"/>
              </a:rPr>
              <a:t>Vậy các ước nguyên tố của 39 là 3 và 13</a:t>
            </a:r>
          </a:p>
        </p:txBody>
      </p:sp>
      <p:sp>
        <p:nvSpPr>
          <p:cNvPr id="19" name="TextBox 18"/>
          <p:cNvSpPr txBox="1"/>
          <p:nvPr/>
        </p:nvSpPr>
        <p:spPr>
          <a:xfrm>
            <a:off x="1690846" y="4507907"/>
            <a:ext cx="8124275" cy="523220"/>
          </a:xfrm>
          <a:prstGeom prst="rect">
            <a:avLst/>
          </a:prstGeom>
          <a:noFill/>
        </p:spPr>
        <p:txBody>
          <a:bodyPr wrap="none" rtlCol="0">
            <a:spAutoFit/>
          </a:bodyPr>
          <a:lstStyle/>
          <a:p>
            <a:r>
              <a:rPr lang="en-US" sz="2800" smtClean="0">
                <a:latin typeface="Times New Roman" pitchFamily="18" charset="0"/>
                <a:cs typeface="Times New Roman" pitchFamily="18" charset="0"/>
              </a:rPr>
              <a:t>Số 29 là số nguyên tố. Vậy ước nguyên tố của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a:t>
            </a:r>
            <a:r>
              <a:rPr lang="en-US" sz="2400" b="1" spc="13" smtClean="0">
                <a:solidFill>
                  <a:srgbClr val="FFFF00"/>
                </a:solidFill>
                <a:latin typeface="Times New Roman"/>
                <a:cs typeface="Times New Roman"/>
              </a:rPr>
              <a:t>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smtClean="0">
                <a:latin typeface="Times New Roman" pitchFamily="18" charset="0"/>
                <a:cs typeface="Times New Roman" pitchFamily="18" charset="0"/>
              </a:rPr>
              <a:t>HOẠT ĐỘNG NHÓM</a:t>
            </a:r>
            <a:endParaRPr lang="en-US" sz="3200" b="1">
              <a:latin typeface="Times New Roman" pitchFamily="18" charset="0"/>
              <a:cs typeface="Times New Roman" pitchFamily="18" charset="0"/>
            </a:endParaRP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05:00</a:t>
            </a:r>
            <a:endParaRPr lang="en-US" sz="2400"/>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04:59</a:t>
            </a:r>
            <a:endParaRPr lang="en-US" sz="2400"/>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04:58</a:t>
            </a:r>
            <a:endParaRPr lang="en-US" sz="2400"/>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04:57</a:t>
            </a:r>
            <a:endParaRPr lang="en-US" sz="2400"/>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04:56</a:t>
            </a:r>
            <a:endParaRPr lang="en-US" sz="2400"/>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04:55</a:t>
            </a:r>
            <a:endParaRPr lang="en-US" sz="2400"/>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04:54</a:t>
            </a:r>
            <a:endParaRPr lang="en-US" sz="2400"/>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04:53</a:t>
            </a:r>
            <a:endParaRPr lang="en-US" sz="2400"/>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04:52</a:t>
            </a:r>
            <a:endParaRPr lang="en-US" sz="2400"/>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04:51</a:t>
            </a:r>
            <a:endParaRPr lang="en-US" sz="2400"/>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04:50</a:t>
            </a:r>
            <a:endParaRPr lang="en-US" sz="2400"/>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04:49</a:t>
            </a:r>
            <a:endParaRPr lang="en-US" sz="2400"/>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04:48</a:t>
            </a:r>
            <a:endParaRPr lang="en-US" sz="2400"/>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04:47</a:t>
            </a:r>
            <a:endParaRPr lang="en-US" sz="2400"/>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04:46</a:t>
            </a:r>
            <a:endParaRPr lang="en-US" sz="2400"/>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04:45</a:t>
            </a:r>
            <a:endParaRPr lang="en-US" sz="2400"/>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04:44</a:t>
            </a:r>
            <a:endParaRPr lang="en-US" sz="2400"/>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04:43</a:t>
            </a:r>
            <a:endParaRPr lang="en-US" sz="2400"/>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04:42</a:t>
            </a:r>
            <a:endParaRPr lang="en-US" sz="2400"/>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04:41</a:t>
            </a:r>
            <a:endParaRPr lang="en-US" sz="2400"/>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04:40</a:t>
            </a:r>
            <a:endParaRPr lang="en-US" sz="2400"/>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04:39</a:t>
            </a:r>
            <a:endParaRPr lang="en-US" sz="2400"/>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04:38</a:t>
            </a:r>
            <a:endParaRPr lang="en-US" sz="2400"/>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04:37</a:t>
            </a:r>
            <a:endParaRPr lang="en-US" sz="2400"/>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04:36</a:t>
            </a:r>
            <a:endParaRPr lang="en-US" sz="2400"/>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04:35</a:t>
            </a:r>
            <a:endParaRPr lang="en-US" sz="2400"/>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04:34</a:t>
            </a:r>
            <a:endParaRPr lang="en-US" sz="2400"/>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04:33</a:t>
            </a:r>
            <a:endParaRPr lang="en-US" sz="2400"/>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04:32</a:t>
            </a:r>
            <a:endParaRPr lang="en-US" sz="2400"/>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04:31</a:t>
            </a:r>
            <a:endParaRPr lang="en-US" sz="2400"/>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04:30</a:t>
            </a:r>
            <a:endParaRPr lang="en-US" sz="2400"/>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04:29</a:t>
            </a:r>
            <a:endParaRPr lang="en-US" sz="2400"/>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04:28</a:t>
            </a:r>
            <a:endParaRPr lang="en-US" sz="2400"/>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04:27</a:t>
            </a:r>
            <a:endParaRPr lang="en-US" sz="2400"/>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04:26</a:t>
            </a:r>
            <a:endParaRPr lang="en-US" sz="2400"/>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04:25</a:t>
            </a:r>
            <a:endParaRPr lang="en-US" sz="2400"/>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04:24</a:t>
            </a:r>
            <a:endParaRPr lang="en-US" sz="2400"/>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04:23</a:t>
            </a:r>
            <a:endParaRPr lang="en-US" sz="2400"/>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04:22</a:t>
            </a:r>
            <a:endParaRPr lang="en-US" sz="2400"/>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04:21</a:t>
            </a:r>
            <a:endParaRPr lang="en-US" sz="2400"/>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04:20</a:t>
            </a:r>
            <a:endParaRPr lang="en-US" sz="2400"/>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04:19</a:t>
            </a:r>
            <a:endParaRPr lang="en-US" sz="2400"/>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04:18</a:t>
            </a:r>
            <a:endParaRPr lang="en-US" sz="2400"/>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04:17</a:t>
            </a:r>
            <a:endParaRPr lang="en-US" sz="2400"/>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04:16</a:t>
            </a:r>
            <a:endParaRPr lang="en-US" sz="2400"/>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04:15</a:t>
            </a:r>
            <a:endParaRPr lang="en-US" sz="2400"/>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04:14</a:t>
            </a:r>
            <a:endParaRPr lang="en-US" sz="2400"/>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04:13</a:t>
            </a:r>
            <a:endParaRPr lang="en-US" sz="2400"/>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04:12</a:t>
            </a:r>
            <a:endParaRPr lang="en-US" sz="2400"/>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04:11</a:t>
            </a:r>
            <a:endParaRPr lang="en-US" sz="2400"/>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04:10</a:t>
            </a:r>
            <a:endParaRPr lang="en-US" sz="2400"/>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04:09</a:t>
            </a:r>
            <a:endParaRPr lang="en-US" sz="2400"/>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04:08</a:t>
            </a:r>
            <a:endParaRPr lang="en-US" sz="2400"/>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04:07</a:t>
            </a:r>
            <a:endParaRPr lang="en-US" sz="2400"/>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04:06</a:t>
            </a:r>
            <a:endParaRPr lang="en-US" sz="2400"/>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04:05</a:t>
            </a:r>
            <a:endParaRPr lang="en-US" sz="2400"/>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04:04</a:t>
            </a:r>
            <a:endParaRPr lang="en-US" sz="2400"/>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04:03</a:t>
            </a:r>
            <a:endParaRPr lang="en-US" sz="2400"/>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04:02</a:t>
            </a:r>
            <a:endParaRPr lang="en-US" sz="2400"/>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04:01</a:t>
            </a:r>
            <a:endParaRPr lang="en-US" sz="2400"/>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04:00</a:t>
            </a:r>
            <a:endParaRPr lang="en-US" sz="2400"/>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03:59</a:t>
            </a:r>
            <a:endParaRPr lang="en-US" sz="2400"/>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03:58</a:t>
            </a:r>
            <a:endParaRPr lang="en-US" sz="2400"/>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03:57</a:t>
            </a:r>
            <a:endParaRPr lang="en-US" sz="2400"/>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03:56</a:t>
            </a:r>
            <a:endParaRPr lang="en-US" sz="2400"/>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03:55</a:t>
            </a:r>
            <a:endParaRPr lang="en-US" sz="2400"/>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03:54</a:t>
            </a:r>
            <a:endParaRPr lang="en-US" sz="2400"/>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03:53</a:t>
            </a:r>
            <a:endParaRPr lang="en-US" sz="2400"/>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03:52</a:t>
            </a:r>
            <a:endParaRPr lang="en-US" sz="2400"/>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03:51</a:t>
            </a:r>
            <a:endParaRPr lang="en-US" sz="2400"/>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03:50</a:t>
            </a:r>
            <a:endParaRPr lang="en-US" sz="2400"/>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03:49</a:t>
            </a:r>
            <a:endParaRPr lang="en-US" sz="2400"/>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03:48</a:t>
            </a:r>
            <a:endParaRPr lang="en-US" sz="2400"/>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03:47</a:t>
            </a:r>
            <a:endParaRPr lang="en-US" sz="2400"/>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03:46</a:t>
            </a:r>
            <a:endParaRPr lang="en-US" sz="2400"/>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03:45</a:t>
            </a:r>
            <a:endParaRPr lang="en-US" sz="2400"/>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03:44</a:t>
            </a:r>
            <a:endParaRPr lang="en-US" sz="2400"/>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03:43</a:t>
            </a:r>
            <a:endParaRPr lang="en-US" sz="2400"/>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03:42</a:t>
            </a:r>
            <a:endParaRPr lang="en-US" sz="2400"/>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03:41</a:t>
            </a:r>
            <a:endParaRPr lang="en-US" sz="2400"/>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03:40</a:t>
            </a:r>
            <a:endParaRPr lang="en-US" sz="2400"/>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03:39</a:t>
            </a:r>
            <a:endParaRPr lang="en-US" sz="2400"/>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03:38</a:t>
            </a:r>
            <a:endParaRPr lang="en-US" sz="2400"/>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03:37</a:t>
            </a:r>
            <a:endParaRPr lang="en-US" sz="2400"/>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03:36</a:t>
            </a:r>
            <a:endParaRPr lang="en-US" sz="2400"/>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03:35</a:t>
            </a:r>
            <a:endParaRPr lang="en-US" sz="2400"/>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03:34</a:t>
            </a:r>
            <a:endParaRPr lang="en-US" sz="2400"/>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03:33</a:t>
            </a:r>
            <a:endParaRPr lang="en-US" sz="2400"/>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03:32</a:t>
            </a:r>
            <a:endParaRPr lang="en-US" sz="2400"/>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03:31</a:t>
            </a:r>
            <a:endParaRPr lang="en-US" sz="2400"/>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03:30</a:t>
            </a:r>
            <a:endParaRPr lang="en-US" sz="2400"/>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03:29</a:t>
            </a:r>
            <a:endParaRPr lang="en-US" sz="2400"/>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03:28</a:t>
            </a:r>
            <a:endParaRPr lang="en-US" sz="2400"/>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03:27</a:t>
            </a:r>
            <a:endParaRPr lang="en-US" sz="2400"/>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03:26</a:t>
            </a:r>
            <a:endParaRPr lang="en-US" sz="2400"/>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03:25</a:t>
            </a:r>
            <a:endParaRPr lang="en-US" sz="2400"/>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03:24</a:t>
            </a:r>
            <a:endParaRPr lang="en-US" sz="2400"/>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03:23</a:t>
            </a:r>
            <a:endParaRPr lang="en-US" sz="2400"/>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03:22</a:t>
            </a:r>
            <a:endParaRPr lang="en-US" sz="2400"/>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03:21</a:t>
            </a:r>
            <a:endParaRPr lang="en-US" sz="2400"/>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03:20</a:t>
            </a:r>
            <a:endParaRPr lang="en-US" sz="2400"/>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03:19</a:t>
            </a:r>
            <a:endParaRPr lang="en-US" sz="2400"/>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03:18</a:t>
            </a:r>
            <a:endParaRPr lang="en-US" sz="2400"/>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03:17</a:t>
            </a:r>
            <a:endParaRPr lang="en-US" sz="2400"/>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03:16</a:t>
            </a:r>
            <a:endParaRPr lang="en-US" sz="2400"/>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03:15</a:t>
            </a:r>
            <a:endParaRPr lang="en-US" sz="2400"/>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03:14</a:t>
            </a:r>
            <a:endParaRPr lang="en-US" sz="2400"/>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03:13</a:t>
            </a:r>
            <a:endParaRPr lang="en-US" sz="2400"/>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03:12</a:t>
            </a:r>
            <a:endParaRPr lang="en-US" sz="2400"/>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03:11</a:t>
            </a:r>
            <a:endParaRPr lang="en-US" sz="2400"/>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03:10</a:t>
            </a:r>
            <a:endParaRPr lang="en-US" sz="2400"/>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03:09</a:t>
            </a:r>
            <a:endParaRPr lang="en-US" sz="2400"/>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03:08</a:t>
            </a:r>
            <a:endParaRPr lang="en-US" sz="2400"/>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03:07</a:t>
            </a:r>
            <a:endParaRPr lang="en-US" sz="2400"/>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03:06</a:t>
            </a:r>
            <a:endParaRPr lang="en-US" sz="2400"/>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03:05</a:t>
            </a:r>
            <a:endParaRPr lang="en-US" sz="2400"/>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03:04</a:t>
            </a:r>
            <a:endParaRPr lang="en-US" sz="2400"/>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03:03</a:t>
            </a:r>
            <a:endParaRPr lang="en-US" sz="2400"/>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03:02</a:t>
            </a:r>
            <a:endParaRPr lang="en-US" sz="2400"/>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03:01</a:t>
            </a:r>
            <a:endParaRPr lang="en-US" sz="2400"/>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03:00</a:t>
            </a:r>
            <a:endParaRPr lang="en-US" sz="2400"/>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02:59</a:t>
            </a:r>
            <a:endParaRPr lang="en-US" sz="2400"/>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02:58</a:t>
            </a:r>
            <a:endParaRPr lang="en-US" sz="2400"/>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02:57</a:t>
            </a:r>
            <a:endParaRPr lang="en-US" sz="2400"/>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02:56</a:t>
            </a:r>
            <a:endParaRPr lang="en-US" sz="2400"/>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02:55</a:t>
            </a:r>
            <a:endParaRPr lang="en-US" sz="2400"/>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02:54</a:t>
            </a:r>
            <a:endParaRPr lang="en-US" sz="2400"/>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02:53</a:t>
            </a:r>
            <a:endParaRPr lang="en-US" sz="2400"/>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02:52</a:t>
            </a:r>
            <a:endParaRPr lang="en-US" sz="2400"/>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02:51</a:t>
            </a:r>
            <a:endParaRPr lang="en-US" sz="2400"/>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02:50</a:t>
            </a:r>
            <a:endParaRPr lang="en-US" sz="2400"/>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02:49</a:t>
            </a:r>
            <a:endParaRPr lang="en-US" sz="2400"/>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02:48</a:t>
            </a:r>
            <a:endParaRPr lang="en-US" sz="2400"/>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02:47</a:t>
            </a:r>
            <a:endParaRPr lang="en-US" sz="2400"/>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02:46</a:t>
            </a:r>
            <a:endParaRPr lang="en-US" sz="2400"/>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02:45</a:t>
            </a:r>
            <a:endParaRPr lang="en-US" sz="2400"/>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02:44</a:t>
            </a:r>
            <a:endParaRPr lang="en-US" sz="2400"/>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02:43</a:t>
            </a:r>
            <a:endParaRPr lang="en-US" sz="2400"/>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02:42</a:t>
            </a:r>
            <a:endParaRPr lang="en-US" sz="2400"/>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02:41</a:t>
            </a:r>
            <a:endParaRPr lang="en-US" sz="2400"/>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02:40</a:t>
            </a:r>
            <a:endParaRPr lang="en-US" sz="2400"/>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02:39</a:t>
            </a:r>
            <a:endParaRPr lang="en-US" sz="2400"/>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02:38</a:t>
            </a:r>
            <a:endParaRPr lang="en-US" sz="2400"/>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02:37</a:t>
            </a:r>
            <a:endParaRPr lang="en-US" sz="2400"/>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02:36</a:t>
            </a:r>
            <a:endParaRPr lang="en-US" sz="2400"/>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02:35</a:t>
            </a:r>
            <a:endParaRPr lang="en-US" sz="2400"/>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02:34</a:t>
            </a:r>
            <a:endParaRPr lang="en-US" sz="2400"/>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02:33</a:t>
            </a:r>
            <a:endParaRPr lang="en-US" sz="2400"/>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02:32</a:t>
            </a:r>
            <a:endParaRPr lang="en-US" sz="2400"/>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02:31</a:t>
            </a:r>
            <a:endParaRPr lang="en-US" sz="2400"/>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02:30</a:t>
            </a:r>
            <a:endParaRPr lang="en-US" sz="2400"/>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02:29</a:t>
            </a:r>
            <a:endParaRPr lang="en-US" sz="2400"/>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02:28</a:t>
            </a:r>
            <a:endParaRPr lang="en-US" sz="2400"/>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02:27</a:t>
            </a:r>
            <a:endParaRPr lang="en-US" sz="2400"/>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02:26</a:t>
            </a:r>
            <a:endParaRPr lang="en-US" sz="2400"/>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02:25</a:t>
            </a:r>
            <a:endParaRPr lang="en-US" sz="2400"/>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02:24</a:t>
            </a:r>
            <a:endParaRPr lang="en-US" sz="2400"/>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02:23</a:t>
            </a:r>
            <a:endParaRPr lang="en-US" sz="2400"/>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02:22</a:t>
            </a:r>
            <a:endParaRPr lang="en-US" sz="2400"/>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02:21</a:t>
            </a:r>
            <a:endParaRPr lang="en-US" sz="2400"/>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02:20</a:t>
            </a:r>
            <a:endParaRPr lang="en-US" sz="2400"/>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02:19</a:t>
            </a:r>
            <a:endParaRPr lang="en-US" sz="2400"/>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02:18</a:t>
            </a:r>
            <a:endParaRPr lang="en-US" sz="2400"/>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02:17</a:t>
            </a:r>
            <a:endParaRPr lang="en-US" sz="2400"/>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02:16</a:t>
            </a:r>
            <a:endParaRPr lang="en-US" sz="2400"/>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02:15</a:t>
            </a:r>
            <a:endParaRPr lang="en-US" sz="2400"/>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02:14</a:t>
            </a:r>
            <a:endParaRPr lang="en-US" sz="2400"/>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02:13</a:t>
            </a:r>
            <a:endParaRPr lang="en-US" sz="2400"/>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02:12</a:t>
            </a:r>
            <a:endParaRPr lang="en-US" sz="2400"/>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02:11</a:t>
            </a:r>
            <a:endParaRPr lang="en-US" sz="2400"/>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02:10</a:t>
            </a:r>
            <a:endParaRPr lang="en-US" sz="2400"/>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02:09</a:t>
            </a:r>
            <a:endParaRPr lang="en-US" sz="2400"/>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02:08</a:t>
            </a:r>
            <a:endParaRPr lang="en-US" sz="2400"/>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02:07</a:t>
            </a:r>
            <a:endParaRPr lang="en-US" sz="2400"/>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02:06</a:t>
            </a:r>
            <a:endParaRPr lang="en-US" sz="2400"/>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02:05</a:t>
            </a:r>
            <a:endParaRPr lang="en-US" sz="2400"/>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02:04</a:t>
            </a:r>
            <a:endParaRPr lang="en-US" sz="2400"/>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02:03</a:t>
            </a:r>
            <a:endParaRPr lang="en-US" sz="2400"/>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02:02</a:t>
            </a:r>
            <a:endParaRPr lang="en-US" sz="2400"/>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02:01</a:t>
            </a:r>
            <a:endParaRPr lang="en-US" sz="2400"/>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02:00</a:t>
            </a:r>
            <a:endParaRPr lang="en-US" sz="2400"/>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01:59</a:t>
            </a:r>
            <a:endParaRPr lang="en-US" sz="2400"/>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01:58</a:t>
            </a:r>
            <a:endParaRPr lang="en-US" sz="2400"/>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01:57</a:t>
            </a:r>
            <a:endParaRPr lang="en-US" sz="2400"/>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01:56</a:t>
            </a:r>
            <a:endParaRPr lang="en-US" sz="2400"/>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01:55</a:t>
            </a:r>
            <a:endParaRPr lang="en-US" sz="2400"/>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01:54</a:t>
            </a:r>
            <a:endParaRPr lang="en-US" sz="2400"/>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01:53</a:t>
            </a:r>
            <a:endParaRPr lang="en-US" sz="2400"/>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01:52</a:t>
            </a:r>
            <a:endParaRPr lang="en-US" sz="2400"/>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01:51</a:t>
            </a:r>
            <a:endParaRPr lang="en-US" sz="2400"/>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01:50</a:t>
            </a:r>
            <a:endParaRPr lang="en-US" sz="2400"/>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01:49</a:t>
            </a:r>
            <a:endParaRPr lang="en-US" sz="2400"/>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01:48</a:t>
            </a:r>
            <a:endParaRPr lang="en-US" sz="2400"/>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01:47</a:t>
            </a:r>
            <a:endParaRPr lang="en-US" sz="2400"/>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01:46</a:t>
            </a:r>
            <a:endParaRPr lang="en-US" sz="2400"/>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01:45</a:t>
            </a:r>
            <a:endParaRPr lang="en-US" sz="2400"/>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01:44</a:t>
            </a:r>
            <a:endParaRPr lang="en-US" sz="2400"/>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01:43</a:t>
            </a:r>
            <a:endParaRPr lang="en-US" sz="2400"/>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01:42</a:t>
            </a:r>
            <a:endParaRPr lang="en-US" sz="2400"/>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01:41</a:t>
            </a:r>
            <a:endParaRPr lang="en-US" sz="2400"/>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01:40</a:t>
            </a:r>
            <a:endParaRPr lang="en-US" sz="2400"/>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01:39</a:t>
            </a:r>
            <a:endParaRPr lang="en-US" sz="2400"/>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01:38</a:t>
            </a:r>
            <a:endParaRPr lang="en-US" sz="2400"/>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01:37</a:t>
            </a:r>
            <a:endParaRPr lang="en-US" sz="2400"/>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01:36</a:t>
            </a:r>
            <a:endParaRPr lang="en-US" sz="2400"/>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01:35</a:t>
            </a:r>
            <a:endParaRPr lang="en-US" sz="2400"/>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01:34</a:t>
            </a:r>
            <a:endParaRPr lang="en-US" sz="2400"/>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01:33</a:t>
            </a:r>
            <a:endParaRPr lang="en-US" sz="2400"/>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01:32</a:t>
            </a:r>
            <a:endParaRPr lang="en-US" sz="2400"/>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01:31</a:t>
            </a:r>
            <a:endParaRPr lang="en-US" sz="2400"/>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01:30</a:t>
            </a:r>
            <a:endParaRPr lang="en-US" sz="2400"/>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01:29</a:t>
            </a:r>
            <a:endParaRPr lang="en-US" sz="2400"/>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01:28</a:t>
            </a:r>
            <a:endParaRPr lang="en-US" sz="2400"/>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01:27</a:t>
            </a:r>
            <a:endParaRPr lang="en-US" sz="2400"/>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01:26</a:t>
            </a:r>
            <a:endParaRPr lang="en-US" sz="2400"/>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01:25</a:t>
            </a:r>
            <a:endParaRPr lang="en-US" sz="2400"/>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01:24</a:t>
            </a:r>
            <a:endParaRPr lang="en-US" sz="2400"/>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01:23</a:t>
            </a:r>
            <a:endParaRPr lang="en-US" sz="2400"/>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01:22</a:t>
            </a:r>
            <a:endParaRPr lang="en-US" sz="2400"/>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01:21</a:t>
            </a:r>
            <a:endParaRPr lang="en-US" sz="2400"/>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01:20</a:t>
            </a:r>
            <a:endParaRPr lang="en-US" sz="2400"/>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01:19</a:t>
            </a:r>
            <a:endParaRPr lang="en-US" sz="2400"/>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01:18</a:t>
            </a:r>
            <a:endParaRPr lang="en-US" sz="2400"/>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01:17</a:t>
            </a:r>
            <a:endParaRPr lang="en-US" sz="2400"/>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01:16</a:t>
            </a:r>
            <a:endParaRPr lang="en-US" sz="2400"/>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01:15</a:t>
            </a:r>
            <a:endParaRPr lang="en-US" sz="2400"/>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01:14</a:t>
            </a:r>
            <a:endParaRPr lang="en-US" sz="2400"/>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01:13</a:t>
            </a:r>
            <a:endParaRPr lang="en-US" sz="2400"/>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01:12</a:t>
            </a:r>
            <a:endParaRPr lang="en-US" sz="2400"/>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01:11</a:t>
            </a:r>
            <a:endParaRPr lang="en-US" sz="2400"/>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01:10</a:t>
            </a:r>
            <a:endParaRPr lang="en-US" sz="2400"/>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01:09</a:t>
            </a:r>
            <a:endParaRPr lang="en-US" sz="2400"/>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01:08</a:t>
            </a:r>
            <a:endParaRPr lang="en-US" sz="2400"/>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01:07</a:t>
            </a:r>
            <a:endParaRPr lang="en-US" sz="2400"/>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01:06</a:t>
            </a:r>
            <a:endParaRPr lang="en-US" sz="2400"/>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01:05</a:t>
            </a:r>
            <a:endParaRPr lang="en-US" sz="2400"/>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01:04</a:t>
            </a:r>
            <a:endParaRPr lang="en-US" sz="2400"/>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01:03</a:t>
            </a:r>
            <a:endParaRPr lang="en-US" sz="2400"/>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01:02</a:t>
            </a:r>
            <a:endParaRPr lang="en-US" sz="2400"/>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01:01</a:t>
            </a:r>
            <a:endParaRPr lang="en-US" sz="2400"/>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01:00</a:t>
            </a:r>
            <a:endParaRPr lang="en-US" sz="2400"/>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00:59</a:t>
            </a:r>
            <a:endParaRPr lang="en-US" sz="2400"/>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00:58</a:t>
            </a:r>
            <a:endParaRPr lang="en-US" sz="2400"/>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00:57</a:t>
            </a:r>
            <a:endParaRPr lang="en-US" sz="2400"/>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00:56</a:t>
            </a:r>
            <a:endParaRPr lang="en-US" sz="2400"/>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00:55</a:t>
            </a:r>
            <a:endParaRPr lang="en-US" sz="2400"/>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00:54</a:t>
            </a:r>
            <a:endParaRPr lang="en-US" sz="2400"/>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00:53</a:t>
            </a:r>
            <a:endParaRPr lang="en-US" sz="2400"/>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00:52</a:t>
            </a:r>
            <a:endParaRPr lang="en-US" sz="2400"/>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00:51</a:t>
            </a:r>
            <a:endParaRPr lang="en-US" sz="2400"/>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00:50</a:t>
            </a:r>
            <a:endParaRPr lang="en-US" sz="2400"/>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00:49</a:t>
            </a:r>
            <a:endParaRPr lang="en-US" sz="2400"/>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00:48</a:t>
            </a:r>
            <a:endParaRPr lang="en-US" sz="2400"/>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00:47</a:t>
            </a:r>
            <a:endParaRPr lang="en-US" sz="2400"/>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00:46</a:t>
            </a:r>
            <a:endParaRPr lang="en-US" sz="2400"/>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00:45</a:t>
            </a:r>
            <a:endParaRPr lang="en-US" sz="2400"/>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00:44</a:t>
            </a:r>
            <a:endParaRPr lang="en-US" sz="2400"/>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00:43</a:t>
            </a:r>
            <a:endParaRPr lang="en-US" sz="2400"/>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00:42</a:t>
            </a:r>
            <a:endParaRPr lang="en-US" sz="2400"/>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00:41</a:t>
            </a:r>
            <a:endParaRPr lang="en-US" sz="2400"/>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00:40</a:t>
            </a:r>
            <a:endParaRPr lang="en-US" sz="2400"/>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00:39</a:t>
            </a:r>
            <a:endParaRPr lang="en-US" sz="2400"/>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00:38</a:t>
            </a:r>
            <a:endParaRPr lang="en-US" sz="2400"/>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00:37</a:t>
            </a:r>
            <a:endParaRPr lang="en-US" sz="2400"/>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00:36</a:t>
            </a:r>
            <a:endParaRPr lang="en-US" sz="2400"/>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00:35</a:t>
            </a:r>
            <a:endParaRPr lang="en-US" sz="2400"/>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00:34</a:t>
            </a:r>
            <a:endParaRPr lang="en-US" sz="2400"/>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00:33</a:t>
            </a:r>
            <a:endParaRPr lang="en-US" sz="2400"/>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00:32</a:t>
            </a:r>
            <a:endParaRPr lang="en-US" sz="2400"/>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00:31</a:t>
            </a:r>
            <a:endParaRPr lang="en-US" sz="2400"/>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00:30</a:t>
            </a:r>
            <a:endParaRPr lang="en-US" sz="2400"/>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00:29</a:t>
            </a:r>
            <a:endParaRPr lang="en-US" sz="2400"/>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00:28</a:t>
            </a:r>
            <a:endParaRPr lang="en-US" sz="2400"/>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00:27</a:t>
            </a:r>
            <a:endParaRPr lang="en-US" sz="2400"/>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00:26</a:t>
            </a:r>
            <a:endParaRPr lang="en-US" sz="2400"/>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00:25</a:t>
            </a:r>
            <a:endParaRPr lang="en-US" sz="2400"/>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00:24</a:t>
            </a:r>
            <a:endParaRPr lang="en-US" sz="2400"/>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00:23</a:t>
            </a:r>
            <a:endParaRPr lang="en-US" sz="2400"/>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00:22</a:t>
            </a:r>
            <a:endParaRPr lang="en-US" sz="2400"/>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00:21</a:t>
            </a:r>
            <a:endParaRPr lang="en-US" sz="2400"/>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00:20</a:t>
            </a:r>
            <a:endParaRPr lang="en-US" sz="2400"/>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00:19</a:t>
            </a:r>
            <a:endParaRPr lang="en-US" sz="2400"/>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00:18</a:t>
            </a:r>
            <a:endParaRPr lang="en-US" sz="2400"/>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00:17</a:t>
            </a:r>
            <a:endParaRPr lang="en-US" sz="2400"/>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00:16</a:t>
            </a:r>
            <a:endParaRPr lang="en-US" sz="2400"/>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00:15</a:t>
            </a:r>
            <a:endParaRPr lang="en-US" sz="2400"/>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00:14</a:t>
            </a:r>
            <a:endParaRPr lang="en-US" sz="2400"/>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00:13</a:t>
            </a:r>
            <a:endParaRPr lang="en-US" sz="2400"/>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00:12</a:t>
            </a:r>
            <a:endParaRPr lang="en-US" sz="2400"/>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00:11</a:t>
            </a:r>
            <a:endParaRPr lang="en-US" sz="2400"/>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00:10</a:t>
            </a:r>
            <a:endParaRPr lang="en-US" sz="2400"/>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00:09</a:t>
            </a:r>
            <a:endParaRPr lang="en-US" sz="2400"/>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00:08</a:t>
            </a:r>
            <a:endParaRPr lang="en-US" sz="2400"/>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00:07</a:t>
            </a:r>
            <a:endParaRPr lang="en-US" sz="2400"/>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00:06</a:t>
            </a:r>
            <a:endParaRPr lang="en-US" sz="2400"/>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00:05</a:t>
            </a:r>
            <a:endParaRPr lang="en-US" sz="2400"/>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00:04</a:t>
            </a:r>
            <a:endParaRPr lang="en-US" sz="2400"/>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00:03</a:t>
            </a:r>
            <a:endParaRPr lang="en-US" sz="2400"/>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00:02</a:t>
            </a:r>
            <a:endParaRPr lang="en-US" sz="2400"/>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00:01</a:t>
            </a:r>
            <a:endParaRPr lang="en-US" sz="2400"/>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00:00</a:t>
            </a:r>
            <a:endParaRPr lang="en-US" sz="2400" dirty="0"/>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TG</a:t>
            </a:r>
            <a:endParaRPr lang="en-US" sz="2400" dirty="0"/>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1,3: Tìm các ước nguyên tố của 23, 24 </a:t>
            </a:r>
            <a:endParaRPr lang="en-US" sz="3200">
              <a:latin typeface="Times New Roman" pitchFamily="18" charset="0"/>
              <a:cs typeface="Times New Roman" pitchFamily="18" charset="0"/>
            </a:endParaRP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2,4: Tìm các ước nguyên tố của 26, 27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smtClean="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smtClean="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endPar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endParaRP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2739820761"/>
              </p:ext>
            </p:extLst>
          </p:nvPr>
        </p:nvGraphicFramePr>
        <p:xfrm>
          <a:off x="1117600" y="2438400"/>
          <a:ext cx="10363203" cy="762000"/>
        </p:xfrm>
        <a:graphic>
          <a:graphicData uri="http://schemas.openxmlformats.org/drawingml/2006/table">
            <a:tbl>
              <a:tblPr/>
              <a:tblGrid>
                <a:gridCol w="1151467"/>
                <a:gridCol w="1151467"/>
                <a:gridCol w="1151467"/>
                <a:gridCol w="1151467"/>
                <a:gridCol w="1151467"/>
                <a:gridCol w="1151467"/>
                <a:gridCol w="1151467"/>
                <a:gridCol w="1151467"/>
                <a:gridCol w="1151467"/>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1558" name="Rectangle 54"/>
          <p:cNvSpPr>
            <a:spLocks noChangeArrowheads="1"/>
          </p:cNvSpPr>
          <p:nvPr/>
        </p:nvSpPr>
        <p:spPr bwMode="auto">
          <a:xfrm>
            <a:off x="508000" y="2971800"/>
            <a:ext cx="1107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N: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nào</a:t>
            </a:r>
            <a:r>
              <a:rPr lang="en-US" sz="4000" b="1" i="1" dirty="0" smtClean="0">
                <a:solidFill>
                  <a:srgbClr val="000000"/>
                </a:solidFill>
                <a:latin typeface="Times New Roman" pitchFamily="18" charset="0"/>
              </a:rPr>
              <a:t> </a:t>
            </a:r>
            <a:r>
              <a:rPr lang="en-US" sz="4000" b="1" i="1" dirty="0" err="1" smtClean="0">
                <a:solidFill>
                  <a:srgbClr val="000000"/>
                </a:solidFill>
                <a:latin typeface="Times New Roman" pitchFamily="18" charset="0"/>
              </a:rPr>
              <a:t>là</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chẵn</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smtClean="0">
                <a:solidFill>
                  <a:srgbClr val="000000"/>
                </a:solidFill>
                <a:latin typeface="Times New Roman" panose="02020603050405020304" pitchFamily="18" charset="0"/>
                <a:cs typeface="Times New Roman" panose="02020603050405020304" pitchFamily="18" charset="0"/>
              </a:rPr>
              <a:t>Hãy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điền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cái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tương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ứng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với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số</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tìm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được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vào</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ô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a:t>
            </a:r>
            <a:br>
              <a:rPr lang="en-US" sz="3600" b="1" dirty="0" smtClean="0">
                <a:solidFill>
                  <a:srgbClr val="000000"/>
                </a:solidFill>
                <a:latin typeface="Times New Roman" panose="02020603050405020304" pitchFamily="18" charset="0"/>
                <a:cs typeface="Times New Roman" panose="02020603050405020304" pitchFamily="18" charset="0"/>
              </a:rPr>
            </a:br>
            <a:endParaRPr lang="en-US" sz="3600" b="1" dirty="0" smtClean="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extLst>
              <p:ext uri="{D42A27DB-BD31-4B8C-83A1-F6EECF244321}">
                <p14:modId xmlns:p14="http://schemas.microsoft.com/office/powerpoint/2010/main" val="1103467676"/>
              </p:ext>
            </p:extLst>
          </p:nvPr>
        </p:nvGraphicFramePr>
        <p:xfrm>
          <a:off x="965200" y="32004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2587" name="Group 59"/>
          <p:cNvGraphicFramePr>
            <a:graphicFrameLocks noGrp="1"/>
          </p:cNvGraphicFramePr>
          <p:nvPr>
            <p:ph sz="half" idx="1"/>
            <p:extLst>
              <p:ext uri="{D42A27DB-BD31-4B8C-83A1-F6EECF244321}">
                <p14:modId xmlns:p14="http://schemas.microsoft.com/office/powerpoint/2010/main" val="257606360"/>
              </p:ext>
            </p:extLst>
          </p:nvPr>
        </p:nvGraphicFramePr>
        <p:xfrm>
          <a:off x="914400" y="2438400"/>
          <a:ext cx="10363203" cy="762000"/>
        </p:xfrm>
        <a:graphic>
          <a:graphicData uri="http://schemas.openxmlformats.org/drawingml/2006/table">
            <a:tbl>
              <a:tblPr/>
              <a:tblGrid>
                <a:gridCol w="1151467"/>
                <a:gridCol w="1151467"/>
                <a:gridCol w="1151467"/>
                <a:gridCol w="1151467"/>
                <a:gridCol w="1151467"/>
                <a:gridCol w="1151467"/>
                <a:gridCol w="1151467"/>
                <a:gridCol w="1151467"/>
                <a:gridCol w="1151467"/>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2582"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2585" name="Rectangle 57"/>
          <p:cNvSpPr>
            <a:spLocks noChangeArrowheads="1"/>
          </p:cNvSpPr>
          <p:nvPr/>
        </p:nvSpPr>
        <p:spPr bwMode="auto">
          <a:xfrm>
            <a:off x="609600" y="3352800"/>
            <a:ext cx="1066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I: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10" name="Rectangle 57"/>
          <p:cNvSpPr>
            <a:spLocks noGrp="1" noChangeArrowheads="1"/>
          </p:cNvSpPr>
          <p:nvPr>
            <p:ph type="title"/>
          </p:nvPr>
        </p:nvSpPr>
        <p:spPr>
          <a:xfrm>
            <a:off x="203200" y="1676400"/>
            <a:ext cx="12192000" cy="4572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1"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8190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85"/>
                                        </p:tgtEl>
                                        <p:attrNameLst>
                                          <p:attrName>style.visibility</p:attrName>
                                        </p:attrNameLst>
                                      </p:cBhvr>
                                      <p:to>
                                        <p:strVal val="visible"/>
                                      </p:to>
                                    </p:set>
                                    <p:animEffect transition="in" filter="fade">
                                      <p:cBhvr>
                                        <p:cTn id="7" dur="1000"/>
                                        <p:tgtEl>
                                          <p:spTgt spid="22585"/>
                                        </p:tgtEl>
                                      </p:cBhvr>
                                    </p:animEffect>
                                    <p:anim calcmode="lin" valueType="num">
                                      <p:cBhvr>
                                        <p:cTn id="8" dur="1000" fill="hold"/>
                                        <p:tgtEl>
                                          <p:spTgt spid="22585"/>
                                        </p:tgtEl>
                                        <p:attrNameLst>
                                          <p:attrName>ppt_x</p:attrName>
                                        </p:attrNameLst>
                                      </p:cBhvr>
                                      <p:tavLst>
                                        <p:tav tm="0">
                                          <p:val>
                                            <p:strVal val="#ppt_x"/>
                                          </p:val>
                                        </p:tav>
                                        <p:tav tm="100000">
                                          <p:val>
                                            <p:strVal val="#ppt_x"/>
                                          </p:val>
                                        </p:tav>
                                      </p:tavLst>
                                    </p:anim>
                                    <p:anim calcmode="lin" valueType="num">
                                      <p:cBhvr>
                                        <p:cTn id="9" dur="1000" fill="hold"/>
                                        <p:tgtEl>
                                          <p:spTgt spid="22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ph sz="half" idx="2"/>
            <p:extLst>
              <p:ext uri="{D42A27DB-BD31-4B8C-83A1-F6EECF244321}">
                <p14:modId xmlns:p14="http://schemas.microsoft.com/office/powerpoint/2010/main" val="873627222"/>
              </p:ext>
            </p:extLst>
          </p:nvPr>
        </p:nvGraphicFramePr>
        <p:xfrm>
          <a:off x="9144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3611" name="Group 59"/>
          <p:cNvGraphicFramePr>
            <a:graphicFrameLocks noGrp="1"/>
          </p:cNvGraphicFramePr>
          <p:nvPr>
            <p:ph sz="half" idx="1"/>
            <p:extLst>
              <p:ext uri="{D42A27DB-BD31-4B8C-83A1-F6EECF244321}">
                <p14:modId xmlns:p14="http://schemas.microsoft.com/office/powerpoint/2010/main" val="3171036018"/>
              </p:ext>
            </p:extLst>
          </p:nvPr>
        </p:nvGraphicFramePr>
        <p:xfrm>
          <a:off x="914400" y="24384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360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3609" name="Rectangle 57"/>
          <p:cNvSpPr>
            <a:spLocks noChangeArrowheads="1"/>
          </p:cNvSpPr>
          <p:nvPr/>
        </p:nvSpPr>
        <p:spPr bwMode="auto">
          <a:xfrm>
            <a:off x="1219200" y="29718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10?</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1288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09"/>
                                        </p:tgtEl>
                                        <p:attrNameLst>
                                          <p:attrName>style.visibility</p:attrName>
                                        </p:attrNameLst>
                                      </p:cBhvr>
                                      <p:to>
                                        <p:strVal val="visible"/>
                                      </p:to>
                                    </p:set>
                                    <p:animEffect transition="in" filter="fade">
                                      <p:cBhvr>
                                        <p:cTn id="7" dur="1000"/>
                                        <p:tgtEl>
                                          <p:spTgt spid="23609"/>
                                        </p:tgtEl>
                                      </p:cBhvr>
                                    </p:animEffect>
                                    <p:anim calcmode="lin" valueType="num">
                                      <p:cBhvr>
                                        <p:cTn id="8" dur="1000" fill="hold"/>
                                        <p:tgtEl>
                                          <p:spTgt spid="23609"/>
                                        </p:tgtEl>
                                        <p:attrNameLst>
                                          <p:attrName>ppt_x</p:attrName>
                                        </p:attrNameLst>
                                      </p:cBhvr>
                                      <p:tavLst>
                                        <p:tav tm="0">
                                          <p:val>
                                            <p:strVal val="#ppt_x"/>
                                          </p:val>
                                        </p:tav>
                                        <p:tav tm="100000">
                                          <p:val>
                                            <p:strVal val="#ppt_x"/>
                                          </p:val>
                                        </p:tav>
                                      </p:tavLst>
                                    </p:anim>
                                    <p:anim calcmode="lin" valueType="num">
                                      <p:cBhvr>
                                        <p:cTn id="9" dur="1000" fill="hold"/>
                                        <p:tgtEl>
                                          <p:spTgt spid="23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ph sz="half" idx="2"/>
            <p:extLst>
              <p:ext uri="{D42A27DB-BD31-4B8C-83A1-F6EECF244321}">
                <p14:modId xmlns:p14="http://schemas.microsoft.com/office/powerpoint/2010/main" val="1822811939"/>
              </p:ext>
            </p:extLst>
          </p:nvPr>
        </p:nvGraphicFramePr>
        <p:xfrm>
          <a:off x="11176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4635" name="Group 59"/>
          <p:cNvGraphicFramePr>
            <a:graphicFrameLocks noGrp="1"/>
          </p:cNvGraphicFramePr>
          <p:nvPr>
            <p:ph sz="half" idx="1"/>
            <p:extLst>
              <p:ext uri="{D42A27DB-BD31-4B8C-83A1-F6EECF244321}">
                <p14:modId xmlns:p14="http://schemas.microsoft.com/office/powerpoint/2010/main" val="4226309402"/>
              </p:ext>
            </p:extLst>
          </p:nvPr>
        </p:nvGraphicFramePr>
        <p:xfrm>
          <a:off x="1117600" y="24384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4630"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4633" name="Rectangle 57"/>
          <p:cNvSpPr>
            <a:spLocks noChangeArrowheads="1"/>
          </p:cNvSpPr>
          <p:nvPr/>
        </p:nvSpPr>
        <p:spPr bwMode="auto">
          <a:xfrm>
            <a:off x="1117600" y="2895600"/>
            <a:ext cx="1056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smtClean="0">
                <a:solidFill>
                  <a:srgbClr val="000000"/>
                </a:solidFill>
                <a:latin typeface="Times New Roman" pitchFamily="18" charset="0"/>
              </a:rPr>
              <a:t>ước</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0269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33"/>
                                        </p:tgtEl>
                                        <p:attrNameLst>
                                          <p:attrName>style.visibility</p:attrName>
                                        </p:attrNameLst>
                                      </p:cBhvr>
                                      <p:to>
                                        <p:strVal val="visible"/>
                                      </p:to>
                                    </p:set>
                                    <p:animEffect transition="in" filter="fade">
                                      <p:cBhvr>
                                        <p:cTn id="7" dur="1000"/>
                                        <p:tgtEl>
                                          <p:spTgt spid="24633"/>
                                        </p:tgtEl>
                                      </p:cBhvr>
                                    </p:animEffect>
                                    <p:anim calcmode="lin" valueType="num">
                                      <p:cBhvr>
                                        <p:cTn id="8" dur="1000" fill="hold"/>
                                        <p:tgtEl>
                                          <p:spTgt spid="24633"/>
                                        </p:tgtEl>
                                        <p:attrNameLst>
                                          <p:attrName>ppt_x</p:attrName>
                                        </p:attrNameLst>
                                      </p:cBhvr>
                                      <p:tavLst>
                                        <p:tav tm="0">
                                          <p:val>
                                            <p:strVal val="#ppt_x"/>
                                          </p:val>
                                        </p:tav>
                                        <p:tav tm="100000">
                                          <p:val>
                                            <p:strVal val="#ppt_x"/>
                                          </p:val>
                                        </p:tav>
                                      </p:tavLst>
                                    </p:anim>
                                    <p:anim calcmode="lin" valueType="num">
                                      <p:cBhvr>
                                        <p:cTn id="9" dur="1000" fill="hold"/>
                                        <p:tgtEl>
                                          <p:spTgt spid="2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ph sz="half" idx="2"/>
            <p:extLst>
              <p:ext uri="{D42A27DB-BD31-4B8C-83A1-F6EECF244321}">
                <p14:modId xmlns:p14="http://schemas.microsoft.com/office/powerpoint/2010/main" val="3998239657"/>
              </p:ext>
            </p:extLst>
          </p:nvPr>
        </p:nvGraphicFramePr>
        <p:xfrm>
          <a:off x="1016000" y="3254376"/>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5658" name="Group 58"/>
          <p:cNvGraphicFramePr>
            <a:graphicFrameLocks noGrp="1"/>
          </p:cNvGraphicFramePr>
          <p:nvPr>
            <p:ph sz="half" idx="1"/>
            <p:extLst>
              <p:ext uri="{D42A27DB-BD31-4B8C-83A1-F6EECF244321}">
                <p14:modId xmlns:p14="http://schemas.microsoft.com/office/powerpoint/2010/main" val="2806358148"/>
              </p:ext>
            </p:extLst>
          </p:nvPr>
        </p:nvGraphicFramePr>
        <p:xfrm>
          <a:off x="1016000" y="24384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5654"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5657" name="Rectangle 57"/>
          <p:cNvSpPr>
            <a:spLocks noChangeArrowheads="1"/>
          </p:cNvSpPr>
          <p:nvPr/>
        </p:nvSpPr>
        <p:spPr bwMode="auto">
          <a:xfrm>
            <a:off x="1016000" y="2971800"/>
            <a:ext cx="106680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U: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nhất</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2540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376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57"/>
                                        </p:tgtEl>
                                        <p:attrNameLst>
                                          <p:attrName>style.visibility</p:attrName>
                                        </p:attrNameLst>
                                      </p:cBhvr>
                                      <p:to>
                                        <p:strVal val="visible"/>
                                      </p:to>
                                    </p:set>
                                    <p:animEffect transition="in" filter="fade">
                                      <p:cBhvr>
                                        <p:cTn id="7" dur="1000"/>
                                        <p:tgtEl>
                                          <p:spTgt spid="25657"/>
                                        </p:tgtEl>
                                      </p:cBhvr>
                                    </p:animEffect>
                                    <p:anim calcmode="lin" valueType="num">
                                      <p:cBhvr>
                                        <p:cTn id="8" dur="1000" fill="hold"/>
                                        <p:tgtEl>
                                          <p:spTgt spid="25657"/>
                                        </p:tgtEl>
                                        <p:attrNameLst>
                                          <p:attrName>ppt_x</p:attrName>
                                        </p:attrNameLst>
                                      </p:cBhvr>
                                      <p:tavLst>
                                        <p:tav tm="0">
                                          <p:val>
                                            <p:strVal val="#ppt_x"/>
                                          </p:val>
                                        </p:tav>
                                        <p:tav tm="100000">
                                          <p:val>
                                            <p:strVal val="#ppt_x"/>
                                          </p:val>
                                        </p:tav>
                                      </p:tavLst>
                                    </p:anim>
                                    <p:anim calcmode="lin" valueType="num">
                                      <p:cBhvr>
                                        <p:cTn id="9" dur="1000" fill="hold"/>
                                        <p:tgtEl>
                                          <p:spTgt spid="25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78" y="895696"/>
            <a:ext cx="12192000" cy="4993341"/>
            <a:chOff x="0" y="1057655"/>
            <a:chExt cx="10058400" cy="5659120"/>
          </a:xfrm>
        </p:grpSpPr>
        <p:sp>
          <p:nvSpPr>
            <p:cNvPr id="3" name="object 3"/>
            <p:cNvSpPr/>
            <p:nvPr/>
          </p:nvSpPr>
          <p:spPr>
            <a:xfrm>
              <a:off x="7469883" y="1057655"/>
              <a:ext cx="2588895" cy="4555490"/>
            </a:xfrm>
            <a:custGeom>
              <a:avLst/>
              <a:gdLst/>
              <a:ahLst/>
              <a:cxnLst/>
              <a:rect l="l" t="t" r="r" b="b"/>
              <a:pathLst>
                <a:path w="2588895" h="4555490">
                  <a:moveTo>
                    <a:pt x="2588517" y="4555211"/>
                  </a:moveTo>
                  <a:lnTo>
                    <a:pt x="0" y="0"/>
                  </a:lnTo>
                  <a:lnTo>
                    <a:pt x="2588517" y="0"/>
                  </a:lnTo>
                  <a:lnTo>
                    <a:pt x="2588517" y="4555211"/>
                  </a:lnTo>
                  <a:close/>
                </a:path>
              </a:pathLst>
            </a:custGeom>
            <a:solidFill>
              <a:srgbClr val="1F4D79"/>
            </a:solidFill>
          </p:spPr>
          <p:txBody>
            <a:bodyPr wrap="square" lIns="0" tIns="0" rIns="0" bIns="0" rtlCol="0"/>
            <a:lstStyle/>
            <a:p>
              <a:endParaRPr>
                <a:solidFill>
                  <a:prstClr val="black"/>
                </a:solidFill>
              </a:endParaRPr>
            </a:p>
          </p:txBody>
        </p:sp>
        <p:sp>
          <p:nvSpPr>
            <p:cNvPr id="4" name="object 4"/>
            <p:cNvSpPr/>
            <p:nvPr/>
          </p:nvSpPr>
          <p:spPr>
            <a:xfrm>
              <a:off x="7312806" y="1057655"/>
              <a:ext cx="2745740" cy="4834255"/>
            </a:xfrm>
            <a:custGeom>
              <a:avLst/>
              <a:gdLst/>
              <a:ahLst/>
              <a:cxnLst/>
              <a:rect l="l" t="t" r="r" b="b"/>
              <a:pathLst>
                <a:path w="2745740" h="4834255">
                  <a:moveTo>
                    <a:pt x="2745594" y="4833882"/>
                  </a:moveTo>
                  <a:lnTo>
                    <a:pt x="0" y="0"/>
                  </a:lnTo>
                  <a:lnTo>
                    <a:pt x="157077" y="0"/>
                  </a:lnTo>
                  <a:lnTo>
                    <a:pt x="2745594" y="4555211"/>
                  </a:lnTo>
                  <a:lnTo>
                    <a:pt x="2745594" y="4833882"/>
                  </a:lnTo>
                  <a:close/>
                </a:path>
              </a:pathLst>
            </a:custGeom>
            <a:solidFill>
              <a:srgbClr val="ED7C31"/>
            </a:solidFill>
          </p:spPr>
          <p:txBody>
            <a:bodyPr wrap="square" lIns="0" tIns="0" rIns="0" bIns="0" rtlCol="0"/>
            <a:lstStyle/>
            <a:p>
              <a:endParaRPr>
                <a:solidFill>
                  <a:prstClr val="black"/>
                </a:solidFill>
              </a:endParaRPr>
            </a:p>
          </p:txBody>
        </p:sp>
        <p:sp>
          <p:nvSpPr>
            <p:cNvPr id="5" name="object 5"/>
            <p:cNvSpPr/>
            <p:nvPr/>
          </p:nvSpPr>
          <p:spPr>
            <a:xfrm>
              <a:off x="7469883" y="1057655"/>
              <a:ext cx="2588895" cy="4555490"/>
            </a:xfrm>
            <a:custGeom>
              <a:avLst/>
              <a:gdLst/>
              <a:ahLst/>
              <a:cxnLst/>
              <a:rect l="l" t="t" r="r" b="b"/>
              <a:pathLst>
                <a:path w="2588895" h="4555490">
                  <a:moveTo>
                    <a:pt x="2588517" y="4555211"/>
                  </a:moveTo>
                  <a:lnTo>
                    <a:pt x="0" y="0"/>
                  </a:lnTo>
                  <a:lnTo>
                    <a:pt x="109012" y="0"/>
                  </a:lnTo>
                  <a:lnTo>
                    <a:pt x="2588517" y="4365406"/>
                  </a:lnTo>
                  <a:lnTo>
                    <a:pt x="2588517" y="4555211"/>
                  </a:lnTo>
                  <a:close/>
                </a:path>
              </a:pathLst>
            </a:custGeom>
            <a:solidFill>
              <a:srgbClr val="FFD346"/>
            </a:solidFill>
          </p:spPr>
          <p:txBody>
            <a:bodyPr wrap="square" lIns="0" tIns="0" rIns="0" bIns="0" rtlCol="0"/>
            <a:lstStyle/>
            <a:p>
              <a:endParaRPr>
                <a:solidFill>
                  <a:prstClr val="black"/>
                </a:solidFill>
              </a:endParaRPr>
            </a:p>
          </p:txBody>
        </p:sp>
        <p:sp>
          <p:nvSpPr>
            <p:cNvPr id="6" name="object 6"/>
            <p:cNvSpPr/>
            <p:nvPr/>
          </p:nvSpPr>
          <p:spPr>
            <a:xfrm>
              <a:off x="7578895" y="1057655"/>
              <a:ext cx="2479675" cy="4365625"/>
            </a:xfrm>
            <a:custGeom>
              <a:avLst/>
              <a:gdLst/>
              <a:ahLst/>
              <a:cxnLst/>
              <a:rect l="l" t="t" r="r" b="b"/>
              <a:pathLst>
                <a:path w="2479675" h="4365625">
                  <a:moveTo>
                    <a:pt x="2479505" y="4365406"/>
                  </a:moveTo>
                  <a:lnTo>
                    <a:pt x="0" y="0"/>
                  </a:lnTo>
                  <a:lnTo>
                    <a:pt x="142828" y="0"/>
                  </a:lnTo>
                  <a:lnTo>
                    <a:pt x="2479505" y="4113943"/>
                  </a:lnTo>
                  <a:lnTo>
                    <a:pt x="2479505" y="4365406"/>
                  </a:lnTo>
                  <a:close/>
                </a:path>
              </a:pathLst>
            </a:custGeom>
            <a:solidFill>
              <a:srgbClr val="70AC46"/>
            </a:solidFill>
          </p:spPr>
          <p:txBody>
            <a:bodyPr wrap="square" lIns="0" tIns="0" rIns="0" bIns="0" rtlCol="0"/>
            <a:lstStyle/>
            <a:p>
              <a:endParaRPr>
                <a:solidFill>
                  <a:prstClr val="black"/>
                </a:solidFill>
              </a:endParaRPr>
            </a:p>
          </p:txBody>
        </p:sp>
        <p:sp>
          <p:nvSpPr>
            <p:cNvPr id="7" name="object 7"/>
            <p:cNvSpPr/>
            <p:nvPr/>
          </p:nvSpPr>
          <p:spPr>
            <a:xfrm>
              <a:off x="7578895" y="1057655"/>
              <a:ext cx="2479675" cy="4365625"/>
            </a:xfrm>
            <a:custGeom>
              <a:avLst/>
              <a:gdLst/>
              <a:ahLst/>
              <a:cxnLst/>
              <a:rect l="l" t="t" r="r" b="b"/>
              <a:pathLst>
                <a:path w="2479675" h="4365625">
                  <a:moveTo>
                    <a:pt x="2479505" y="4365406"/>
                  </a:moveTo>
                  <a:lnTo>
                    <a:pt x="0" y="0"/>
                  </a:lnTo>
                  <a:lnTo>
                    <a:pt x="54132" y="0"/>
                  </a:lnTo>
                  <a:lnTo>
                    <a:pt x="2479505" y="4270102"/>
                  </a:lnTo>
                  <a:lnTo>
                    <a:pt x="2479505" y="4365406"/>
                  </a:lnTo>
                  <a:close/>
                </a:path>
              </a:pathLst>
            </a:custGeom>
            <a:solidFill>
              <a:srgbClr val="FFFFFF"/>
            </a:solidFill>
          </p:spPr>
          <p:txBody>
            <a:bodyPr wrap="square" lIns="0" tIns="0" rIns="0" bIns="0" rtlCol="0"/>
            <a:lstStyle/>
            <a:p>
              <a:endParaRPr>
                <a:solidFill>
                  <a:prstClr val="black"/>
                </a:solidFill>
              </a:endParaRPr>
            </a:p>
          </p:txBody>
        </p:sp>
        <p:pic>
          <p:nvPicPr>
            <p:cNvPr id="8" name="object 8"/>
            <p:cNvPicPr/>
            <p:nvPr/>
          </p:nvPicPr>
          <p:blipFill>
            <a:blip r:embed="rId2" cstate="print"/>
            <a:stretch>
              <a:fillRect/>
            </a:stretch>
          </p:blipFill>
          <p:spPr>
            <a:xfrm>
              <a:off x="0" y="1057656"/>
              <a:ext cx="10058400" cy="5658611"/>
            </a:xfrm>
            <a:prstGeom prst="rect">
              <a:avLst/>
            </a:prstGeom>
          </p:spPr>
        </p:pic>
      </p:grpSp>
      <p:pic>
        <p:nvPicPr>
          <p:cNvPr id="11" name="object 11"/>
          <p:cNvPicPr/>
          <p:nvPr/>
        </p:nvPicPr>
        <p:blipFill>
          <a:blip r:embed="rId3" cstate="print"/>
          <a:stretch>
            <a:fillRect/>
          </a:stretch>
        </p:blipFill>
        <p:spPr>
          <a:xfrm>
            <a:off x="-112678" y="969089"/>
            <a:ext cx="12192000" cy="5286568"/>
          </a:xfrm>
          <a:prstGeom prst="rect">
            <a:avLst/>
          </a:prstGeom>
        </p:spPr>
      </p:pic>
      <p:sp>
        <p:nvSpPr>
          <p:cNvPr id="16" name="object 16"/>
          <p:cNvSpPr txBox="1"/>
          <p:nvPr/>
        </p:nvSpPr>
        <p:spPr>
          <a:xfrm>
            <a:off x="6119983" y="2634667"/>
            <a:ext cx="4988407" cy="1260305"/>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Định nghĩa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63" smtClean="0">
                <a:solidFill>
                  <a:prstClr val="black"/>
                </a:solidFill>
                <a:latin typeface="Microsoft Sans Serif"/>
                <a:cs typeface="Microsoft Sans Serif"/>
              </a:rPr>
              <a:t>Khái niệm ước nguyên tố và tìm được ước nguyên tố.</a:t>
            </a:r>
            <a:endParaRPr sz="2200">
              <a:solidFill>
                <a:prstClr val="black"/>
              </a:solidFill>
              <a:latin typeface="Microsoft Sans Serif"/>
              <a:cs typeface="Microsoft Sans Serif"/>
            </a:endParaRPr>
          </a:p>
        </p:txBody>
      </p:sp>
      <p:sp>
        <p:nvSpPr>
          <p:cNvPr id="17" name="object 17"/>
          <p:cNvSpPr txBox="1"/>
          <p:nvPr/>
        </p:nvSpPr>
        <p:spPr>
          <a:xfrm>
            <a:off x="6119983" y="4592975"/>
            <a:ext cx="5549503" cy="1491137"/>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Luyện tập nhận biết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Luyện tập tìm ước nguyên tố</a:t>
            </a: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Chứng minh một số là hợp số.</a:t>
            </a:r>
            <a:endParaRPr sz="2200">
              <a:solidFill>
                <a:prstClr val="black"/>
              </a:solidFill>
              <a:latin typeface="Microsoft Sans Serif"/>
              <a:cs typeface="Microsoft Sans Serif"/>
            </a:endParaRPr>
          </a:p>
        </p:txBody>
      </p:sp>
      <p:sp>
        <p:nvSpPr>
          <p:cNvPr id="18" name="object 18"/>
          <p:cNvSpPr txBox="1">
            <a:spLocks noGrp="1"/>
          </p:cNvSpPr>
          <p:nvPr>
            <p:ph type="title"/>
          </p:nvPr>
        </p:nvSpPr>
        <p:spPr>
          <a:xfrm>
            <a:off x="4425380" y="2657265"/>
            <a:ext cx="1724121" cy="473173"/>
          </a:xfrm>
          <a:prstGeom prst="rect">
            <a:avLst/>
          </a:prstGeom>
        </p:spPr>
        <p:txBody>
          <a:bodyPr vert="horz" wrap="square" lIns="0" tIns="11397" rIns="0" bIns="0" rtlCol="0">
            <a:spAutoFit/>
          </a:bodyPr>
          <a:lstStyle/>
          <a:p>
            <a:pPr marL="11397">
              <a:spcBef>
                <a:spcPts val="90"/>
              </a:spcBef>
            </a:pPr>
            <a:r>
              <a:rPr sz="3000" b="1" spc="-9" dirty="0">
                <a:solidFill>
                  <a:srgbClr val="000000"/>
                </a:solidFill>
                <a:latin typeface="Arial"/>
                <a:cs typeface="Arial"/>
              </a:rPr>
              <a:t>TIẾT</a:t>
            </a:r>
            <a:r>
              <a:rPr sz="3000" b="1" spc="-72" dirty="0">
                <a:solidFill>
                  <a:srgbClr val="000000"/>
                </a:solidFill>
                <a:latin typeface="Arial"/>
                <a:cs typeface="Arial"/>
              </a:rPr>
              <a:t> </a:t>
            </a:r>
            <a:r>
              <a:rPr sz="3000" b="1" spc="4" dirty="0">
                <a:solidFill>
                  <a:srgbClr val="000000"/>
                </a:solidFill>
                <a:latin typeface="Arial"/>
                <a:cs typeface="Arial"/>
              </a:rPr>
              <a:t>1:</a:t>
            </a:r>
            <a:endParaRPr sz="3000">
              <a:latin typeface="Arial"/>
              <a:cs typeface="Arial"/>
            </a:endParaRPr>
          </a:p>
        </p:txBody>
      </p:sp>
      <p:sp>
        <p:nvSpPr>
          <p:cNvPr id="19" name="object 19"/>
          <p:cNvSpPr txBox="1"/>
          <p:nvPr/>
        </p:nvSpPr>
        <p:spPr>
          <a:xfrm>
            <a:off x="4642600" y="4592975"/>
            <a:ext cx="1724121" cy="473173"/>
          </a:xfrm>
          <a:prstGeom prst="rect">
            <a:avLst/>
          </a:prstGeom>
        </p:spPr>
        <p:txBody>
          <a:bodyPr vert="horz" wrap="square" lIns="0" tIns="11397" rIns="0" bIns="0" rtlCol="0">
            <a:spAutoFit/>
          </a:bodyPr>
          <a:lstStyle/>
          <a:p>
            <a:pPr marL="11397">
              <a:spcBef>
                <a:spcPts val="90"/>
              </a:spcBef>
            </a:pPr>
            <a:r>
              <a:rPr sz="3000" b="1" spc="-9" dirty="0">
                <a:solidFill>
                  <a:prstClr val="black"/>
                </a:solidFill>
                <a:latin typeface="Arial"/>
                <a:cs typeface="Arial"/>
              </a:rPr>
              <a:t>TIẾT</a:t>
            </a:r>
            <a:r>
              <a:rPr sz="3000" b="1" spc="-72" dirty="0">
                <a:solidFill>
                  <a:prstClr val="black"/>
                </a:solidFill>
                <a:latin typeface="Arial"/>
                <a:cs typeface="Arial"/>
              </a:rPr>
              <a:t> </a:t>
            </a:r>
            <a:r>
              <a:rPr sz="3000" b="1" spc="4" dirty="0">
                <a:solidFill>
                  <a:prstClr val="black"/>
                </a:solidFill>
                <a:latin typeface="Arial"/>
                <a:cs typeface="Arial"/>
              </a:rPr>
              <a:t>2:</a:t>
            </a:r>
            <a:endParaRPr sz="3000">
              <a:solidFill>
                <a:prstClr val="black"/>
              </a:solidFill>
              <a:latin typeface="Arial"/>
              <a:cs typeface="Arial"/>
            </a:endParaRPr>
          </a:p>
        </p:txBody>
      </p:sp>
      <p:sp>
        <p:nvSpPr>
          <p:cNvPr id="21" name="矩形 219"/>
          <p:cNvSpPr/>
          <p:nvPr/>
        </p:nvSpPr>
        <p:spPr>
          <a:xfrm>
            <a:off x="932313" y="911853"/>
            <a:ext cx="5187670" cy="811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908" tIns="60954" rIns="121908" bIns="60954" rtlCol="0" anchor="ctr"/>
          <a:lstStyle/>
          <a:p>
            <a:pPr algn="ctr"/>
            <a:r>
              <a:rPr lang="en-US" altLang="zh-CN" sz="2800" b="1">
                <a:ln w="0"/>
                <a:solidFill>
                  <a:schemeClr val="tx1"/>
                </a:solidFill>
                <a:latin typeface="Times New Roman" pitchFamily="18" charset="0"/>
                <a:ea typeface="微软雅黑" panose="020B0503020204020204" pitchFamily="82" charset="2"/>
                <a:cs typeface="Times New Roman" pitchFamily="18" charset="0"/>
              </a:rPr>
              <a:t>SỐ NGUYÊN TỐ - HỢP SỐ</a:t>
            </a:r>
            <a:endParaRPr lang="zh-CN" altLang="en-US" sz="2800" b="1" dirty="0">
              <a:ln w="0"/>
              <a:solidFill>
                <a:schemeClr val="tx1"/>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9774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sz="half" idx="2"/>
            <p:extLst>
              <p:ext uri="{D42A27DB-BD31-4B8C-83A1-F6EECF244321}">
                <p14:modId xmlns:p14="http://schemas.microsoft.com/office/powerpoint/2010/main" val="4040842074"/>
              </p:ext>
            </p:extLst>
          </p:nvPr>
        </p:nvGraphicFramePr>
        <p:xfrm>
          <a:off x="9144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6683" name="Group 59"/>
          <p:cNvGraphicFramePr>
            <a:graphicFrameLocks noGrp="1"/>
          </p:cNvGraphicFramePr>
          <p:nvPr>
            <p:ph sz="half" idx="1"/>
            <p:extLst>
              <p:ext uri="{D42A27DB-BD31-4B8C-83A1-F6EECF244321}">
                <p14:modId xmlns:p14="http://schemas.microsoft.com/office/powerpoint/2010/main" val="946017645"/>
              </p:ext>
            </p:extLst>
          </p:nvPr>
        </p:nvGraphicFramePr>
        <p:xfrm>
          <a:off x="914400" y="2514600"/>
          <a:ext cx="10363203" cy="762000"/>
        </p:xfrm>
        <a:graphic>
          <a:graphicData uri="http://schemas.openxmlformats.org/drawingml/2006/table">
            <a:tbl>
              <a:tblPr/>
              <a:tblGrid>
                <a:gridCol w="1151467"/>
                <a:gridCol w="1151467"/>
                <a:gridCol w="1151467"/>
                <a:gridCol w="1151467"/>
                <a:gridCol w="1151467"/>
                <a:gridCol w="1151467"/>
                <a:gridCol w="1151467"/>
                <a:gridCol w="1151467"/>
                <a:gridCol w="1151467"/>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6678"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6681" name="Rectangle 57"/>
          <p:cNvSpPr>
            <a:spLocks noChangeArrowheads="1"/>
          </p:cNvSpPr>
          <p:nvPr/>
        </p:nvSpPr>
        <p:spPr bwMode="auto">
          <a:xfrm>
            <a:off x="1202267" y="2959100"/>
            <a:ext cx="1046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R: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0?</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38667" y="18288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0854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animEffect transition="in" filter="fade">
                                      <p:cBhvr>
                                        <p:cTn id="7" dur="1000"/>
                                        <p:tgtEl>
                                          <p:spTgt spid="26681"/>
                                        </p:tgtEl>
                                      </p:cBhvr>
                                    </p:animEffect>
                                    <p:anim calcmode="lin" valueType="num">
                                      <p:cBhvr>
                                        <p:cTn id="8" dur="1000" fill="hold"/>
                                        <p:tgtEl>
                                          <p:spTgt spid="26681"/>
                                        </p:tgtEl>
                                        <p:attrNameLst>
                                          <p:attrName>ppt_x</p:attrName>
                                        </p:attrNameLst>
                                      </p:cBhvr>
                                      <p:tavLst>
                                        <p:tav tm="0">
                                          <p:val>
                                            <p:strVal val="#ppt_x"/>
                                          </p:val>
                                        </p:tav>
                                        <p:tav tm="100000">
                                          <p:val>
                                            <p:strVal val="#ppt_x"/>
                                          </p:val>
                                        </p:tav>
                                      </p:tavLst>
                                    </p:anim>
                                    <p:anim calcmode="lin" valueType="num">
                                      <p:cBhvr>
                                        <p:cTn id="9" dur="1000" fill="hold"/>
                                        <p:tgtEl>
                                          <p:spTgt spid="26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sz="half" idx="2"/>
            <p:extLst>
              <p:ext uri="{D42A27DB-BD31-4B8C-83A1-F6EECF244321}">
                <p14:modId xmlns:p14="http://schemas.microsoft.com/office/powerpoint/2010/main" val="479443868"/>
              </p:ext>
            </p:extLst>
          </p:nvPr>
        </p:nvGraphicFramePr>
        <p:xfrm>
          <a:off x="11176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sp>
        <p:nvSpPr>
          <p:cNvPr id="27680" name="Rectangle 32"/>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7683" name="Rectangle 35"/>
          <p:cNvSpPr>
            <a:spLocks noChangeArrowheads="1"/>
          </p:cNvSpPr>
          <p:nvPr/>
        </p:nvSpPr>
        <p:spPr bwMode="auto">
          <a:xfrm>
            <a:off x="914400" y="3048000"/>
            <a:ext cx="1076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E: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endParaRPr lang="en-US" sz="4000" b="1" i="1" dirty="0">
              <a:solidFill>
                <a:srgbClr val="000000"/>
              </a:solidFill>
              <a:latin typeface="Times New Roman" pitchFamily="18" charset="0"/>
            </a:endParaRPr>
          </a:p>
        </p:txBody>
      </p:sp>
      <p:graphicFrame>
        <p:nvGraphicFramePr>
          <p:cNvPr id="27684" name="Group 36"/>
          <p:cNvGraphicFramePr>
            <a:graphicFrameLocks noGrp="1"/>
          </p:cNvGraphicFramePr>
          <p:nvPr>
            <p:ph sz="half" idx="1"/>
            <p:extLst>
              <p:ext uri="{D42A27DB-BD31-4B8C-83A1-F6EECF244321}">
                <p14:modId xmlns:p14="http://schemas.microsoft.com/office/powerpoint/2010/main" val="1380524185"/>
              </p:ext>
            </p:extLst>
          </p:nvPr>
        </p:nvGraphicFramePr>
        <p:xfrm>
          <a:off x="965200" y="2397125"/>
          <a:ext cx="10667997" cy="803275"/>
        </p:xfrm>
        <a:graphic>
          <a:graphicData uri="http://schemas.openxmlformats.org/drawingml/2006/table">
            <a:tbl>
              <a:tblPr/>
              <a:tblGrid>
                <a:gridCol w="1185333"/>
                <a:gridCol w="1185333"/>
                <a:gridCol w="1185333"/>
                <a:gridCol w="1185333"/>
                <a:gridCol w="1185333"/>
                <a:gridCol w="1185333"/>
                <a:gridCol w="1185333"/>
                <a:gridCol w="1185333"/>
                <a:gridCol w="1185333"/>
              </a:tblGrid>
              <a:tr h="80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983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83"/>
                                        </p:tgtEl>
                                        <p:attrNameLst>
                                          <p:attrName>style.visibility</p:attrName>
                                        </p:attrNameLst>
                                      </p:cBhvr>
                                      <p:to>
                                        <p:strVal val="visible"/>
                                      </p:to>
                                    </p:set>
                                    <p:animEffect transition="in" filter="fade">
                                      <p:cBhvr>
                                        <p:cTn id="7" dur="1000"/>
                                        <p:tgtEl>
                                          <p:spTgt spid="27683"/>
                                        </p:tgtEl>
                                      </p:cBhvr>
                                    </p:animEffect>
                                    <p:anim calcmode="lin" valueType="num">
                                      <p:cBhvr>
                                        <p:cTn id="8" dur="1000" fill="hold"/>
                                        <p:tgtEl>
                                          <p:spTgt spid="27683"/>
                                        </p:tgtEl>
                                        <p:attrNameLst>
                                          <p:attrName>ppt_x</p:attrName>
                                        </p:attrNameLst>
                                      </p:cBhvr>
                                      <p:tavLst>
                                        <p:tav tm="0">
                                          <p:val>
                                            <p:strVal val="#ppt_x"/>
                                          </p:val>
                                        </p:tav>
                                        <p:tav tm="100000">
                                          <p:val>
                                            <p:strVal val="#ppt_x"/>
                                          </p:val>
                                        </p:tav>
                                      </p:tavLst>
                                    </p:anim>
                                    <p:anim calcmode="lin" valueType="num">
                                      <p:cBhvr>
                                        <p:cTn id="9" dur="1000" fill="hold"/>
                                        <p:tgtEl>
                                          <p:spTgt spid="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extLst>
              <p:ext uri="{D42A27DB-BD31-4B8C-83A1-F6EECF244321}">
                <p14:modId xmlns:p14="http://schemas.microsoft.com/office/powerpoint/2010/main" val="3143070643"/>
              </p:ext>
            </p:extLst>
          </p:nvPr>
        </p:nvGraphicFramePr>
        <p:xfrm>
          <a:off x="1016000" y="35052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8731" name="Group 59"/>
          <p:cNvGraphicFramePr>
            <a:graphicFrameLocks noGrp="1"/>
          </p:cNvGraphicFramePr>
          <p:nvPr>
            <p:ph sz="half" idx="1"/>
            <p:extLst>
              <p:ext uri="{D42A27DB-BD31-4B8C-83A1-F6EECF244321}">
                <p14:modId xmlns:p14="http://schemas.microsoft.com/office/powerpoint/2010/main" val="1850762384"/>
              </p:ext>
            </p:extLst>
          </p:nvPr>
        </p:nvGraphicFramePr>
        <p:xfrm>
          <a:off x="1016000" y="26670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872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8729" name="Rectangle 57"/>
          <p:cNvSpPr>
            <a:spLocks noChangeArrowheads="1"/>
          </p:cNvSpPr>
          <p:nvPr/>
        </p:nvSpPr>
        <p:spPr bwMode="auto">
          <a:xfrm>
            <a:off x="711200" y="3429000"/>
            <a:ext cx="10972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G: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8288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fade">
                                      <p:cBhvr>
                                        <p:cTn id="7" dur="1000"/>
                                        <p:tgtEl>
                                          <p:spTgt spid="28729"/>
                                        </p:tgtEl>
                                      </p:cBhvr>
                                    </p:animEffect>
                                    <p:anim calcmode="lin" valueType="num">
                                      <p:cBhvr>
                                        <p:cTn id="8" dur="1000" fill="hold"/>
                                        <p:tgtEl>
                                          <p:spTgt spid="28729"/>
                                        </p:tgtEl>
                                        <p:attrNameLst>
                                          <p:attrName>ppt_x</p:attrName>
                                        </p:attrNameLst>
                                      </p:cBhvr>
                                      <p:tavLst>
                                        <p:tav tm="0">
                                          <p:val>
                                            <p:strVal val="#ppt_x"/>
                                          </p:val>
                                        </p:tav>
                                        <p:tav tm="100000">
                                          <p:val>
                                            <p:strVal val="#ppt_x"/>
                                          </p:val>
                                        </p:tav>
                                      </p:tavLst>
                                    </p:anim>
                                    <p:anim calcmode="lin" valueType="num">
                                      <p:cBhvr>
                                        <p:cTn id="9" dur="1000" fill="hold"/>
                                        <p:tgtEl>
                                          <p:spTgt spid="28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gridCol w="1225965"/>
                <a:gridCol w="1232751"/>
                <a:gridCol w="1232752"/>
                <a:gridCol w="1225965"/>
                <a:gridCol w="1232751"/>
                <a:gridCol w="1232752"/>
                <a:gridCol w="1225965"/>
                <a:gridCol w="1232751"/>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2707096304"/>
              </p:ext>
            </p:extLst>
          </p:nvPr>
        </p:nvGraphicFramePr>
        <p:xfrm>
          <a:off x="1016004" y="2819400"/>
          <a:ext cx="10769589" cy="838200"/>
        </p:xfrm>
        <a:graphic>
          <a:graphicData uri="http://schemas.openxmlformats.org/drawingml/2006/table">
            <a:tbl>
              <a:tblPr/>
              <a:tblGrid>
                <a:gridCol w="1196621"/>
                <a:gridCol w="1196621"/>
                <a:gridCol w="1196621"/>
                <a:gridCol w="1196621"/>
                <a:gridCol w="1196621"/>
                <a:gridCol w="1196621"/>
                <a:gridCol w="1196621"/>
                <a:gridCol w="1196621"/>
                <a:gridCol w="1196621"/>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9" name="Rectangle 57"/>
          <p:cNvSpPr txBox="1">
            <a:spLocks noChangeArrowheads="1"/>
          </p:cNvSpPr>
          <p:nvPr/>
        </p:nvSpPr>
        <p:spPr bwMode="black">
          <a:xfrm>
            <a:off x="508000" y="200660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i="1" u="none">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a:lstStyle>
          <a:p>
            <a:pPr algn="l"/>
            <a:r>
              <a:rPr lang="en-US" sz="4000" dirty="0" err="1" smtClean="0">
                <a:solidFill>
                  <a:srgbClr val="000000"/>
                </a:solidFill>
                <a:latin typeface="Times New Roman" panose="02020603050405020304" pitchFamily="18" charset="0"/>
                <a:cs typeface="Times New Roman" panose="02020603050405020304" pitchFamily="18" charset="0"/>
              </a:rPr>
              <a:t>Hãy</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điền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chữ</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cái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tương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ứng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với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số</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tìm</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được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vào</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trong</a:t>
            </a:r>
            <a:r>
              <a:rPr lang="en-US" sz="4000" dirty="0" smtClean="0">
                <a:solidFill>
                  <a:srgbClr val="000000"/>
                </a:solidFill>
                <a:latin typeface="Times New Roman" panose="02020603050405020304" pitchFamily="18" charset="0"/>
                <a:cs typeface="Times New Roman" panose="02020603050405020304" pitchFamily="18" charset="0"/>
              </a:rPr>
              <a:t> ô </a:t>
            </a:r>
            <a:r>
              <a:rPr lang="en-US" sz="4000" dirty="0" err="1" smtClean="0">
                <a:solidFill>
                  <a:srgbClr val="000000"/>
                </a:solidFill>
                <a:latin typeface="Times New Roman" panose="02020603050405020304" pitchFamily="18" charset="0"/>
                <a:cs typeface="Times New Roman" panose="02020603050405020304" pitchFamily="18" charset="0"/>
              </a:rPr>
              <a:t>chữ</a:t>
            </a:r>
            <a:r>
              <a:rPr lang="en-US" sz="4000" dirty="0" smtClean="0">
                <a:solidFill>
                  <a:srgbClr val="000000"/>
                </a:solidFill>
                <a:latin typeface="Times New Roman" panose="02020603050405020304" pitchFamily="18" charset="0"/>
                <a:cs typeface="Times New Roman" panose="02020603050405020304" pitchFamily="18" charset="0"/>
              </a:rPr>
              <a:t>.</a:t>
            </a:r>
            <a:br>
              <a:rPr lang="en-US" sz="4000" dirty="0" smtClean="0">
                <a:solidFill>
                  <a:srgbClr val="000000"/>
                </a:solidFill>
                <a:latin typeface="Times New Roman" panose="02020603050405020304" pitchFamily="18" charset="0"/>
                <a:cs typeface="Times New Roman" panose="02020603050405020304" pitchFamily="18" charset="0"/>
              </a:rPr>
            </a:br>
            <a:endParaRPr lang="en-US" sz="4000" dirty="0" smtClean="0">
              <a:solidFill>
                <a:srgbClr val="000000"/>
              </a:solidFill>
              <a:latin typeface="Times New Roman" panose="02020603050405020304" pitchFamily="18" charset="0"/>
              <a:cs typeface="Times New Roman" panose="02020603050405020304" pitchFamily="18" charset="0"/>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smtClean="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a:t>
              </a:r>
              <a:r>
                <a:rPr lang="en-US" altLang="zh-CN" smtClean="0">
                  <a:latin typeface="Times New Roman" pitchFamily="18" charset="0"/>
                  <a:ea typeface="造字工房悦黑（非商用）常规体" pitchFamily="2" charset="-122"/>
                  <a:cs typeface="Times New Roman" pitchFamily="18" charset="0"/>
                </a:rPr>
                <a:t>đâu là số nguyên tố, hợp số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8" name="01"/>
          <p:cNvSpPr/>
          <p:nvPr/>
        </p:nvSpPr>
        <p:spPr>
          <a:xfrm>
            <a:off x="7637095" y="1582329"/>
            <a:ext cx="2095445" cy="400110"/>
          </a:xfrm>
          <a:prstGeom prst="rect">
            <a:avLst/>
          </a:prstGeom>
          <a:noFill/>
        </p:spPr>
        <p:txBody>
          <a:bodyPr wrap="none" lIns="91440" tIns="45720" rIns="91440" bIns="45720">
            <a:spAutoFit/>
          </a:bodyPr>
          <a:lstStyle/>
          <a:p>
            <a:pPr algn="ctr"/>
            <a:r>
              <a:rPr lang="en-US" altLang="zh-CN" sz="2000" err="1">
                <a:ln w="0"/>
                <a:solidFill>
                  <a:schemeClr val="accent1"/>
                </a:solidFill>
                <a:latin typeface="#9Slide07 Crocante" panose="02000000000000000000" pitchFamily="2" charset="0"/>
                <a:ea typeface="微软雅黑" panose="020B0503020204020204" pitchFamily="82" charset="2"/>
              </a:rPr>
              <a:t>Sách</a:t>
            </a:r>
            <a:r>
              <a:rPr lang="en-US" altLang="zh-CN" sz="2000">
                <a:ln w="0"/>
                <a:solidFill>
                  <a:schemeClr val="accent1"/>
                </a:solidFill>
                <a:latin typeface="#9Slide07 Crocante" panose="02000000000000000000" pitchFamily="2" charset="0"/>
                <a:ea typeface="微软雅黑" panose="020B0503020204020204" pitchFamily="82" charset="2"/>
              </a:rPr>
              <a:t> </a:t>
            </a:r>
            <a:r>
              <a:rPr lang="en-US" altLang="zh-CN" sz="2000" smtClean="0">
                <a:ln w="0"/>
                <a:solidFill>
                  <a:schemeClr val="accent1"/>
                </a:solidFill>
                <a:latin typeface="#9Slide07 Crocante" panose="02000000000000000000" pitchFamily="2" charset="0"/>
                <a:ea typeface="微软雅黑" panose="020B0503020204020204" pitchFamily="82" charset="2"/>
              </a:rPr>
              <a:t>toán </a:t>
            </a:r>
            <a:r>
              <a:rPr lang="en-US" altLang="zh-CN" sz="2000" dirty="0">
                <a:ln w="0"/>
                <a:solidFill>
                  <a:schemeClr val="accent1"/>
                </a:solidFill>
                <a:latin typeface="#9Slide07 Crocante" panose="02000000000000000000" pitchFamily="2" charset="0"/>
                <a:ea typeface="微软雅黑" panose="020B0503020204020204" pitchFamily="82" charset="2"/>
              </a:rPr>
              <a:t>6 – </a:t>
            </a:r>
            <a:r>
              <a:rPr lang="en-US" altLang="zh-CN" sz="2000" dirty="0" err="1">
                <a:ln w="0"/>
                <a:solidFill>
                  <a:schemeClr val="accent1"/>
                </a:solidFill>
                <a:latin typeface="#9Slide07 Crocante" panose="02000000000000000000" pitchFamily="2" charset="0"/>
                <a:ea typeface="微软雅黑" panose="020B0503020204020204" pitchFamily="82" charset="2"/>
              </a:rPr>
              <a:t>Cánh</a:t>
            </a:r>
            <a:r>
              <a:rPr lang="en-US" altLang="zh-CN" sz="2000" dirty="0">
                <a:ln w="0"/>
                <a:solidFill>
                  <a:schemeClr val="accent1"/>
                </a:solidFill>
                <a:latin typeface="#9Slide07 Crocante" panose="02000000000000000000" pitchFamily="2" charset="0"/>
                <a:ea typeface="微软雅黑" panose="020B0503020204020204" pitchFamily="82" charset="2"/>
              </a:rPr>
              <a:t> </a:t>
            </a:r>
            <a:r>
              <a:rPr lang="en-US" altLang="zh-CN" sz="2000" dirty="0" err="1">
                <a:ln w="0"/>
                <a:solidFill>
                  <a:schemeClr val="accent1"/>
                </a:solidFill>
                <a:latin typeface="#9Slide07 Crocante" panose="02000000000000000000" pitchFamily="2" charset="0"/>
                <a:ea typeface="微软雅黑" panose="020B0503020204020204" pitchFamily="82" charset="2"/>
              </a:rPr>
              <a:t>diều</a:t>
            </a:r>
            <a:endParaRPr lang="zh-CN" altLang="en-US" sz="2000" b="0" cap="none" spc="0" dirty="0">
              <a:ln w="0"/>
              <a:solidFill>
                <a:schemeClr val="accent1"/>
              </a:solidFill>
              <a:latin typeface="#9Slide07 Crocante" panose="02000000000000000000" pitchFamily="2" charset="0"/>
              <a:ea typeface="微软雅黑" panose="020B0503020204020204" pitchFamily="82" charset="2"/>
            </a:endParaRPr>
          </a:p>
        </p:txBody>
      </p:sp>
      <p:pic>
        <p:nvPicPr>
          <p:cNvPr id="11" name="图片 10"/>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图片 11"/>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13" name="矩形 12"/>
          <p:cNvSpPr/>
          <p:nvPr/>
        </p:nvSpPr>
        <p:spPr>
          <a:xfrm>
            <a:off x="8611318" y="3638034"/>
            <a:ext cx="2183611" cy="523220"/>
          </a:xfrm>
          <a:prstGeom prst="rect">
            <a:avLst/>
          </a:prstGeom>
          <a:noFill/>
        </p:spPr>
        <p:txBody>
          <a:bodyPr wrap="none" lIns="91440" tIns="45720" rIns="91440" bIns="45720">
            <a:spAutoFit/>
          </a:bodyPr>
          <a:lstStyle/>
          <a:p>
            <a:pPr algn="ctr"/>
            <a:r>
              <a:rPr lang="en-US" altLang="zh-CN" sz="2800" cap="none" spc="0" smtClean="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rPr>
              <a:t>Nguyễn Thị Dung</a:t>
            </a:r>
            <a:endParaRPr lang="zh-CN" altLang="en-US" sz="2800" cap="none" spc="0" dirty="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endParaRPr>
          </a:p>
        </p:txBody>
      </p:sp>
      <p:sp>
        <p:nvSpPr>
          <p:cNvPr id="9" name="PA_01">
            <a:extLst>
              <a:ext uri="{FF2B5EF4-FFF2-40B4-BE49-F238E27FC236}">
                <a16:creationId xmlns="" xmlns:a16="http://schemas.microsoft.com/office/drawing/2014/main" id="{34776087-4C80-473A-8728-C36054020661}"/>
              </a:ext>
            </a:extLst>
          </p:cNvPr>
          <p:cNvSpPr/>
          <p:nvPr>
            <p:custDataLst>
              <p:tags r:id="rId1"/>
            </p:custDataLst>
          </p:nvPr>
        </p:nvSpPr>
        <p:spPr>
          <a:xfrm>
            <a:off x="5946725" y="2060590"/>
            <a:ext cx="5476179" cy="1107996"/>
          </a:xfrm>
          <a:prstGeom prst="rect">
            <a:avLst/>
          </a:prstGeom>
          <a:noFill/>
        </p:spPr>
        <p:txBody>
          <a:bodyPr wrap="none" lIns="91440" tIns="45720" rIns="91440" bIns="45720">
            <a:spAutoFit/>
          </a:bodyPr>
          <a:lstStyle/>
          <a:p>
            <a:pPr algn="ctr"/>
            <a:r>
              <a:rPr lang="en-US" altLang="zh-CN" sz="6600" b="1" err="1">
                <a:ln w="0"/>
                <a:solidFill>
                  <a:srgbClr val="FF9900"/>
                </a:solidFill>
                <a:latin typeface="#9Slide03 SVNJustice League" panose="02000500000000000000" pitchFamily="2" charset="0"/>
                <a:ea typeface="微软雅黑" panose="020B0503020204020204" pitchFamily="82" charset="2"/>
              </a:rPr>
              <a:t>Học</a:t>
            </a:r>
            <a:r>
              <a:rPr lang="en-US" altLang="zh-CN" sz="6600" b="1">
                <a:ln w="0"/>
                <a:solidFill>
                  <a:srgbClr val="FF9900"/>
                </a:solidFill>
                <a:latin typeface="#9Slide03 SVNJustice League" panose="02000500000000000000" pitchFamily="2" charset="0"/>
                <a:ea typeface="微软雅黑" panose="020B0503020204020204" pitchFamily="82" charset="2"/>
              </a:rPr>
              <a:t> </a:t>
            </a:r>
            <a:r>
              <a:rPr lang="en-US" altLang="zh-CN" sz="6600" b="1" smtClean="0">
                <a:ln w="0"/>
                <a:solidFill>
                  <a:srgbClr val="FF9900"/>
                </a:solidFill>
                <a:latin typeface="#9Slide03 SVNJustice League" panose="02000500000000000000" pitchFamily="2" charset="0"/>
                <a:ea typeface="微软雅黑" panose="020B0503020204020204" pitchFamily="82" charset="2"/>
              </a:rPr>
              <a:t>Toán </a:t>
            </a:r>
            <a:r>
              <a:rPr lang="en-US" altLang="zh-CN" sz="6600" b="1" dirty="0" err="1">
                <a:ln w="0"/>
                <a:solidFill>
                  <a:srgbClr val="FF9900"/>
                </a:solidFill>
                <a:latin typeface="#9Slide03 SVNJustice League" panose="02000500000000000000" pitchFamily="2" charset="0"/>
                <a:ea typeface="微软雅黑" panose="020B0503020204020204" pitchFamily="82" charset="2"/>
              </a:rPr>
              <a:t>là</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để</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yêu</a:t>
            </a:r>
            <a:endParaRPr lang="zh-CN" altLang="en-US" sz="6600" b="1" cap="none" spc="0" dirty="0">
              <a:ln w="0"/>
              <a:solidFill>
                <a:srgbClr val="FF9900"/>
              </a:solidFill>
              <a:latin typeface="#9Slide03 SVNJustice League" panose="02000500000000000000" pitchFamily="2" charset="0"/>
              <a:ea typeface="微软雅黑" panose="020B0503020204020204" pitchFamily="82" charset="2"/>
            </a:endParaRP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33" name="object 3"/>
          <p:cNvSpPr txBox="1"/>
          <p:nvPr/>
        </p:nvSpPr>
        <p:spPr>
          <a:xfrm>
            <a:off x="6429995" y="2767899"/>
            <a:ext cx="5204691" cy="1862196"/>
          </a:xfrm>
          <a:prstGeom prst="rect">
            <a:avLst/>
          </a:prstGeom>
        </p:spPr>
        <p:txBody>
          <a:bodyPr vert="horz" wrap="square" lIns="0" tIns="15386" rIns="0" bIns="0" rtlCol="0">
            <a:spAutoFit/>
          </a:bodyPr>
          <a:lstStyle/>
          <a:p>
            <a:pPr algn="ctr">
              <a:lnSpc>
                <a:spcPts val="3823"/>
              </a:lnSpc>
              <a:spcBef>
                <a:spcPts val="121"/>
              </a:spcBef>
            </a:pPr>
            <a:r>
              <a:rPr lang="en-US" sz="3200" b="1" spc="22" smtClean="0">
                <a:solidFill>
                  <a:srgbClr val="FF0000"/>
                </a:solidFill>
                <a:latin typeface="Times New Roman"/>
                <a:cs typeface="Times New Roman"/>
              </a:rPr>
              <a:t>BÀI 10</a:t>
            </a:r>
            <a:endParaRPr sz="3200">
              <a:latin typeface="Times New Roman"/>
              <a:cs typeface="Times New Roman"/>
            </a:endParaRPr>
          </a:p>
          <a:p>
            <a:pPr algn="ctr">
              <a:lnSpc>
                <a:spcPts val="5277"/>
              </a:lnSpc>
            </a:pPr>
            <a:r>
              <a:rPr lang="en-US" sz="2800" spc="538" smtClean="0">
                <a:solidFill>
                  <a:srgbClr val="BF0000"/>
                </a:solidFill>
                <a:latin typeface="Cambria"/>
                <a:cs typeface="Cambria"/>
              </a:rPr>
              <a:t>SỐ NGUYÊN TỐ. HỢP SỐ</a:t>
            </a:r>
          </a:p>
          <a:p>
            <a:pPr algn="ctr">
              <a:lnSpc>
                <a:spcPts val="5277"/>
              </a:lnSpc>
            </a:pPr>
            <a:r>
              <a:rPr sz="3000" b="1" spc="-18" smtClean="0">
                <a:latin typeface="Times New Roman"/>
                <a:cs typeface="Times New Roman"/>
              </a:rPr>
              <a:t>(Tiết</a:t>
            </a:r>
            <a:r>
              <a:rPr sz="3000" b="1" spc="9" smtClean="0">
                <a:latin typeface="Times New Roman"/>
                <a:cs typeface="Times New Roman"/>
              </a:rPr>
              <a:t> </a:t>
            </a:r>
            <a:r>
              <a:rPr sz="3000" b="1">
                <a:latin typeface="Times New Roman"/>
                <a:cs typeface="Times New Roman"/>
              </a:rPr>
              <a:t>1</a:t>
            </a:r>
            <a:r>
              <a:rPr sz="3000" b="1" smtClean="0">
                <a:latin typeface="Times New Roman"/>
                <a:cs typeface="Times New Roman"/>
              </a:rPr>
              <a:t>)</a:t>
            </a:r>
            <a:endParaRPr sz="3000">
              <a:latin typeface="Times New Roman"/>
              <a:cs typeface="Times New Roman"/>
            </a:endParaRP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2442402" y="2477879"/>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1821980" y="3629080"/>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2413812" y="4811208"/>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smtClean="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smtClean="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cách chia, vì số </a:t>
              </a:r>
              <a:r>
                <a:rPr lang="en-US" altLang="zh-CN" sz="2800" smtClean="0">
                  <a:solidFill>
                    <a:srgbClr val="345200"/>
                  </a:solidFill>
                  <a:latin typeface="Times New Roman" pitchFamily="18" charset="0"/>
                  <a:cs typeface="Times New Roman" pitchFamily="18" charset="0"/>
                </a:rPr>
                <a:t>34 </a:t>
              </a:r>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ước là </a:t>
              </a:r>
              <a:r>
                <a:rPr lang="en-US" altLang="zh-CN" sz="2800" smtClean="0">
                  <a:solidFill>
                    <a:srgbClr val="345200"/>
                  </a:solidFill>
                  <a:latin typeface="Times New Roman" pitchFamily="18" charset="0"/>
                  <a:cs typeface="Times New Roman" pitchFamily="18" charset="0"/>
                </a:rPr>
                <a:t>1;2;17 </a:t>
              </a:r>
              <a:r>
                <a:rPr lang="en-US" altLang="zh-CN" sz="2800">
                  <a:solidFill>
                    <a:srgbClr val="345200"/>
                  </a:solidFill>
                  <a:latin typeface="Times New Roman" pitchFamily="18" charset="0"/>
                  <a:cs typeface="Times New Roman" pitchFamily="18" charset="0"/>
                </a:rPr>
                <a:t>và </a:t>
              </a:r>
              <a:r>
                <a:rPr lang="en-US" altLang="zh-CN" sz="2800" smtClean="0">
                  <a:solidFill>
                    <a:srgbClr val="345200"/>
                  </a:solidFill>
                  <a:latin typeface="Times New Roman" pitchFamily="18" charset="0"/>
                  <a:cs typeface="Times New Roman" pitchFamily="18" charset="0"/>
                </a:rPr>
                <a:t>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smtClean="0">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smtClean="0">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smtClean="0">
                <a:solidFill>
                  <a:srgbClr val="FF9900"/>
                </a:solidFill>
                <a:latin typeface="Times New Roman" pitchFamily="18" charset="0"/>
                <a:cs typeface="Times New Roman" pitchFamily="18" charset="0"/>
              </a:rPr>
              <a:t>Vậy thế nào là số nguyên tố? </a:t>
            </a:r>
          </a:p>
          <a:p>
            <a:pPr algn="ctr"/>
            <a:r>
              <a:rPr lang="en-US" altLang="zh-CN" sz="2800" b="1" smtClean="0">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smtClean="0"/>
              <a:t>HOẠT ĐỘNG NHÓM: Hoàn thành phiếu học tập</a:t>
            </a:r>
            <a:endParaRPr lang="en-US" sz="2800"/>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287985054"/>
              </p:ext>
            </p:extLst>
          </p:nvPr>
        </p:nvGraphicFramePr>
        <p:xfrm>
          <a:off x="1959430" y="707742"/>
          <a:ext cx="6183084" cy="5760720"/>
        </p:xfrm>
        <a:graphic>
          <a:graphicData uri="http://schemas.openxmlformats.org/drawingml/2006/table">
            <a:tbl>
              <a:tblPr firstRow="1" firstCol="1" bandRow="1">
                <a:tableStyleId>{5C22544A-7EE6-4342-B048-85BDC9FD1C3A}</a:tableStyleId>
              </a:tblPr>
              <a:tblGrid>
                <a:gridCol w="1045826"/>
                <a:gridCol w="2452116"/>
                <a:gridCol w="2685142"/>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6</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17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34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05:00</a:t>
            </a:r>
            <a:endParaRPr lang="en-US" sz="1600"/>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04:59</a:t>
            </a:r>
            <a:endParaRPr lang="en-US" sz="1600"/>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04:58</a:t>
            </a:r>
            <a:endParaRPr lang="en-US" sz="1600"/>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04:57</a:t>
            </a:r>
            <a:endParaRPr lang="en-US" sz="1600"/>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04:56</a:t>
            </a:r>
            <a:endParaRPr lang="en-US" sz="1600"/>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04:55</a:t>
            </a:r>
            <a:endParaRPr lang="en-US" sz="1600"/>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04:54</a:t>
            </a:r>
            <a:endParaRPr lang="en-US" sz="1600"/>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04:53</a:t>
            </a:r>
            <a:endParaRPr lang="en-US" sz="1600"/>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04:52</a:t>
            </a:r>
            <a:endParaRPr lang="en-US" sz="1600"/>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04:51</a:t>
            </a:r>
            <a:endParaRPr lang="en-US" sz="1600"/>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04:50</a:t>
            </a:r>
            <a:endParaRPr lang="en-US" sz="1600"/>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04:49</a:t>
            </a:r>
            <a:endParaRPr lang="en-US" sz="1600"/>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04:48</a:t>
            </a:r>
            <a:endParaRPr lang="en-US" sz="1600"/>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04:47</a:t>
            </a:r>
            <a:endParaRPr lang="en-US" sz="1600"/>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04:46</a:t>
            </a:r>
            <a:endParaRPr lang="en-US" sz="1600"/>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04:45</a:t>
            </a:r>
            <a:endParaRPr lang="en-US" sz="1600"/>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04:44</a:t>
            </a:r>
            <a:endParaRPr lang="en-US" sz="1600"/>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04:43</a:t>
            </a:r>
            <a:endParaRPr lang="en-US" sz="1600"/>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04:42</a:t>
            </a:r>
            <a:endParaRPr lang="en-US" sz="1600"/>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04:41</a:t>
            </a:r>
            <a:endParaRPr lang="en-US" sz="1600"/>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04:40</a:t>
            </a:r>
            <a:endParaRPr lang="en-US" sz="1600"/>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04:39</a:t>
            </a:r>
            <a:endParaRPr lang="en-US" sz="1600"/>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04:38</a:t>
            </a:r>
            <a:endParaRPr lang="en-US" sz="1600"/>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04:37</a:t>
            </a:r>
            <a:endParaRPr lang="en-US" sz="1600"/>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04:36</a:t>
            </a:r>
            <a:endParaRPr lang="en-US" sz="1600"/>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04:35</a:t>
            </a:r>
            <a:endParaRPr lang="en-US" sz="1600"/>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04:34</a:t>
            </a:r>
            <a:endParaRPr lang="en-US" sz="1600"/>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04:33</a:t>
            </a:r>
            <a:endParaRPr lang="en-US" sz="1600"/>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04:32</a:t>
            </a:r>
            <a:endParaRPr lang="en-US" sz="1600"/>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04:31</a:t>
            </a:r>
            <a:endParaRPr lang="en-US" sz="1600"/>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04:30</a:t>
            </a:r>
            <a:endParaRPr lang="en-US" sz="1600"/>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04:29</a:t>
            </a:r>
            <a:endParaRPr lang="en-US" sz="1600"/>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04:28</a:t>
            </a:r>
            <a:endParaRPr lang="en-US" sz="1600"/>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04:27</a:t>
            </a:r>
            <a:endParaRPr lang="en-US" sz="1600"/>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04:26</a:t>
            </a:r>
            <a:endParaRPr lang="en-US" sz="1600"/>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04:25</a:t>
            </a:r>
            <a:endParaRPr lang="en-US" sz="1600"/>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04:24</a:t>
            </a:r>
            <a:endParaRPr lang="en-US" sz="1600"/>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04:23</a:t>
            </a:r>
            <a:endParaRPr lang="en-US" sz="1600"/>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04:22</a:t>
            </a:r>
            <a:endParaRPr lang="en-US" sz="1600"/>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04:21</a:t>
            </a:r>
            <a:endParaRPr lang="en-US" sz="1600"/>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04:20</a:t>
            </a:r>
            <a:endParaRPr lang="en-US" sz="1600"/>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04:19</a:t>
            </a:r>
            <a:endParaRPr lang="en-US" sz="1600"/>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04:18</a:t>
            </a:r>
            <a:endParaRPr lang="en-US" sz="1600"/>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04:17</a:t>
            </a:r>
            <a:endParaRPr lang="en-US" sz="1600"/>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04:16</a:t>
            </a:r>
            <a:endParaRPr lang="en-US" sz="1600"/>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04:15</a:t>
            </a:r>
            <a:endParaRPr lang="en-US" sz="1600"/>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04:14</a:t>
            </a:r>
            <a:endParaRPr lang="en-US" sz="1600"/>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04:13</a:t>
            </a:r>
            <a:endParaRPr lang="en-US" sz="1600"/>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04:12</a:t>
            </a:r>
            <a:endParaRPr lang="en-US" sz="1600"/>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04:11</a:t>
            </a:r>
            <a:endParaRPr lang="en-US" sz="1600"/>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04:10</a:t>
            </a:r>
            <a:endParaRPr lang="en-US" sz="1600"/>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04:09</a:t>
            </a:r>
            <a:endParaRPr lang="en-US" sz="1600"/>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04:08</a:t>
            </a:r>
            <a:endParaRPr lang="en-US" sz="1600"/>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04:07</a:t>
            </a:r>
            <a:endParaRPr lang="en-US" sz="1600"/>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04:06</a:t>
            </a:r>
            <a:endParaRPr lang="en-US" sz="1600"/>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04:05</a:t>
            </a:r>
            <a:endParaRPr lang="en-US" sz="1600"/>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04:04</a:t>
            </a:r>
            <a:endParaRPr lang="en-US" sz="1600"/>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04:03</a:t>
            </a:r>
            <a:endParaRPr lang="en-US" sz="1600"/>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04:02</a:t>
            </a:r>
            <a:endParaRPr lang="en-US" sz="1600"/>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04:01</a:t>
            </a:r>
            <a:endParaRPr lang="en-US" sz="1600"/>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04:00</a:t>
            </a:r>
            <a:endParaRPr lang="en-US" sz="1600"/>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03:59</a:t>
            </a:r>
            <a:endParaRPr lang="en-US" sz="1600"/>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03:58</a:t>
            </a:r>
            <a:endParaRPr lang="en-US" sz="1600"/>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03:57</a:t>
            </a:r>
            <a:endParaRPr lang="en-US" sz="1600"/>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03:56</a:t>
            </a:r>
            <a:endParaRPr lang="en-US" sz="1600"/>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03:55</a:t>
            </a:r>
            <a:endParaRPr lang="en-US" sz="1600"/>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03:54</a:t>
            </a:r>
            <a:endParaRPr lang="en-US" sz="1600"/>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03:53</a:t>
            </a:r>
            <a:endParaRPr lang="en-US" sz="1600"/>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03:52</a:t>
            </a:r>
            <a:endParaRPr lang="en-US" sz="1600"/>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03:51</a:t>
            </a:r>
            <a:endParaRPr lang="en-US" sz="1600"/>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03:50</a:t>
            </a:r>
            <a:endParaRPr lang="en-US" sz="1600"/>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03:49</a:t>
            </a:r>
            <a:endParaRPr lang="en-US" sz="1600"/>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03:48</a:t>
            </a:r>
            <a:endParaRPr lang="en-US" sz="1600"/>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03:47</a:t>
            </a:r>
            <a:endParaRPr lang="en-US" sz="1600"/>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03:46</a:t>
            </a:r>
            <a:endParaRPr lang="en-US" sz="1600"/>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03:45</a:t>
            </a:r>
            <a:endParaRPr lang="en-US" sz="1600"/>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03:44</a:t>
            </a:r>
            <a:endParaRPr lang="en-US" sz="1600"/>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03:43</a:t>
            </a:r>
            <a:endParaRPr lang="en-US" sz="1600"/>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03:42</a:t>
            </a:r>
            <a:endParaRPr lang="en-US" sz="1600"/>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03:41</a:t>
            </a:r>
            <a:endParaRPr lang="en-US" sz="1600"/>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03:40</a:t>
            </a:r>
            <a:endParaRPr lang="en-US" sz="1600"/>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03:39</a:t>
            </a:r>
            <a:endParaRPr lang="en-US" sz="1600"/>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03:38</a:t>
            </a:r>
            <a:endParaRPr lang="en-US" sz="1600"/>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03:37</a:t>
            </a:r>
            <a:endParaRPr lang="en-US" sz="1600"/>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03:36</a:t>
            </a:r>
            <a:endParaRPr lang="en-US" sz="1600"/>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03:35</a:t>
            </a:r>
            <a:endParaRPr lang="en-US" sz="1600"/>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03:34</a:t>
            </a:r>
            <a:endParaRPr lang="en-US" sz="1600"/>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03:33</a:t>
            </a:r>
            <a:endParaRPr lang="en-US" sz="1600"/>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03:32</a:t>
            </a:r>
            <a:endParaRPr lang="en-US" sz="1600"/>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03:31</a:t>
            </a:r>
            <a:endParaRPr lang="en-US" sz="1600"/>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03:30</a:t>
            </a:r>
            <a:endParaRPr lang="en-US" sz="1600"/>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03:29</a:t>
            </a:r>
            <a:endParaRPr lang="en-US" sz="1600"/>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03:28</a:t>
            </a:r>
            <a:endParaRPr lang="en-US" sz="1600"/>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03:27</a:t>
            </a:r>
            <a:endParaRPr lang="en-US" sz="1600"/>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03:26</a:t>
            </a:r>
            <a:endParaRPr lang="en-US" sz="1600"/>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03:25</a:t>
            </a:r>
            <a:endParaRPr lang="en-US" sz="1600"/>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03:24</a:t>
            </a:r>
            <a:endParaRPr lang="en-US" sz="1600"/>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03:23</a:t>
            </a:r>
            <a:endParaRPr lang="en-US" sz="1600"/>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03:22</a:t>
            </a:r>
            <a:endParaRPr lang="en-US" sz="1600"/>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03:21</a:t>
            </a:r>
            <a:endParaRPr lang="en-US" sz="1600"/>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03:20</a:t>
            </a:r>
            <a:endParaRPr lang="en-US" sz="1600"/>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03:19</a:t>
            </a:r>
            <a:endParaRPr lang="en-US" sz="1600"/>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03:18</a:t>
            </a:r>
            <a:endParaRPr lang="en-US" sz="1600"/>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03:17</a:t>
            </a:r>
            <a:endParaRPr lang="en-US" sz="1600"/>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03:16</a:t>
            </a:r>
            <a:endParaRPr lang="en-US" sz="1600"/>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03:15</a:t>
            </a:r>
            <a:endParaRPr lang="en-US" sz="1600"/>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03:14</a:t>
            </a:r>
            <a:endParaRPr lang="en-US" sz="1600"/>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03:13</a:t>
            </a:r>
            <a:endParaRPr lang="en-US" sz="1600"/>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03:12</a:t>
            </a:r>
            <a:endParaRPr lang="en-US" sz="1600"/>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03:11</a:t>
            </a:r>
            <a:endParaRPr lang="en-US" sz="1600"/>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03:10</a:t>
            </a:r>
            <a:endParaRPr lang="en-US" sz="1600"/>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03:09</a:t>
            </a:r>
            <a:endParaRPr lang="en-US" sz="1600"/>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03:08</a:t>
            </a:r>
            <a:endParaRPr lang="en-US" sz="1600"/>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03:07</a:t>
            </a:r>
            <a:endParaRPr lang="en-US" sz="1600"/>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03:06</a:t>
            </a:r>
            <a:endParaRPr lang="en-US" sz="1600"/>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03:05</a:t>
            </a:r>
            <a:endParaRPr lang="en-US" sz="1600"/>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03:04</a:t>
            </a:r>
            <a:endParaRPr lang="en-US" sz="1600"/>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03:03</a:t>
            </a:r>
            <a:endParaRPr lang="en-US" sz="1600"/>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03:02</a:t>
            </a:r>
            <a:endParaRPr lang="en-US" sz="1600"/>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03:01</a:t>
            </a:r>
            <a:endParaRPr lang="en-US" sz="1600"/>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03:00</a:t>
            </a:r>
            <a:endParaRPr lang="en-US" sz="1600"/>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02:59</a:t>
            </a:r>
            <a:endParaRPr lang="en-US" sz="1600"/>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02:58</a:t>
            </a:r>
            <a:endParaRPr lang="en-US" sz="1600"/>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02:57</a:t>
            </a:r>
            <a:endParaRPr lang="en-US" sz="1600"/>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02:56</a:t>
            </a:r>
            <a:endParaRPr lang="en-US" sz="1600"/>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02:55</a:t>
            </a:r>
            <a:endParaRPr lang="en-US" sz="1600"/>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02:54</a:t>
            </a:r>
            <a:endParaRPr lang="en-US" sz="1600"/>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02:53</a:t>
            </a:r>
            <a:endParaRPr lang="en-US" sz="1600"/>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02:52</a:t>
            </a:r>
            <a:endParaRPr lang="en-US" sz="1600"/>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02:51</a:t>
            </a:r>
            <a:endParaRPr lang="en-US" sz="1600"/>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02:50</a:t>
            </a:r>
            <a:endParaRPr lang="en-US" sz="1600"/>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02:49</a:t>
            </a:r>
            <a:endParaRPr lang="en-US" sz="1600"/>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02:48</a:t>
            </a:r>
            <a:endParaRPr lang="en-US" sz="1600"/>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02:47</a:t>
            </a:r>
            <a:endParaRPr lang="en-US" sz="1600"/>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02:46</a:t>
            </a:r>
            <a:endParaRPr lang="en-US" sz="1600"/>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02:45</a:t>
            </a:r>
            <a:endParaRPr lang="en-US" sz="1600"/>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02:44</a:t>
            </a:r>
            <a:endParaRPr lang="en-US" sz="1600"/>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02:43</a:t>
            </a:r>
            <a:endParaRPr lang="en-US" sz="1600"/>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02:42</a:t>
            </a:r>
            <a:endParaRPr lang="en-US" sz="1600"/>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02:41</a:t>
            </a:r>
            <a:endParaRPr lang="en-US" sz="1600"/>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02:40</a:t>
            </a:r>
            <a:endParaRPr lang="en-US" sz="1600"/>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02:39</a:t>
            </a:r>
            <a:endParaRPr lang="en-US" sz="1600"/>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02:38</a:t>
            </a:r>
            <a:endParaRPr lang="en-US" sz="1600"/>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02:37</a:t>
            </a:r>
            <a:endParaRPr lang="en-US" sz="1600"/>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02:36</a:t>
            </a:r>
            <a:endParaRPr lang="en-US" sz="1600"/>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02:35</a:t>
            </a:r>
            <a:endParaRPr lang="en-US" sz="1600"/>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02:34</a:t>
            </a:r>
            <a:endParaRPr lang="en-US" sz="1600"/>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02:33</a:t>
            </a:r>
            <a:endParaRPr lang="en-US" sz="1600"/>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02:32</a:t>
            </a:r>
            <a:endParaRPr lang="en-US" sz="1600"/>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02:31</a:t>
            </a:r>
            <a:endParaRPr lang="en-US" sz="1600"/>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02:30</a:t>
            </a:r>
            <a:endParaRPr lang="en-US" sz="1600"/>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02:29</a:t>
            </a:r>
            <a:endParaRPr lang="en-US" sz="1600"/>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02:28</a:t>
            </a:r>
            <a:endParaRPr lang="en-US" sz="1600"/>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02:27</a:t>
            </a:r>
            <a:endParaRPr lang="en-US" sz="1600"/>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02:26</a:t>
            </a:r>
            <a:endParaRPr lang="en-US" sz="1600"/>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02:25</a:t>
            </a:r>
            <a:endParaRPr lang="en-US" sz="1600"/>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02:24</a:t>
            </a:r>
            <a:endParaRPr lang="en-US" sz="1600"/>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02:23</a:t>
            </a:r>
            <a:endParaRPr lang="en-US" sz="1600"/>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02:22</a:t>
            </a:r>
            <a:endParaRPr lang="en-US" sz="1600"/>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02:21</a:t>
            </a:r>
            <a:endParaRPr lang="en-US" sz="1600"/>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02:20</a:t>
            </a:r>
            <a:endParaRPr lang="en-US" sz="1600"/>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02:19</a:t>
            </a:r>
            <a:endParaRPr lang="en-US" sz="1600"/>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02:18</a:t>
            </a:r>
            <a:endParaRPr lang="en-US" sz="1600"/>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02:17</a:t>
            </a:r>
            <a:endParaRPr lang="en-US" sz="1600"/>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02:16</a:t>
            </a:r>
            <a:endParaRPr lang="en-US" sz="1600"/>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02:15</a:t>
            </a:r>
            <a:endParaRPr lang="en-US" sz="1600"/>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02:14</a:t>
            </a:r>
            <a:endParaRPr lang="en-US" sz="1600"/>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02:13</a:t>
            </a:r>
            <a:endParaRPr lang="en-US" sz="1600"/>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02:12</a:t>
            </a:r>
            <a:endParaRPr lang="en-US" sz="1600"/>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02:11</a:t>
            </a:r>
            <a:endParaRPr lang="en-US" sz="1600"/>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02:10</a:t>
            </a:r>
            <a:endParaRPr lang="en-US" sz="1600"/>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02:09</a:t>
            </a:r>
            <a:endParaRPr lang="en-US" sz="1600"/>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02:08</a:t>
            </a:r>
            <a:endParaRPr lang="en-US" sz="1600"/>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02:07</a:t>
            </a:r>
            <a:endParaRPr lang="en-US" sz="1600"/>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02:06</a:t>
            </a:r>
            <a:endParaRPr lang="en-US" sz="1600"/>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02:05</a:t>
            </a:r>
            <a:endParaRPr lang="en-US" sz="1600"/>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02:04</a:t>
            </a:r>
            <a:endParaRPr lang="en-US" sz="1600"/>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02:03</a:t>
            </a:r>
            <a:endParaRPr lang="en-US" sz="1600"/>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02:02</a:t>
            </a:r>
            <a:endParaRPr lang="en-US" sz="1600"/>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02:01</a:t>
            </a:r>
            <a:endParaRPr lang="en-US" sz="1600"/>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02:00</a:t>
            </a:r>
            <a:endParaRPr lang="en-US" sz="1600"/>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01:59</a:t>
            </a:r>
            <a:endParaRPr lang="en-US" sz="1600"/>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01:58</a:t>
            </a:r>
            <a:endParaRPr lang="en-US" sz="1600"/>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01:57</a:t>
            </a:r>
            <a:endParaRPr lang="en-US" sz="1600"/>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01:56</a:t>
            </a:r>
            <a:endParaRPr lang="en-US" sz="1600"/>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01:55</a:t>
            </a:r>
            <a:endParaRPr lang="en-US" sz="1600"/>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01:54</a:t>
            </a:r>
            <a:endParaRPr lang="en-US" sz="1600"/>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01:53</a:t>
            </a:r>
            <a:endParaRPr lang="en-US" sz="1600"/>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01:52</a:t>
            </a:r>
            <a:endParaRPr lang="en-US" sz="1600"/>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01:51</a:t>
            </a:r>
            <a:endParaRPr lang="en-US" sz="1600"/>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01:50</a:t>
            </a:r>
            <a:endParaRPr lang="en-US" sz="1600"/>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01:49</a:t>
            </a:r>
            <a:endParaRPr lang="en-US" sz="1600"/>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01:48</a:t>
            </a:r>
            <a:endParaRPr lang="en-US" sz="1600"/>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01:47</a:t>
            </a:r>
            <a:endParaRPr lang="en-US" sz="1600"/>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01:46</a:t>
            </a:r>
            <a:endParaRPr lang="en-US" sz="1600"/>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01:45</a:t>
            </a:r>
            <a:endParaRPr lang="en-US" sz="1600"/>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01:44</a:t>
            </a:r>
            <a:endParaRPr lang="en-US" sz="1600"/>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01:43</a:t>
            </a:r>
            <a:endParaRPr lang="en-US" sz="1600"/>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01:42</a:t>
            </a:r>
            <a:endParaRPr lang="en-US" sz="1600"/>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01:41</a:t>
            </a:r>
            <a:endParaRPr lang="en-US" sz="1600"/>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01:40</a:t>
            </a:r>
            <a:endParaRPr lang="en-US" sz="1600"/>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01:39</a:t>
            </a:r>
            <a:endParaRPr lang="en-US" sz="1600"/>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01:38</a:t>
            </a:r>
            <a:endParaRPr lang="en-US" sz="1600"/>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01:37</a:t>
            </a:r>
            <a:endParaRPr lang="en-US" sz="1600"/>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01:36</a:t>
            </a:r>
            <a:endParaRPr lang="en-US" sz="1600"/>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01:35</a:t>
            </a:r>
            <a:endParaRPr lang="en-US" sz="1600"/>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01:34</a:t>
            </a:r>
            <a:endParaRPr lang="en-US" sz="1600"/>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01:33</a:t>
            </a:r>
            <a:endParaRPr lang="en-US" sz="1600"/>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01:32</a:t>
            </a:r>
            <a:endParaRPr lang="en-US" sz="1600"/>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01:31</a:t>
            </a:r>
            <a:endParaRPr lang="en-US" sz="1600"/>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01:30</a:t>
            </a:r>
            <a:endParaRPr lang="en-US" sz="1600"/>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01:29</a:t>
            </a:r>
            <a:endParaRPr lang="en-US" sz="1600"/>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01:28</a:t>
            </a:r>
            <a:endParaRPr lang="en-US" sz="1600"/>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01:27</a:t>
            </a:r>
            <a:endParaRPr lang="en-US" sz="1600"/>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01:26</a:t>
            </a:r>
            <a:endParaRPr lang="en-US" sz="1600"/>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01:25</a:t>
            </a:r>
            <a:endParaRPr lang="en-US" sz="1600"/>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01:24</a:t>
            </a:r>
            <a:endParaRPr lang="en-US" sz="1600"/>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01:23</a:t>
            </a:r>
            <a:endParaRPr lang="en-US" sz="1600"/>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01:22</a:t>
            </a:r>
            <a:endParaRPr lang="en-US" sz="1600"/>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01:21</a:t>
            </a:r>
            <a:endParaRPr lang="en-US" sz="1600"/>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01:20</a:t>
            </a:r>
            <a:endParaRPr lang="en-US" sz="1600"/>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01:19</a:t>
            </a:r>
            <a:endParaRPr lang="en-US" sz="1600"/>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01:18</a:t>
            </a:r>
            <a:endParaRPr lang="en-US" sz="1600"/>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01:17</a:t>
            </a:r>
            <a:endParaRPr lang="en-US" sz="1600"/>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01:16</a:t>
            </a:r>
            <a:endParaRPr lang="en-US" sz="1600"/>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01:15</a:t>
            </a:r>
            <a:endParaRPr lang="en-US" sz="1600"/>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01:14</a:t>
            </a:r>
            <a:endParaRPr lang="en-US" sz="1600"/>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01:13</a:t>
            </a:r>
            <a:endParaRPr lang="en-US" sz="1600"/>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01:12</a:t>
            </a:r>
            <a:endParaRPr lang="en-US" sz="1600"/>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01:11</a:t>
            </a:r>
            <a:endParaRPr lang="en-US" sz="1600"/>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01:10</a:t>
            </a:r>
            <a:endParaRPr lang="en-US" sz="1600"/>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01:09</a:t>
            </a:r>
            <a:endParaRPr lang="en-US" sz="1600"/>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01:08</a:t>
            </a:r>
            <a:endParaRPr lang="en-US" sz="1600"/>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01:07</a:t>
            </a:r>
            <a:endParaRPr lang="en-US" sz="1600"/>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01:06</a:t>
            </a:r>
            <a:endParaRPr lang="en-US" sz="1600"/>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01:05</a:t>
            </a:r>
            <a:endParaRPr lang="en-US" sz="1600"/>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01:04</a:t>
            </a:r>
            <a:endParaRPr lang="en-US" sz="1600"/>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01:03</a:t>
            </a:r>
            <a:endParaRPr lang="en-US" sz="1600"/>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01:02</a:t>
            </a:r>
            <a:endParaRPr lang="en-US" sz="1600"/>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01:01</a:t>
            </a:r>
            <a:endParaRPr lang="en-US" sz="1600"/>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01:00</a:t>
            </a:r>
            <a:endParaRPr lang="en-US" sz="1600"/>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00:59</a:t>
            </a:r>
            <a:endParaRPr lang="en-US" sz="1600"/>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00:58</a:t>
            </a:r>
            <a:endParaRPr lang="en-US" sz="1600"/>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00:57</a:t>
            </a:r>
            <a:endParaRPr lang="en-US" sz="1600"/>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00:56</a:t>
            </a:r>
            <a:endParaRPr lang="en-US" sz="1600"/>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00:55</a:t>
            </a:r>
            <a:endParaRPr lang="en-US" sz="1600"/>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00:54</a:t>
            </a:r>
            <a:endParaRPr lang="en-US" sz="1600"/>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00:53</a:t>
            </a:r>
            <a:endParaRPr lang="en-US" sz="1600"/>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00:52</a:t>
            </a:r>
            <a:endParaRPr lang="en-US" sz="1600"/>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00:51</a:t>
            </a:r>
            <a:endParaRPr lang="en-US" sz="1600"/>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00:50</a:t>
            </a:r>
            <a:endParaRPr lang="en-US" sz="1600"/>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00:49</a:t>
            </a:r>
            <a:endParaRPr lang="en-US" sz="1600"/>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00:48</a:t>
            </a:r>
            <a:endParaRPr lang="en-US" sz="1600"/>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00:47</a:t>
            </a:r>
            <a:endParaRPr lang="en-US" sz="1600"/>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00:46</a:t>
            </a:r>
            <a:endParaRPr lang="en-US" sz="1600"/>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00:45</a:t>
            </a:r>
            <a:endParaRPr lang="en-US" sz="1600"/>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00:44</a:t>
            </a:r>
            <a:endParaRPr lang="en-US" sz="1600"/>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00:43</a:t>
            </a:r>
            <a:endParaRPr lang="en-US" sz="1600"/>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00:42</a:t>
            </a:r>
            <a:endParaRPr lang="en-US" sz="1600"/>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00:41</a:t>
            </a:r>
            <a:endParaRPr lang="en-US" sz="1600"/>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00:40</a:t>
            </a:r>
            <a:endParaRPr lang="en-US" sz="1600"/>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00:39</a:t>
            </a:r>
            <a:endParaRPr lang="en-US" sz="1600"/>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00:38</a:t>
            </a:r>
            <a:endParaRPr lang="en-US" sz="1600"/>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00:37</a:t>
            </a:r>
            <a:endParaRPr lang="en-US" sz="1600"/>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00:36</a:t>
            </a:r>
            <a:endParaRPr lang="en-US" sz="1600"/>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00:35</a:t>
            </a:r>
            <a:endParaRPr lang="en-US" sz="1600"/>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00:34</a:t>
            </a:r>
            <a:endParaRPr lang="en-US" sz="1600"/>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00:33</a:t>
            </a:r>
            <a:endParaRPr lang="en-US" sz="1600"/>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00:32</a:t>
            </a:r>
            <a:endParaRPr lang="en-US" sz="1600"/>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00:31</a:t>
            </a:r>
            <a:endParaRPr lang="en-US" sz="1600"/>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00:30</a:t>
            </a:r>
            <a:endParaRPr lang="en-US" sz="1600"/>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00:29</a:t>
            </a:r>
            <a:endParaRPr lang="en-US" sz="1600"/>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00:28</a:t>
            </a:r>
            <a:endParaRPr lang="en-US" sz="1600"/>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00:27</a:t>
            </a:r>
            <a:endParaRPr lang="en-US" sz="1600"/>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00:26</a:t>
            </a:r>
            <a:endParaRPr lang="en-US" sz="1600"/>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00:25</a:t>
            </a:r>
            <a:endParaRPr lang="en-US" sz="1600"/>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00:24</a:t>
            </a:r>
            <a:endParaRPr lang="en-US" sz="1600"/>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00:23</a:t>
            </a:r>
            <a:endParaRPr lang="en-US" sz="1600"/>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00:22</a:t>
            </a:r>
            <a:endParaRPr lang="en-US" sz="1600"/>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00:21</a:t>
            </a:r>
            <a:endParaRPr lang="en-US" sz="1600"/>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00:20</a:t>
            </a:r>
            <a:endParaRPr lang="en-US" sz="1600"/>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00:19</a:t>
            </a:r>
            <a:endParaRPr lang="en-US" sz="1600"/>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00:18</a:t>
            </a:r>
            <a:endParaRPr lang="en-US" sz="1600"/>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00:17</a:t>
            </a:r>
            <a:endParaRPr lang="en-US" sz="1600"/>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00:16</a:t>
            </a:r>
            <a:endParaRPr lang="en-US" sz="1600"/>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00:15</a:t>
            </a:r>
            <a:endParaRPr lang="en-US" sz="1600"/>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00:14</a:t>
            </a:r>
            <a:endParaRPr lang="en-US" sz="1600"/>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00:13</a:t>
            </a:r>
            <a:endParaRPr lang="en-US" sz="1600"/>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00:12</a:t>
            </a:r>
            <a:endParaRPr lang="en-US" sz="1600"/>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00:11</a:t>
            </a:r>
            <a:endParaRPr lang="en-US" sz="1600"/>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00:10</a:t>
            </a:r>
            <a:endParaRPr lang="en-US" sz="1600"/>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00:09</a:t>
            </a:r>
            <a:endParaRPr lang="en-US" sz="1600"/>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00:08</a:t>
            </a:r>
            <a:endParaRPr lang="en-US" sz="1600"/>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00:07</a:t>
            </a:r>
            <a:endParaRPr lang="en-US" sz="1600"/>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00:06</a:t>
            </a:r>
            <a:endParaRPr lang="en-US" sz="1600"/>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00:05</a:t>
            </a:r>
            <a:endParaRPr lang="en-US" sz="1600"/>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00:04</a:t>
            </a:r>
            <a:endParaRPr lang="en-US" sz="1600"/>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00:03</a:t>
            </a:r>
            <a:endParaRPr lang="en-US" sz="1600"/>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00:02</a:t>
            </a:r>
            <a:endParaRPr lang="en-US" sz="1600"/>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00:01</a:t>
            </a:r>
            <a:endParaRPr lang="en-US" sz="1600"/>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00:00</a:t>
            </a:r>
            <a:endParaRPr lang="en-US" sz="1600" dirty="0"/>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TG</a:t>
            </a:r>
            <a:endParaRPr lang="en-US" sz="1600" dirty="0"/>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smtClean="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smtClean="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smtClean="0">
                  <a:latin typeface="Times New Roman" pitchFamily="18" charset="0"/>
                  <a:cs typeface="Times New Roman" pitchFamily="18" charset="0"/>
                </a:rPr>
                <a:t>Số 0 và số 1 </a:t>
              </a:r>
            </a:p>
            <a:p>
              <a:r>
                <a:rPr lang="en-US" sz="2800" smtClean="0">
                  <a:latin typeface="Times New Roman" pitchFamily="18" charset="0"/>
                  <a:cs typeface="Times New Roman" pitchFamily="18" charset="0"/>
                </a:rPr>
                <a:t>không là số nguyên tố </a:t>
              </a:r>
            </a:p>
            <a:p>
              <a:r>
                <a:rPr lang="en-US" sz="2800" smtClean="0">
                  <a:latin typeface="Times New Roman" pitchFamily="18" charset="0"/>
                  <a:cs typeface="Times New Roman" pitchFamily="18" charset="0"/>
                </a:rPr>
                <a:t>cũng không là hợp số.</a:t>
              </a:r>
              <a:endParaRPr lang="en-US" sz="2800">
                <a:latin typeface="Times New Roman" pitchFamily="18" charset="0"/>
                <a:cs typeface="Times New Roman" pitchFamily="18" charset="0"/>
              </a:endParaRP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smtClean="0">
                <a:latin typeface="Times New Roman" pitchFamily="18" charset="0"/>
                <a:cs typeface="Times New Roman" pitchFamily="18" charset="0"/>
              </a:rPr>
              <a:t>Cho các số 13, 19, 25, 28. Trong các số đó:</a:t>
            </a:r>
          </a:p>
          <a:p>
            <a:pPr marL="342900" indent="-342900">
              <a:buAutoNum type="alphaLcParenR"/>
            </a:pPr>
            <a:r>
              <a:rPr lang="en-US" sz="2800" smtClean="0">
                <a:latin typeface="Times New Roman" pitchFamily="18" charset="0"/>
                <a:cs typeface="Times New Roman" pitchFamily="18" charset="0"/>
              </a:rPr>
              <a:t>Số nào là số nguyên tố? Vì sao?</a:t>
            </a:r>
          </a:p>
          <a:p>
            <a:pPr marL="342900" indent="-342900">
              <a:buAutoNum type="alphaLcParenR"/>
            </a:pPr>
            <a:r>
              <a:rPr lang="en-US" sz="2800" smtClean="0">
                <a:latin typeface="Times New Roman" pitchFamily="18" charset="0"/>
                <a:cs typeface="Times New Roman" pitchFamily="18" charset="0"/>
              </a:rPr>
              <a:t>Số nào là hợp số? Vì sao?</a:t>
            </a:r>
            <a:endParaRPr lang="en-US" sz="2800">
              <a:latin typeface="Times New Roman" pitchFamily="18" charset="0"/>
              <a:cs typeface="Times New Roman" pitchFamily="18" charset="0"/>
            </a:endParaRP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smtClean="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smtClean="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1133067" y="4237302"/>
            <a:ext cx="9363461" cy="954107"/>
          </a:xfrm>
          <a:prstGeom prst="rect">
            <a:avLst/>
          </a:prstGeom>
          <a:noFill/>
        </p:spPr>
        <p:txBody>
          <a:bodyPr wrap="none" rtlCol="0">
            <a:spAutoFit/>
          </a:bodyPr>
          <a:lstStyle/>
          <a:p>
            <a:r>
              <a:rPr lang="en-US" sz="2800" smtClean="0">
                <a:latin typeface="Times New Roman" pitchFamily="18" charset="0"/>
                <a:cs typeface="Times New Roman" pitchFamily="18" charset="0"/>
              </a:rPr>
              <a:t>b) Số 25 là hợp số, vì nó lớn hơn 1, và ngoài hai ước là 1 và 25, </a:t>
            </a:r>
          </a:p>
          <a:p>
            <a:r>
              <a:rPr lang="en-US" sz="2800" smtClean="0">
                <a:latin typeface="Times New Roman" pitchFamily="18" charset="0"/>
                <a:cs typeface="Times New Roman" pitchFamily="18" charset="0"/>
              </a:rPr>
              <a:t>nó còn có ít nhất 1 ước nữa là 5.</a:t>
            </a:r>
          </a:p>
        </p:txBody>
      </p:sp>
      <p:sp>
        <p:nvSpPr>
          <p:cNvPr id="20" name="TextBox 19"/>
          <p:cNvSpPr txBox="1"/>
          <p:nvPr/>
        </p:nvSpPr>
        <p:spPr>
          <a:xfrm>
            <a:off x="1183869" y="5304084"/>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Số 28 là hợp số, vì nó lớn hơn 1, và ngoài hai ước là 1 và 28, </a:t>
            </a:r>
          </a:p>
          <a:p>
            <a:r>
              <a:rPr lang="en-US" sz="2800" smtClean="0">
                <a:latin typeface="Times New Roman" pitchFamily="18" charset="0"/>
                <a:cs typeface="Times New Roman" pitchFamily="18" charset="0"/>
              </a:rPr>
              <a:t>nó còn có ít nhất 1 ước nữa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1847</Words>
  <Application>Microsoft Office PowerPoint</Application>
  <PresentationFormat>Custom</PresentationFormat>
  <Paragraphs>883</Paragraphs>
  <Slides>26</Slides>
  <Notes>10</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主题</vt:lpstr>
      <vt:lpstr>1_Custom Design</vt:lpstr>
      <vt:lpstr>Office Theme</vt:lpstr>
      <vt:lpstr>1_Office 主题</vt:lpstr>
      <vt:lpstr>2_Office 主题</vt:lpstr>
      <vt:lpstr>PowerPoint Presentation</vt:lpstr>
      <vt:lpstr>TIẾT 1:</vt:lpstr>
      <vt:lpstr>PowerPoint Presentation</vt:lpstr>
      <vt:lpstr>Hoạt động khởi động</vt:lpstr>
      <vt:lpstr>PowerPoint Presentation</vt:lpstr>
      <vt:lpstr>Đặt vấn đề</vt:lpstr>
      <vt:lpstr>PowerPoint Presentation</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PowerPoint Presentation</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AZ 365</cp:lastModifiedBy>
  <cp:revision>132</cp:revision>
  <dcterms:created xsi:type="dcterms:W3CDTF">2015-05-05T08:02:14Z</dcterms:created>
  <dcterms:modified xsi:type="dcterms:W3CDTF">2021-08-22T18:22:49Z</dcterms:modified>
</cp:coreProperties>
</file>