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301" r:id="rId2"/>
    <p:sldId id="257" r:id="rId3"/>
    <p:sldId id="284" r:id="rId4"/>
    <p:sldId id="285" r:id="rId5"/>
    <p:sldId id="317" r:id="rId6"/>
    <p:sldId id="342" r:id="rId7"/>
    <p:sldId id="335" r:id="rId8"/>
    <p:sldId id="343" r:id="rId9"/>
    <p:sldId id="341" r:id="rId10"/>
    <p:sldId id="338" r:id="rId11"/>
    <p:sldId id="339" r:id="rId12"/>
    <p:sldId id="344" r:id="rId13"/>
    <p:sldId id="294" r:id="rId14"/>
    <p:sldId id="340" r:id="rId15"/>
    <p:sldId id="331" r:id="rId16"/>
    <p:sldId id="269" r:id="rId17"/>
    <p:sldId id="295" r:id="rId1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6296"/>
  </p:normalViewPr>
  <p:slideViewPr>
    <p:cSldViewPr snapToGrid="0" snapToObjects="1">
      <p:cViewPr varScale="1">
        <p:scale>
          <a:sx n="71" d="100"/>
          <a:sy n="71" d="100"/>
        </p:scale>
        <p:origin x="4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6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A025F-4A42-FE48-B7B2-D5FBC143A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t>7/26/2022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59E23-09A3-C844-8CD6-BFEB8E957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DAE2F-0754-4F4F-B969-EB3B6F0B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99B83-00F1-524F-BDF6-BAB5619A0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22386" cy="68579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DFDE0FC-811C-6B4D-A402-4A4EC1420D9C}"/>
              </a:ext>
            </a:extLst>
          </p:cNvPr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128DB713-A925-E940-9C1F-35CFB2B255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8ADE026-D255-0E46-A4EC-CE36DFF08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9B62DC2-97D1-B64B-869E-DEBA545BE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DF492A-81AD-5D4A-A943-32E917C1B56B}"/>
              </a:ext>
            </a:extLst>
          </p:cNvPr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7DD529-7747-654A-B7AB-AFCA57F988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436751-F2B7-3544-9527-8B13899DC1B3}"/>
              </a:ext>
            </a:extLst>
          </p:cNvPr>
          <p:cNvSpPr txBox="1"/>
          <p:nvPr userDrawn="1"/>
        </p:nvSpPr>
        <p:spPr>
          <a:xfrm>
            <a:off x="82240" y="-48141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Review 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 userDrawn="1"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Lesson 2</a:t>
            </a:r>
          </a:p>
        </p:txBody>
      </p:sp>
    </p:spTree>
    <p:extLst>
      <p:ext uri="{BB962C8B-B14F-4D97-AF65-F5344CB8AC3E}">
        <p14:creationId xmlns:p14="http://schemas.microsoft.com/office/powerpoint/2010/main" val="12074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1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7577" y="2626285"/>
            <a:ext cx="68449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REVIEW 3 (Units 6-8) 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Lesson 2 – Pronunciation, Grammar, Speaking &amp; Writing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Page 73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50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0DA73E-7F9E-2E8A-C077-2ACF598D1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23" y="381398"/>
            <a:ext cx="3353268" cy="5525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CA3349-BF84-6011-F8E0-B1787194CE82}"/>
              </a:ext>
            </a:extLst>
          </p:cNvPr>
          <p:cNvSpPr txBox="1"/>
          <p:nvPr/>
        </p:nvSpPr>
        <p:spPr>
          <a:xfrm>
            <a:off x="422031" y="1059515"/>
            <a:ext cx="1143703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0" dirty="0">
                <a:solidFill>
                  <a:srgbClr val="242021"/>
                </a:solidFill>
                <a:effectLst/>
              </a:rPr>
              <a:t>a. Circle the word that differs from the other three in the position of primary stress in each of the following questions.</a:t>
            </a:r>
            <a:r>
              <a:rPr lang="en-US" sz="34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275329-632C-FD71-51BD-8953F9E89D1D}"/>
              </a:ext>
            </a:extLst>
          </p:cNvPr>
          <p:cNvSpPr txBox="1"/>
          <p:nvPr/>
        </p:nvSpPr>
        <p:spPr>
          <a:xfrm>
            <a:off x="422031" y="3551529"/>
            <a:ext cx="1124008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0" dirty="0">
                <a:solidFill>
                  <a:srgbClr val="242021"/>
                </a:solidFill>
                <a:effectLst/>
              </a:rPr>
              <a:t>b. Circle the word that has the underlined part pronounced differently from the others.</a:t>
            </a:r>
            <a:r>
              <a:rPr lang="en-US" sz="3400" dirty="0"/>
              <a:t>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709916-3B05-9909-4555-960B6C66BA19}"/>
              </a:ext>
            </a:extLst>
          </p:cNvPr>
          <p:cNvSpPr/>
          <p:nvPr/>
        </p:nvSpPr>
        <p:spPr>
          <a:xfrm>
            <a:off x="5863456" y="2323878"/>
            <a:ext cx="554183" cy="559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B0095F-E90B-7731-64CC-1D65FB1F6C2C}"/>
              </a:ext>
            </a:extLst>
          </p:cNvPr>
          <p:cNvSpPr txBox="1"/>
          <p:nvPr/>
        </p:nvSpPr>
        <p:spPr>
          <a:xfrm>
            <a:off x="425781" y="2323878"/>
            <a:ext cx="1123633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0" i="0" dirty="0">
                <a:solidFill>
                  <a:srgbClr val="242021"/>
                </a:solidFill>
                <a:effectLst/>
              </a:rPr>
              <a:t>1. A. telescope 	B. portable 	C. thermometer </a:t>
            </a:r>
            <a:r>
              <a:rPr lang="en-US" sz="3400" dirty="0">
                <a:solidFill>
                  <a:srgbClr val="242021"/>
                </a:solidFill>
              </a:rPr>
              <a:t> </a:t>
            </a:r>
            <a:r>
              <a:rPr lang="en-US" sz="3400" b="0" i="0" dirty="0">
                <a:solidFill>
                  <a:srgbClr val="242021"/>
                </a:solidFill>
                <a:effectLst/>
              </a:rPr>
              <a:t>D. fashionable</a:t>
            </a:r>
            <a:br>
              <a:rPr lang="en-US" sz="3400" b="0" i="0" dirty="0">
                <a:solidFill>
                  <a:srgbClr val="242021"/>
                </a:solidFill>
                <a:effectLst/>
              </a:rPr>
            </a:br>
            <a:r>
              <a:rPr lang="en-US" sz="3400" b="0" i="0" dirty="0">
                <a:solidFill>
                  <a:srgbClr val="242021"/>
                </a:solidFill>
                <a:effectLst/>
              </a:rPr>
              <a:t>2. A. pollute 	B. protect 		C. damage 	   D. suggest</a:t>
            </a:r>
            <a:r>
              <a:rPr lang="en-US" sz="3400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78DA1B-598C-93BE-1DC3-108A1F03DF49}"/>
              </a:ext>
            </a:extLst>
          </p:cNvPr>
          <p:cNvSpPr txBox="1"/>
          <p:nvPr/>
        </p:nvSpPr>
        <p:spPr>
          <a:xfrm>
            <a:off x="522380" y="4887474"/>
            <a:ext cx="1123633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0" i="0" dirty="0">
                <a:solidFill>
                  <a:srgbClr val="242021"/>
                </a:solidFill>
                <a:effectLst/>
              </a:rPr>
              <a:t>3. A. receptionist B. center 	C. community 	D. city</a:t>
            </a:r>
            <a:br>
              <a:rPr lang="en-US" sz="3400" b="0" i="0" dirty="0">
                <a:solidFill>
                  <a:srgbClr val="242021"/>
                </a:solidFill>
                <a:effectLst/>
              </a:rPr>
            </a:br>
            <a:r>
              <a:rPr lang="en-US" sz="3400" b="0" i="0" dirty="0">
                <a:solidFill>
                  <a:srgbClr val="242021"/>
                </a:solidFill>
                <a:effectLst/>
              </a:rPr>
              <a:t>4. A. reduce 	   B. reuse 		C. repeat 		D. receive</a:t>
            </a:r>
            <a:r>
              <a:rPr lang="en-US" sz="3400" dirty="0"/>
              <a:t>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C3D242F-3199-9C19-C6C6-D86FD78C5C2F}"/>
              </a:ext>
            </a:extLst>
          </p:cNvPr>
          <p:cNvSpPr/>
          <p:nvPr/>
        </p:nvSpPr>
        <p:spPr>
          <a:xfrm>
            <a:off x="5863456" y="2885830"/>
            <a:ext cx="554183" cy="559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903F49C-6674-1B4F-E550-400096CCD0CB}"/>
              </a:ext>
            </a:extLst>
          </p:cNvPr>
          <p:cNvSpPr/>
          <p:nvPr/>
        </p:nvSpPr>
        <p:spPr>
          <a:xfrm>
            <a:off x="5957666" y="4901293"/>
            <a:ext cx="554183" cy="559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0D2162F-D7C5-331C-266C-4D91FACC3770}"/>
              </a:ext>
            </a:extLst>
          </p:cNvPr>
          <p:cNvSpPr/>
          <p:nvPr/>
        </p:nvSpPr>
        <p:spPr>
          <a:xfrm>
            <a:off x="3467919" y="5466611"/>
            <a:ext cx="554183" cy="559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8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7B3E38-435F-78F9-F2D6-4784D1818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46" y="390704"/>
            <a:ext cx="2667372" cy="562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63604B8-04DE-5AB2-C3BD-F7B48E94EE3F}"/>
              </a:ext>
            </a:extLst>
          </p:cNvPr>
          <p:cNvSpPr/>
          <p:nvPr/>
        </p:nvSpPr>
        <p:spPr>
          <a:xfrm>
            <a:off x="1532589" y="1044085"/>
            <a:ext cx="67924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 or groups of four.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ABF9FFDF-1550-95E7-8534-101D8189F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3380" y="648722"/>
            <a:ext cx="2168983" cy="138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B6DF5B-0999-9B58-28FE-20C68CD221F1}"/>
              </a:ext>
            </a:extLst>
          </p:cNvPr>
          <p:cNvSpPr txBox="1"/>
          <p:nvPr/>
        </p:nvSpPr>
        <p:spPr>
          <a:xfrm>
            <a:off x="520505" y="1843299"/>
            <a:ext cx="11310424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0" dirty="0">
                <a:solidFill>
                  <a:srgbClr val="242021"/>
                </a:solidFill>
                <a:effectLst/>
              </a:rPr>
              <a:t>Read the list of ideas to improve your city/town</a:t>
            </a:r>
            <a:r>
              <a:rPr lang="en-US" sz="3400" dirty="0"/>
              <a:t> </a:t>
            </a:r>
            <a:br>
              <a:rPr lang="en-US" sz="3400" dirty="0"/>
            </a:br>
            <a:r>
              <a:rPr lang="en-US" sz="3400" b="0" i="0" dirty="0">
                <a:solidFill>
                  <a:srgbClr val="242021"/>
                </a:solidFill>
                <a:effectLst/>
              </a:rPr>
              <a:t>• Provide exercise equipment around the town</a:t>
            </a:r>
            <a:br>
              <a:rPr lang="en-US" sz="3400" b="0" i="0" dirty="0">
                <a:solidFill>
                  <a:srgbClr val="242021"/>
                </a:solidFill>
                <a:effectLst/>
              </a:rPr>
            </a:br>
            <a:r>
              <a:rPr lang="en-US" sz="3400" b="0" i="0" dirty="0">
                <a:solidFill>
                  <a:srgbClr val="242021"/>
                </a:solidFill>
                <a:effectLst/>
              </a:rPr>
              <a:t>• Build computer labs in local schools</a:t>
            </a:r>
            <a:br>
              <a:rPr lang="en-US" sz="3400" b="0" i="0" dirty="0">
                <a:solidFill>
                  <a:srgbClr val="242021"/>
                </a:solidFill>
                <a:effectLst/>
              </a:rPr>
            </a:br>
            <a:r>
              <a:rPr lang="en-US" sz="3400" b="0" i="0" dirty="0">
                <a:solidFill>
                  <a:srgbClr val="242021"/>
                </a:solidFill>
                <a:effectLst/>
              </a:rPr>
              <a:t>• Give free Wi-Fi access to everyone in your town/city</a:t>
            </a:r>
            <a:br>
              <a:rPr lang="en-US" sz="3400" b="0" i="0" dirty="0">
                <a:solidFill>
                  <a:srgbClr val="242021"/>
                </a:solidFill>
                <a:effectLst/>
              </a:rPr>
            </a:br>
            <a:r>
              <a:rPr lang="en-US" sz="3400" b="0" i="0" dirty="0">
                <a:solidFill>
                  <a:srgbClr val="242021"/>
                </a:solidFill>
                <a:effectLst/>
              </a:rPr>
              <a:t>• Buy more buses and ban cars from the city center</a:t>
            </a:r>
            <a:br>
              <a:rPr lang="en-US" sz="3400" b="0" i="0" dirty="0">
                <a:solidFill>
                  <a:srgbClr val="242021"/>
                </a:solidFill>
                <a:effectLst/>
              </a:rPr>
            </a:br>
            <a:r>
              <a:rPr lang="en-US" sz="3400" b="0" i="0" dirty="0">
                <a:solidFill>
                  <a:srgbClr val="242021"/>
                </a:solidFill>
                <a:effectLst/>
              </a:rPr>
              <a:t>• Build a new water park</a:t>
            </a:r>
            <a:br>
              <a:rPr lang="en-US" sz="3400" b="0" i="0" dirty="0">
                <a:solidFill>
                  <a:srgbClr val="242021"/>
                </a:solidFill>
                <a:effectLst/>
              </a:rPr>
            </a:br>
            <a:r>
              <a:rPr lang="en-US" sz="3400" b="0" i="0" dirty="0">
                <a:solidFill>
                  <a:srgbClr val="242021"/>
                </a:solidFill>
                <a:effectLst/>
              </a:rPr>
              <a:t>• Ban single-use plastics</a:t>
            </a:r>
            <a:r>
              <a:rPr lang="en-US" sz="3400" dirty="0"/>
              <a:t> </a:t>
            </a:r>
          </a:p>
          <a:p>
            <a:r>
              <a:rPr lang="en-US" sz="3400" b="1" i="0" dirty="0">
                <a:solidFill>
                  <a:srgbClr val="242021"/>
                </a:solidFill>
                <a:effectLst/>
              </a:rPr>
              <a:t>Discuss and choose the two things you agree are best choices</a:t>
            </a:r>
            <a:r>
              <a:rPr lang="en-US" sz="3400" dirty="0"/>
              <a:t> </a:t>
            </a:r>
            <a:endParaRPr lang="en-US" sz="3400" b="1" i="1" dirty="0">
              <a:solidFill>
                <a:srgbClr val="24202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ABA1B5-FEF3-BB43-1670-7337EA138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688" y="457387"/>
            <a:ext cx="3810532" cy="4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48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AEC889C7-C758-BF3F-DDA7-4CA6DE2031AD}"/>
              </a:ext>
            </a:extLst>
          </p:cNvPr>
          <p:cNvSpPr/>
          <p:nvPr/>
        </p:nvSpPr>
        <p:spPr>
          <a:xfrm>
            <a:off x="844059" y="1603716"/>
            <a:ext cx="9087731" cy="2096087"/>
          </a:xfrm>
          <a:prstGeom prst="wedgeRoundRectCallout">
            <a:avLst>
              <a:gd name="adj1" fmla="val -53406"/>
              <a:gd name="adj2" fmla="val 6776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/>
              <a:t>I think we should build more </a:t>
            </a:r>
            <a:r>
              <a:rPr lang="en-US" sz="3400" b="0" i="0" dirty="0">
                <a:solidFill>
                  <a:srgbClr val="242021"/>
                </a:solidFill>
                <a:effectLst/>
              </a:rPr>
              <a:t>computer labs in local schools. This will help students access to get information or do more online exercises in the break time.</a:t>
            </a:r>
            <a:r>
              <a:rPr lang="en-US" sz="3400" dirty="0"/>
              <a:t> 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D075651-A65A-43B9-DABB-A639A1C2CC34}"/>
              </a:ext>
            </a:extLst>
          </p:cNvPr>
          <p:cNvSpPr/>
          <p:nvPr/>
        </p:nvSpPr>
        <p:spPr>
          <a:xfrm>
            <a:off x="5118295" y="541607"/>
            <a:ext cx="1955409" cy="71745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Sample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53B86A7A-A91B-E131-8C66-F933B2894BE1}"/>
              </a:ext>
            </a:extLst>
          </p:cNvPr>
          <p:cNvSpPr/>
          <p:nvPr/>
        </p:nvSpPr>
        <p:spPr>
          <a:xfrm>
            <a:off x="3327009" y="4178104"/>
            <a:ext cx="7891976" cy="1420837"/>
          </a:xfrm>
          <a:prstGeom prst="wedgeRoundRectCallout">
            <a:avLst>
              <a:gd name="adj1" fmla="val 56172"/>
              <a:gd name="adj2" fmla="val 78342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/>
              <a:t>And banning </a:t>
            </a:r>
            <a:r>
              <a:rPr lang="en-US" sz="3400" b="0" i="0" dirty="0">
                <a:solidFill>
                  <a:srgbClr val="242021"/>
                </a:solidFill>
                <a:effectLst/>
              </a:rPr>
              <a:t>single-use plastics will reduce litter in the future.</a:t>
            </a:r>
            <a:r>
              <a:rPr lang="en-US" sz="3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15674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-934343"/>
            <a:ext cx="12395200" cy="826274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70589" y="855714"/>
            <a:ext cx="3713583" cy="79892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>
                    <a:lumMod val="95000"/>
                  </a:schemeClr>
                </a:solidFill>
              </a:rPr>
              <a:t>Consolidation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73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FEAF0B-7B86-957F-4B82-C10DCD417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87" y="484638"/>
            <a:ext cx="2429214" cy="543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BCE848-83EC-D3CE-5BB4-821368709A46}"/>
              </a:ext>
            </a:extLst>
          </p:cNvPr>
          <p:cNvSpPr txBox="1"/>
          <p:nvPr/>
        </p:nvSpPr>
        <p:spPr>
          <a:xfrm>
            <a:off x="1012874" y="1126115"/>
            <a:ext cx="10255348" cy="4992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0" i="0" dirty="0">
                <a:solidFill>
                  <a:srgbClr val="242021"/>
                </a:solidFill>
                <a:effectLst/>
              </a:rPr>
              <a:t>a. In pairs: Check your partner's writing passages for Units 6-8 using Feedback forms from the lessons.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0" i="0" dirty="0">
                <a:solidFill>
                  <a:srgbClr val="242021"/>
                </a:solidFill>
                <a:effectLst/>
              </a:rPr>
              <a:t>b. Make a list of things you need to remember for your future writing.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0" i="0" dirty="0">
                <a:solidFill>
                  <a:srgbClr val="242021"/>
                </a:solidFill>
                <a:effectLst/>
              </a:rPr>
              <a:t>c. Compare your list with another group, and add anything you think is useful.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9341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215931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6808" y="466455"/>
            <a:ext cx="860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Today’s lesson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4228" y="1362931"/>
            <a:ext cx="9720775" cy="4514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3600" dirty="0">
                <a:solidFill>
                  <a:srgbClr val="FF0000"/>
                </a:solidFill>
              </a:rPr>
              <a:t>Pronunciation: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2060"/>
                </a:solidFill>
              </a:rPr>
              <a:t>consolidate and practice presented in units 6-8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3600" dirty="0">
                <a:solidFill>
                  <a:srgbClr val="FF0000"/>
                </a:solidFill>
              </a:rPr>
              <a:t>Grammar:</a:t>
            </a:r>
            <a:r>
              <a:rPr lang="en-US" sz="3600" dirty="0">
                <a:solidFill>
                  <a:srgbClr val="002060"/>
                </a:solidFill>
              </a:rPr>
              <a:t> consolidate and practice presented in units 6-8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solidFill>
                  <a:srgbClr val="FF0000"/>
                </a:solidFill>
              </a:rPr>
              <a:t>Speaking:</a:t>
            </a:r>
            <a:r>
              <a:rPr lang="en-US" sz="3600" dirty="0">
                <a:solidFill>
                  <a:srgbClr val="002060"/>
                </a:solidFill>
              </a:rPr>
              <a:t> talk about how to build a better community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solidFill>
                  <a:srgbClr val="FF0000"/>
                </a:solidFill>
              </a:rPr>
              <a:t>Writing:</a:t>
            </a:r>
            <a:r>
              <a:rPr lang="en-US" sz="3600" dirty="0">
                <a:solidFill>
                  <a:srgbClr val="002060"/>
                </a:solidFill>
              </a:rPr>
              <a:t> check of units 6-8 </a:t>
            </a:r>
          </a:p>
        </p:txBody>
      </p:sp>
    </p:spTree>
    <p:extLst>
      <p:ext uri="{BB962C8B-B14F-4D97-AF65-F5344CB8AC3E}">
        <p14:creationId xmlns:p14="http://schemas.microsoft.com/office/powerpoint/2010/main" val="587386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6775" y="2222447"/>
            <a:ext cx="111427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Practice making sentences using Grammar points Units 6-8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Prepare the next lesson – Unit 9 on in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SB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Play the consolidation games in </a:t>
            </a:r>
            <a:r>
              <a:rPr lang="en-US" sz="3600" b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Anh 10 </a:t>
            </a:r>
            <a:r>
              <a:rPr lang="en-US" sz="3600" b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-Learn Smart World DHA App</a:t>
            </a: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on </a:t>
            </a: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hlinkClick r:id="rId2"/>
              </a:rPr>
              <a:t>www.eduhome.com.vn</a:t>
            </a: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28" y="387927"/>
            <a:ext cx="11262343" cy="13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30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9523" y="618388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OUTLINE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523" y="1537394"/>
            <a:ext cx="1920785" cy="570039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2612804" y="5528587"/>
            <a:ext cx="2378633" cy="539496"/>
          </a:xfrm>
          <a:prstGeom prst="round2Diag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Consolidation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AC489BF-B618-2A84-381D-45F8FF3C0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654" y="2067659"/>
            <a:ext cx="2133898" cy="47631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AF9FAB0-9E06-25EC-CBC6-DD9966367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62" y="2962210"/>
            <a:ext cx="2734057" cy="46679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4AE31B3-CAE0-1BAE-BD73-A4AE18F081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6023" y="3884788"/>
            <a:ext cx="2181529" cy="46679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ECED2A7-8DD0-DA0E-064C-BB5D6D051D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186" y="4566572"/>
            <a:ext cx="1943371" cy="4667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0391" y="490818"/>
            <a:ext cx="414800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00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1871" y="779974"/>
            <a:ext cx="56266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</a:t>
            </a:r>
          </a:p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students will be able to …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091" y="3104838"/>
            <a:ext cx="11761848" cy="2463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3400" dirty="0">
                <a:solidFill>
                  <a:srgbClr val="002060"/>
                </a:solidFill>
              </a:rPr>
              <a:t>consolidate and practice grammar presented in units 6-8.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400" dirty="0">
                <a:solidFill>
                  <a:srgbClr val="002060"/>
                </a:solidFill>
              </a:rPr>
              <a:t>consolidate and practice pronunciation presented in units 6-8.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400" dirty="0">
                <a:solidFill>
                  <a:srgbClr val="002060"/>
                </a:solidFill>
              </a:rPr>
              <a:t>practice speaking.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400" dirty="0">
                <a:solidFill>
                  <a:srgbClr val="002060"/>
                </a:solidFill>
              </a:rPr>
              <a:t>check writing of units 6-8.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52" y="427730"/>
            <a:ext cx="3829770" cy="24725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386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681" y="312837"/>
            <a:ext cx="9204319" cy="6135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63" y="1958103"/>
            <a:ext cx="3328619" cy="94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3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3052" y="816896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4330" y="364028"/>
            <a:ext cx="2635162" cy="168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8926CF-A8E1-4307-D129-F8D698F70ED6}"/>
              </a:ext>
            </a:extLst>
          </p:cNvPr>
          <p:cNvSpPr txBox="1"/>
          <p:nvPr/>
        </p:nvSpPr>
        <p:spPr>
          <a:xfrm>
            <a:off x="1873868" y="3105834"/>
            <a:ext cx="8662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Discuss about the uses of mobile phones.</a:t>
            </a:r>
          </a:p>
        </p:txBody>
      </p:sp>
    </p:spTree>
    <p:extLst>
      <p:ext uri="{BB962C8B-B14F-4D97-AF65-F5344CB8AC3E}">
        <p14:creationId xmlns:p14="http://schemas.microsoft.com/office/powerpoint/2010/main" val="151769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3E92CC-85EC-118A-73F0-9A13FBC8E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14" y="480029"/>
            <a:ext cx="2667372" cy="5811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E5872A-6A3B-E79C-7E09-E83280DC19A3}"/>
              </a:ext>
            </a:extLst>
          </p:cNvPr>
          <p:cNvSpPr txBox="1"/>
          <p:nvPr/>
        </p:nvSpPr>
        <p:spPr>
          <a:xfrm>
            <a:off x="1552135" y="2074783"/>
            <a:ext cx="9087729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dirty="0"/>
              <a:t>We usually start the Relative Clause with a relative pronoun: </a:t>
            </a:r>
            <a:r>
              <a:rPr lang="en-US" sz="3400" b="1" dirty="0">
                <a:solidFill>
                  <a:srgbClr val="00B050"/>
                </a:solidFill>
              </a:rPr>
              <a:t>who</a:t>
            </a:r>
            <a:r>
              <a:rPr lang="en-US" sz="3400" b="1" dirty="0"/>
              <a:t> </a:t>
            </a:r>
            <a:r>
              <a:rPr lang="en-US" sz="3400" dirty="0"/>
              <a:t>or </a:t>
            </a:r>
            <a:r>
              <a:rPr lang="en-US" sz="3400" b="1" dirty="0">
                <a:solidFill>
                  <a:srgbClr val="00B050"/>
                </a:solidFill>
              </a:rPr>
              <a:t>that</a:t>
            </a:r>
            <a:r>
              <a:rPr lang="en-US" sz="3400" b="1" dirty="0">
                <a:solidFill>
                  <a:srgbClr val="FFC000"/>
                </a:solidFill>
              </a:rPr>
              <a:t> </a:t>
            </a:r>
            <a:r>
              <a:rPr lang="en-US" sz="3400" dirty="0"/>
              <a:t>(for people), </a:t>
            </a:r>
            <a:r>
              <a:rPr lang="en-US" sz="3400" b="1" dirty="0">
                <a:solidFill>
                  <a:srgbClr val="00B050"/>
                </a:solidFill>
              </a:rPr>
              <a:t>which</a:t>
            </a:r>
            <a:r>
              <a:rPr lang="en-US" sz="3400" b="1" dirty="0"/>
              <a:t> </a:t>
            </a:r>
            <a:r>
              <a:rPr lang="en-US" sz="3400" dirty="0"/>
              <a:t>or </a:t>
            </a:r>
            <a:r>
              <a:rPr lang="en-US" sz="3400" b="1" dirty="0">
                <a:solidFill>
                  <a:srgbClr val="00B050"/>
                </a:solidFill>
              </a:rPr>
              <a:t>that</a:t>
            </a:r>
            <a:r>
              <a:rPr lang="en-US" sz="3400" b="1" dirty="0"/>
              <a:t> </a:t>
            </a:r>
            <a:r>
              <a:rPr lang="en-US" sz="3400" dirty="0"/>
              <a:t>(for things), or </a:t>
            </a:r>
            <a:r>
              <a:rPr lang="en-US" sz="3400" b="1" dirty="0">
                <a:solidFill>
                  <a:srgbClr val="00B050"/>
                </a:solidFill>
              </a:rPr>
              <a:t>where</a:t>
            </a:r>
            <a:r>
              <a:rPr lang="en-US" sz="3400" b="1" dirty="0"/>
              <a:t> </a:t>
            </a:r>
            <a:r>
              <a:rPr lang="en-US" sz="3400" dirty="0"/>
              <a:t>(for places).</a:t>
            </a:r>
          </a:p>
          <a:p>
            <a:endParaRPr lang="en-US" sz="3400" dirty="0"/>
          </a:p>
          <a:p>
            <a:r>
              <a:rPr lang="en-US" sz="3400" dirty="0"/>
              <a:t>Note: </a:t>
            </a:r>
            <a:r>
              <a:rPr lang="en-US" sz="3200" dirty="0"/>
              <a:t>We </a:t>
            </a:r>
            <a:r>
              <a:rPr lang="en-US" sz="3200" u="sng" dirty="0"/>
              <a:t>can't use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00B050"/>
                </a:solidFill>
              </a:rPr>
              <a:t>that</a:t>
            </a:r>
            <a:r>
              <a:rPr lang="en-US" sz="3200" b="1" dirty="0"/>
              <a:t> </a:t>
            </a:r>
            <a:r>
              <a:rPr lang="en-US" sz="3200" dirty="0"/>
              <a:t>with non-defining clauses.</a:t>
            </a:r>
            <a:endParaRPr lang="en-US" sz="3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728CE7-ED03-38D4-B449-0A20A98DB2CF}"/>
              </a:ext>
            </a:extLst>
          </p:cNvPr>
          <p:cNvSpPr txBox="1"/>
          <p:nvPr/>
        </p:nvSpPr>
        <p:spPr>
          <a:xfrm>
            <a:off x="3727938" y="881151"/>
            <a:ext cx="4825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RELATIVE CLAUSE</a:t>
            </a:r>
          </a:p>
        </p:txBody>
      </p:sp>
    </p:spTree>
    <p:extLst>
      <p:ext uri="{BB962C8B-B14F-4D97-AF65-F5344CB8AC3E}">
        <p14:creationId xmlns:p14="http://schemas.microsoft.com/office/powerpoint/2010/main" val="2963795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B6DFB6-FD10-A409-A822-C7AE9F64E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14" y="480029"/>
            <a:ext cx="2667372" cy="5811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D14F69-DF53-EAEB-8655-22D59A4ED97F}"/>
              </a:ext>
            </a:extLst>
          </p:cNvPr>
          <p:cNvSpPr txBox="1"/>
          <p:nvPr/>
        </p:nvSpPr>
        <p:spPr>
          <a:xfrm>
            <a:off x="3203574" y="480029"/>
            <a:ext cx="854392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0" dirty="0">
                <a:solidFill>
                  <a:srgbClr val="242021"/>
                </a:solidFill>
                <a:effectLst/>
              </a:rPr>
              <a:t>a. </a:t>
            </a:r>
            <a:r>
              <a:rPr lang="en-US" sz="3400" b="1" dirty="0">
                <a:solidFill>
                  <a:srgbClr val="242021"/>
                </a:solidFill>
              </a:rPr>
              <a:t>Fill in the blanks with the correct relative pronouns. Add commas if necessary.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9E6FD7-5962-AC84-9DE1-222CE6F206D8}"/>
              </a:ext>
            </a:extLst>
          </p:cNvPr>
          <p:cNvSpPr txBox="1"/>
          <p:nvPr/>
        </p:nvSpPr>
        <p:spPr>
          <a:xfrm>
            <a:off x="618978" y="1681459"/>
            <a:ext cx="11009287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0" i="0" dirty="0">
                <a:solidFill>
                  <a:srgbClr val="242021"/>
                </a:solidFill>
                <a:effectLst/>
              </a:rPr>
              <a:t>1. Marie Curie ____________ was a Polish scientist, was the first person to receive the Nobel Prize for two different sciences.</a:t>
            </a:r>
            <a:br>
              <a:rPr lang="en-US" sz="3400" b="0" i="0" dirty="0">
                <a:solidFill>
                  <a:srgbClr val="242021"/>
                </a:solidFill>
                <a:effectLst/>
              </a:rPr>
            </a:br>
            <a:r>
              <a:rPr lang="en-US" sz="3400" b="0" i="0" dirty="0">
                <a:solidFill>
                  <a:srgbClr val="242021"/>
                </a:solidFill>
                <a:effectLst/>
              </a:rPr>
              <a:t>2. This invention is very useful for people ____________ like outdoor activities, such as hiking and rock climbing.</a:t>
            </a:r>
            <a:br>
              <a:rPr lang="en-US" sz="3400" b="0" i="0" dirty="0">
                <a:solidFill>
                  <a:srgbClr val="242021"/>
                </a:solidFill>
                <a:effectLst/>
              </a:rPr>
            </a:br>
            <a:r>
              <a:rPr lang="en-US" sz="3400" b="0" i="0" dirty="0">
                <a:solidFill>
                  <a:srgbClr val="242021"/>
                </a:solidFill>
                <a:effectLst/>
              </a:rPr>
              <a:t>3. People have invented telescopes ____________ can see places ____________ no one has ever been to.</a:t>
            </a:r>
            <a:br>
              <a:rPr lang="en-US" sz="3400" b="0" i="0" dirty="0">
                <a:solidFill>
                  <a:srgbClr val="242021"/>
                </a:solidFill>
                <a:effectLst/>
              </a:rPr>
            </a:br>
            <a:r>
              <a:rPr lang="en-US" sz="3400" b="0" i="0" dirty="0">
                <a:solidFill>
                  <a:srgbClr val="242021"/>
                </a:solidFill>
                <a:effectLst/>
              </a:rPr>
              <a:t>4. They're shoes ____________ can be made to become bigger or smaller.</a:t>
            </a:r>
            <a:r>
              <a:rPr lang="en-US" sz="34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E9E467-CA3F-A650-DDC8-1AC0BB178C3C}"/>
              </a:ext>
            </a:extLst>
          </p:cNvPr>
          <p:cNvSpPr txBox="1"/>
          <p:nvPr/>
        </p:nvSpPr>
        <p:spPr>
          <a:xfrm>
            <a:off x="3319973" y="1716998"/>
            <a:ext cx="25040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, who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C43D4F-7BF7-9D32-8025-7373640320E8}"/>
              </a:ext>
            </a:extLst>
          </p:cNvPr>
          <p:cNvSpPr txBox="1"/>
          <p:nvPr/>
        </p:nvSpPr>
        <p:spPr>
          <a:xfrm>
            <a:off x="8002171" y="3257180"/>
            <a:ext cx="25040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who/that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392E25-74E4-6D53-7133-5802CC9F24CA}"/>
              </a:ext>
            </a:extLst>
          </p:cNvPr>
          <p:cNvSpPr txBox="1"/>
          <p:nvPr/>
        </p:nvSpPr>
        <p:spPr>
          <a:xfrm>
            <a:off x="6958816" y="4287757"/>
            <a:ext cx="25040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which/that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BEC29D-8D9A-5C7D-E4D0-BFFE53C765AF}"/>
              </a:ext>
            </a:extLst>
          </p:cNvPr>
          <p:cNvSpPr txBox="1"/>
          <p:nvPr/>
        </p:nvSpPr>
        <p:spPr>
          <a:xfrm>
            <a:off x="1937481" y="4826560"/>
            <a:ext cx="25040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where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04FABE-C8AF-4C0D-771D-076B72B98BE9}"/>
              </a:ext>
            </a:extLst>
          </p:cNvPr>
          <p:cNvSpPr txBox="1"/>
          <p:nvPr/>
        </p:nvSpPr>
        <p:spPr>
          <a:xfrm>
            <a:off x="3661775" y="5346889"/>
            <a:ext cx="25040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which/that</a:t>
            </a:r>
          </a:p>
        </p:txBody>
      </p:sp>
    </p:spTree>
    <p:extLst>
      <p:ext uri="{BB962C8B-B14F-4D97-AF65-F5344CB8AC3E}">
        <p14:creationId xmlns:p14="http://schemas.microsoft.com/office/powerpoint/2010/main" val="77600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FD3FAC-8FF8-B1D9-30B9-B3EDCA352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14" y="480029"/>
            <a:ext cx="2667372" cy="5811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0AF5F3-BDAA-95C5-91A7-8059537E62BD}"/>
              </a:ext>
            </a:extLst>
          </p:cNvPr>
          <p:cNvSpPr txBox="1"/>
          <p:nvPr/>
        </p:nvSpPr>
        <p:spPr>
          <a:xfrm>
            <a:off x="3727938" y="881151"/>
            <a:ext cx="4825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PASSIVE VOICE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C53AF3-9021-A515-0DC7-356F31B9E639}"/>
              </a:ext>
            </a:extLst>
          </p:cNvPr>
          <p:cNvSpPr txBox="1"/>
          <p:nvPr/>
        </p:nvSpPr>
        <p:spPr>
          <a:xfrm>
            <a:off x="3406139" y="1928840"/>
            <a:ext cx="546881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i="0" dirty="0">
                <a:solidFill>
                  <a:srgbClr val="343A41"/>
                </a:solidFill>
                <a:effectLst/>
              </a:rPr>
              <a:t>be + past participle</a:t>
            </a:r>
            <a:endParaRPr lang="en-US" sz="3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FFDBF9-179E-58FA-0704-B6C5103D337C}"/>
              </a:ext>
            </a:extLst>
          </p:cNvPr>
          <p:cNvSpPr txBox="1"/>
          <p:nvPr/>
        </p:nvSpPr>
        <p:spPr>
          <a:xfrm>
            <a:off x="750024" y="2932537"/>
            <a:ext cx="10672719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400" dirty="0">
                <a:solidFill>
                  <a:srgbClr val="343A41"/>
                </a:solidFill>
              </a:rPr>
              <a:t>For example:</a:t>
            </a:r>
          </a:p>
          <a:p>
            <a:pPr algn="just"/>
            <a:r>
              <a:rPr lang="en-US" sz="3400" dirty="0">
                <a:solidFill>
                  <a:srgbClr val="343A41"/>
                </a:solidFill>
              </a:rPr>
              <a:t>Active: The teacher </a:t>
            </a:r>
            <a:r>
              <a:rPr lang="en-US" sz="3400" b="1" dirty="0">
                <a:solidFill>
                  <a:srgbClr val="343A41"/>
                </a:solidFill>
              </a:rPr>
              <a:t>helps </a:t>
            </a:r>
            <a:r>
              <a:rPr lang="en-US" sz="3400" dirty="0">
                <a:solidFill>
                  <a:srgbClr val="343A41"/>
                </a:solidFill>
              </a:rPr>
              <a:t>some new students.</a:t>
            </a:r>
          </a:p>
          <a:p>
            <a:pPr algn="just"/>
            <a:r>
              <a:rPr lang="en-US" sz="3400" dirty="0">
                <a:solidFill>
                  <a:srgbClr val="343A41"/>
                </a:solidFill>
              </a:rPr>
              <a:t>Passive: Some new students </a:t>
            </a:r>
            <a:r>
              <a:rPr lang="en-US" sz="3400" b="1" dirty="0">
                <a:solidFill>
                  <a:srgbClr val="343A41"/>
                </a:solidFill>
              </a:rPr>
              <a:t>are helped </a:t>
            </a:r>
            <a:r>
              <a:rPr lang="en-US" sz="3400" dirty="0">
                <a:solidFill>
                  <a:srgbClr val="FF0000"/>
                </a:solidFill>
              </a:rPr>
              <a:t>by </a:t>
            </a:r>
            <a:r>
              <a:rPr lang="en-US" sz="3400" dirty="0">
                <a:solidFill>
                  <a:srgbClr val="343A41"/>
                </a:solidFill>
              </a:rPr>
              <a:t>the teacher. 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620305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53F8E4-D33E-61E1-9934-0EACE062A683}"/>
              </a:ext>
            </a:extLst>
          </p:cNvPr>
          <p:cNvSpPr txBox="1"/>
          <p:nvPr/>
        </p:nvSpPr>
        <p:spPr>
          <a:xfrm>
            <a:off x="618978" y="520896"/>
            <a:ext cx="1090246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0" dirty="0">
                <a:solidFill>
                  <a:srgbClr val="242021"/>
                </a:solidFill>
                <a:effectLst/>
              </a:rPr>
              <a:t>b. Rewrite the sentences using the passive voice.</a:t>
            </a:r>
            <a:r>
              <a:rPr lang="en-US" sz="34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CE8CB9-FC02-D7D2-DD91-C7AF6706B548}"/>
              </a:ext>
            </a:extLst>
          </p:cNvPr>
          <p:cNvSpPr txBox="1"/>
          <p:nvPr/>
        </p:nvSpPr>
        <p:spPr>
          <a:xfrm>
            <a:off x="618978" y="1491567"/>
            <a:ext cx="1043822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0" i="0" dirty="0">
                <a:solidFill>
                  <a:srgbClr val="242021"/>
                </a:solidFill>
                <a:effectLst/>
              </a:rPr>
              <a:t>1. They built a shopping mall five years ago.</a:t>
            </a:r>
            <a:r>
              <a:rPr lang="en-US" sz="34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B9CFC6-D4E1-3639-55B7-5C664FEF7BFF}"/>
              </a:ext>
            </a:extLst>
          </p:cNvPr>
          <p:cNvSpPr txBox="1"/>
          <p:nvPr/>
        </p:nvSpPr>
        <p:spPr>
          <a:xfrm>
            <a:off x="664696" y="2401075"/>
            <a:ext cx="1043822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0" i="0" dirty="0">
                <a:solidFill>
                  <a:srgbClr val="FF0000"/>
                </a:solidFill>
                <a:effectLst/>
              </a:rPr>
              <a:t>A shopping mall was built five years ago.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064E73-C75E-8010-7366-DDC6168A6C5F}"/>
              </a:ext>
            </a:extLst>
          </p:cNvPr>
          <p:cNvSpPr txBox="1"/>
          <p:nvPr/>
        </p:nvSpPr>
        <p:spPr>
          <a:xfrm>
            <a:off x="618978" y="4485485"/>
            <a:ext cx="1039251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</a:rPr>
              <a:t>T</a:t>
            </a:r>
            <a:r>
              <a:rPr lang="en-US" sz="3400" b="0" i="0" dirty="0">
                <a:solidFill>
                  <a:srgbClr val="FF0000"/>
                </a:solidFill>
                <a:effectLst/>
              </a:rPr>
              <a:t>he locker key must be returned to the receptionist.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F00CF9-622C-A59F-8235-9ABC15877501}"/>
              </a:ext>
            </a:extLst>
          </p:cNvPr>
          <p:cNvSpPr txBox="1"/>
          <p:nvPr/>
        </p:nvSpPr>
        <p:spPr>
          <a:xfrm>
            <a:off x="618978" y="3575977"/>
            <a:ext cx="1043822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0" i="0" dirty="0">
                <a:solidFill>
                  <a:srgbClr val="242021"/>
                </a:solidFill>
                <a:effectLst/>
              </a:rPr>
              <a:t>2. You must return the locker key to the receptionist.</a:t>
            </a:r>
            <a:r>
              <a:rPr lang="en-US" sz="3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651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4480</TotalTime>
  <Words>678</Words>
  <Application>Microsoft Office PowerPoint</Application>
  <PresentationFormat>Màn hình rộng</PresentationFormat>
  <Paragraphs>55</Paragraphs>
  <Slides>17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17</vt:i4>
      </vt:variant>
    </vt:vector>
  </HeadingPairs>
  <TitlesOfParts>
    <vt:vector size="21" baseType="lpstr">
      <vt:lpstr>Arial</vt:lpstr>
      <vt:lpstr>Calibri</vt:lpstr>
      <vt:lpstr>Symbol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1</cp:lastModifiedBy>
  <cp:revision>606</cp:revision>
  <dcterms:created xsi:type="dcterms:W3CDTF">2022-02-12T14:14:43Z</dcterms:created>
  <dcterms:modified xsi:type="dcterms:W3CDTF">2022-07-26T03:39:48Z</dcterms:modified>
</cp:coreProperties>
</file>