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20" r:id="rId3"/>
    <p:sldMasterId id="2147483732" r:id="rId4"/>
    <p:sldMasterId id="2147483744" r:id="rId5"/>
    <p:sldMasterId id="2147483756" r:id="rId6"/>
  </p:sldMasterIdLst>
  <p:notesMasterIdLst>
    <p:notesMasterId r:id="rId25"/>
  </p:notesMasterIdLst>
  <p:sldIdLst>
    <p:sldId id="256" r:id="rId7"/>
    <p:sldId id="257" r:id="rId8"/>
    <p:sldId id="369" r:id="rId9"/>
    <p:sldId id="261" r:id="rId10"/>
    <p:sldId id="336" r:id="rId11"/>
    <p:sldId id="370" r:id="rId12"/>
    <p:sldId id="365" r:id="rId13"/>
    <p:sldId id="371" r:id="rId14"/>
    <p:sldId id="351" r:id="rId15"/>
    <p:sldId id="353" r:id="rId16"/>
    <p:sldId id="372" r:id="rId17"/>
    <p:sldId id="373" r:id="rId18"/>
    <p:sldId id="376" r:id="rId19"/>
    <p:sldId id="377" r:id="rId20"/>
    <p:sldId id="264" r:id="rId21"/>
    <p:sldId id="265" r:id="rId22"/>
    <p:sldId id="266" r:id="rId23"/>
    <p:sldId id="29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2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84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258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VN" dirty="0"/>
              <a:t>Bấm 1 lần vào ô màu sắc muốn lật  đơn vị đo diện tích tương ứng sẽ hiện ra. Bấm lần 2 vào ô màu sắc đó sẽ biến mất hiện chữ bên dưới. </a:t>
            </a:r>
          </a:p>
          <a:p>
            <a:r>
              <a:rPr lang="en-VN" dirty="0"/>
              <a:t>Giáo viên mời học sinh trả lời.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831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96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687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1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7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8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9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5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6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2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2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4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5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7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7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9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8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3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4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3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4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9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8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1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8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2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0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7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8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8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640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917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26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1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41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287517" y="727611"/>
            <a:ext cx="11292074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25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it-IT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70: Luyện tập chung - Tiết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19808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367017" y="1588249"/>
            <a:ext cx="10232317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180 m,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68 m.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m</a:t>
            </a:r>
            <a:r>
              <a:rPr lang="en-US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2 kg ô xi.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khu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ki-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lô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-gam </a:t>
            </a:r>
            <a:r>
              <a:rPr lang="en-US" sz="24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ô</a:t>
            </a:r>
            <a:r>
              <a:rPr lang="en-US" sz="24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xi?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29D1A5B-D597-41FD-F52D-46FDE145CA87}"/>
              </a:ext>
            </a:extLst>
          </p:cNvPr>
          <p:cNvSpPr/>
          <p:nvPr/>
        </p:nvSpPr>
        <p:spPr>
          <a:xfrm>
            <a:off x="2824264" y="3458630"/>
            <a:ext cx="6701918" cy="3197004"/>
          </a:xfrm>
          <a:custGeom>
            <a:avLst/>
            <a:gdLst/>
            <a:ahLst/>
            <a:cxnLst/>
            <a:rect l="l" t="t" r="r" b="b"/>
            <a:pathLst>
              <a:path w="6761501" h="3607816">
                <a:moveTo>
                  <a:pt x="0" y="0"/>
                </a:moveTo>
                <a:lnTo>
                  <a:pt x="6761502" y="0"/>
                </a:lnTo>
                <a:lnTo>
                  <a:pt x="6761502" y="3607816"/>
                </a:lnTo>
                <a:lnTo>
                  <a:pt x="0" y="3607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034" t="-39804" r="-18134"/>
            </a:stretch>
          </a:blipFill>
        </p:spPr>
        <p:txBody>
          <a:bodyPr/>
          <a:lstStyle/>
          <a:p>
            <a:endParaRPr lang="en-VN" sz="800" dirty="0"/>
          </a:p>
        </p:txBody>
      </p:sp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19808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3BA538-54F6-450E-9819-3D6977741BB1}"/>
                  </a:ext>
                </a:extLst>
              </p:cNvPr>
              <p:cNvSpPr txBox="1"/>
              <p:nvPr/>
            </p:nvSpPr>
            <p:spPr>
              <a:xfrm>
                <a:off x="1241983" y="1586093"/>
                <a:ext cx="7987195" cy="4327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8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VN" sz="2800" b="1" u="sng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khu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180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68 = 12 240 (m</a:t>
                </a:r>
                <a:r>
                  <a:rPr lang="en-US" sz="28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kg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xi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khu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12 240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 = 24 480 (kg)</a:t>
                </a:r>
                <a:endParaRPr lang="en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24 480 kg ô xi.</a:t>
                </a:r>
                <a:endParaRPr lang="en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3BA538-54F6-450E-9819-3D6977741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983" y="1586093"/>
                <a:ext cx="7987195" cy="4327660"/>
              </a:xfrm>
              <a:prstGeom prst="rect">
                <a:avLst/>
              </a:prstGeom>
              <a:blipFill>
                <a:blip r:embed="rId3"/>
                <a:stretch>
                  <a:fillRect l="-1603" b="-3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BA369BA-2B41-9BC9-B081-264BEA9C8E81}"/>
              </a:ext>
            </a:extLst>
          </p:cNvPr>
          <p:cNvGrpSpPr/>
          <p:nvPr/>
        </p:nvGrpSpPr>
        <p:grpSpPr>
          <a:xfrm>
            <a:off x="8560596" y="1865769"/>
            <a:ext cx="2734113" cy="2027851"/>
            <a:chOff x="9358264" y="36968"/>
            <a:chExt cx="2734113" cy="202785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32A382-3FCF-FAA8-9CE0-31E041C2F107}"/>
                </a:ext>
              </a:extLst>
            </p:cNvPr>
            <p:cNvSpPr/>
            <p:nvPr/>
          </p:nvSpPr>
          <p:spPr>
            <a:xfrm>
              <a:off x="9358264" y="36968"/>
              <a:ext cx="1692334" cy="2027851"/>
            </a:xfrm>
            <a:custGeom>
              <a:avLst/>
              <a:gdLst/>
              <a:ahLst/>
              <a:cxnLst/>
              <a:rect l="l" t="t" r="r" b="b"/>
              <a:pathLst>
                <a:path w="4575323" h="5482413">
                  <a:moveTo>
                    <a:pt x="0" y="0"/>
                  </a:moveTo>
                  <a:lnTo>
                    <a:pt x="4575323" y="0"/>
                  </a:lnTo>
                  <a:lnTo>
                    <a:pt x="4575323" y="5482414"/>
                  </a:lnTo>
                  <a:lnTo>
                    <a:pt x="0" y="5482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0EF744A-B739-11EE-F8EB-33383B7883EF}"/>
                </a:ext>
              </a:extLst>
            </p:cNvPr>
            <p:cNvSpPr/>
            <p:nvPr/>
          </p:nvSpPr>
          <p:spPr>
            <a:xfrm>
              <a:off x="10302896" y="920815"/>
              <a:ext cx="945934" cy="1133472"/>
            </a:xfrm>
            <a:custGeom>
              <a:avLst/>
              <a:gdLst/>
              <a:ahLst/>
              <a:cxnLst/>
              <a:rect l="l" t="t" r="r" b="b"/>
              <a:pathLst>
                <a:path w="4575323" h="5482413">
                  <a:moveTo>
                    <a:pt x="0" y="0"/>
                  </a:moveTo>
                  <a:lnTo>
                    <a:pt x="4575323" y="0"/>
                  </a:lnTo>
                  <a:lnTo>
                    <a:pt x="4575323" y="5482414"/>
                  </a:lnTo>
                  <a:lnTo>
                    <a:pt x="0" y="5482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F905084-D2AC-CD96-DFF2-39F9D47EA402}"/>
                </a:ext>
              </a:extLst>
            </p:cNvPr>
            <p:cNvSpPr/>
            <p:nvPr/>
          </p:nvSpPr>
          <p:spPr>
            <a:xfrm>
              <a:off x="10800080" y="505784"/>
              <a:ext cx="1292297" cy="1548503"/>
            </a:xfrm>
            <a:custGeom>
              <a:avLst/>
              <a:gdLst/>
              <a:ahLst/>
              <a:cxnLst/>
              <a:rect l="l" t="t" r="r" b="b"/>
              <a:pathLst>
                <a:path w="4575323" h="5482413">
                  <a:moveTo>
                    <a:pt x="0" y="0"/>
                  </a:moveTo>
                  <a:lnTo>
                    <a:pt x="4575323" y="0"/>
                  </a:lnTo>
                  <a:lnTo>
                    <a:pt x="4575323" y="5482414"/>
                  </a:lnTo>
                  <a:lnTo>
                    <a:pt x="0" y="5482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64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các em biết thêm được điều gì?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070185" y="1436010"/>
            <a:ext cx="1000421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Khi thực hiện chuyển đổi đơn vị đo diện tích, em nhắn bạn cần lưu ý những gì?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2120051" y="1436010"/>
            <a:ext cx="7802882" cy="2475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 hãy ước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diện tích của mộ số đồ vật trong nhà, hôm sau chia sẻ với các bạn.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9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DFBAA668-5C0E-0F94-1A6A-86FA31F698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học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SBT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Đọc và chuẩn bị trước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71: Em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CEB63724-8BFB-6E42-C569-80BE9B88F7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ECE99FC4-2275-E7F5-FB5D-24D525DD8CF5}"/>
              </a:ext>
            </a:extLst>
          </p:cNvPr>
          <p:cNvSpPr/>
          <p:nvPr/>
        </p:nvSpPr>
        <p:spPr>
          <a:xfrm>
            <a:off x="7230535" y="1047738"/>
            <a:ext cx="4388966" cy="5336129"/>
          </a:xfrm>
          <a:custGeom>
            <a:avLst/>
            <a:gdLst/>
            <a:ahLst/>
            <a:cxnLst/>
            <a:rect l="l" t="t" r="r" b="b"/>
            <a:pathLst>
              <a:path w="7972249" h="9692704">
                <a:moveTo>
                  <a:pt x="0" y="0"/>
                </a:moveTo>
                <a:lnTo>
                  <a:pt x="7972249" y="0"/>
                </a:lnTo>
                <a:lnTo>
                  <a:pt x="7972249" y="9692704"/>
                </a:lnTo>
                <a:lnTo>
                  <a:pt x="0" y="969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B4E59-8A7E-6D00-1005-E2AC9D545836}"/>
              </a:ext>
            </a:extLst>
          </p:cNvPr>
          <p:cNvSpPr txBox="1"/>
          <p:nvPr/>
        </p:nvSpPr>
        <p:spPr>
          <a:xfrm>
            <a:off x="7857065" y="3817952"/>
            <a:ext cx="3454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“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Gió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thổi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”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57B1DAD5-2ABF-120D-F0A9-5BE7D4686409}"/>
              </a:ext>
            </a:extLst>
          </p:cNvPr>
          <p:cNvSpPr txBox="1"/>
          <p:nvPr/>
        </p:nvSpPr>
        <p:spPr>
          <a:xfrm>
            <a:off x="718041" y="3962005"/>
            <a:ext cx="6332292" cy="825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  <p:sp>
        <p:nvSpPr>
          <p:cNvPr id="9" name="xanh">
            <a:extLst>
              <a:ext uri="{FF2B5EF4-FFF2-40B4-BE49-F238E27FC236}">
                <a16:creationId xmlns:a16="http://schemas.microsoft.com/office/drawing/2014/main" id="{391E4338-E16B-6E4D-D611-DEBF9ED3956B}"/>
              </a:ext>
            </a:extLst>
          </p:cNvPr>
          <p:cNvSpPr/>
          <p:nvPr/>
        </p:nvSpPr>
        <p:spPr>
          <a:xfrm>
            <a:off x="877537" y="3689848"/>
            <a:ext cx="1935425" cy="1376892"/>
          </a:xfrm>
          <a:custGeom>
            <a:avLst/>
            <a:gdLst/>
            <a:ahLst/>
            <a:cxnLst/>
            <a:rect l="l" t="t" r="r" b="b"/>
            <a:pathLst>
              <a:path w="2690255" h="1913890">
                <a:moveTo>
                  <a:pt x="2565795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65795" y="0"/>
                </a:lnTo>
                <a:cubicBezTo>
                  <a:pt x="2634375" y="0"/>
                  <a:pt x="2690255" y="55880"/>
                  <a:pt x="2690255" y="124460"/>
                </a:cubicBezTo>
                <a:lnTo>
                  <a:pt x="2690255" y="1789430"/>
                </a:lnTo>
                <a:cubicBezTo>
                  <a:pt x="2690255" y="1858010"/>
                  <a:pt x="2634375" y="1913890"/>
                  <a:pt x="2565795" y="1913890"/>
                </a:cubicBezTo>
                <a:close/>
              </a:path>
            </a:pathLst>
          </a:custGeom>
          <a:solidFill>
            <a:srgbClr val="AAC95B"/>
          </a:solidFill>
        </p:spPr>
      </p:sp>
      <p:sp>
        <p:nvSpPr>
          <p:cNvPr id="10" name="vàng">
            <a:extLst>
              <a:ext uri="{FF2B5EF4-FFF2-40B4-BE49-F238E27FC236}">
                <a16:creationId xmlns:a16="http://schemas.microsoft.com/office/drawing/2014/main" id="{E8A86407-AE39-EC7E-62D3-0EF6182C8AFB}"/>
              </a:ext>
            </a:extLst>
          </p:cNvPr>
          <p:cNvSpPr/>
          <p:nvPr/>
        </p:nvSpPr>
        <p:spPr>
          <a:xfrm>
            <a:off x="2933698" y="3689848"/>
            <a:ext cx="1935425" cy="1376892"/>
          </a:xfrm>
          <a:custGeom>
            <a:avLst/>
            <a:gdLst/>
            <a:ahLst/>
            <a:cxnLst/>
            <a:rect l="l" t="t" r="r" b="b"/>
            <a:pathLst>
              <a:path w="2690255" h="1913890">
                <a:moveTo>
                  <a:pt x="2565795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65795" y="0"/>
                </a:lnTo>
                <a:cubicBezTo>
                  <a:pt x="2634375" y="0"/>
                  <a:pt x="2690255" y="55880"/>
                  <a:pt x="2690255" y="124460"/>
                </a:cubicBezTo>
                <a:lnTo>
                  <a:pt x="2690255" y="1789430"/>
                </a:lnTo>
                <a:cubicBezTo>
                  <a:pt x="2690255" y="1858010"/>
                  <a:pt x="2634375" y="1913890"/>
                  <a:pt x="2565795" y="1913890"/>
                </a:cubicBezTo>
                <a:close/>
              </a:path>
            </a:pathLst>
          </a:custGeom>
          <a:solidFill>
            <a:srgbClr val="FFCE2A"/>
          </a:solidFill>
        </p:spPr>
      </p:sp>
      <p:sp>
        <p:nvSpPr>
          <p:cNvPr id="11" name="hồng ">
            <a:extLst>
              <a:ext uri="{FF2B5EF4-FFF2-40B4-BE49-F238E27FC236}">
                <a16:creationId xmlns:a16="http://schemas.microsoft.com/office/drawing/2014/main" id="{F1854247-C224-F879-E326-1AB5953F6B3B}"/>
              </a:ext>
            </a:extLst>
          </p:cNvPr>
          <p:cNvSpPr/>
          <p:nvPr/>
        </p:nvSpPr>
        <p:spPr>
          <a:xfrm>
            <a:off x="4989858" y="3689848"/>
            <a:ext cx="1935425" cy="1376892"/>
          </a:xfrm>
          <a:custGeom>
            <a:avLst/>
            <a:gdLst/>
            <a:ahLst/>
            <a:cxnLst/>
            <a:rect l="l" t="t" r="r" b="b"/>
            <a:pathLst>
              <a:path w="2690255" h="1913890">
                <a:moveTo>
                  <a:pt x="2565795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65795" y="0"/>
                </a:lnTo>
                <a:cubicBezTo>
                  <a:pt x="2634375" y="0"/>
                  <a:pt x="2690255" y="55880"/>
                  <a:pt x="2690255" y="124460"/>
                </a:cubicBezTo>
                <a:lnTo>
                  <a:pt x="2690255" y="1789430"/>
                </a:lnTo>
                <a:cubicBezTo>
                  <a:pt x="2690255" y="1858010"/>
                  <a:pt x="2634375" y="1913890"/>
                  <a:pt x="2565795" y="1913890"/>
                </a:cubicBezTo>
                <a:close/>
              </a:path>
            </a:pathLst>
          </a:custGeom>
          <a:solidFill>
            <a:srgbClr val="FFBAB3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D4DF6-11A3-B13E-0A3A-214246131988}"/>
              </a:ext>
            </a:extLst>
          </p:cNvPr>
          <p:cNvSpPr txBox="1"/>
          <p:nvPr/>
        </p:nvSpPr>
        <p:spPr>
          <a:xfrm>
            <a:off x="806872" y="1698217"/>
            <a:ext cx="6169661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thổi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m">
            <a:extLst>
              <a:ext uri="{FF2B5EF4-FFF2-40B4-BE49-F238E27FC236}">
                <a16:creationId xmlns:a16="http://schemas.microsoft.com/office/drawing/2014/main" id="{967441B6-20B7-9C1B-611E-2475537B81FD}"/>
              </a:ext>
            </a:extLst>
          </p:cNvPr>
          <p:cNvSpPr txBox="1"/>
          <p:nvPr/>
        </p:nvSpPr>
        <p:spPr>
          <a:xfrm>
            <a:off x="1301278" y="3879978"/>
            <a:ext cx="1140349" cy="825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en-US" sz="4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dm">
            <a:extLst>
              <a:ext uri="{FF2B5EF4-FFF2-40B4-BE49-F238E27FC236}">
                <a16:creationId xmlns:a16="http://schemas.microsoft.com/office/drawing/2014/main" id="{AA1473CB-A092-7A66-9269-6563704BBDF2}"/>
              </a:ext>
            </a:extLst>
          </p:cNvPr>
          <p:cNvSpPr txBox="1"/>
          <p:nvPr/>
        </p:nvSpPr>
        <p:spPr>
          <a:xfrm>
            <a:off x="5313979" y="3879978"/>
            <a:ext cx="1373719" cy="825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dm</a:t>
            </a:r>
            <a:r>
              <a:rPr kumimoji="0" lang="en-US" sz="4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mm">
            <a:extLst>
              <a:ext uri="{FF2B5EF4-FFF2-40B4-BE49-F238E27FC236}">
                <a16:creationId xmlns:a16="http://schemas.microsoft.com/office/drawing/2014/main" id="{3652BFAF-CB14-E20D-7CD4-714FD3A58E66}"/>
              </a:ext>
            </a:extLst>
          </p:cNvPr>
          <p:cNvSpPr txBox="1"/>
          <p:nvPr/>
        </p:nvSpPr>
        <p:spPr>
          <a:xfrm>
            <a:off x="3173862" y="3883503"/>
            <a:ext cx="1455095" cy="825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mm</a:t>
            </a:r>
            <a:r>
              <a:rPr kumimoji="0" lang="en-US" sz="4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C5C26FFD-A6C8-80AA-C85E-B0695D9D08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58" y="1606624"/>
            <a:ext cx="10115975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ta muốn đào một hố cát dạng hình chữ nhật trong một sân cỏ hình chữ nhật với kích thước như sơ đồ dưới đây: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749B66-50C3-DF5B-CE0C-F7467AFCC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54" y="2951266"/>
            <a:ext cx="8229601" cy="4003590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EB117713-B882-E678-9516-5F73B40EA8F3}"/>
              </a:ext>
            </a:extLst>
          </p:cNvPr>
          <p:cNvGrpSpPr/>
          <p:nvPr/>
        </p:nvGrpSpPr>
        <p:grpSpPr>
          <a:xfrm>
            <a:off x="6383867" y="820024"/>
            <a:ext cx="5350799" cy="673175"/>
            <a:chOff x="0" y="-36571"/>
            <a:chExt cx="6464663" cy="1346351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27251597-261F-AFAC-CFD0-68E51029EA5D}"/>
                </a:ext>
              </a:extLst>
            </p:cNvPr>
            <p:cNvGrpSpPr/>
            <p:nvPr/>
          </p:nvGrpSpPr>
          <p:grpSpPr>
            <a:xfrm>
              <a:off x="0" y="0"/>
              <a:ext cx="6464663" cy="1309780"/>
              <a:chOff x="0" y="0"/>
              <a:chExt cx="4011725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7F48C03-F24A-8B71-39EC-86A3EA2058DA}"/>
                  </a:ext>
                </a:extLst>
              </p:cNvPr>
              <p:cNvSpPr/>
              <p:nvPr/>
            </p:nvSpPr>
            <p:spPr>
              <a:xfrm>
                <a:off x="0" y="0"/>
                <a:ext cx="401172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011725" h="812800">
                    <a:moveTo>
                      <a:pt x="159677" y="0"/>
                    </a:moveTo>
                    <a:lnTo>
                      <a:pt x="3852049" y="0"/>
                    </a:lnTo>
                    <a:cubicBezTo>
                      <a:pt x="3894398" y="0"/>
                      <a:pt x="3935012" y="16823"/>
                      <a:pt x="3964957" y="46768"/>
                    </a:cubicBezTo>
                    <a:cubicBezTo>
                      <a:pt x="3994902" y="76713"/>
                      <a:pt x="4011725" y="117328"/>
                      <a:pt x="4011725" y="159677"/>
                    </a:cubicBezTo>
                    <a:lnTo>
                      <a:pt x="4011725" y="653123"/>
                    </a:lnTo>
                    <a:cubicBezTo>
                      <a:pt x="4011725" y="741310"/>
                      <a:pt x="3940235" y="812800"/>
                      <a:pt x="3852049" y="812800"/>
                    </a:cubicBezTo>
                    <a:lnTo>
                      <a:pt x="159677" y="812800"/>
                    </a:lnTo>
                    <a:cubicBezTo>
                      <a:pt x="71490" y="812800"/>
                      <a:pt x="0" y="741310"/>
                      <a:pt x="0" y="653123"/>
                    </a:cubicBezTo>
                    <a:lnTo>
                      <a:pt x="0" y="159677"/>
                    </a:lnTo>
                    <a:cubicBezTo>
                      <a:pt x="0" y="71490"/>
                      <a:pt x="71490" y="0"/>
                      <a:pt x="159677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0D6870D-DB9E-DBC4-2DA7-A0A242B9D890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4011725" cy="8890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333"/>
                  </a:lnSpc>
                </a:pPr>
                <a:endParaRPr sz="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5E78D4D8-14DB-0124-EC2B-8F912E0388A8}"/>
                </a:ext>
              </a:extLst>
            </p:cNvPr>
            <p:cNvSpPr txBox="1"/>
            <p:nvPr/>
          </p:nvSpPr>
          <p:spPr>
            <a:xfrm>
              <a:off x="325250" y="-36571"/>
              <a:ext cx="5814163" cy="1124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NHÓM BÀN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165716" y="163612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979860" y="1636418"/>
            <a:ext cx="1131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tính diện tích hố cát trên. Nói cho bạn nghe cách tính của em.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46B65A70-B6AA-7962-5A04-E151C01A92C8}"/>
              </a:ext>
            </a:extLst>
          </p:cNvPr>
          <p:cNvGrpSpPr/>
          <p:nvPr/>
        </p:nvGrpSpPr>
        <p:grpSpPr>
          <a:xfrm>
            <a:off x="6383867" y="820024"/>
            <a:ext cx="5350799" cy="673175"/>
            <a:chOff x="0" y="-36571"/>
            <a:chExt cx="6464663" cy="1346351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D7AB4A45-3055-9209-335D-79B4291673CD}"/>
                </a:ext>
              </a:extLst>
            </p:cNvPr>
            <p:cNvGrpSpPr/>
            <p:nvPr/>
          </p:nvGrpSpPr>
          <p:grpSpPr>
            <a:xfrm>
              <a:off x="0" y="0"/>
              <a:ext cx="6464663" cy="1309780"/>
              <a:chOff x="0" y="0"/>
              <a:chExt cx="4011725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57002839-83C3-55DA-B3F1-F4275BD3F2D6}"/>
                  </a:ext>
                </a:extLst>
              </p:cNvPr>
              <p:cNvSpPr/>
              <p:nvPr/>
            </p:nvSpPr>
            <p:spPr>
              <a:xfrm>
                <a:off x="0" y="0"/>
                <a:ext cx="401172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011725" h="812800">
                    <a:moveTo>
                      <a:pt x="159677" y="0"/>
                    </a:moveTo>
                    <a:lnTo>
                      <a:pt x="3852049" y="0"/>
                    </a:lnTo>
                    <a:cubicBezTo>
                      <a:pt x="3894398" y="0"/>
                      <a:pt x="3935012" y="16823"/>
                      <a:pt x="3964957" y="46768"/>
                    </a:cubicBezTo>
                    <a:cubicBezTo>
                      <a:pt x="3994902" y="76713"/>
                      <a:pt x="4011725" y="117328"/>
                      <a:pt x="4011725" y="159677"/>
                    </a:cubicBezTo>
                    <a:lnTo>
                      <a:pt x="4011725" y="653123"/>
                    </a:lnTo>
                    <a:cubicBezTo>
                      <a:pt x="4011725" y="741310"/>
                      <a:pt x="3940235" y="812800"/>
                      <a:pt x="3852049" y="812800"/>
                    </a:cubicBezTo>
                    <a:lnTo>
                      <a:pt x="159677" y="812800"/>
                    </a:lnTo>
                    <a:cubicBezTo>
                      <a:pt x="71490" y="812800"/>
                      <a:pt x="0" y="741310"/>
                      <a:pt x="0" y="653123"/>
                    </a:cubicBezTo>
                    <a:lnTo>
                      <a:pt x="0" y="159677"/>
                    </a:lnTo>
                    <a:cubicBezTo>
                      <a:pt x="0" y="71490"/>
                      <a:pt x="71490" y="0"/>
                      <a:pt x="159677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F02DF5E6-8725-517A-479E-C46B015C00B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4011725" cy="8890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333"/>
                  </a:lnSpc>
                </a:pPr>
                <a:endParaRPr sz="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5C9A120E-4B46-3C12-0811-4221F5E12007}"/>
                </a:ext>
              </a:extLst>
            </p:cNvPr>
            <p:cNvSpPr txBox="1"/>
            <p:nvPr/>
          </p:nvSpPr>
          <p:spPr>
            <a:xfrm>
              <a:off x="325250" y="-36571"/>
              <a:ext cx="5814163" cy="1124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NHÓM BÀN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E8EF38-873F-8C54-5D68-F87670A92DFC}"/>
              </a:ext>
            </a:extLst>
          </p:cNvPr>
          <p:cNvSpPr txBox="1"/>
          <p:nvPr/>
        </p:nvSpPr>
        <p:spPr>
          <a:xfrm>
            <a:off x="4953470" y="2000416"/>
            <a:ext cx="1699606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en-US" sz="2400" b="1" u="sng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FD9324-3269-971A-A268-AD6BCCDB2924}"/>
                  </a:ext>
                </a:extLst>
              </p:cNvPr>
              <p:cNvSpPr txBox="1"/>
              <p:nvPr/>
            </p:nvSpPr>
            <p:spPr>
              <a:xfrm>
                <a:off x="979860" y="2339966"/>
                <a:ext cx="4131107" cy="4430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25 – 13 – 2 = 10 (m)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 – 2 – 7 = 3 (m)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 = 30 (m</a:t>
                </a:r>
                <a:r>
                  <a:rPr lang="en-US" sz="24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30 m</a:t>
                </a:r>
                <a:r>
                  <a:rPr lang="en-US" sz="24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FD9324-3269-971A-A268-AD6BCCDB2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60" y="2339966"/>
                <a:ext cx="4131107" cy="4430444"/>
              </a:xfrm>
              <a:prstGeom prst="rect">
                <a:avLst/>
              </a:prstGeom>
              <a:blipFill>
                <a:blip r:embed="rId4"/>
                <a:stretch>
                  <a:fillRect l="-2363" r="-4431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BFE3B2A-9E63-E59A-ADA1-B0A4EEAD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470" y="2615636"/>
            <a:ext cx="5941050" cy="28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16401" y="1646902"/>
            <a:ext cx="6576909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Ông Luyến có một ao nuôi cá hình chữ nhật, chiều dài 40 m, chiều rộng 25 m. Trung bình mỗi mét vuông mặt ao ông thả 2 con cá trắm cỏ và 1 con cá mè. Hỏi ông cần mua bao nhiêu con cá mỗi loại?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2CB9282-30EF-976F-C7F9-8D1E477319FD}"/>
              </a:ext>
            </a:extLst>
          </p:cNvPr>
          <p:cNvSpPr/>
          <p:nvPr/>
        </p:nvSpPr>
        <p:spPr>
          <a:xfrm>
            <a:off x="8497207" y="1725826"/>
            <a:ext cx="2881994" cy="3975164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6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1F7C54C-DFED-8FC0-708C-8DDAE4309853}"/>
              </a:ext>
            </a:extLst>
          </p:cNvPr>
          <p:cNvGrpSpPr/>
          <p:nvPr/>
        </p:nvGrpSpPr>
        <p:grpSpPr>
          <a:xfrm>
            <a:off x="6383867" y="820024"/>
            <a:ext cx="5350799" cy="673175"/>
            <a:chOff x="0" y="-36571"/>
            <a:chExt cx="6464663" cy="134635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8AF02247-B721-252E-46FB-3DA42F339AF4}"/>
                </a:ext>
              </a:extLst>
            </p:cNvPr>
            <p:cNvGrpSpPr/>
            <p:nvPr/>
          </p:nvGrpSpPr>
          <p:grpSpPr>
            <a:xfrm>
              <a:off x="0" y="0"/>
              <a:ext cx="6464663" cy="1309780"/>
              <a:chOff x="0" y="0"/>
              <a:chExt cx="4011725" cy="812800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029A0A-2F06-9DBF-AAEF-889A17A6A68E}"/>
                  </a:ext>
                </a:extLst>
              </p:cNvPr>
              <p:cNvSpPr/>
              <p:nvPr/>
            </p:nvSpPr>
            <p:spPr>
              <a:xfrm>
                <a:off x="0" y="0"/>
                <a:ext cx="401172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011725" h="812800">
                    <a:moveTo>
                      <a:pt x="159677" y="0"/>
                    </a:moveTo>
                    <a:lnTo>
                      <a:pt x="3852049" y="0"/>
                    </a:lnTo>
                    <a:cubicBezTo>
                      <a:pt x="3894398" y="0"/>
                      <a:pt x="3935012" y="16823"/>
                      <a:pt x="3964957" y="46768"/>
                    </a:cubicBezTo>
                    <a:cubicBezTo>
                      <a:pt x="3994902" y="76713"/>
                      <a:pt x="4011725" y="117328"/>
                      <a:pt x="4011725" y="159677"/>
                    </a:cubicBezTo>
                    <a:lnTo>
                      <a:pt x="4011725" y="653123"/>
                    </a:lnTo>
                    <a:cubicBezTo>
                      <a:pt x="4011725" y="741310"/>
                      <a:pt x="3940235" y="812800"/>
                      <a:pt x="3852049" y="812800"/>
                    </a:cubicBezTo>
                    <a:lnTo>
                      <a:pt x="159677" y="812800"/>
                    </a:lnTo>
                    <a:cubicBezTo>
                      <a:pt x="71490" y="812800"/>
                      <a:pt x="0" y="741310"/>
                      <a:pt x="0" y="653123"/>
                    </a:cubicBezTo>
                    <a:lnTo>
                      <a:pt x="0" y="159677"/>
                    </a:lnTo>
                    <a:cubicBezTo>
                      <a:pt x="0" y="71490"/>
                      <a:pt x="71490" y="0"/>
                      <a:pt x="159677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88080A-0C5A-E38E-2A12-B4B076F8D5C1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4011725" cy="8890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333"/>
                  </a:lnSpc>
                </a:pPr>
                <a:endParaRPr sz="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CA175E6D-5AD0-1E3D-F112-28630B74F72C}"/>
                </a:ext>
              </a:extLst>
            </p:cNvPr>
            <p:cNvSpPr txBox="1"/>
            <p:nvPr/>
          </p:nvSpPr>
          <p:spPr>
            <a:xfrm>
              <a:off x="325250" y="-36571"/>
              <a:ext cx="5814163" cy="1124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NHÓM BÀN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BB1D0E-A083-8E9B-1B12-BB1EDD29DA5C}"/>
              </a:ext>
            </a:extLst>
          </p:cNvPr>
          <p:cNvSpPr txBox="1"/>
          <p:nvPr/>
        </p:nvSpPr>
        <p:spPr>
          <a:xfrm>
            <a:off x="3990438" y="1215485"/>
            <a:ext cx="2124219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VN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963F1F-FEEB-5D41-D3D5-C1F7096FD4FB}"/>
                  </a:ext>
                </a:extLst>
              </p:cNvPr>
              <p:cNvSpPr txBox="1"/>
              <p:nvPr/>
            </p:nvSpPr>
            <p:spPr>
              <a:xfrm>
                <a:off x="2443655" y="1774612"/>
                <a:ext cx="4871545" cy="5717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25 = 1 000 (m</a:t>
                </a:r>
                <a:r>
                  <a:rPr lang="en-US" sz="2400" baseline="30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trắm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cỏ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 = 2 000 (con)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mè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 = 1 000 (con)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trắm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cỏ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2 000 con.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	   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mè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1 000 con.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963F1F-FEEB-5D41-D3D5-C1F7096FD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55" y="1774612"/>
                <a:ext cx="4871545" cy="5717976"/>
              </a:xfrm>
              <a:prstGeom prst="rect">
                <a:avLst/>
              </a:prstGeom>
              <a:blipFill>
                <a:blip r:embed="rId4"/>
                <a:stretch>
                  <a:fillRect l="-2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4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517D616F-7D11-6BAF-9D67-3406ACBDC5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562</Words>
  <PresentationFormat>Widescreen</PresentationFormat>
  <Paragraphs>60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UTM Avo</vt:lpstr>
      <vt:lpstr>Calibri Light</vt:lpstr>
      <vt:lpstr>Cambria Math</vt:lpstr>
      <vt:lpstr>1_Office Theme</vt:lpstr>
      <vt:lpstr>Office Theme</vt:lpstr>
      <vt:lpstr>6_Office Theme</vt:lpstr>
      <vt:lpstr>7_Office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2023-12-26T09:29:01Z</dcterms:modified>
</cp:coreProperties>
</file>