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56" r:id="rId4"/>
    <p:sldId id="290" r:id="rId5"/>
    <p:sldId id="286" r:id="rId6"/>
    <p:sldId id="297" r:id="rId7"/>
    <p:sldId id="257" r:id="rId8"/>
    <p:sldId id="299" r:id="rId9"/>
    <p:sldId id="305" r:id="rId10"/>
    <p:sldId id="303" r:id="rId11"/>
    <p:sldId id="304" r:id="rId12"/>
    <p:sldId id="308" r:id="rId13"/>
    <p:sldId id="309" r:id="rId14"/>
    <p:sldId id="310" r:id="rId15"/>
    <p:sldId id="295" r:id="rId16"/>
    <p:sldId id="302" r:id="rId17"/>
    <p:sldId id="291" r:id="rId18"/>
    <p:sldId id="313" r:id="rId19"/>
    <p:sldId id="311" r:id="rId20"/>
    <p:sldId id="301" r:id="rId21"/>
    <p:sldId id="300" r:id="rId22"/>
    <p:sldId id="314" r:id="rId23"/>
    <p:sldId id="317" r:id="rId24"/>
    <p:sldId id="296" r:id="rId25"/>
    <p:sldId id="298" r:id="rId26"/>
    <p:sldId id="306" r:id="rId27"/>
    <p:sldId id="318" r:id="rId28"/>
    <p:sldId id="315"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6/16/2022</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6/16/2022</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0" y="0"/>
            <a:ext cx="12191980" cy="6857990"/>
          </a:xfrm>
          <a:prstGeom prst="rect">
            <a:avLst/>
          </a:prstGeom>
        </p:spPr>
      </p:pic>
      <p:sp>
        <p:nvSpPr>
          <p:cNvPr id="5" name="Rectangle 4">
            <a:extLst>
              <a:ext uri="{FF2B5EF4-FFF2-40B4-BE49-F238E27FC236}">
                <a16:creationId xmlns:a16="http://schemas.microsoft.com/office/drawing/2014/main" id="{2CD623C5-6D1E-1FFC-A49B-DBE5C7811E75}"/>
              </a:ext>
            </a:extLst>
          </p:cNvPr>
          <p:cNvSpPr/>
          <p:nvPr/>
        </p:nvSpPr>
        <p:spPr>
          <a:xfrm>
            <a:off x="1506496" y="1137313"/>
            <a:ext cx="9179008" cy="3106075"/>
          </a:xfrm>
          <a:prstGeom prst="rect">
            <a:avLst/>
          </a:prstGeom>
          <a:noFill/>
        </p:spPr>
        <p:txBody>
          <a:bodyPr wrap="square" lIns="91440" tIns="45720" rIns="91440" bIns="45720">
            <a:prstTxWarp prst="textChevron">
              <a:avLst/>
            </a:prstTxWarp>
            <a:spAutoFit/>
          </a:bodyPr>
          <a:lstStyle/>
          <a:p>
            <a:pPr algn="ctr"/>
            <a:r>
              <a:rPr lang="en-US" sz="8000" b="1" cap="none" spc="0">
                <a:ln w="12700">
                  <a:solidFill>
                    <a:srgbClr val="0070C0"/>
                  </a:solidFill>
                  <a:prstDash val="solid"/>
                </a:ln>
                <a:solidFill>
                  <a:srgbClr val="FFFF00"/>
                </a:solidFill>
                <a:effectLst>
                  <a:innerShdw blurRad="177800">
                    <a:schemeClr val="accent3">
                      <a:lumMod val="50000"/>
                    </a:schemeClr>
                  </a:innerShdw>
                </a:effectLst>
                <a:latin typeface="Algerian" panose="04020705040A02060702" pitchFamily="82" charset="0"/>
              </a:rPr>
              <a:t>NGỮ VĂN 7</a:t>
            </a:r>
          </a:p>
        </p:txBody>
      </p:sp>
    </p:spTree>
    <p:extLst>
      <p:ext uri="{BB962C8B-B14F-4D97-AF65-F5344CB8AC3E}">
        <p14:creationId xmlns:p14="http://schemas.microsoft.com/office/powerpoint/2010/main" val="284048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2290273"/>
            <a:ext cx="7401636"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1D344DE-20E8-ECF0-F45F-744E039C4F3B}"/>
              </a:ext>
            </a:extLst>
          </p:cNvPr>
          <p:cNvSpPr txBox="1"/>
          <p:nvPr/>
        </p:nvSpPr>
        <p:spPr>
          <a:xfrm>
            <a:off x="5732061" y="4365939"/>
            <a:ext cx="6088623" cy="231217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17391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0A90F9-2BE5-DA0D-8FB1-8CE3F2C8C65D}"/>
              </a:ext>
            </a:extLst>
          </p:cNvPr>
          <p:cNvSpPr txBox="1"/>
          <p:nvPr/>
        </p:nvSpPr>
        <p:spPr>
          <a:xfrm>
            <a:off x="1078944" y="1990445"/>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b. Xuất xứ:</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C2FE0A-F867-0624-3CAE-10194E6FEE7B}"/>
              </a:ext>
            </a:extLst>
          </p:cNvPr>
          <p:cNvSpPr txBox="1"/>
          <p:nvPr/>
        </p:nvSpPr>
        <p:spPr>
          <a:xfrm>
            <a:off x="3273771" y="1990445"/>
            <a:ext cx="6093724" cy="1015663"/>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trích “</a:t>
            </a:r>
            <a:r>
              <a:rPr lang="en-US" sz="3000" b="1" i="1">
                <a:solidFill>
                  <a:srgbClr val="FFFF00"/>
                </a:solidFill>
                <a:effectLst/>
                <a:latin typeface="Times New Roman" panose="02020603050405020304" pitchFamily="18" charset="0"/>
                <a:ea typeface="Calibri" panose="020F0502020204030204" pitchFamily="34" charset="0"/>
              </a:rPr>
              <a:t>Tuyển tập Võ Quảng, tập II</a:t>
            </a:r>
            <a:r>
              <a:rPr lang="en-US" sz="3000">
                <a:solidFill>
                  <a:srgbClr val="FFFF00"/>
                </a:solidFill>
                <a:effectLst/>
                <a:latin typeface="Times New Roman" panose="02020603050405020304" pitchFamily="18" charset="0"/>
                <a:ea typeface="Calibri" panose="020F0502020204030204" pitchFamily="34" charset="0"/>
              </a:rPr>
              <a:t>” (NXB Văn học, HN, 1998)</a:t>
            </a:r>
            <a:endParaRPr lang="en-US" sz="3000">
              <a:solidFill>
                <a:srgbClr val="FFFF00"/>
              </a:solidFill>
            </a:endParaRPr>
          </a:p>
        </p:txBody>
      </p:sp>
      <p:sp>
        <p:nvSpPr>
          <p:cNvPr id="13" name="TextBox 12">
            <a:extLst>
              <a:ext uri="{FF2B5EF4-FFF2-40B4-BE49-F238E27FC236}">
                <a16:creationId xmlns:a16="http://schemas.microsoft.com/office/drawing/2014/main" id="{25181D8F-CAD9-BCE5-99E5-25540AF523BE}"/>
              </a:ext>
            </a:extLst>
          </p:cNvPr>
          <p:cNvSpPr txBox="1"/>
          <p:nvPr/>
        </p:nvSpPr>
        <p:spPr>
          <a:xfrm>
            <a:off x="1078944" y="315178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c. Thể</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loại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85855E2-E0C4-48BB-E730-314BE1B00A8B}"/>
              </a:ext>
            </a:extLst>
          </p:cNvPr>
          <p:cNvSpPr txBox="1"/>
          <p:nvPr/>
        </p:nvSpPr>
        <p:spPr>
          <a:xfrm>
            <a:off x="3273771" y="3178463"/>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thể thơ năm chữ tự do</a:t>
            </a:r>
            <a:endParaRPr lang="en-US" sz="3000">
              <a:solidFill>
                <a:srgbClr val="FFFF00"/>
              </a:solidFill>
            </a:endParaRPr>
          </a:p>
        </p:txBody>
      </p:sp>
      <p:sp>
        <p:nvSpPr>
          <p:cNvPr id="17" name="TextBox 16">
            <a:extLst>
              <a:ext uri="{FF2B5EF4-FFF2-40B4-BE49-F238E27FC236}">
                <a16:creationId xmlns:a16="http://schemas.microsoft.com/office/drawing/2014/main" id="{740E8CEF-746A-9AE4-2904-6529F5EA38C9}"/>
              </a:ext>
            </a:extLst>
          </p:cNvPr>
          <p:cNvSpPr txBox="1"/>
          <p:nvPr/>
        </p:nvSpPr>
        <p:spPr>
          <a:xfrm>
            <a:off x="1078944" y="3851468"/>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d. Đề</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tài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8553F69-7F4A-DE9F-B290-E5AD9BCA562D}"/>
              </a:ext>
            </a:extLst>
          </p:cNvPr>
          <p:cNvSpPr txBox="1"/>
          <p:nvPr/>
        </p:nvSpPr>
        <p:spPr>
          <a:xfrm>
            <a:off x="3273771" y="3904816"/>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Tuổi thơ và thiên nhiên</a:t>
            </a:r>
            <a:endParaRPr lang="en-US" sz="3000">
              <a:solidFill>
                <a:srgbClr val="FFFF00"/>
              </a:solidFill>
            </a:endParaRPr>
          </a:p>
        </p:txBody>
      </p:sp>
      <p:sp>
        <p:nvSpPr>
          <p:cNvPr id="19" name="TextBox 18">
            <a:extLst>
              <a:ext uri="{FF2B5EF4-FFF2-40B4-BE49-F238E27FC236}">
                <a16:creationId xmlns:a16="http://schemas.microsoft.com/office/drawing/2014/main" id="{5F4D6587-C832-F85A-4615-978D2E7B02F8}"/>
              </a:ext>
            </a:extLst>
          </p:cNvPr>
          <p:cNvSpPr txBox="1"/>
          <p:nvPr/>
        </p:nvSpPr>
        <p:spPr>
          <a:xfrm>
            <a:off x="1078943" y="454269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e. Bố</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cục</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2668050-6E43-EF64-5649-0A25B6FD06DC}"/>
              </a:ext>
            </a:extLst>
          </p:cNvPr>
          <p:cNvSpPr txBox="1"/>
          <p:nvPr/>
        </p:nvSpPr>
        <p:spPr>
          <a:xfrm>
            <a:off x="3273770" y="4596047"/>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2 phần</a:t>
            </a:r>
            <a:endParaRPr lang="en-US" sz="3000">
              <a:solidFill>
                <a:srgbClr val="FFFF00"/>
              </a:solidFill>
            </a:endParaRPr>
          </a:p>
        </p:txBody>
      </p:sp>
    </p:spTree>
    <p:extLst>
      <p:ext uri="{BB962C8B-B14F-4D97-AF65-F5344CB8AC3E}">
        <p14:creationId xmlns:p14="http://schemas.microsoft.com/office/powerpoint/2010/main" val="13641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01647" y="4778320"/>
            <a:ext cx="4871540" cy="1384995"/>
          </a:xfrm>
          <a:prstGeom prst="rect">
            <a:avLst/>
          </a:prstGeom>
          <a:noFill/>
        </p:spPr>
        <p:txBody>
          <a:bodyPr wrap="square">
            <a:spAutoFit/>
          </a:bodyPr>
          <a:lstStyle/>
          <a:p>
            <a:pPr algn="ctr"/>
            <a:r>
              <a:rPr lang="en-US" sz="2800" b="1">
                <a:solidFill>
                  <a:srgbClr val="FFFF00"/>
                </a:solidFill>
                <a:effectLst/>
                <a:latin typeface="Times New Roman" panose="02020603050405020304" pitchFamily="18" charset="0"/>
                <a:ea typeface="Calibri" panose="020F0502020204030204" pitchFamily="34" charset="0"/>
              </a:rPr>
              <a:t>Tâm trạng, cảm nhận chung về thời gian, không gian của nhân vật “tôi”.</a:t>
            </a:r>
            <a:endParaRPr lang="en-US" sz="2800" b="1">
              <a:solidFill>
                <a:srgbClr val="FFFF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a:solidFill>
                  <a:srgbClr val="FFFF00"/>
                </a:solidFill>
                <a:latin typeface="Times New Roman" panose="02020603050405020304" pitchFamily="18" charset="0"/>
                <a:ea typeface="Calibri" panose="020F0502020204030204" pitchFamily="34" charset="0"/>
              </a:rPr>
              <a:t>Những ấn tượng, cảm nhận của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nhân vật “tôi” về khung cảnh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bầu trời đêm.</a:t>
            </a:r>
            <a:endParaRPr lang="en-US" sz="2800" b="1">
              <a:solidFill>
                <a:srgbClr val="FFFF00"/>
              </a:solidFill>
            </a:endParaRPr>
          </a:p>
        </p:txBody>
      </p:sp>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Phát hiện và chỉ ra các chi tiết, từ ngữ để nhận biết thời gian, không gian được miêu tả.</a:t>
            </a:r>
          </a:p>
          <a:p>
            <a:pPr marL="91440" lvl="0" algn="just">
              <a:lnSpc>
                <a:spcPct val="115000"/>
              </a:lnSpc>
              <a:buFont typeface="Symbol" panose="05050102010706020507" pitchFamily="18" charset="2"/>
              <a:buChar char="-"/>
              <a:tabLst>
                <a:tab pos="283845" algn="l"/>
              </a:tabLst>
            </a:pPr>
            <a:r>
              <a:rPr lang="en-US" sz="2800">
                <a:solidFill>
                  <a:srgbClr val="000000"/>
                </a:solidFill>
                <a:effectLst/>
                <a:latin typeface="Times New Roman" panose="02020603050405020304" pitchFamily="18" charset="0"/>
                <a:ea typeface="Calibri" panose="020F0502020204030204" pitchFamily="34" charset="0"/>
              </a:rPr>
              <a:t> Cho biết nhân vật trữ tình “tôi” được nhắc đến trong bài thơ là ai, đang làm gì và tâm trạng của nhân vật được thể hiện như thế nào. </a:t>
            </a:r>
            <a:endParaRPr lang="en-US" sz="280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249433"/>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 </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00465" y="2547640"/>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376177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289774" y="205809"/>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Thời gian: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249433"/>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rgbClr val="0070C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a:ln>
                  <a:noFill/>
                </a:ln>
                <a:solidFill>
                  <a:srgbClr val="0070C0"/>
                </a:solidFill>
                <a:effectLst/>
                <a:uLnTx/>
                <a:uFillTx/>
                <a:latin typeface="+mj-lt"/>
                <a:ea typeface="Calibri" panose="020F0502020204030204" pitchFamily="34" charset="0"/>
                <a:cs typeface="Times New Roman" panose="02020603050405020304" pitchFamily="18" charset="0"/>
              </a:rPr>
              <a:t> gian:</a:t>
            </a: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a:ln>
                  <a:noFill/>
                </a:ln>
                <a:solidFill>
                  <a:prstClr val="black"/>
                </a:solidFill>
                <a:effectLst/>
                <a:uLnTx/>
                <a:uFillTx/>
                <a:latin typeface="+mj-lt"/>
                <a:ea typeface="Calibri" panose="020F0502020204030204" pitchFamily="34" charset="0"/>
                <a:cs typeface="Times New Roman" panose="02020603050405020304" pitchFamily="18" charset="0"/>
              </a:rPr>
              <a:t>Cảm nhận chung về khung cảnh:</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a:solidFill>
                  <a:schemeClr val="accent2">
                    <a:lumMod val="75000"/>
                  </a:schemeClr>
                </a:solidFill>
                <a:latin typeface="+mj-lt"/>
                <a:ea typeface="Calibri" panose="020F0502020204030204" pitchFamily="34" charset="0"/>
                <a:cs typeface="Times New Roman" panose="02020603050405020304" pitchFamily="18" charset="0"/>
              </a:rPr>
              <a:t>Nhân vật trữ tình “tôi”</a:t>
            </a:r>
            <a:r>
              <a:rPr kumimoji="0" lang="en-US" sz="2800" b="1" i="0" u="none" strike="noStrike" kern="1200" cap="none" spc="0" normalizeH="0" baseline="0" noProof="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111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Những ấn tượng về khung cảnh bầu trời đêm qua trí tưởng tượng của nhân vật “tôi” trong 4 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3057526" y="1934985"/>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trình bày: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Những sự vật nào trên bầu trời đêm được nhân vật “tôi” quan sát và miêu tả?</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Tác giả đã sử dụng những biện pháp tu từ nào trong 4 khổ thơ miêu tả khung cảnh bầu trời đêm?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4494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a:solidFill>
                  <a:srgbClr val="FFFF00"/>
                </a:solidFill>
              </a:rPr>
              <a:t>Văn bản 3</a:t>
            </a:r>
          </a:p>
          <a:p>
            <a:r>
              <a:rPr lang="en-US" sz="5400" b="1">
                <a:solidFill>
                  <a:srgbClr val="FFFF00"/>
                </a:solidFill>
              </a:rPr>
              <a:t>NGÀN SAO LÀM VIỆC</a:t>
            </a:r>
          </a:p>
          <a:p>
            <a:r>
              <a:rPr lang="en-US" sz="5400" b="1">
                <a:solidFill>
                  <a:srgbClr val="FFFF00"/>
                </a:solidFill>
              </a:rPr>
              <a:t>_Võ Quảng_</a:t>
            </a:r>
          </a:p>
        </p:txBody>
      </p:sp>
    </p:spTree>
    <p:extLst>
      <p:ext uri="{BB962C8B-B14F-4D97-AF65-F5344CB8AC3E}">
        <p14:creationId xmlns:p14="http://schemas.microsoft.com/office/powerpoint/2010/main" val="288098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wind"/>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42995"/>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biện pháp nghệ thuật được tác giả sử dụng trong bài thơ.</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bài thơ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 sao làm việc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18705"/>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Nghệ thuật: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Nội dung:</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05195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thể thơ 5 chữ</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biện pháp tu từ (so sánh, nhân hóa), từ ngữ giàu sức gợi hình.</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54747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 đó, khơi gợi tình yêu với thiên nhiên trong mỗi người</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pic>
        <p:nvPicPr>
          <p:cNvPr id="7" name="Picture 2" descr="A picture containing food&#10;&#10;Description automatically generated">
            <a:extLst>
              <a:ext uri="{FF2B5EF4-FFF2-40B4-BE49-F238E27FC236}">
                <a16:creationId xmlns:a16="http://schemas.microsoft.com/office/drawing/2014/main" id="{C0EEFC9D-3DBF-FEFA-6021-108F3D44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954" y="997046"/>
            <a:ext cx="5591908" cy="419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624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28" name="图片 3" descr="dbbdf7ebe7fa68866d08b93311b00402">
            <a:extLst>
              <a:ext uri="{FF2B5EF4-FFF2-40B4-BE49-F238E27FC236}">
                <a16:creationId xmlns:a16="http://schemas.microsoft.com/office/drawing/2014/main" id="{971497F2-EF85-4F00-9004-57377C230699}"/>
              </a:ext>
            </a:extLst>
          </p:cNvPr>
          <p:cNvPicPr>
            <a:picLocks noChangeAspect="1"/>
          </p:cNvPicPr>
          <p:nvPr/>
        </p:nvPicPr>
        <p:blipFill>
          <a:blip r:embed="rId4"/>
          <a:stretch>
            <a:fillRect/>
          </a:stretch>
        </p:blipFill>
        <p:spPr>
          <a:xfrm>
            <a:off x="10931857" y="259307"/>
            <a:ext cx="1778758" cy="1144182"/>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269199" y="2105561"/>
            <a:ext cx="602600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KHỞI ĐỘNG</a:t>
            </a:r>
          </a:p>
        </p:txBody>
      </p:sp>
      <p:pic>
        <p:nvPicPr>
          <p:cNvPr id="6"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25168" y="-407160"/>
            <a:ext cx="2393981" cy="1539923"/>
          </a:xfrm>
          <a:prstGeom prst="rect">
            <a:avLst/>
          </a:prstGeom>
        </p:spPr>
      </p:pic>
    </p:spTree>
    <p:extLst>
      <p:ext uri="{BB962C8B-B14F-4D97-AF65-F5344CB8AC3E}">
        <p14:creationId xmlns:p14="http://schemas.microsoft.com/office/powerpoint/2010/main" val="4271097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 name="图片 8" descr="f7d30ea4b628d33971365e72821aa1c5"/>
          <p:cNvPicPr>
            <a:picLocks noChangeAspect="1"/>
          </p:cNvPicPr>
          <p:nvPr/>
        </p:nvPicPr>
        <p:blipFill>
          <a:blip r:embed="rId5"/>
          <a:srcRect l="16885" t="7870" r="18795" b="24954"/>
          <a:stretch>
            <a:fillRect/>
          </a:stretch>
        </p:blipFill>
        <p:spPr>
          <a:xfrm>
            <a:off x="6976964" y="1678675"/>
            <a:ext cx="827051" cy="864595"/>
          </a:xfrm>
          <a:prstGeom prst="rect">
            <a:avLst/>
          </a:prstGeom>
        </p:spPr>
      </p:pic>
      <p:pic>
        <p:nvPicPr>
          <p:cNvPr id="30" name="图片 29" descr="8b0fccb2e21d61b25266c16d7d822443"/>
          <p:cNvPicPr>
            <a:picLocks noChangeAspect="1"/>
          </p:cNvPicPr>
          <p:nvPr/>
        </p:nvPicPr>
        <p:blipFill>
          <a:blip r:embed="rId6"/>
          <a:srcRect r="3242"/>
          <a:stretch>
            <a:fillRect/>
          </a:stretch>
        </p:blipFill>
        <p:spPr>
          <a:xfrm>
            <a:off x="9330690" y="0"/>
            <a:ext cx="2880360" cy="1807210"/>
          </a:xfrm>
          <a:prstGeom prst="rect">
            <a:avLst/>
          </a:prstGeom>
        </p:spPr>
      </p:pic>
      <p:pic>
        <p:nvPicPr>
          <p:cNvPr id="2" name="V7-vẻ đẹp bầu trời sao">
            <a:hlinkClick r:id="" action="ppaction://media"/>
            <a:extLst>
              <a:ext uri="{FF2B5EF4-FFF2-40B4-BE49-F238E27FC236}">
                <a16:creationId xmlns:a16="http://schemas.microsoft.com/office/drawing/2014/main" id="{DC1705D3-1534-93F0-109D-9269E5D72C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539" y="196654"/>
            <a:ext cx="6464692" cy="6464692"/>
          </a:xfrm>
          <a:prstGeom prst="rect">
            <a:avLst/>
          </a:prstGeom>
        </p:spPr>
      </p:pic>
      <p:sp>
        <p:nvSpPr>
          <p:cNvPr id="10" name="TextBox 9">
            <a:extLst>
              <a:ext uri="{FF2B5EF4-FFF2-40B4-BE49-F238E27FC236}">
                <a16:creationId xmlns:a16="http://schemas.microsoft.com/office/drawing/2014/main" id="{BCC77C26-FA7D-E447-B591-CC52ACE44528}"/>
              </a:ext>
            </a:extLst>
          </p:cNvPr>
          <p:cNvSpPr txBox="1"/>
          <p:nvPr/>
        </p:nvSpPr>
        <p:spPr>
          <a:xfrm>
            <a:off x="6722943" y="2570563"/>
            <a:ext cx="5428113" cy="3046988"/>
          </a:xfrm>
          <a:prstGeom prst="rect">
            <a:avLst/>
          </a:prstGeom>
          <a:noFill/>
        </p:spPr>
        <p:txBody>
          <a:bodyPr wrap="square">
            <a:spAutoFit/>
          </a:bodyPr>
          <a:lstStyle/>
          <a:p>
            <a:pPr algn="just"/>
            <a:r>
              <a:rPr lang="en-US" sz="3200" b="1" i="1">
                <a:effectLst/>
                <a:latin typeface="Times New Roman" panose="02020603050405020304" pitchFamily="18" charset="0"/>
                <a:ea typeface="Calibri" panose="020F0502020204030204" pitchFamily="34" charset="0"/>
              </a:rPr>
              <a:t>Em đã từng được quan sát bầu trời cao rộng lúc hoàng hôn hay khi đêm xuống chưa? </a:t>
            </a:r>
          </a:p>
          <a:p>
            <a:pPr algn="just"/>
            <a:r>
              <a:rPr lang="en-US" sz="3200" b="1" i="1">
                <a:effectLst/>
                <a:latin typeface="Times New Roman" panose="02020603050405020304" pitchFamily="18" charset="0"/>
                <a:ea typeface="Calibri" panose="020F0502020204030204" pitchFamily="34" charset="0"/>
              </a:rPr>
              <a:t>Hãy chia sẻ cho các bạn những cảm nhận của em về khung cảnh đó.</a:t>
            </a:r>
            <a:endParaRPr lang="en-US" sz="3200" i="1"/>
          </a:p>
        </p:txBody>
      </p:sp>
    </p:spTree>
    <p:extLst>
      <p:ext uri="{BB962C8B-B14F-4D97-AF65-F5344CB8AC3E}">
        <p14:creationId xmlns:p14="http://schemas.microsoft.com/office/powerpoint/2010/main" val="3216626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2840572" y="977294"/>
            <a:ext cx="8162811"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KIẾN THỨC MỚI</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5752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algn="just">
              <a:lnSpc>
                <a:spcPct val="115000"/>
              </a:lnSpc>
              <a:tabLst>
                <a:tab pos="228600" algn="l"/>
              </a:tabLst>
            </a:pPr>
            <a:r>
              <a:rPr lang="en-US" sz="3000" b="1">
                <a:solidFill>
                  <a:schemeClr val="bg1"/>
                </a:solidFill>
                <a:effectLst/>
                <a:latin typeface="+mj-lt"/>
                <a:ea typeface="Times New Roman" panose="02020603050405020304" pitchFamily="18" charset="0"/>
                <a:cs typeface="Times New Roman" panose="02020603050405020304" pitchFamily="18" charset="0"/>
              </a:rPr>
              <a:t>1. Tác giả:</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r>
              <a:rPr lang="en-US" sz="3000" b="1">
                <a:solidFill>
                  <a:schemeClr val="bg1"/>
                </a:solidFill>
                <a:effectLst/>
                <a:latin typeface="+mj-lt"/>
                <a:ea typeface="Times New Roman" panose="02020603050405020304" pitchFamily="18" charset="0"/>
                <a:cs typeface="Times New Roman" panose="02020603050405020304" pitchFamily="18" charset="0"/>
              </a:rPr>
              <a:t>Võ Quảng</a:t>
            </a:r>
            <a:endParaRPr lang="en-US" sz="3000">
              <a:solidFill>
                <a:schemeClr val="bg1"/>
              </a:solidFill>
              <a:latin typeface="+mj-lt"/>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Tác giả:</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Võ Quảng</a:t>
            </a:r>
            <a:endParaRPr kumimoji="0" lang="en-US" sz="3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1094</Words>
  <Application>Microsoft Office PowerPoint</Application>
  <PresentationFormat>Widescreen</PresentationFormat>
  <Paragraphs>132</Paragraphs>
  <Slides>28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Algerian</vt:lpstr>
      <vt:lpstr>Arial</vt:lpstr>
      <vt:lpstr>Calibri</vt:lpstr>
      <vt:lpstr>Calibri Light</vt:lpstr>
      <vt:lpstr>iCielPr Outfitter Script</vt:lpstr>
      <vt:lpstr>Symbol</vt:lpstr>
      <vt:lpstr>Times New Roman</vt:lpstr>
      <vt:lpstr>Office Theme</vt:lpstr>
      <vt:lpstr>Office 主题</vt:lpstr>
      <vt:lpstr>PowerPoint Presentation</vt:lpstr>
      <vt:lpstr>BÀI 1: BẦU TRỜI TUỔI THƠ</vt:lpstr>
      <vt:lpstr>PowerPoint Presentation</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Trần Thị Bạch Tuyết</cp:lastModifiedBy>
  <cp:revision>65</cp:revision>
  <dcterms:created xsi:type="dcterms:W3CDTF">2022-06-14T08:53:21Z</dcterms:created>
  <dcterms:modified xsi:type="dcterms:W3CDTF">2022-06-16T03:02:11Z</dcterms:modified>
</cp:coreProperties>
</file>