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5"/>
  </p:notesMasterIdLst>
  <p:sldIdLst>
    <p:sldId id="300" r:id="rId2"/>
    <p:sldId id="328" r:id="rId3"/>
    <p:sldId id="260" r:id="rId4"/>
    <p:sldId id="303" r:id="rId5"/>
    <p:sldId id="306" r:id="rId6"/>
    <p:sldId id="307" r:id="rId7"/>
    <p:sldId id="308" r:id="rId8"/>
    <p:sldId id="309" r:id="rId9"/>
    <p:sldId id="311" r:id="rId10"/>
    <p:sldId id="316" r:id="rId11"/>
    <p:sldId id="319" r:id="rId12"/>
    <p:sldId id="329" r:id="rId13"/>
    <p:sldId id="323"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B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29" autoAdjust="0"/>
    <p:restoredTop sz="93457" autoAdjust="0"/>
  </p:normalViewPr>
  <p:slideViewPr>
    <p:cSldViewPr snapToGrid="0">
      <p:cViewPr varScale="1">
        <p:scale>
          <a:sx n="48" d="100"/>
          <a:sy n="48" d="100"/>
        </p:scale>
        <p:origin x="-50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4281DC2-E91B-4C87-8B5E-947FE03CF15A}" type="datetimeFigureOut">
              <a:rPr lang="en-US"/>
              <a:pPr>
                <a:defRPr/>
              </a:pPr>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BAF165-6442-4A18-A071-8162E0B42E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009D8A-A888-4F3F-B721-CEF15627869F}"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C32093-01C2-445B-A4B7-857244EC4EA3}"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D92963-E1CF-448A-8E08-51913B2219A5}" type="datetimeFigureOut">
              <a:rPr lang="en-US"/>
              <a:pPr>
                <a:defRPr/>
              </a:pPr>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1286A-A21A-4A93-9D39-D12B6FA667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3DEE39-A8DF-4154-B6D2-9984F31B8F7A}" type="datetimeFigureOut">
              <a:rPr lang="en-US"/>
              <a:pPr>
                <a:defRPr/>
              </a:pPr>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54D006-1210-4D9B-B862-EAC61FC8B9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8DAB0D-FB2D-43BB-BA75-5783B3AC2F25}" type="datetimeFigureOut">
              <a:rPr lang="en-US"/>
              <a:pPr>
                <a:defRPr/>
              </a:pPr>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EE0B5-E4DA-4DBA-A964-14A8DB062A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72A129-F8EA-464D-A74C-0B122F22222A}" type="datetimeFigureOut">
              <a:rPr lang="en-US"/>
              <a:pPr>
                <a:defRPr/>
              </a:pPr>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928EC-1CB8-480B-9037-FAEB778DAE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DB4F22-8B22-4A81-B818-D18E946778FA}" type="datetimeFigureOut">
              <a:rPr lang="en-US"/>
              <a:pPr>
                <a:defRPr/>
              </a:pPr>
              <a:t>8/8/2022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27329-7F45-4850-9D09-8C26C7B74E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CDF59FB-6A51-4A54-9B2F-65F6B708B297}" type="datetimeFigureOut">
              <a:rPr lang="en-US"/>
              <a:pPr>
                <a:defRPr/>
              </a:pPr>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87063D-DE89-487E-8D8E-F93BDDC31F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053A9-E2CA-4FE1-8A2C-14C5BC7ECD6A}" type="datetimeFigureOut">
              <a:rPr lang="en-US"/>
              <a:pPr>
                <a:defRPr/>
              </a:pPr>
              <a:t>8/8/2022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B5CADA-86DB-4D14-9F64-0AF65A8AE0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3A7E06-A4B5-46D7-BD0B-C25371F432EE}" type="datetimeFigureOut">
              <a:rPr lang="en-US"/>
              <a:pPr>
                <a:defRPr/>
              </a:pPr>
              <a:t>8/8/2022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6C6438-CC18-40E3-A34C-F8AE11A784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2EA723-5591-42E5-8EDC-D1660C6BAEFA}" type="datetimeFigureOut">
              <a:rPr lang="en-US"/>
              <a:pPr>
                <a:defRPr/>
              </a:pPr>
              <a:t>8/8/2022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615FFB-1875-44AF-ADD1-33DDEDEBC2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825AEE-FED4-473F-9610-D868B0876C01}" type="datetimeFigureOut">
              <a:rPr lang="en-US"/>
              <a:pPr>
                <a:defRPr/>
              </a:pPr>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139485-AC44-4BA4-A3DB-3ABA069140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A6D490-4329-4E79-ABF2-9B8031800A2D}" type="datetimeFigureOut">
              <a:rPr lang="en-US"/>
              <a:pPr>
                <a:defRPr/>
              </a:pPr>
              <a:t>8/8/2022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194DD6-2DCD-4790-84CD-D483F6D699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C9C3EE8-229C-4444-ABE7-44ADBFF488B6}" type="datetimeFigureOut">
              <a:rPr lang="en-US"/>
              <a:pPr>
                <a:defRPr/>
              </a:pPr>
              <a:t>8/8/2022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5CCBD95-69EF-48F1-B6FE-F660BFE1D3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0"/>
            <a:ext cx="12112625" cy="6891338"/>
          </a:xfrm>
          <a:prstGeom prst="rect">
            <a:avLst/>
          </a:prstGeom>
          <a:noFill/>
          <a:ln w="9525">
            <a:noFill/>
            <a:miter lim="800000"/>
            <a:headEnd/>
            <a:tailEnd/>
          </a:ln>
        </p:spPr>
      </p:pic>
      <p:sp>
        <p:nvSpPr>
          <p:cNvPr id="2" name="TextBox 1"/>
          <p:cNvSpPr txBox="1">
            <a:spLocks noChangeArrowheads="1"/>
          </p:cNvSpPr>
          <p:nvPr/>
        </p:nvSpPr>
        <p:spPr bwMode="auto">
          <a:xfrm>
            <a:off x="685800" y="300038"/>
            <a:ext cx="10396538" cy="1600200"/>
          </a:xfrm>
          <a:prstGeom prst="rect">
            <a:avLst/>
          </a:prstGeom>
          <a:noFill/>
          <a:ln w="9525">
            <a:noFill/>
            <a:miter lim="800000"/>
            <a:headEnd/>
            <a:tailEnd/>
          </a:ln>
        </p:spPr>
        <p:txBody>
          <a:bodyPr>
            <a:spAutoFit/>
          </a:bodyPr>
          <a:lstStyle/>
          <a:p>
            <a:r>
              <a:rPr lang="en-US" sz="4000" b="1">
                <a:solidFill>
                  <a:srgbClr val="FFFF00"/>
                </a:solidFill>
                <a:latin typeface="Times New Roman" pitchFamily="18" charset="0"/>
                <a:cs typeface="Times New Roman" pitchFamily="18" charset="0"/>
              </a:rPr>
              <a:t>BÀI 9: TRÁI ĐẤT NGÔI NHÀ CHUNG </a:t>
            </a:r>
          </a:p>
          <a:p>
            <a:pPr algn="ctr"/>
            <a:r>
              <a:rPr lang="en-US" sz="4000" b="1">
                <a:solidFill>
                  <a:srgbClr val="FFFF00"/>
                </a:solidFill>
                <a:latin typeface="Times New Roman" pitchFamily="18" charset="0"/>
                <a:cs typeface="Times New Roman" pitchFamily="18" charset="0"/>
              </a:rPr>
              <a:t>(13 TIẾT) </a:t>
            </a:r>
          </a:p>
          <a:p>
            <a:endParaRPr lang="en-US">
              <a:latin typeface="Calibri" pitchFamily="34" charset="0"/>
            </a:endParaRPr>
          </a:p>
        </p:txBody>
      </p:sp>
      <p:pic>
        <p:nvPicPr>
          <p:cNvPr id="14339"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300038"/>
            <a:ext cx="12112625" cy="6889750"/>
          </a:xfrm>
          <a:prstGeom prst="rect">
            <a:avLst/>
          </a:prstGeom>
          <a:noFill/>
          <a:ln w="9525">
            <a:noFill/>
            <a:miter lim="800000"/>
            <a:headEnd/>
            <a:tailEnd/>
          </a:ln>
        </p:spPr>
      </p:pic>
      <p:sp>
        <p:nvSpPr>
          <p:cNvPr id="3" name="TextBox 2"/>
          <p:cNvSpPr txBox="1"/>
          <p:nvPr/>
        </p:nvSpPr>
        <p:spPr>
          <a:xfrm>
            <a:off x="460375" y="581025"/>
            <a:ext cx="12063413" cy="1676400"/>
          </a:xfrm>
          <a:prstGeom prst="rect">
            <a:avLst/>
          </a:prstGeom>
          <a:noFill/>
        </p:spPr>
        <p:txBody>
          <a:bodyPr>
            <a:spAutoFit/>
          </a:bodyPr>
          <a:lstStyle/>
          <a:p>
            <a:r>
              <a:rPr lang="en-US" sz="6000" b="1">
                <a:solidFill>
                  <a:srgbClr val="FF0000"/>
                </a:solidFill>
                <a:latin typeface="Times New Roman" pitchFamily="18" charset="0"/>
                <a:cs typeface="Times New Roman" pitchFamily="18" charset="0"/>
              </a:rPr>
              <a:t>BÀI 9:</a:t>
            </a:r>
            <a:r>
              <a:rPr lang="en-US" sz="6000">
                <a:solidFill>
                  <a:srgbClr val="FF0000"/>
                </a:solidFill>
                <a:latin typeface="Times New Roman" pitchFamily="18" charset="0"/>
                <a:cs typeface="Times New Roman" pitchFamily="18" charset="0"/>
              </a:rPr>
              <a:t> </a:t>
            </a:r>
            <a:r>
              <a:rPr lang="vi-VN" sz="6000" b="1">
                <a:solidFill>
                  <a:srgbClr val="FF0000"/>
                </a:solidFill>
                <a:latin typeface="Times New Roman" pitchFamily="18" charset="0"/>
                <a:cs typeface="Times New Roman" pitchFamily="18" charset="0"/>
              </a:rPr>
              <a:t>HÒA ĐIỆU VỚI TỰ NHIÊN</a:t>
            </a:r>
          </a:p>
          <a:p>
            <a:r>
              <a:rPr lang="vi-VN" sz="4400" b="1">
                <a:solidFill>
                  <a:srgbClr val="FF0000"/>
                </a:solidFill>
                <a:latin typeface="Times New Roman" pitchFamily="18" charset="0"/>
                <a:cs typeface="Times New Roman" pitchFamily="18" charset="0"/>
              </a:rPr>
              <a:t>Văn bản: </a:t>
            </a:r>
            <a:r>
              <a:rPr lang="en-US" sz="4400" b="1">
                <a:solidFill>
                  <a:srgbClr val="FF0000"/>
                </a:solidFill>
                <a:latin typeface="Times New Roman" pitchFamily="18" charset="0"/>
              </a:rPr>
              <a:t>THÂN THIỆN VỚI MÔI TRƯỜNG</a:t>
            </a:r>
            <a:endParaRPr lang="en-US" sz="4400">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11113" y="2265363"/>
            <a:ext cx="4826000" cy="3433762"/>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461963" y="82550"/>
            <a:ext cx="1155700" cy="882650"/>
          </a:xfrm>
          <a:prstGeom prst="rect">
            <a:avLst/>
          </a:prstGeom>
          <a:noFill/>
          <a:ln w="9525">
            <a:noFill/>
            <a:miter lim="800000"/>
            <a:headEnd/>
            <a:tailEnd/>
          </a:ln>
        </p:spPr>
      </p:pic>
      <p:sp>
        <p:nvSpPr>
          <p:cNvPr id="16" name="Rectangle 15">
            <a:extLst>
              <a:ext uri="{FF2B5EF4-FFF2-40B4-BE49-F238E27FC236}"/>
            </a:extLst>
          </p:cNvPr>
          <p:cNvSpPr/>
          <p:nvPr/>
        </p:nvSpPr>
        <p:spPr>
          <a:xfrm>
            <a:off x="993775" y="2428875"/>
            <a:ext cx="3576638" cy="2308225"/>
          </a:xfrm>
          <a:prstGeom prst="rect">
            <a:avLst/>
          </a:prstGeom>
        </p:spPr>
        <p:txBody>
          <a:bodyPr>
            <a:spAutoFit/>
          </a:bodyPr>
          <a:lstStyle/>
          <a:p>
            <a:pPr fontAlgn="auto">
              <a:spcBef>
                <a:spcPts val="0"/>
              </a:spcBef>
              <a:spcAft>
                <a:spcPts val="0"/>
              </a:spcAft>
              <a:defRPr/>
            </a:pPr>
            <a:r>
              <a:rPr lang="vi-VN" sz="3600" i="1" dirty="0">
                <a:latin typeface="+mj-lt"/>
                <a:cs typeface="+mn-cs"/>
              </a:rPr>
              <a:t>? Nêu những biện pháp nghệ thuật được sử dụng trong văn bản?</a:t>
            </a:r>
            <a:endParaRPr lang="en-US" sz="3600" dirty="0">
              <a:latin typeface="+mj-lt"/>
              <a:cs typeface="+mn-cs"/>
            </a:endParaRPr>
          </a:p>
        </p:txBody>
      </p:sp>
      <p:pic>
        <p:nvPicPr>
          <p:cNvPr id="34821" name="Picture 16"/>
          <p:cNvPicPr>
            <a:picLocks noChangeAspect="1"/>
          </p:cNvPicPr>
          <p:nvPr/>
        </p:nvPicPr>
        <p:blipFill>
          <a:blip r:embed="rId5"/>
          <a:srcRect/>
          <a:stretch>
            <a:fillRect/>
          </a:stretch>
        </p:blipFill>
        <p:spPr bwMode="auto">
          <a:xfrm>
            <a:off x="10436225" y="-261938"/>
            <a:ext cx="1982788" cy="1936751"/>
          </a:xfrm>
          <a:prstGeom prst="rect">
            <a:avLst/>
          </a:prstGeom>
          <a:noFill/>
          <a:ln w="9525">
            <a:noFill/>
            <a:miter lim="800000"/>
            <a:headEnd/>
            <a:tailEnd/>
          </a:ln>
        </p:spPr>
      </p:pic>
      <p:pic>
        <p:nvPicPr>
          <p:cNvPr id="34822" name="Picture 17"/>
          <p:cNvPicPr>
            <a:picLocks noChangeAspect="1"/>
          </p:cNvPicPr>
          <p:nvPr/>
        </p:nvPicPr>
        <p:blipFill>
          <a:blip r:embed="rId6"/>
          <a:srcRect/>
          <a:stretch>
            <a:fillRect/>
          </a:stretch>
        </p:blipFill>
        <p:spPr bwMode="auto">
          <a:xfrm>
            <a:off x="4613275" y="3128963"/>
            <a:ext cx="3271838" cy="3090862"/>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1039813" y="-163513"/>
            <a:ext cx="1155700" cy="882651"/>
          </a:xfrm>
          <a:prstGeom prst="rect">
            <a:avLst/>
          </a:prstGeom>
          <a:noFill/>
          <a:ln w="9525">
            <a:noFill/>
            <a:miter lim="800000"/>
            <a:headEnd/>
            <a:tailEnd/>
          </a:ln>
        </p:spPr>
      </p:pic>
      <p:pic>
        <p:nvPicPr>
          <p:cNvPr id="12" name="Picture 11"/>
          <p:cNvPicPr>
            <a:picLocks noChangeAspect="1"/>
          </p:cNvPicPr>
          <p:nvPr/>
        </p:nvPicPr>
        <p:blipFill>
          <a:blip r:embed="rId3"/>
          <a:srcRect/>
          <a:stretch>
            <a:fillRect/>
          </a:stretch>
        </p:blipFill>
        <p:spPr bwMode="auto">
          <a:xfrm>
            <a:off x="4216400" y="723900"/>
            <a:ext cx="4611688" cy="3136900"/>
          </a:xfrm>
          <a:prstGeom prst="rect">
            <a:avLst/>
          </a:prstGeom>
          <a:noFill/>
          <a:ln w="9525">
            <a:noFill/>
            <a:miter lim="800000"/>
            <a:headEnd/>
            <a:tailEnd/>
          </a:ln>
        </p:spPr>
      </p:pic>
      <p:sp>
        <p:nvSpPr>
          <p:cNvPr id="13" name="Rectangle 12">
            <a:extLst>
              <a:ext uri="{FF2B5EF4-FFF2-40B4-BE49-F238E27FC236}"/>
            </a:extLst>
          </p:cNvPr>
          <p:cNvSpPr/>
          <p:nvPr/>
        </p:nvSpPr>
        <p:spPr>
          <a:xfrm>
            <a:off x="4913313" y="647700"/>
            <a:ext cx="4065587" cy="1190625"/>
          </a:xfrm>
          <a:prstGeom prst="rect">
            <a:avLst/>
          </a:prstGeom>
        </p:spPr>
        <p:txBody>
          <a:bodyPr>
            <a:spAutoFit/>
          </a:bodyPr>
          <a:lstStyle/>
          <a:p>
            <a:r>
              <a:rPr lang="vi-VN" sz="3600" i="1">
                <a:latin typeface="Times New Roman" pitchFamily="18" charset="0"/>
              </a:rPr>
              <a:t>? Nội dung chính của văn bản</a:t>
            </a:r>
            <a:r>
              <a:rPr lang="en-US" sz="3600" i="1">
                <a:latin typeface="Times New Roman" pitchFamily="18" charset="0"/>
              </a:rPr>
              <a:t>?</a:t>
            </a:r>
            <a:endParaRPr lang="en-US" sz="3600">
              <a:latin typeface="Calibri" pitchFamily="34" charset="0"/>
            </a:endParaRPr>
          </a:p>
        </p:txBody>
      </p:sp>
      <p:pic>
        <p:nvPicPr>
          <p:cNvPr id="14" name="Picture 13"/>
          <p:cNvPicPr>
            <a:picLocks noChangeAspect="1"/>
          </p:cNvPicPr>
          <p:nvPr/>
        </p:nvPicPr>
        <p:blipFill>
          <a:blip r:embed="rId3"/>
          <a:srcRect/>
          <a:stretch>
            <a:fillRect/>
          </a:stretch>
        </p:blipFill>
        <p:spPr bwMode="auto">
          <a:xfrm>
            <a:off x="7700963" y="2906713"/>
            <a:ext cx="3778250" cy="2547937"/>
          </a:xfrm>
          <a:prstGeom prst="rect">
            <a:avLst/>
          </a:prstGeom>
          <a:noFill/>
          <a:ln w="9525">
            <a:noFill/>
            <a:miter lim="800000"/>
            <a:headEnd/>
            <a:tailEnd/>
          </a:ln>
        </p:spPr>
      </p:pic>
      <p:sp>
        <p:nvSpPr>
          <p:cNvPr id="19" name="Rectangle 18">
            <a:extLst>
              <a:ext uri="{FF2B5EF4-FFF2-40B4-BE49-F238E27FC236}"/>
            </a:extLst>
          </p:cNvPr>
          <p:cNvSpPr/>
          <p:nvPr/>
        </p:nvSpPr>
        <p:spPr>
          <a:xfrm>
            <a:off x="8301038" y="3032125"/>
            <a:ext cx="2746375" cy="1754188"/>
          </a:xfrm>
          <a:prstGeom prst="rect">
            <a:avLst/>
          </a:prstGeom>
        </p:spPr>
        <p:txBody>
          <a:bodyPr>
            <a:spAutoFit/>
          </a:bodyPr>
          <a:lstStyle/>
          <a:p>
            <a:pPr fontAlgn="auto">
              <a:spcBef>
                <a:spcPts val="0"/>
              </a:spcBef>
              <a:spcAft>
                <a:spcPts val="0"/>
              </a:spcAft>
              <a:defRPr/>
            </a:pPr>
            <a:r>
              <a:rPr lang="vi-VN" sz="3600" i="1" dirty="0">
                <a:latin typeface="+mj-lt"/>
                <a:cs typeface="+mn-cs"/>
              </a:rPr>
              <a:t>? Ý nghĩa nhan đề  của văn bản.</a:t>
            </a:r>
            <a:endParaRPr lang="en-US" sz="3600" dirty="0">
              <a:latin typeface="+mj-lt"/>
              <a:cs typeface="+mn-cs"/>
            </a:endParaRPr>
          </a:p>
        </p:txBody>
      </p:sp>
      <p:pic>
        <p:nvPicPr>
          <p:cNvPr id="34828" name="Picture 4"/>
          <p:cNvPicPr>
            <a:picLocks noChangeAspect="1"/>
          </p:cNvPicPr>
          <p:nvPr/>
        </p:nvPicPr>
        <p:blipFill>
          <a:blip r:embed="rId7"/>
          <a:srcRect/>
          <a:stretch>
            <a:fillRect/>
          </a:stretch>
        </p:blipFill>
        <p:spPr bwMode="auto">
          <a:xfrm>
            <a:off x="2973388" y="685800"/>
            <a:ext cx="1328737" cy="1150938"/>
          </a:xfrm>
          <a:prstGeom prst="rect">
            <a:avLst/>
          </a:prstGeom>
          <a:noFill/>
          <a:ln w="9525">
            <a:noFill/>
            <a:miter lim="800000"/>
            <a:headEnd/>
            <a:tailEnd/>
          </a:ln>
        </p:spPr>
      </p:pic>
      <p:pic>
        <p:nvPicPr>
          <p:cNvPr id="34829" name="Picture 19"/>
          <p:cNvPicPr>
            <a:picLocks noChangeAspect="1"/>
          </p:cNvPicPr>
          <p:nvPr/>
        </p:nvPicPr>
        <p:blipFill>
          <a:blip r:embed="rId7"/>
          <a:srcRect/>
          <a:stretch>
            <a:fillRect/>
          </a:stretch>
        </p:blipFill>
        <p:spPr bwMode="auto">
          <a:xfrm>
            <a:off x="9055100" y="261938"/>
            <a:ext cx="1330325" cy="1150937"/>
          </a:xfrm>
          <a:prstGeom prst="rect">
            <a:avLst/>
          </a:prstGeom>
          <a:noFill/>
          <a:ln w="9525">
            <a:noFill/>
            <a:miter lim="800000"/>
            <a:headEnd/>
            <a:tailEnd/>
          </a:ln>
        </p:spPr>
      </p:pic>
      <p:sp>
        <p:nvSpPr>
          <p:cNvPr id="2" name="Rectangle 1"/>
          <p:cNvSpPr/>
          <p:nvPr/>
        </p:nvSpPr>
        <p:spPr>
          <a:xfrm>
            <a:off x="3702050" y="198438"/>
            <a:ext cx="4559300"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000" b="1" dirty="0">
                <a:solidFill>
                  <a:srgbClr val="FF0000"/>
                </a:solidFill>
                <a:latin typeface="+mj-lt"/>
              </a:rPr>
              <a:t>III. TỔNG KẾT</a:t>
            </a:r>
            <a:endParaRPr lang="en-US" sz="4000" b="1" dirty="0">
              <a:solidFill>
                <a:srgbClr val="FF0000"/>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3813"/>
            <a:ext cx="9709150" cy="708026"/>
          </a:xfrm>
          <a:prstGeom prst="rect">
            <a:avLst/>
          </a:prstGeom>
          <a:noFill/>
          <a:ln w="9525">
            <a:noFill/>
            <a:miter lim="800000"/>
            <a:headEnd/>
            <a:tailEnd/>
          </a:ln>
        </p:spPr>
        <p:txBody>
          <a:bodyPr>
            <a:spAutoFit/>
          </a:bodyPr>
          <a:lstStyle/>
          <a:p>
            <a:r>
              <a:rPr lang="vi-VN" sz="4000" b="1" i="1">
                <a:latin typeface="Times New Roman" pitchFamily="18" charset="0"/>
                <a:cs typeface="Times New Roman" pitchFamily="18" charset="0"/>
              </a:rPr>
              <a:t>III. Tổng kết</a:t>
            </a:r>
            <a:endParaRPr lang="en-US" sz="4000" b="1" i="1">
              <a:latin typeface="Times New Roman" pitchFamily="18" charset="0"/>
              <a:cs typeface="Times New Roman" pitchFamily="18" charset="0"/>
            </a:endParaRPr>
          </a:p>
        </p:txBody>
      </p:sp>
      <p:sp>
        <p:nvSpPr>
          <p:cNvPr id="5" name="TextBox 4"/>
          <p:cNvSpPr txBox="1">
            <a:spLocks noChangeArrowheads="1"/>
          </p:cNvSpPr>
          <p:nvPr/>
        </p:nvSpPr>
        <p:spPr bwMode="auto">
          <a:xfrm>
            <a:off x="0" y="684213"/>
            <a:ext cx="12192000" cy="4481512"/>
          </a:xfrm>
          <a:prstGeom prst="rect">
            <a:avLst/>
          </a:prstGeom>
          <a:noFill/>
          <a:ln w="9525">
            <a:noFill/>
            <a:miter lim="800000"/>
            <a:headEnd/>
            <a:tailEnd/>
          </a:ln>
        </p:spPr>
        <p:txBody>
          <a:bodyPr>
            <a:spAutoFit/>
          </a:bodyPr>
          <a:lstStyle/>
          <a:p>
            <a:r>
              <a:rPr lang="fr-FR" sz="3600" b="1">
                <a:latin typeface="Times New Roman" pitchFamily="18" charset="0"/>
                <a:cs typeface="Times New Roman" pitchFamily="18" charset="0"/>
              </a:rPr>
              <a:t>1. Nghệ thuật</a:t>
            </a:r>
            <a:r>
              <a:rPr lang="fr-FR" sz="3600">
                <a:latin typeface="Times New Roman" pitchFamily="18" charset="0"/>
                <a:cs typeface="Times New Roman" pitchFamily="18" charset="0"/>
              </a:rPr>
              <a:t> </a:t>
            </a:r>
            <a:endParaRPr lang="en-US" sz="3600">
              <a:latin typeface="Times New Roman" pitchFamily="18" charset="0"/>
              <a:cs typeface="Times New Roman" pitchFamily="18" charset="0"/>
            </a:endParaRPr>
          </a:p>
          <a:p>
            <a:r>
              <a:rPr lang="fr-FR" sz="3200">
                <a:latin typeface="Times New Roman" pitchFamily="18" charset="0"/>
                <a:cs typeface="Times New Roman" pitchFamily="18" charset="0"/>
              </a:rPr>
              <a:t>-</a:t>
            </a:r>
            <a:r>
              <a:rPr lang="en-US" sz="3200">
                <a:latin typeface="Times New Roman" pitchFamily="18" charset="0"/>
              </a:rPr>
              <a:t> Cách đặt vấn đề độc đáo</a:t>
            </a:r>
          </a:p>
          <a:p>
            <a:r>
              <a:rPr lang="en-US" sz="3200">
                <a:latin typeface="Times New Roman" pitchFamily="18" charset="0"/>
              </a:rPr>
              <a:t>- Lập luận chặt chẽ, đưa ra dẫn chứng minh họa</a:t>
            </a:r>
          </a:p>
          <a:p>
            <a:r>
              <a:rPr lang="en-US" sz="3200">
                <a:latin typeface="Times New Roman" pitchFamily="18" charset="0"/>
              </a:rPr>
              <a:t>- Mang lại giá trị tuyên truyền cao</a:t>
            </a:r>
            <a:endParaRPr lang="en-US" sz="3200">
              <a:latin typeface="Times New Roman" pitchFamily="18" charset="0"/>
              <a:cs typeface="Times New Roman" pitchFamily="18" charset="0"/>
            </a:endParaRPr>
          </a:p>
          <a:p>
            <a:r>
              <a:rPr lang="fr-FR" sz="3600" b="1">
                <a:latin typeface="Times New Roman" pitchFamily="18" charset="0"/>
                <a:cs typeface="Times New Roman" pitchFamily="18" charset="0"/>
              </a:rPr>
              <a:t>2. Nội dung</a:t>
            </a:r>
            <a:endParaRPr lang="en-US" sz="3600">
              <a:latin typeface="Times New Roman" pitchFamily="18" charset="0"/>
              <a:cs typeface="Times New Roman" pitchFamily="18" charset="0"/>
            </a:endParaRPr>
          </a:p>
          <a:p>
            <a:r>
              <a:rPr lang="nl-NL" sz="4000">
                <a:latin typeface="Times New Roman" pitchFamily="18" charset="0"/>
                <a:cs typeface="Times New Roman" pitchFamily="18" charset="0"/>
              </a:rPr>
              <a:t>- </a:t>
            </a:r>
            <a:r>
              <a:rPr lang="en-US" sz="4000">
                <a:latin typeface="Times New Roman" pitchFamily="18" charset="0"/>
              </a:rPr>
              <a:t>Kêu gọi, thúc đẩy con người về lối sống xanh “ thân thiện với môi trường” </a:t>
            </a:r>
            <a:endParaRPr lang="vi-VN" sz="4000">
              <a:latin typeface="Times New Roman" pitchFamily="18" charset="0"/>
              <a:cs typeface="Times New Roman" pitchFamily="18" charset="0"/>
            </a:endParaRPr>
          </a:p>
          <a:p>
            <a:endParaRPr 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arn(inVertical)">
                                      <p:cBhvr>
                                        <p:cTn id="29" dur="500"/>
                                        <p:tgtEl>
                                          <p:spTgt spid="5">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2"/>
          <a:srcRect/>
          <a:stretch>
            <a:fillRect/>
          </a:stretch>
        </p:blipFill>
        <p:spPr bwMode="auto">
          <a:xfrm>
            <a:off x="0" y="12700"/>
            <a:ext cx="12192000" cy="6858000"/>
          </a:xfrm>
          <a:prstGeom prst="rect">
            <a:avLst/>
          </a:prstGeom>
          <a:noFill/>
          <a:ln w="9525">
            <a:noFill/>
            <a:miter lim="800000"/>
            <a:headEnd/>
            <a:tailEnd/>
          </a:ln>
        </p:spPr>
      </p:pic>
      <p:sp>
        <p:nvSpPr>
          <p:cNvPr id="44035" name="TextBox 4"/>
          <p:cNvSpPr txBox="1">
            <a:spLocks noChangeArrowheads="1"/>
          </p:cNvSpPr>
          <p:nvPr/>
        </p:nvSpPr>
        <p:spPr bwMode="auto">
          <a:xfrm>
            <a:off x="4246563" y="831850"/>
            <a:ext cx="5297487" cy="1006475"/>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cs typeface="Times New Roman" pitchFamily="18" charset="0"/>
              </a:rPr>
              <a:t>LUYỆN TẬP</a:t>
            </a:r>
          </a:p>
        </p:txBody>
      </p:sp>
      <p:pic>
        <p:nvPicPr>
          <p:cNvPr id="44036" name="Picture 5"/>
          <p:cNvPicPr>
            <a:picLocks noChangeAspect="1"/>
          </p:cNvPicPr>
          <p:nvPr/>
        </p:nvPicPr>
        <p:blipFill>
          <a:blip r:embed="rId3"/>
          <a:srcRect/>
          <a:stretch>
            <a:fillRect/>
          </a:stretch>
        </p:blipFill>
        <p:spPr bwMode="auto">
          <a:xfrm>
            <a:off x="1722438" y="2803525"/>
            <a:ext cx="4179887" cy="3768725"/>
          </a:xfrm>
          <a:prstGeom prst="rect">
            <a:avLst/>
          </a:prstGeom>
          <a:noFill/>
          <a:ln w="9525">
            <a:noFill/>
            <a:miter lim="800000"/>
            <a:headEnd/>
            <a:tailEnd/>
          </a:ln>
        </p:spPr>
      </p:pic>
      <p:sp>
        <p:nvSpPr>
          <p:cNvPr id="7" name="TextBox 6">
            <a:extLst>
              <a:ext uri="{FF2B5EF4-FFF2-40B4-BE49-F238E27FC236}"/>
            </a:extLst>
          </p:cNvPr>
          <p:cNvSpPr txBox="1"/>
          <p:nvPr/>
        </p:nvSpPr>
        <p:spPr>
          <a:xfrm>
            <a:off x="2647950" y="1847850"/>
            <a:ext cx="9075738" cy="1739900"/>
          </a:xfrm>
          <a:prstGeom prst="rect">
            <a:avLst/>
          </a:prstGeom>
          <a:noFill/>
        </p:spPr>
        <p:txBody>
          <a:bodyPr>
            <a:spAutoFit/>
          </a:bodyPr>
          <a:lstStyle/>
          <a:p>
            <a:pPr algn="ctr"/>
            <a:r>
              <a:rPr lang="vi-VN" altLang="zh-CN" sz="3600" b="1">
                <a:latin typeface="Times New Roman" pitchFamily="18" charset="0"/>
              </a:rPr>
              <a:t>? Em đã làm những gì để bản thân góp phần nhỏ vào việc bảo vệ môi trường, soongs thân thiện với môi trường?</a:t>
            </a:r>
            <a:r>
              <a:rPr lang="vi-VN" altLang="zh-CN" sz="3600">
                <a:latin typeface="Times New Roman" pitchFamily="18" charset="0"/>
              </a:rPr>
              <a:t> </a:t>
            </a:r>
            <a:endParaRPr lang="en-US" sz="360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9938" name="TextBox 4"/>
          <p:cNvSpPr txBox="1">
            <a:spLocks noChangeArrowheads="1"/>
          </p:cNvSpPr>
          <p:nvPr/>
        </p:nvSpPr>
        <p:spPr bwMode="auto">
          <a:xfrm>
            <a:off x="4246563" y="831850"/>
            <a:ext cx="5297487" cy="1006475"/>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cs typeface="Times New Roman" pitchFamily="18" charset="0"/>
              </a:rPr>
              <a:t>VẬN DỤNG</a:t>
            </a:r>
          </a:p>
        </p:txBody>
      </p:sp>
      <p:pic>
        <p:nvPicPr>
          <p:cNvPr id="39939" name="Picture 5"/>
          <p:cNvPicPr>
            <a:picLocks noChangeAspect="1"/>
          </p:cNvPicPr>
          <p:nvPr/>
        </p:nvPicPr>
        <p:blipFill>
          <a:blip r:embed="rId3"/>
          <a:srcRect/>
          <a:stretch>
            <a:fillRect/>
          </a:stretch>
        </p:blipFill>
        <p:spPr bwMode="auto">
          <a:xfrm>
            <a:off x="1722438" y="2803525"/>
            <a:ext cx="4179887" cy="3768725"/>
          </a:xfrm>
          <a:prstGeom prst="rect">
            <a:avLst/>
          </a:prstGeom>
          <a:noFill/>
          <a:ln w="9525">
            <a:noFill/>
            <a:miter lim="800000"/>
            <a:headEnd/>
            <a:tailEnd/>
          </a:ln>
        </p:spPr>
      </p:pic>
      <p:sp>
        <p:nvSpPr>
          <p:cNvPr id="7" name="TextBox 6">
            <a:extLst>
              <a:ext uri="{FF2B5EF4-FFF2-40B4-BE49-F238E27FC236}"/>
            </a:extLst>
          </p:cNvPr>
          <p:cNvSpPr txBox="1"/>
          <p:nvPr/>
        </p:nvSpPr>
        <p:spPr>
          <a:xfrm>
            <a:off x="2647950" y="1847850"/>
            <a:ext cx="9075738" cy="1585913"/>
          </a:xfrm>
          <a:prstGeom prst="rect">
            <a:avLst/>
          </a:prstGeom>
          <a:noFill/>
        </p:spPr>
        <p:txBody>
          <a:bodyPr>
            <a:spAutoFit/>
          </a:bodyPr>
          <a:lstStyle/>
          <a:p>
            <a:pPr algn="ctr"/>
            <a:r>
              <a:rPr lang="vi-VN" sz="4000" i="1">
                <a:latin typeface="Times New Roman" pitchFamily="18" charset="0"/>
              </a:rPr>
              <a:t>? Qua sự việc và những số liệu trên, em có suy nghĩ gì vế vấn nạn môi trường hiện</a:t>
            </a:r>
            <a:r>
              <a:rPr lang="vi-VN" i="1"/>
              <a:t> nay?</a:t>
            </a:r>
            <a:endParaRPr lang="en-US"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n-US" smtClean="0"/>
          </a:p>
        </p:txBody>
      </p:sp>
      <p:pic>
        <p:nvPicPr>
          <p:cNvPr id="4" name="Shape">
            <a:hlinkClick r:id="" action="ppaction://media"/>
          </p:cNvPr>
          <p:cNvPicPr>
            <a:picLocks noGrp="1" noChangeAspect="1"/>
          </p:cNvPicPr>
          <p:nvPr>
            <p:ph idx="1"/>
            <a:videoFile r:link="rId1"/>
          </p:nvPr>
        </p:nvPicPr>
        <p:blipFill>
          <a:blip r:embed="rId3"/>
          <a:srcRect/>
          <a:stretch>
            <a:fillRect/>
          </a:stretch>
        </p:blipFill>
        <p:spPr>
          <a:xfrm>
            <a:off x="609600" y="111125"/>
            <a:ext cx="10972800" cy="674687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5" name="AutoShape 49">
            <a:extLst>
              <a:ext uri="{FF2B5EF4-FFF2-40B4-BE49-F238E27FC236}"/>
            </a:extLst>
          </p:cNvPr>
          <p:cNvSpPr>
            <a:spLocks noChangeArrowheads="1"/>
          </p:cNvSpPr>
          <p:nvPr/>
        </p:nvSpPr>
        <p:spPr bwMode="auto">
          <a:xfrm>
            <a:off x="1236663" y="-374650"/>
            <a:ext cx="11512550" cy="5400675"/>
          </a:xfrm>
          <a:prstGeom prst="cloudCallout">
            <a:avLst>
              <a:gd name="adj1" fmla="val 23250"/>
              <a:gd name="adj2" fmla="val 82380"/>
            </a:avLst>
          </a:prstGeom>
          <a:solidFill>
            <a:srgbClr val="92D050"/>
          </a:soli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FontTx/>
              <a:buNone/>
              <a:defRPr/>
            </a:pPr>
            <a:endParaRPr lang="en-US" altLang="en-US" sz="44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801938" y="1160463"/>
            <a:ext cx="8461375" cy="2586037"/>
          </a:xfrm>
          <a:prstGeom prst="rect">
            <a:avLst/>
          </a:prstGeom>
          <a:noFill/>
          <a:ln w="9525">
            <a:noFill/>
            <a:miter lim="800000"/>
            <a:headEnd/>
            <a:tailEnd/>
          </a:ln>
        </p:spPr>
        <p:txBody>
          <a:bodyPr>
            <a:spAutoFit/>
          </a:bodyPr>
          <a:lstStyle/>
          <a:p>
            <a:r>
              <a:rPr lang="en-US" sz="4800" i="1">
                <a:latin typeface="Times New Roman" pitchFamily="18" charset="0"/>
                <a:cs typeface="Times New Roman" pitchFamily="18" charset="0"/>
              </a:rPr>
              <a:t>Em hãy cho biết video đề cập nội dung gì ? </a:t>
            </a:r>
            <a:r>
              <a:rPr lang="vi-VN" sz="4800" i="1">
                <a:latin typeface="Times New Roman" pitchFamily="18" charset="0"/>
                <a:cs typeface="Times New Roman" pitchFamily="18" charset="0"/>
              </a:rPr>
              <a:t>Những thông tin từ video </a:t>
            </a:r>
            <a:r>
              <a:rPr lang="en-US" sz="4800" i="1">
                <a:latin typeface="Times New Roman" pitchFamily="18" charset="0"/>
                <a:cs typeface="Times New Roman" pitchFamily="18" charset="0"/>
              </a:rPr>
              <a:t>gợi cho em suy nghĩ gì?</a:t>
            </a:r>
            <a:endParaRPr lang="en-US" sz="4800">
              <a:latin typeface="Times New Roman" pitchFamily="18" charset="0"/>
              <a:cs typeface="Times New Roman" pitchFamily="18" charset="0"/>
            </a:endParaRPr>
          </a:p>
          <a:p>
            <a:endParaRPr lang="en-US">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5" name="TextBox 4"/>
          <p:cNvSpPr txBox="1">
            <a:spLocks noChangeArrowheads="1"/>
          </p:cNvSpPr>
          <p:nvPr/>
        </p:nvSpPr>
        <p:spPr bwMode="auto">
          <a:xfrm>
            <a:off x="0" y="781050"/>
            <a:ext cx="9699625" cy="1046163"/>
          </a:xfrm>
          <a:prstGeom prst="rect">
            <a:avLst/>
          </a:prstGeom>
          <a:noFill/>
          <a:ln w="9525">
            <a:noFill/>
            <a:miter lim="800000"/>
            <a:headEnd/>
            <a:tailEnd/>
          </a:ln>
        </p:spPr>
        <p:txBody>
          <a:bodyPr>
            <a:spAutoFit/>
          </a:bodyPr>
          <a:lstStyle/>
          <a:p>
            <a:r>
              <a:rPr lang="vi-VN" sz="4400" b="1">
                <a:latin typeface="Times New Roman" pitchFamily="18" charset="0"/>
                <a:cs typeface="Times New Roman" pitchFamily="18" charset="0"/>
              </a:rPr>
              <a:t>1. Tác giả</a:t>
            </a:r>
            <a:endParaRPr lang="en-US" sz="4400">
              <a:latin typeface="Times New Roman" pitchFamily="18" charset="0"/>
              <a:cs typeface="Times New Roman" pitchFamily="18" charset="0"/>
            </a:endParaRPr>
          </a:p>
          <a:p>
            <a:endParaRPr lang="en-US" sz="1600">
              <a:latin typeface="Calibri" pitchFamily="34" charset="0"/>
            </a:endParaRPr>
          </a:p>
        </p:txBody>
      </p:sp>
      <p:sp>
        <p:nvSpPr>
          <p:cNvPr id="8" name="TextBox 7"/>
          <p:cNvSpPr txBox="1">
            <a:spLocks noChangeArrowheads="1"/>
          </p:cNvSpPr>
          <p:nvPr/>
        </p:nvSpPr>
        <p:spPr bwMode="auto">
          <a:xfrm>
            <a:off x="98425" y="1665288"/>
            <a:ext cx="8369300" cy="3937000"/>
          </a:xfrm>
          <a:prstGeom prst="rect">
            <a:avLst/>
          </a:prstGeom>
          <a:noFill/>
          <a:ln w="9525">
            <a:noFill/>
            <a:miter lim="800000"/>
            <a:headEnd/>
            <a:tailEnd/>
          </a:ln>
        </p:spPr>
        <p:txBody>
          <a:bodyPr>
            <a:spAutoFit/>
          </a:bodyPr>
          <a:lstStyle/>
          <a:p>
            <a:r>
              <a:rPr lang="vi-VN" sz="3600">
                <a:latin typeface="Times New Roman" pitchFamily="18" charset="0"/>
              </a:rPr>
              <a:t>- Nguyễn Hữu Quỳnh Hương sinh năm 1997</a:t>
            </a:r>
          </a:p>
          <a:p>
            <a:r>
              <a:rPr lang="vi-VN" sz="3600">
                <a:latin typeface="Times New Roman" pitchFamily="18" charset="0"/>
              </a:rPr>
              <a:t>- Cô là tác giả của rất nhiều bài báo, cuốn sách cổ vũ nhiệt thành cho “lối sống xanh”</a:t>
            </a:r>
            <a:endParaRPr lang="en-US" sz="3600">
              <a:latin typeface="Times New Roman" pitchFamily="18" charset="0"/>
            </a:endParaRPr>
          </a:p>
          <a:p>
            <a:r>
              <a:rPr lang="en-US" sz="3600">
                <a:latin typeface="Times New Roman" pitchFamily="18" charset="0"/>
              </a:rPr>
              <a:t>- Tác phẩm chính: </a:t>
            </a:r>
            <a:r>
              <a:rPr lang="en-US" sz="3600" i="1">
                <a:latin typeface="Times New Roman" pitchFamily="18" charset="0"/>
              </a:rPr>
              <a:t>Sống xanh rồi mới sống nhanh</a:t>
            </a:r>
            <a:endParaRPr lang="en-US" sz="3600">
              <a:latin typeface="Times New Roman" pitchFamily="18" charset="0"/>
              <a:cs typeface="Times New Roman" pitchFamily="18" charset="0"/>
            </a:endParaRPr>
          </a:p>
          <a:p>
            <a:endParaRPr lang="en-US" sz="36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19458" name="TextBox 4"/>
          <p:cNvSpPr txBox="1">
            <a:spLocks noChangeArrowheads="1"/>
          </p:cNvSpPr>
          <p:nvPr/>
        </p:nvSpPr>
        <p:spPr bwMode="auto">
          <a:xfrm>
            <a:off x="0" y="663575"/>
            <a:ext cx="9699625" cy="954088"/>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1. Tác giả</a:t>
            </a:r>
            <a:endParaRPr lang="en-US" sz="4000">
              <a:latin typeface="Times New Roman" pitchFamily="18" charset="0"/>
              <a:cs typeface="Times New Roman" pitchFamily="18" charset="0"/>
            </a:endParaRPr>
          </a:p>
          <a:p>
            <a:endParaRPr lang="en-US" sz="1600">
              <a:latin typeface="Calibri" pitchFamily="34" charset="0"/>
            </a:endParaRPr>
          </a:p>
        </p:txBody>
      </p:sp>
      <p:sp>
        <p:nvSpPr>
          <p:cNvPr id="6" name="TextBox 5"/>
          <p:cNvSpPr txBox="1">
            <a:spLocks noChangeArrowheads="1"/>
          </p:cNvSpPr>
          <p:nvPr/>
        </p:nvSpPr>
        <p:spPr bwMode="auto">
          <a:xfrm>
            <a:off x="0" y="1381125"/>
            <a:ext cx="2897188" cy="985838"/>
          </a:xfrm>
          <a:prstGeom prst="rect">
            <a:avLst/>
          </a:prstGeom>
          <a:noFill/>
          <a:ln w="9525">
            <a:noFill/>
            <a:miter lim="800000"/>
            <a:headEnd/>
            <a:tailEnd/>
          </a:ln>
        </p:spPr>
        <p:txBody>
          <a:bodyPr wrap="none">
            <a:spAutoFit/>
          </a:bodyPr>
          <a:lstStyle/>
          <a:p>
            <a:r>
              <a:rPr lang="vi-VN" sz="4000" b="1">
                <a:latin typeface="Times New Roman" pitchFamily="18" charset="0"/>
                <a:cs typeface="Times New Roman" pitchFamily="18" charset="0"/>
              </a:rPr>
              <a:t>2. Tác phẩm</a:t>
            </a:r>
            <a:endParaRPr lang="en-US" sz="4000">
              <a:latin typeface="Times New Roman" pitchFamily="18" charset="0"/>
              <a:cs typeface="Times New Roman" pitchFamily="18" charset="0"/>
            </a:endParaRPr>
          </a:p>
          <a:p>
            <a:endParaRPr lang="en-US">
              <a:latin typeface="Calibri" pitchFamily="34" charset="0"/>
            </a:endParaRPr>
          </a:p>
        </p:txBody>
      </p:sp>
      <p:sp>
        <p:nvSpPr>
          <p:cNvPr id="7" name="TextBox 6"/>
          <p:cNvSpPr txBox="1">
            <a:spLocks noChangeArrowheads="1"/>
          </p:cNvSpPr>
          <p:nvPr/>
        </p:nvSpPr>
        <p:spPr bwMode="auto">
          <a:xfrm>
            <a:off x="0" y="1873250"/>
            <a:ext cx="10082213" cy="701675"/>
          </a:xfrm>
          <a:prstGeom prst="rect">
            <a:avLst/>
          </a:prstGeom>
          <a:noFill/>
          <a:ln w="9525">
            <a:noFill/>
            <a:miter lim="800000"/>
            <a:headEnd/>
            <a:tailEnd/>
          </a:ln>
        </p:spPr>
        <p:txBody>
          <a:bodyPr>
            <a:spAutoFit/>
          </a:bodyPr>
          <a:lstStyle/>
          <a:p>
            <a:pPr algn="just"/>
            <a:r>
              <a:rPr lang="en-US" sz="4000">
                <a:latin typeface="Times New Roman" pitchFamily="18" charset="0"/>
                <a:cs typeface="Times New Roman" pitchFamily="18" charset="0"/>
              </a:rPr>
              <a:t>- Thể loại: Chính luận </a:t>
            </a:r>
          </a:p>
        </p:txBody>
      </p:sp>
      <p:sp>
        <p:nvSpPr>
          <p:cNvPr id="10" name="TextBox 9">
            <a:extLst>
              <a:ext uri="{FF2B5EF4-FFF2-40B4-BE49-F238E27FC236}"/>
            </a:extLst>
          </p:cNvPr>
          <p:cNvSpPr txBox="1"/>
          <p:nvPr/>
        </p:nvSpPr>
        <p:spPr>
          <a:xfrm>
            <a:off x="0" y="2401888"/>
            <a:ext cx="12041188" cy="2409825"/>
          </a:xfrm>
          <a:prstGeom prst="rect">
            <a:avLst/>
          </a:prstGeom>
          <a:noFill/>
        </p:spPr>
        <p:txBody>
          <a:bodyPr>
            <a:spAutoFit/>
          </a:bodyPr>
          <a:lstStyle/>
          <a:p>
            <a:pPr marL="571500" indent="-571500" algn="just">
              <a:buFontTx/>
              <a:buChar char="-"/>
            </a:pPr>
            <a:r>
              <a:rPr lang="vi-VN" sz="3600">
                <a:latin typeface="Times New Roman" pitchFamily="18" charset="0"/>
                <a:cs typeface="Times New Roman" pitchFamily="18" charset="0"/>
              </a:rPr>
              <a:t>Xuất xứ</a:t>
            </a:r>
            <a:r>
              <a:rPr lang="en-US" sz="3600">
                <a:latin typeface="Calibri" pitchFamily="34" charset="0"/>
                <a:cs typeface="Times New Roman" pitchFamily="18" charset="0"/>
              </a:rPr>
              <a:t>:</a:t>
            </a:r>
          </a:p>
          <a:p>
            <a:pPr marL="571500" indent="-571500" algn="just"/>
            <a:r>
              <a:rPr lang="vi-VN" sz="4000">
                <a:latin typeface="Times New Roman" pitchFamily="18" charset="0"/>
              </a:rPr>
              <a:t>Trích từ tác phẩm  </a:t>
            </a:r>
            <a:r>
              <a:rPr lang="vi-VN" sz="4000" i="1">
                <a:latin typeface="Times New Roman" pitchFamily="18" charset="0"/>
              </a:rPr>
              <a:t>Sống xanh rồi mới sống nhanh</a:t>
            </a:r>
            <a:endParaRPr lang="vi-VN" sz="4000">
              <a:latin typeface="Times New Roman" pitchFamily="18" charset="0"/>
              <a:cs typeface="Times New Roman" pitchFamily="18" charset="0"/>
            </a:endParaRPr>
          </a:p>
          <a:p>
            <a:pPr marL="571500" indent="-571500" algn="just"/>
            <a:endParaRPr lang="en-US" sz="4000">
              <a:latin typeface="Times New Roman" pitchFamily="18" charset="0"/>
            </a:endParaRPr>
          </a:p>
          <a:p>
            <a:pPr marL="571500" indent="-571500" algn="just"/>
            <a:endParaRPr lang="en-US" sz="36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0" y="98425"/>
            <a:ext cx="6380163" cy="70802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I</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vi-VN" sz="4000" b="1">
                <a:latin typeface="Times New Roman" pitchFamily="18" charset="0"/>
                <a:cs typeface="Times New Roman" pitchFamily="18" charset="0"/>
              </a:rPr>
              <a:t>TÌM HIỂU CHUNG</a:t>
            </a:r>
            <a:endParaRPr lang="en-US" sz="4000" b="1">
              <a:latin typeface="Times New Roman" pitchFamily="18" charset="0"/>
              <a:cs typeface="Times New Roman" pitchFamily="18" charset="0"/>
            </a:endParaRPr>
          </a:p>
        </p:txBody>
      </p:sp>
      <p:sp>
        <p:nvSpPr>
          <p:cNvPr id="20482" name="TextBox 4"/>
          <p:cNvSpPr txBox="1">
            <a:spLocks noChangeArrowheads="1"/>
          </p:cNvSpPr>
          <p:nvPr/>
        </p:nvSpPr>
        <p:spPr bwMode="auto">
          <a:xfrm>
            <a:off x="0" y="663575"/>
            <a:ext cx="9699625" cy="954088"/>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1. Tác giả</a:t>
            </a:r>
            <a:endParaRPr lang="en-US" sz="4000">
              <a:latin typeface="Times New Roman" pitchFamily="18" charset="0"/>
              <a:cs typeface="Times New Roman" pitchFamily="18" charset="0"/>
            </a:endParaRPr>
          </a:p>
          <a:p>
            <a:endParaRPr lang="en-US" sz="1600">
              <a:latin typeface="Calibri" pitchFamily="34" charset="0"/>
            </a:endParaRPr>
          </a:p>
        </p:txBody>
      </p:sp>
      <p:sp>
        <p:nvSpPr>
          <p:cNvPr id="20483" name="TextBox 5"/>
          <p:cNvSpPr txBox="1">
            <a:spLocks noChangeArrowheads="1"/>
          </p:cNvSpPr>
          <p:nvPr/>
        </p:nvSpPr>
        <p:spPr bwMode="auto">
          <a:xfrm>
            <a:off x="0" y="1381125"/>
            <a:ext cx="2897188" cy="985838"/>
          </a:xfrm>
          <a:prstGeom prst="rect">
            <a:avLst/>
          </a:prstGeom>
          <a:noFill/>
          <a:ln w="9525">
            <a:noFill/>
            <a:miter lim="800000"/>
            <a:headEnd/>
            <a:tailEnd/>
          </a:ln>
        </p:spPr>
        <p:txBody>
          <a:bodyPr wrap="none">
            <a:spAutoFit/>
          </a:bodyPr>
          <a:lstStyle/>
          <a:p>
            <a:r>
              <a:rPr lang="vi-VN" sz="4000" b="1">
                <a:latin typeface="Times New Roman" pitchFamily="18" charset="0"/>
                <a:cs typeface="Times New Roman" pitchFamily="18" charset="0"/>
              </a:rPr>
              <a:t>2. Tác phẩm</a:t>
            </a:r>
            <a:endParaRPr lang="en-US" sz="4000">
              <a:latin typeface="Times New Roman" pitchFamily="18" charset="0"/>
              <a:cs typeface="Times New Roman" pitchFamily="18" charset="0"/>
            </a:endParaRPr>
          </a:p>
          <a:p>
            <a:endParaRPr lang="en-US">
              <a:latin typeface="Calibri" pitchFamily="34" charset="0"/>
            </a:endParaRPr>
          </a:p>
        </p:txBody>
      </p:sp>
      <p:sp>
        <p:nvSpPr>
          <p:cNvPr id="7" name="TextBox 6"/>
          <p:cNvSpPr txBox="1">
            <a:spLocks noChangeArrowheads="1"/>
          </p:cNvSpPr>
          <p:nvPr/>
        </p:nvSpPr>
        <p:spPr bwMode="auto">
          <a:xfrm>
            <a:off x="134938" y="2089150"/>
            <a:ext cx="10082212" cy="708025"/>
          </a:xfrm>
          <a:prstGeom prst="rect">
            <a:avLst/>
          </a:prstGeom>
          <a:noFill/>
          <a:ln w="9525">
            <a:noFill/>
            <a:miter lim="800000"/>
            <a:headEnd/>
            <a:tailEnd/>
          </a:ln>
        </p:spPr>
        <p:txBody>
          <a:bodyPr>
            <a:spAutoFit/>
          </a:bodyPr>
          <a:lstStyle/>
          <a:p>
            <a:pPr algn="just"/>
            <a:r>
              <a:rPr lang="en-US" sz="4000">
                <a:latin typeface="Times New Roman" pitchFamily="18" charset="0"/>
                <a:cs typeface="Times New Roman" pitchFamily="18" charset="0"/>
              </a:rPr>
              <a:t>- </a:t>
            </a:r>
            <a:r>
              <a:rPr lang="vi-VN" sz="4000">
                <a:latin typeface="Times New Roman" pitchFamily="18" charset="0"/>
                <a:cs typeface="Times New Roman" pitchFamily="18" charset="0"/>
              </a:rPr>
              <a:t>Bố cục: 3 phần</a:t>
            </a:r>
            <a:endParaRPr lang="en-US" sz="4000">
              <a:latin typeface="Times New Roman" pitchFamily="18" charset="0"/>
              <a:cs typeface="Times New Roman" pitchFamily="18" charset="0"/>
            </a:endParaRPr>
          </a:p>
        </p:txBody>
      </p:sp>
      <p:sp>
        <p:nvSpPr>
          <p:cNvPr id="10" name="TextBox 9">
            <a:extLst>
              <a:ext uri="{FF2B5EF4-FFF2-40B4-BE49-F238E27FC236}"/>
            </a:extLst>
          </p:cNvPr>
          <p:cNvSpPr txBox="1"/>
          <p:nvPr/>
        </p:nvSpPr>
        <p:spPr>
          <a:xfrm>
            <a:off x="150813" y="2838450"/>
            <a:ext cx="12041187" cy="3387725"/>
          </a:xfrm>
          <a:prstGeom prst="rect">
            <a:avLst/>
          </a:prstGeom>
          <a:noFill/>
        </p:spPr>
        <p:txBody>
          <a:bodyPr>
            <a:spAutoFit/>
          </a:bodyPr>
          <a:lstStyle/>
          <a:p>
            <a:r>
              <a:rPr lang="en-US" sz="3600">
                <a:latin typeface="Times New Roman" pitchFamily="18" charset="0"/>
              </a:rPr>
              <a:t>- Phần 1: Từ đầu…. </a:t>
            </a:r>
            <a:r>
              <a:rPr lang="en-US" sz="3600" i="1">
                <a:latin typeface="Times New Roman" pitchFamily="18" charset="0"/>
              </a:rPr>
              <a:t>thân thiện với môi trường hơn túi ni lông..?</a:t>
            </a:r>
            <a:r>
              <a:rPr lang="en-US" sz="3600">
                <a:latin typeface="Times New Roman" pitchFamily="18" charset="0"/>
              </a:rPr>
              <a:t>: đặt ra vấn đề</a:t>
            </a:r>
          </a:p>
          <a:p>
            <a:r>
              <a:rPr lang="en-US" sz="3600">
                <a:latin typeface="Times New Roman" pitchFamily="18" charset="0"/>
              </a:rPr>
              <a:t>- Phần 2: Tiếp theo…</a:t>
            </a:r>
            <a:r>
              <a:rPr lang="en-US" sz="3600" i="1">
                <a:latin typeface="Times New Roman" pitchFamily="18" charset="0"/>
              </a:rPr>
              <a:t>hàng tấn rác thải nhựa</a:t>
            </a:r>
            <a:r>
              <a:rPr lang="en-US" sz="3600">
                <a:latin typeface="Times New Roman" pitchFamily="18" charset="0"/>
              </a:rPr>
              <a:t> : các tiêu chí phân loại</a:t>
            </a:r>
          </a:p>
          <a:p>
            <a:r>
              <a:rPr lang="en-US" sz="3600">
                <a:latin typeface="Times New Roman" pitchFamily="18" charset="0"/>
              </a:rPr>
              <a:t>- Phần 3: Còn lại : lý giải về các sản phẩm thân thiện môi trường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111125" y="71438"/>
            <a:ext cx="9613900" cy="708025"/>
          </a:xfrm>
          <a:prstGeom prst="rect">
            <a:avLst/>
          </a:prstGeom>
          <a:noFill/>
          <a:ln w="9525">
            <a:noFill/>
            <a:miter lim="800000"/>
            <a:headEnd/>
            <a:tailEnd/>
          </a:ln>
        </p:spPr>
        <p:txBody>
          <a:bodyPr>
            <a:spAutoFit/>
          </a:bodyPr>
          <a:lstStyle/>
          <a:p>
            <a:r>
              <a:rPr lang="vi-VN" sz="4000" b="1">
                <a:latin typeface="Times New Roman" pitchFamily="18" charset="0"/>
                <a:cs typeface="Times New Roman" pitchFamily="18" charset="0"/>
              </a:rPr>
              <a:t>II. </a:t>
            </a:r>
            <a:r>
              <a:rPr lang="en-US" sz="4000" b="1">
                <a:latin typeface="Times New Roman" pitchFamily="18" charset="0"/>
                <a:cs typeface="Times New Roman" pitchFamily="18" charset="0"/>
              </a:rPr>
              <a:t>KHÁM PHÁ VĂN BẢN</a:t>
            </a:r>
            <a:endParaRPr lang="en-US" sz="4000">
              <a:latin typeface="Times New Roman" pitchFamily="18" charset="0"/>
              <a:cs typeface="Times New Roman" pitchFamily="18" charset="0"/>
            </a:endParaRPr>
          </a:p>
        </p:txBody>
      </p:sp>
      <p:sp>
        <p:nvSpPr>
          <p:cNvPr id="21506" name="TextBox 4"/>
          <p:cNvSpPr txBox="1">
            <a:spLocks noChangeArrowheads="1"/>
          </p:cNvSpPr>
          <p:nvPr/>
        </p:nvSpPr>
        <p:spPr bwMode="auto">
          <a:xfrm>
            <a:off x="111125" y="779463"/>
            <a:ext cx="6335713" cy="641350"/>
          </a:xfrm>
          <a:prstGeom prst="rect">
            <a:avLst/>
          </a:prstGeom>
          <a:noFill/>
          <a:ln w="9525">
            <a:noFill/>
            <a:miter lim="800000"/>
            <a:headEnd/>
            <a:tailEnd/>
          </a:ln>
        </p:spPr>
        <p:txBody>
          <a:bodyPr>
            <a:spAutoFit/>
          </a:bodyPr>
          <a:lstStyle/>
          <a:p>
            <a:r>
              <a:rPr lang="en-US" sz="3600" b="1" i="1">
                <a:latin typeface="Times New Roman" pitchFamily="18" charset="0"/>
                <a:cs typeface="Times New Roman" pitchFamily="18" charset="0"/>
              </a:rPr>
              <a:t> </a:t>
            </a:r>
            <a:r>
              <a:rPr lang="en-US" sz="3600" b="1" i="1">
                <a:latin typeface="Times New Roman" pitchFamily="18" charset="0"/>
              </a:rPr>
              <a:t>1. Cách phân loại</a:t>
            </a:r>
            <a:r>
              <a:rPr lang="en-US" sz="3600">
                <a:latin typeface="Times New Roman" pitchFamily="18" charset="0"/>
              </a:rPr>
              <a:t> </a:t>
            </a:r>
          </a:p>
        </p:txBody>
      </p:sp>
      <p:sp>
        <p:nvSpPr>
          <p:cNvPr id="7" name="AutoShape 61">
            <a:extLst>
              <a:ext uri="{FF2B5EF4-FFF2-40B4-BE49-F238E27FC236}"/>
            </a:extLst>
          </p:cNvPr>
          <p:cNvSpPr>
            <a:spLocks noChangeArrowheads="1"/>
          </p:cNvSpPr>
          <p:nvPr/>
        </p:nvSpPr>
        <p:spPr bwMode="auto">
          <a:xfrm>
            <a:off x="111125" y="1592263"/>
            <a:ext cx="9653588" cy="2522537"/>
          </a:xfrm>
          <a:prstGeom prst="star16">
            <a:avLst>
              <a:gd name="adj" fmla="val 37500"/>
            </a:avLst>
          </a:prstGeom>
          <a:solidFill>
            <a:srgbClr val="FF99CC"/>
          </a:solidFill>
          <a:ln w="12700" algn="ctr">
            <a:solidFill>
              <a:srgbClr val="FFCC99"/>
            </a:solidFill>
            <a:miter lim="800000"/>
            <a:headEnd/>
            <a:tailEnd/>
          </a:ln>
          <a:effectLst>
            <a:outerShdw dist="35921" dir="2700000" sy="50000" kx="2115830" algn="bl" rotWithShape="0">
              <a:srgbClr val="C0C0C0">
                <a:alpha val="79999"/>
              </a:srgbClr>
            </a:outerShdw>
          </a:effectLst>
        </p:spPr>
        <p:txBody>
          <a:bodyPr wrap="none" anchor="ctr"/>
          <a:lstStyle/>
          <a:p>
            <a:pPr algn="ctr"/>
            <a:endParaRPr lang="en-US" altLang="en-US" sz="2800" b="1" i="1">
              <a:latin typeface="Times New Roman" pitchFamily="18" charset="0"/>
            </a:endParaRPr>
          </a:p>
          <a:p>
            <a:pPr algn="ctr"/>
            <a:endParaRPr lang="en-US" altLang="en-US" sz="2800" b="1" i="1">
              <a:latin typeface="Times New Roman" pitchFamily="18" charset="0"/>
            </a:endParaRPr>
          </a:p>
          <a:p>
            <a:pPr algn="ctr"/>
            <a:r>
              <a:rPr lang="en-US" sz="3600" i="1">
                <a:latin typeface="Times New Roman" pitchFamily="18" charset="0"/>
                <a:cs typeface="Times New Roman" pitchFamily="18" charset="0"/>
              </a:rPr>
              <a:t>? </a:t>
            </a:r>
            <a:r>
              <a:rPr lang="vi-VN" sz="3600" i="1">
                <a:latin typeface="Times New Roman" pitchFamily="18" charset="0"/>
                <a:cs typeface="Times New Roman" pitchFamily="18" charset="0"/>
              </a:rPr>
              <a:t>Tìm trong đoạn 1 một cụm từ khái quát nội </a:t>
            </a:r>
          </a:p>
          <a:p>
            <a:pPr algn="ctr"/>
            <a:r>
              <a:rPr lang="vi-VN" sz="3600" i="1">
                <a:latin typeface="Times New Roman" pitchFamily="18" charset="0"/>
                <a:cs typeface="Times New Roman" pitchFamily="18" charset="0"/>
              </a:rPr>
              <a:t>dung vấn  đề</a:t>
            </a:r>
            <a:r>
              <a:rPr lang="en-US" sz="3600" i="1">
                <a:latin typeface="Times New Roman" pitchFamily="18" charset="0"/>
                <a:cs typeface="Times New Roman" pitchFamily="18" charset="0"/>
              </a:rPr>
              <a:t>?</a:t>
            </a:r>
            <a:endParaRPr lang="vi-VN" sz="3600" i="1">
              <a:latin typeface="Times New Roman" pitchFamily="18" charset="0"/>
              <a:cs typeface="Times New Roman" pitchFamily="18" charset="0"/>
            </a:endParaRPr>
          </a:p>
          <a:p>
            <a:pPr algn="ctr"/>
            <a:r>
              <a:rPr lang="vi-VN" sz="3200" i="1">
                <a:latin typeface="Times New Roman" pitchFamily="18" charset="0"/>
              </a:rPr>
              <a:t>Những cách gọi khác nhau của vấn đề?</a:t>
            </a:r>
            <a:endParaRPr lang="en-US" sz="3600">
              <a:latin typeface="Calibri" pitchFamily="34" charset="0"/>
              <a:cs typeface="Times New Roman" pitchFamily="18" charset="0"/>
            </a:endParaRPr>
          </a:p>
          <a:p>
            <a:pPr algn="ctr"/>
            <a:endParaRPr lang="en-US" altLang="en-US" sz="4800" i="1">
              <a:latin typeface="Times New Roman" pitchFamily="18" charset="0"/>
            </a:endParaRPr>
          </a:p>
          <a:p>
            <a:pPr algn="ctr"/>
            <a:endParaRPr lang="en-US" altLang="en-US" sz="2800">
              <a:latin typeface="Times New Roman" pitchFamily="18" charset="0"/>
            </a:endParaRPr>
          </a:p>
        </p:txBody>
      </p:sp>
      <p:sp>
        <p:nvSpPr>
          <p:cNvPr id="9" name="AutoShape 40">
            <a:extLst>
              <a:ext uri="{FF2B5EF4-FFF2-40B4-BE49-F238E27FC236}"/>
            </a:extLst>
          </p:cNvPr>
          <p:cNvSpPr>
            <a:spLocks noChangeArrowheads="1"/>
          </p:cNvSpPr>
          <p:nvPr/>
        </p:nvSpPr>
        <p:spPr bwMode="auto">
          <a:xfrm>
            <a:off x="4224338" y="3976688"/>
            <a:ext cx="7967662" cy="2644775"/>
          </a:xfrm>
          <a:prstGeom prst="cloudCallout">
            <a:avLst>
              <a:gd name="adj1" fmla="val -43931"/>
              <a:gd name="adj2" fmla="val 87833"/>
            </a:avLst>
          </a:prstGeom>
          <a:gradFill rotWithShape="1">
            <a:gsLst>
              <a:gs pos="0">
                <a:srgbClr val="FFFFFF"/>
              </a:gs>
              <a:gs pos="100000">
                <a:srgbClr val="FF99FF"/>
              </a:gs>
            </a:gsLst>
            <a:lin ang="18900000" scaled="1"/>
          </a:gradFill>
          <a:ln w="12700">
            <a:solidFill>
              <a:srgbClr val="666699"/>
            </a:solidFill>
            <a:round/>
            <a:headEnd/>
            <a:tailEnd/>
          </a:ln>
          <a:effectLst>
            <a:outerShdw dist="35921" dir="2700000" sy="50000" kx="2115830" algn="bl" rotWithShape="0">
              <a:srgbClr val="C0C0C0">
                <a:alpha val="79999"/>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auto">
              <a:spcBef>
                <a:spcPct val="0"/>
              </a:spcBef>
              <a:spcAft>
                <a:spcPts val="0"/>
              </a:spcAft>
              <a:buFontTx/>
              <a:buNone/>
              <a:defRPr/>
            </a:pPr>
            <a:r>
              <a:rPr lang="vi-VN" sz="3600" i="1" dirty="0">
                <a:latin typeface="+mj-lt"/>
                <a:cs typeface="+mn-cs"/>
              </a:rPr>
              <a:t>Nhận xét về cách nêu vấn đề của tác giả?</a:t>
            </a:r>
            <a:endParaRPr lang="en-US" altLang="en-US" sz="3600" b="1" i="1" dirty="0">
              <a:latin typeface="+mj-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4250" y="773113"/>
            <a:ext cx="10902950" cy="4838700"/>
          </a:xfrm>
          <a:prstGeom prst="rect">
            <a:avLst/>
          </a:prstGeom>
          <a:noFill/>
        </p:spPr>
        <p:txBody>
          <a:bodyPr>
            <a:spAutoFit/>
          </a:bodyPr>
          <a:lstStyle/>
          <a:p>
            <a:r>
              <a:rPr lang="en-US" sz="2400" b="1" i="1">
                <a:latin typeface="Times New Roman" pitchFamily="18" charset="0"/>
              </a:rPr>
              <a:t>1. Cách phân loại</a:t>
            </a:r>
            <a:endParaRPr lang="vi-VN" sz="2400">
              <a:latin typeface="Times New Roman" pitchFamily="18" charset="0"/>
            </a:endParaRPr>
          </a:p>
          <a:p>
            <a:r>
              <a:rPr lang="vi-VN" sz="2400">
                <a:latin typeface="Times New Roman" pitchFamily="18" charset="0"/>
              </a:rPr>
              <a:t>- Chia ra thành 3 nhóm nhỏ dựa trên các tiêu chí rõ ràng</a:t>
            </a:r>
            <a:endParaRPr lang="vi-VN" sz="2400" b="1">
              <a:latin typeface="Times New Roman" pitchFamily="18" charset="0"/>
            </a:endParaRPr>
          </a:p>
          <a:p>
            <a:r>
              <a:rPr lang="vi-VN" sz="2400" b="1">
                <a:latin typeface="Times New Roman" pitchFamily="18" charset="0"/>
              </a:rPr>
              <a:t>- </a:t>
            </a:r>
            <a:r>
              <a:rPr lang="vi-VN" sz="2400">
                <a:latin typeface="Times New Roman" pitchFamily="18" charset="0"/>
              </a:rPr>
              <a:t>Đối với vật liệu dựa vào quy trình khai thác, tính chất của vật liệu,giá trị sử dụng</a:t>
            </a:r>
          </a:p>
          <a:p>
            <a:r>
              <a:rPr lang="vi-VN" sz="2400">
                <a:latin typeface="Times New Roman" pitchFamily="18" charset="0"/>
              </a:rPr>
              <a:t>+ Ví dụ túi vải thân thiện với môi trường hơn túi ni lông</a:t>
            </a:r>
            <a:endParaRPr lang="vi-VN" sz="2400" i="1">
              <a:latin typeface="Times New Roman" pitchFamily="18" charset="0"/>
            </a:endParaRPr>
          </a:p>
          <a:p>
            <a:r>
              <a:rPr lang="vi-VN" sz="2400" i="1">
                <a:latin typeface="Times New Roman" pitchFamily="18" charset="0"/>
              </a:rPr>
              <a:t>+ Việc sản xuất 1 túi vải tiêu thụ 131 lần so với việc sản xuất ra túi ni lông</a:t>
            </a:r>
            <a:endParaRPr lang="vi-VN" sz="2400">
              <a:latin typeface="Times New Roman" pitchFamily="18" charset="0"/>
            </a:endParaRPr>
          </a:p>
          <a:p>
            <a:r>
              <a:rPr lang="vi-VN" sz="2400">
                <a:latin typeface="Times New Roman" pitchFamily="18" charset="0"/>
              </a:rPr>
              <a:t>+ Túi vải thân thiện với môi trường khi người sử dụng tái chế nhiều lần</a:t>
            </a:r>
          </a:p>
          <a:p>
            <a:r>
              <a:rPr lang="vi-VN" sz="2400">
                <a:latin typeface="Times New Roman" pitchFamily="18" charset="0"/>
              </a:rPr>
              <a:t>- Đối với sản phẩm</a:t>
            </a:r>
          </a:p>
          <a:p>
            <a:r>
              <a:rPr lang="vi-VN" sz="2400">
                <a:latin typeface="Times New Roman" pitchFamily="18" charset="0"/>
              </a:rPr>
              <a:t>+ Quy trình khai thác, sản xuất phân phối, sử dụng</a:t>
            </a:r>
            <a:endParaRPr lang="vi-VN" sz="2400" i="1">
              <a:latin typeface="Times New Roman" pitchFamily="18" charset="0"/>
            </a:endParaRPr>
          </a:p>
          <a:p>
            <a:r>
              <a:rPr lang="vi-VN" sz="2400" i="1">
                <a:latin typeface="Times New Roman" pitchFamily="18" charset="0"/>
              </a:rPr>
              <a:t>+ Sản phẩm này có tác hại với môi trường không?</a:t>
            </a:r>
            <a:endParaRPr lang="vi-VN" sz="2400">
              <a:latin typeface="Times New Roman" pitchFamily="18" charset="0"/>
            </a:endParaRPr>
          </a:p>
          <a:p>
            <a:r>
              <a:rPr lang="vi-VN" sz="2400">
                <a:latin typeface="Times New Roman" pitchFamily="18" charset="0"/>
              </a:rPr>
              <a:t>- Đối với dịch vụ hay không gian thân thiện</a:t>
            </a:r>
            <a:endParaRPr lang="en-US" sz="2400">
              <a:latin typeface="Times New Roman" pitchFamily="18" charset="0"/>
            </a:endParaRPr>
          </a:p>
          <a:p>
            <a:r>
              <a:rPr lang="en-US" sz="2400">
                <a:latin typeface="Times New Roman" pitchFamily="18" charset="0"/>
              </a:rPr>
              <a:t>+ Quán cà phê cam kết thân thiện môi trường nhưng lãng phí điều hòa, không cam kết vấn đề phân loại xử lý rác thải, vô tư sử dụng các sản phẩm một lần từ giấy, bã mía</a:t>
            </a:r>
          </a:p>
          <a:p>
            <a:r>
              <a:rPr lang="en-US" sz="2400">
                <a:latin typeface="Times New Roman" pitchFamily="18" charset="0"/>
              </a:rPr>
              <a:t>+ Khu du lịch sinh thái tuy nhiên không đem lại giá trị môi trường tương xứng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53988"/>
            <a:ext cx="10804525" cy="762000"/>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2</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a:t>
            </a:r>
            <a:r>
              <a:rPr lang="en-US" b="1" i="1"/>
              <a:t> </a:t>
            </a:r>
            <a:r>
              <a:rPr lang="en-US" sz="4400" b="1" i="1">
                <a:latin typeface="Times New Roman" pitchFamily="18" charset="0"/>
              </a:rPr>
              <a:t>Bài học rút ra</a:t>
            </a:r>
          </a:p>
        </p:txBody>
      </p:sp>
      <p:sp>
        <p:nvSpPr>
          <p:cNvPr id="5" name="TextBox 4"/>
          <p:cNvSpPr txBox="1"/>
          <p:nvPr/>
        </p:nvSpPr>
        <p:spPr>
          <a:xfrm>
            <a:off x="34925" y="1136650"/>
            <a:ext cx="10734675" cy="5940425"/>
          </a:xfrm>
          <a:prstGeom prst="rect">
            <a:avLst/>
          </a:prstGeom>
          <a:noFill/>
        </p:spPr>
        <p:txBody>
          <a:bodyPr>
            <a:spAutoFit/>
          </a:bodyPr>
          <a:lstStyle/>
          <a:p>
            <a:r>
              <a:rPr lang="vi-VN" sz="3200">
                <a:latin typeface="Times New Roman" pitchFamily="18" charset="0"/>
              </a:rPr>
              <a:t>- Những nhận thức sai lầm của người tiêu dùng khi thấy</a:t>
            </a:r>
          </a:p>
          <a:p>
            <a:r>
              <a:rPr lang="vi-VN" sz="3200">
                <a:latin typeface="Times New Roman" pitchFamily="18" charset="0"/>
              </a:rPr>
              <a:t>+ Sản phẩm ghi trên bao bì “ có thể tái chế”</a:t>
            </a:r>
          </a:p>
          <a:p>
            <a:r>
              <a:rPr lang="vi-VN" sz="3200">
                <a:latin typeface="Times New Roman" pitchFamily="18" charset="0"/>
              </a:rPr>
              <a:t>+ Hoặc sản cam kết “ không thử nghiệm trên động vật”</a:t>
            </a:r>
          </a:p>
          <a:p>
            <a:r>
              <a:rPr lang="vi-VN" sz="3200">
                <a:latin typeface="Times New Roman" pitchFamily="18" charset="0"/>
              </a:rPr>
              <a:t>- Nhãn hàng đã đánh vào tâm lý của người tiêu dùng</a:t>
            </a:r>
          </a:p>
          <a:p>
            <a:r>
              <a:rPr lang="vi-VN" sz="3200">
                <a:latin typeface="Times New Roman" pitchFamily="18" charset="0"/>
              </a:rPr>
              <a:t>+ Ống hút cỏ bàng có khả năng phân hủy làm cho người tiêu dùng sử dụng nhiều</a:t>
            </a:r>
          </a:p>
          <a:p>
            <a:r>
              <a:rPr lang="vi-VN" sz="3200">
                <a:latin typeface="Times New Roman" pitchFamily="18" charset="0"/>
              </a:rPr>
              <a:t>+ Ống hút nhựa không phải là không thân thiện với môi trường</a:t>
            </a:r>
          </a:p>
          <a:p>
            <a:r>
              <a:rPr lang="vi-VN" sz="3200">
                <a:latin typeface="Times New Roman" pitchFamily="18" charset="0"/>
              </a:rPr>
              <a:t>- Không co điều gì thật sự thân thiện với môi trường nếu không phải do thiên nhiên tao ra</a:t>
            </a:r>
          </a:p>
          <a:p>
            <a:r>
              <a:rPr lang="vi-VN" sz="3200">
                <a:latin typeface="Times New Roman" pitchFamily="18" charset="0"/>
              </a:rPr>
              <a:t>→  Là người tiêu dùng thông minh hãy nhận thức rõ các sản phẩm thân thiện môi trường,tự nhắc nhở bản thân mình về vấn đề sống xanh.</a:t>
            </a:r>
            <a:r>
              <a:rPr lang="en-US" sz="32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TotalTime>
  <Words>625</Words>
  <Application>Microsoft Office PowerPoint</Application>
  <PresentationFormat>Custom</PresentationFormat>
  <Paragraphs>69</Paragraphs>
  <Slides>13</Slides>
  <Notes>2</Notes>
  <HiddenSlides>0</HiddenSlides>
  <MMClips>1</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13</vt:i4>
      </vt:variant>
    </vt:vector>
  </HeadingPairs>
  <TitlesOfParts>
    <vt:vector size="17" baseType="lpstr">
      <vt:lpstr>Calibri</vt:lpstr>
      <vt:lpstr>Arial</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LNV</dc:creator>
  <cp:lastModifiedBy>Welcome</cp:lastModifiedBy>
  <cp:revision>103</cp:revision>
  <dcterms:created xsi:type="dcterms:W3CDTF">2021-06-18T07:35:22Z</dcterms:created>
  <dcterms:modified xsi:type="dcterms:W3CDTF">2022-08-07T23:37:41Z</dcterms:modified>
</cp:coreProperties>
</file>