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56" r:id="rId3"/>
    <p:sldId id="302" r:id="rId4"/>
    <p:sldId id="279" r:id="rId5"/>
    <p:sldId id="388" r:id="rId6"/>
    <p:sldId id="276" r:id="rId7"/>
    <p:sldId id="327" r:id="rId8"/>
    <p:sldId id="316" r:id="rId9"/>
    <p:sldId id="389" r:id="rId10"/>
    <p:sldId id="390" r:id="rId11"/>
    <p:sldId id="391" r:id="rId12"/>
    <p:sldId id="392" r:id="rId13"/>
    <p:sldId id="393" r:id="rId14"/>
    <p:sldId id="283" r:id="rId15"/>
    <p:sldId id="348" r:id="rId16"/>
    <p:sldId id="394" r:id="rId17"/>
    <p:sldId id="396" r:id="rId18"/>
    <p:sldId id="313" r:id="rId19"/>
    <p:sldId id="397" r:id="rId20"/>
    <p:sldId id="314" r:id="rId21"/>
    <p:sldId id="330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8B417"/>
    <a:srgbClr val="FEE3AF"/>
    <a:srgbClr val="0070C0"/>
    <a:srgbClr val="0087B2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8366" autoAdjust="0"/>
  </p:normalViewPr>
  <p:slideViewPr>
    <p:cSldViewPr snapToGrid="0" showGuides="1">
      <p:cViewPr varScale="1">
        <p:scale>
          <a:sx n="67" d="100"/>
          <a:sy n="67" d="100"/>
        </p:scale>
        <p:origin x="11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famou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business" TargetMode="External"/><Relationship Id="rId5" Type="http://schemas.openxmlformats.org/officeDocument/2006/relationships/hyperlink" Target="https://dictionary.cambridge.org/vi/dictionary/english/entertainment" TargetMode="External"/><Relationship Id="rId4" Type="http://schemas.openxmlformats.org/officeDocument/2006/relationships/hyperlink" Target="https://dictionary.cambridge.org/vi/dictionary/english/especially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hysical" TargetMode="External"/><Relationship Id="rId7" Type="http://schemas.openxmlformats.org/officeDocument/2006/relationships/hyperlink" Target="https://dictionary.cambridge.org/vi/dictionary/english/achiev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needed" TargetMode="Externa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mental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Because he wanted to avoid stress and anxiety.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2. He planned his schedule, made a weekly task list and gave priority to his work, which helped him concentrate his efforts on his most important tasks.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3. Because they would offer him additional support.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4. Because they helped him avoid stress and anxiety, and gave his brain a rest and improved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his mood.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celebrity (v):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someone who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amous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especially"/>
              </a:rPr>
              <a:t>especially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entertainment"/>
              </a:rPr>
              <a:t>entertainment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effort (n)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hysical"/>
              </a:rPr>
              <a:t>physical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mental"/>
              </a:rPr>
              <a:t>mental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needed"/>
              </a:rPr>
              <a:t>needed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chieve"/>
              </a:rPr>
              <a:t>achieve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something: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vectorstock.com/royalty-free-vector/effort-business-concept-vector-13477157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etsy.com/listing/260029704/additional-cost-5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clipground.com/cartoon-food-images-clipart.htm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.pinterest.com/pin/681169512375005265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kenh14.vn/debut-3-nam-nhung-so-lan-blackpink-di-le-trao-giai-o-han-chiem-dung-10-dau-ngon-tay-du-la-nam-nay-lai-lan-mat-tam-hoi-20191123143602816.chn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effort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2456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gắng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34618" y="2999868"/>
            <a:ext cx="218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ef.ət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person pushing a rock up a mountain&#10;&#10;Description automatically generated">
            <a:extLst>
              <a:ext uri="{FF2B5EF4-FFF2-40B4-BE49-F238E27FC236}">
                <a16:creationId xmlns:a16="http://schemas.microsoft.com/office/drawing/2014/main" id="{3BF289A8-194F-1203-7E13-7932FAFF3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258" b="16558"/>
          <a:stretch/>
        </p:blipFill>
        <p:spPr>
          <a:xfrm>
            <a:off x="6792486" y="1528724"/>
            <a:ext cx="4787403" cy="4671835"/>
          </a:xfrm>
          <a:prstGeom prst="rect">
            <a:avLst/>
          </a:prstGeom>
        </p:spPr>
      </p:pic>
      <p:pic>
        <p:nvPicPr>
          <p:cNvPr id="8" name="effort">
            <a:hlinkClick r:id="" action="ppaction://media"/>
            <a:extLst>
              <a:ext uri="{FF2B5EF4-FFF2-40B4-BE49-F238E27FC236}">
                <a16:creationId xmlns:a16="http://schemas.microsoft.com/office/drawing/2014/main" id="{A2AD4DCC-5480-CCD0-37B2-0ABE93C7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152" y="20533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63690" y="1448414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additional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thêm</a:t>
            </a:r>
            <a:r>
              <a:rPr lang="en-US" sz="4800" dirty="0"/>
              <a:t>, </a:t>
            </a:r>
            <a:r>
              <a:rPr lang="en-US" sz="4800" dirty="0" err="1"/>
              <a:t>bổ</a:t>
            </a:r>
            <a:r>
              <a:rPr lang="en-US" sz="4800" dirty="0"/>
              <a:t> sung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12111" y="2921809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əˈdɪʃ.ən.əl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511F331A-0D8F-860C-E12F-DF176206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71105" y="1448414"/>
            <a:ext cx="4608784" cy="4608784"/>
          </a:xfrm>
          <a:prstGeom prst="rect">
            <a:avLst/>
          </a:prstGeom>
        </p:spPr>
      </p:pic>
      <p:pic>
        <p:nvPicPr>
          <p:cNvPr id="23" name="additional">
            <a:hlinkClick r:id="" action="ppaction://media"/>
            <a:extLst>
              <a:ext uri="{FF2B5EF4-FFF2-40B4-BE49-F238E27FC236}">
                <a16:creationId xmlns:a16="http://schemas.microsoft.com/office/drawing/2014/main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780" y="2122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517944" y="969763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appropriately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23" y="3562336"/>
            <a:ext cx="459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94436" y="2493636"/>
            <a:ext cx="4717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25516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24DDF-EE17-FDAB-3737-159D2EB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9161" y="2264043"/>
            <a:ext cx="6166508" cy="4350851"/>
          </a:xfrm>
          <a:prstGeom prst="rect">
            <a:avLst/>
          </a:prstGeom>
        </p:spPr>
      </p:pic>
      <p:pic>
        <p:nvPicPr>
          <p:cNvPr id="19" name="Picture 18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id="{A79551F9-656E-ABCD-4877-A77AA162D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72247" y="2439137"/>
            <a:ext cx="885496" cy="885496"/>
          </a:xfrm>
          <a:prstGeom prst="rect">
            <a:avLst/>
          </a:prstGeom>
        </p:spPr>
      </p:pic>
      <p:pic>
        <p:nvPicPr>
          <p:cNvPr id="21" name="appropriately">
            <a:hlinkClick r:id="" action="ppaction://media"/>
            <a:extLst>
              <a:ext uri="{FF2B5EF4-FFF2-40B4-BE49-F238E27FC236}">
                <a16:creationId xmlns:a16="http://schemas.microsoft.com/office/drawing/2014/main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1313" y="1556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23943" y="1320895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fattening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gây</a:t>
            </a:r>
            <a:r>
              <a:rPr lang="en-US" sz="4800" dirty="0"/>
              <a:t> </a:t>
            </a:r>
            <a:r>
              <a:rPr lang="en-US" sz="4800" dirty="0" err="1"/>
              <a:t>béo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24997" y="2999868"/>
            <a:ext cx="3405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fæt.ən.ɪŋ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cartoon of a person holding ice cream and food">
            <a:extLst>
              <a:ext uri="{FF2B5EF4-FFF2-40B4-BE49-F238E27FC236}">
                <a16:creationId xmlns:a16="http://schemas.microsoft.com/office/drawing/2014/main" id="{65586365-5670-FE83-8B3A-746B88E7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4828" y="2155069"/>
            <a:ext cx="5823903" cy="4141442"/>
          </a:xfrm>
          <a:prstGeom prst="rect">
            <a:avLst/>
          </a:prstGeom>
        </p:spPr>
      </p:pic>
      <p:pic>
        <p:nvPicPr>
          <p:cNvPr id="8" name="fattening">
            <a:hlinkClick r:id="" action="ppaction://media"/>
            <a:extLst>
              <a:ext uri="{FF2B5EF4-FFF2-40B4-BE49-F238E27FC236}">
                <a16:creationId xmlns:a16="http://schemas.microsoft.com/office/drawing/2014/main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928" y="146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82469"/>
              </p:ext>
            </p:extLst>
          </p:nvPr>
        </p:nvGraphicFramePr>
        <p:xfrm>
          <a:off x="1022555" y="1105744"/>
          <a:ext cx="10953135" cy="53856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0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səˈleb.rə.ti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nổi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tiếng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æŋˈzaɪ.ə.ti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lo </a:t>
                      </a:r>
                      <a:r>
                        <a:rPr lang="en-US" sz="3200" dirty="0" err="1"/>
                        <a:t>lắng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effort 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ef.ət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əˈdɪʃ.ən.əl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thêm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bổ</a:t>
                      </a:r>
                      <a:r>
                        <a:rPr lang="en-US" sz="3200" dirty="0"/>
                        <a:t> sung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/əˈprəʊ.pri.ət.li/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một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hợp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fæt.ən.ɪŋ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gây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béo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059919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2785132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6085" y="3585506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4420039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6700" y="5220413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997" y="5961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23719" y="1835292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1. </a:t>
            </a:r>
            <a:r>
              <a:rPr lang="en-US" sz="3000" b="1" dirty="0"/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3. </a:t>
            </a:r>
            <a:r>
              <a:rPr lang="en-US" sz="30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b="1" dirty="0"/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b="1" dirty="0"/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60657" y="1940395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0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700267" y="299305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700267" y="4150966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30417" y="1686644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578347" y="2715707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578347" y="4017300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578346" y="5707666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</a:t>
            </a:r>
          </a:p>
          <a:p>
            <a:r>
              <a:rPr lang="en-US" sz="2800" b="1" dirty="0"/>
              <a:t>have 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561322" y="2788597"/>
            <a:ext cx="74517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F26648"/>
                </a:solidFill>
                <a:effectLst/>
              </a:rPr>
              <a:t>1.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manage our time properly?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2.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spend time with our friends, teachers, and parents?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3.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avoid stress and anxiety?</a:t>
            </a:r>
          </a:p>
          <a:p>
            <a:r>
              <a:rPr lang="en-US" sz="3200" i="0" dirty="0">
                <a:solidFill>
                  <a:srgbClr val="F26648"/>
                </a:solidFill>
                <a:effectLst/>
              </a:rPr>
              <a:t>4.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How can we take care of our physical</a:t>
            </a:r>
          </a:p>
          <a:p>
            <a:r>
              <a:rPr lang="en-US" sz="3200" i="0" dirty="0">
                <a:solidFill>
                  <a:srgbClr val="242021"/>
                </a:solidFill>
                <a:effectLst/>
              </a:rPr>
              <a:t>health?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groups. Take turns to talk about your partner’s ideas about how to have a well-balanced life.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87067" y="2111499"/>
            <a:ext cx="113686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26648"/>
                </a:solidFill>
                <a:effectLst/>
              </a:rPr>
              <a:t>Suggested answers:</a:t>
            </a:r>
          </a:p>
          <a:p>
            <a:pPr algn="just"/>
            <a:r>
              <a:rPr lang="en-US" sz="2800" b="1" i="0" dirty="0">
                <a:effectLst/>
              </a:rPr>
              <a:t>I talked with </a:t>
            </a:r>
            <a:r>
              <a:rPr lang="en-US" sz="2800" i="0" dirty="0">
                <a:effectLst/>
              </a:rPr>
              <a:t>An </a:t>
            </a:r>
            <a:r>
              <a:rPr lang="en-US" sz="2800" b="1" i="0" dirty="0">
                <a:effectLst/>
              </a:rPr>
              <a:t>about how she manages a well-balanced life</a:t>
            </a:r>
            <a:r>
              <a:rPr lang="en-US" sz="2800" i="0" dirty="0">
                <a:effectLst/>
              </a:rPr>
              <a:t>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First</a:t>
            </a:r>
            <a:r>
              <a:rPr lang="en-US" sz="2800" i="0" dirty="0">
                <a:effectLst/>
              </a:rPr>
              <a:t>, she manages her time properly by creating a to-do list and give priority to her tasks based on their importance and deadlines.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Second</a:t>
            </a:r>
            <a:r>
              <a:rPr lang="en-US" sz="2800" i="0" dirty="0">
                <a:effectLst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Next</a:t>
            </a:r>
            <a:r>
              <a:rPr lang="en-US" sz="2800" i="0" dirty="0">
                <a:effectLst/>
              </a:rPr>
              <a:t>, she </a:t>
            </a:r>
            <a:r>
              <a:rPr lang="en-US" sz="2800" i="0" dirty="0" err="1">
                <a:effectLst/>
              </a:rPr>
              <a:t>practises</a:t>
            </a:r>
            <a:r>
              <a:rPr lang="en-US" sz="2800" i="0" dirty="0">
                <a:effectLst/>
              </a:rPr>
              <a:t> mindfulness techniques such as deep breathing, meditation, or yoga to manage stress and maintain a clear mind. </a:t>
            </a:r>
            <a:r>
              <a:rPr lang="en-US" sz="2800" i="0" dirty="0">
                <a:effectLst/>
                <a:highlight>
                  <a:srgbClr val="FFFF00"/>
                </a:highlight>
              </a:rPr>
              <a:t>Finally</a:t>
            </a:r>
            <a:r>
              <a:rPr lang="en-US" sz="2800" i="0" dirty="0">
                <a:effectLst/>
              </a:rPr>
              <a:t>, she engages in regular physical activities that she enjoys like jogging, dancing, swimming, </a:t>
            </a:r>
            <a:r>
              <a:rPr lang="en-US" sz="2800" i="0" dirty="0" err="1">
                <a:effectLst/>
              </a:rPr>
              <a:t>etc</a:t>
            </a:r>
            <a:r>
              <a:rPr lang="en-US" sz="2800" i="0" dirty="0">
                <a:effectLst/>
              </a:rPr>
              <a:t> to help boost her energy.</a:t>
            </a:r>
          </a:p>
          <a:p>
            <a:endParaRPr lang="en-US" sz="3200" i="0" dirty="0">
              <a:solidFill>
                <a:srgbClr val="F2664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Vocabulary related to related to students’ life and schoolwork.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Reading for specific information.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Talking about partner’s ideas about how to have a well-balanced life.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42781" y="2320497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4892" y="404183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97454" y="563551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527" y="1897350"/>
            <a:ext cx="5755112" cy="15866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text and match each highlighted word with its meaning.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text again and answer the following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3618176"/>
            <a:ext cx="5743692" cy="18144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Ask and answer the following questions about how to have a well-balanced life. Make notes of your partner’s answers.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groups. Take turns to talk about your partner’s ideas about how to have a well-balanced life.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55663" cy="91134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32849" y="2629300"/>
            <a:ext cx="1309932" cy="14125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50806" y="4342560"/>
            <a:ext cx="1464605" cy="12929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4527" y="5604093"/>
            <a:ext cx="5740800" cy="84590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669280" y="1049013"/>
            <a:ext cx="66903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Take out 1 piece of paper and a pen.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dirty="0"/>
              <a:t>Draw a circle </a:t>
            </a:r>
            <a:r>
              <a:rPr lang="en-US" sz="3000" dirty="0"/>
              <a:t>and divide it into </a:t>
            </a:r>
            <a:r>
              <a:rPr lang="en-US" sz="3000" b="1" dirty="0"/>
              <a:t>four equal parts</a:t>
            </a:r>
            <a:r>
              <a:rPr lang="en-US" sz="3000" dirty="0"/>
              <a:t>, like a pizza. Label each section of the circle with 4 different categories: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4"/>
                </a:solidFill>
              </a:rPr>
              <a:t>+ work/school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chemeClr val="accent2"/>
                </a:solidFill>
              </a:rPr>
              <a:t>+ family/friends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</a:t>
            </a:r>
            <a:r>
              <a:rPr lang="en-US" sz="3000" b="1" dirty="0">
                <a:solidFill>
                  <a:srgbClr val="00B050"/>
                </a:solidFill>
              </a:rPr>
              <a:t>+ hobbies/interests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	+ self-care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Brainstorm activities that fit into each category and write them in the corresponding section of the circle.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DD058D3-9541-0F86-50C3-BA591B0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131561"/>
              </p:ext>
            </p:extLst>
          </p:nvPr>
        </p:nvGraphicFramePr>
        <p:xfrm>
          <a:off x="-1156741" y="107568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35410" y="1426634"/>
            <a:ext cx="56287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Share your circle with a partner.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/>
              <a:t>Answer the following questions:</a:t>
            </a:r>
          </a:p>
          <a:p>
            <a:r>
              <a:rPr lang="en-US" sz="3000" dirty="0"/>
              <a:t> 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+ Do you have a well-balanced life?</a:t>
            </a:r>
            <a:endParaRPr lang="en-US" sz="3000" b="1" i="1" dirty="0"/>
          </a:p>
          <a:p>
            <a:r>
              <a:rPr lang="en-US" sz="3000" b="1" i="1" dirty="0">
                <a:solidFill>
                  <a:srgbClr val="0070C0"/>
                </a:solidFill>
              </a:rPr>
              <a:t>+ Can you make any adjustments to achieve a more well-balanced life?</a:t>
            </a:r>
            <a:endParaRPr lang="en-US" sz="30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2907259" y="142707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pic>
        <p:nvPicPr>
          <p:cNvPr id="4" name="Picture 3" descr="Cartoon of a child and child talking&#10;&#10;Description automatically generated">
            <a:extLst>
              <a:ext uri="{FF2B5EF4-FFF2-40B4-BE49-F238E27FC236}">
                <a16:creationId xmlns:a16="http://schemas.microsoft.com/office/drawing/2014/main" id="{B777F168-4C6B-A84A-3F10-909C4928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67438" y="2235113"/>
            <a:ext cx="4480180" cy="44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995346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following text is about how a successful teen celebrity kept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well-balanced life 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9948" y="11379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7" y="10260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3399" y="2291434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5359" y="2291434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369085" y="2447674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16740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763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98287"/>
              </p:ext>
            </p:extLst>
          </p:nvPr>
        </p:nvGraphicFramePr>
        <p:xfrm>
          <a:off x="4132996" y="1720780"/>
          <a:ext cx="6217920" cy="418234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agreed to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that something bad is going to happen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situation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5254" y="3784264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5254" y="485454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49183-94D8-4547-AE1D-3BF60AD6C3DA}"/>
              </a:ext>
            </a:extLst>
          </p:cNvPr>
          <p:cNvSpPr txBox="1"/>
          <p:nvPr/>
        </p:nvSpPr>
        <p:spPr>
          <a:xfrm>
            <a:off x="10644188" y="1884244"/>
            <a:ext cx="1249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1. c </a:t>
            </a:r>
          </a:p>
          <a:p>
            <a:r>
              <a:rPr lang="pt-BR" sz="3200" dirty="0"/>
              <a:t>2. a </a:t>
            </a:r>
          </a:p>
          <a:p>
            <a:r>
              <a:rPr lang="pt-BR" sz="3200" dirty="0"/>
              <a:t>3. d </a:t>
            </a:r>
          </a:p>
          <a:p>
            <a:r>
              <a:rPr lang="pt-BR" sz="3200" dirty="0"/>
              <a:t>4. 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58 0.2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-0.15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3619 0.17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23737 -0.311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celebrity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7" y="400187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nổi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3647" y="2999868"/>
            <a:ext cx="3428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səˈleb.rə.ti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 descr="A group of women on stage&#10;&#10;Description automatically generated">
            <a:extLst>
              <a:ext uri="{FF2B5EF4-FFF2-40B4-BE49-F238E27FC236}">
                <a16:creationId xmlns:a16="http://schemas.microsoft.com/office/drawing/2014/main" id="{B7C1E465-D986-22AC-A817-7C998FC6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4828" y="1857444"/>
            <a:ext cx="5734518" cy="3988676"/>
          </a:xfrm>
          <a:prstGeom prst="rect">
            <a:avLst/>
          </a:prstGeom>
        </p:spPr>
      </p:pic>
      <p:pic>
        <p:nvPicPr>
          <p:cNvPr id="18" name="celebrity">
            <a:hlinkClick r:id="" action="ppaction://media"/>
            <a:extLst>
              <a:ext uri="{FF2B5EF4-FFF2-40B4-BE49-F238E27FC236}">
                <a16:creationId xmlns:a16="http://schemas.microsoft.com/office/drawing/2014/main" id="{3744CDB2-38B0-4F14-CE7A-EF364D95D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35" y="2019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anxiety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5076" y="406494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lo </a:t>
            </a:r>
            <a:r>
              <a:rPr lang="en-US" sz="4800" dirty="0" err="1"/>
              <a:t>lắng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9194" y="2999868"/>
            <a:ext cx="3416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æŋˈzaɪ.ə.ti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BEB6B27F-D1CD-B86F-317E-A4F03AFA3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90897" y="2002609"/>
            <a:ext cx="6022131" cy="3763832"/>
          </a:xfrm>
          <a:prstGeom prst="rect">
            <a:avLst/>
          </a:prstGeom>
        </p:spPr>
      </p:pic>
      <p:pic>
        <p:nvPicPr>
          <p:cNvPr id="11" name="anxiety">
            <a:hlinkClick r:id="" action="ppaction://media"/>
            <a:extLst>
              <a:ext uri="{FF2B5EF4-FFF2-40B4-BE49-F238E27FC236}">
                <a16:creationId xmlns:a16="http://schemas.microsoft.com/office/drawing/2014/main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105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4216</TotalTime>
  <Words>1429</Words>
  <PresentationFormat>Widescreen</PresentationFormat>
  <Paragraphs>198</Paragraphs>
  <Slides>22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2024-01-22T08:11:44Z</dcterms:modified>
</cp:coreProperties>
</file>