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67" r:id="rId4"/>
    <p:sldId id="269" r:id="rId5"/>
    <p:sldId id="301" r:id="rId6"/>
    <p:sldId id="270" r:id="rId7"/>
    <p:sldId id="366" r:id="rId8"/>
    <p:sldId id="367" r:id="rId9"/>
    <p:sldId id="303" r:id="rId10"/>
    <p:sldId id="271" r:id="rId11"/>
    <p:sldId id="304" r:id="rId12"/>
    <p:sldId id="369" r:id="rId13"/>
    <p:sldId id="272" r:id="rId14"/>
    <p:sldId id="360" r:id="rId15"/>
    <p:sldId id="273" r:id="rId16"/>
    <p:sldId id="363" r:id="rId17"/>
    <p:sldId id="370" r:id="rId18"/>
    <p:sldId id="362" r:id="rId19"/>
    <p:sldId id="364" r:id="rId20"/>
    <p:sldId id="294" r:id="rId21"/>
    <p:sldId id="279" r:id="rId22"/>
    <p:sldId id="296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5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2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19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82200" y="44183"/>
            <a:ext cx="16858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 2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51788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3:</a:t>
            </a:r>
            <a:r>
              <a:rPr lang="en-US" sz="1800" b="1" baseline="0" dirty="0" smtClean="0">
                <a:solidFill>
                  <a:schemeClr val="tx1"/>
                </a:solidFill>
              </a:rPr>
              <a:t> Protecting the Environment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8" r:id="rId13"/>
    <p:sldLayoutId id="2147483669" r:id="rId14"/>
    <p:sldLayoutId id="2147483670" r:id="rId15"/>
    <p:sldLayoutId id="2147483675" r:id="rId16"/>
    <p:sldLayoutId id="2147483689" r:id="rId17"/>
    <p:sldLayoutId id="2147483690" r:id="rId18"/>
    <p:sldLayoutId id="2147483691" r:id="rId19"/>
    <p:sldLayoutId id="2147483692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tm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21" Type="http://schemas.microsoft.com/office/2007/relationships/media" Target="../media/media11.mp3"/><Relationship Id="rId34" Type="http://schemas.openxmlformats.org/officeDocument/2006/relationships/audio" Target="../media/media17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microsoft.com/office/2007/relationships/media" Target="../media/media17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audio" Target="../media/media16.mp3"/><Relationship Id="rId37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notesSlide" Target="../notesSlides/notesSlide1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microsoft.com/office/2007/relationships/media" Target="../media/media1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35" Type="http://schemas.openxmlformats.org/officeDocument/2006/relationships/slideLayout" Target="../slideLayouts/slideLayout20.xml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F098E-BFE3-ADC4-B346-A8521F7B6E07}"/>
              </a:ext>
            </a:extLst>
          </p:cNvPr>
          <p:cNvSpPr txBox="1"/>
          <p:nvPr/>
        </p:nvSpPr>
        <p:spPr>
          <a:xfrm>
            <a:off x="5792189" y="3000890"/>
            <a:ext cx="61454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B050"/>
                </a:solidFill>
                <a:latin typeface="Calibri" panose="020F0502020204030204"/>
              </a:rPr>
              <a:t>REVIEW 2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1430732" y="914399"/>
            <a:ext cx="7490112" cy="5284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Grammar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14428" r="41003" b="960"/>
          <a:stretch/>
        </p:blipFill>
        <p:spPr>
          <a:xfrm>
            <a:off x="1700012" y="1180444"/>
            <a:ext cx="8735212" cy="5117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0F6908-EC01-6F16-A81F-DEFBFB49FF41}"/>
              </a:ext>
            </a:extLst>
          </p:cNvPr>
          <p:cNvSpPr txBox="1"/>
          <p:nvPr/>
        </p:nvSpPr>
        <p:spPr>
          <a:xfrm>
            <a:off x="2291705" y="1897723"/>
            <a:ext cx="8040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>
                <a:solidFill>
                  <a:srgbClr val="FF0000"/>
                </a:solidFill>
              </a:rPr>
              <a:t>If we don’t save water, there won’t be enough clean water.</a:t>
            </a:r>
            <a:endParaRPr lang="en-US" sz="2600" i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6" y="587898"/>
            <a:ext cx="10090417" cy="699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0F6908-EC01-6F16-A81F-DEFBFB49FF41}"/>
              </a:ext>
            </a:extLst>
          </p:cNvPr>
          <p:cNvSpPr txBox="1"/>
          <p:nvPr/>
        </p:nvSpPr>
        <p:spPr>
          <a:xfrm>
            <a:off x="2291705" y="2797194"/>
            <a:ext cx="8040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>
                <a:solidFill>
                  <a:srgbClr val="FF0000"/>
                </a:solidFill>
              </a:rPr>
              <a:t>We will affect wildlife badly if we cut down trees.</a:t>
            </a:r>
            <a:endParaRPr lang="en-US" sz="2600" i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0F6908-EC01-6F16-A81F-DEFBFB49FF41}"/>
              </a:ext>
            </a:extLst>
          </p:cNvPr>
          <p:cNvSpPr txBox="1"/>
          <p:nvPr/>
        </p:nvSpPr>
        <p:spPr>
          <a:xfrm>
            <a:off x="2291705" y="3807610"/>
            <a:ext cx="8040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>
                <a:solidFill>
                  <a:srgbClr val="FF0000"/>
                </a:solidFill>
              </a:rPr>
              <a:t>If we don’t clean up beaches, it affects tourism.</a:t>
            </a:r>
            <a:endParaRPr lang="en-US" sz="2600" i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F6908-EC01-6F16-A81F-DEFBFB49FF41}"/>
              </a:ext>
            </a:extLst>
          </p:cNvPr>
          <p:cNvSpPr txBox="1"/>
          <p:nvPr/>
        </p:nvSpPr>
        <p:spPr>
          <a:xfrm>
            <a:off x="2291705" y="4710772"/>
            <a:ext cx="8040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>
                <a:solidFill>
                  <a:srgbClr val="FF0000"/>
                </a:solidFill>
              </a:rPr>
              <a:t>Your health gets worse if you breathe polluted air.</a:t>
            </a:r>
            <a:endParaRPr lang="en-US" sz="2600" i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F6908-EC01-6F16-A81F-DEFBFB49FF41}"/>
              </a:ext>
            </a:extLst>
          </p:cNvPr>
          <p:cNvSpPr txBox="1"/>
          <p:nvPr/>
        </p:nvSpPr>
        <p:spPr>
          <a:xfrm>
            <a:off x="2291705" y="5746845"/>
            <a:ext cx="8040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>
                <a:solidFill>
                  <a:srgbClr val="FF0000"/>
                </a:solidFill>
              </a:rPr>
              <a:t>The Earth gets very hot if we don’t reduce air pollution.</a:t>
            </a:r>
            <a:endParaRPr lang="en-US" sz="2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5" y="696572"/>
            <a:ext cx="10742234" cy="48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643" y="1004550"/>
            <a:ext cx="10856890" cy="459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600" dirty="0" smtClean="0"/>
              <a:t>We should put more recycling bins. They will encourage people to recycle.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600" dirty="0" smtClean="0"/>
              <a:t>We should stop using plastic bags. We shouldn’t waste water.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600" dirty="0" smtClean="0"/>
              <a:t>We can walk to school and work. We can reduce air pollution.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600" dirty="0" smtClean="0"/>
              <a:t>We should save electricity. We can reduce air pollution.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600" dirty="0" smtClean="0"/>
              <a:t>We should help clean up rivers. We shouldn’t waste paper.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155643" y="1492834"/>
            <a:ext cx="118474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sz="2600" dirty="0" smtClean="0">
                <a:solidFill>
                  <a:srgbClr val="FF0000"/>
                </a:solidFill>
              </a:rPr>
              <a:t>We should put more recycling bins </a:t>
            </a:r>
            <a:r>
              <a:rPr lang="en-US" sz="2600" b="1" dirty="0" smtClean="0">
                <a:solidFill>
                  <a:srgbClr val="FF0000"/>
                </a:solidFill>
              </a:rPr>
              <a:t>so (that)</a:t>
            </a:r>
            <a:r>
              <a:rPr lang="en-US" sz="2600" dirty="0" smtClean="0">
                <a:solidFill>
                  <a:srgbClr val="FF0000"/>
                </a:solidFill>
              </a:rPr>
              <a:t> they will encourage people to recycle.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sz="2600" dirty="0" smtClean="0">
                <a:solidFill>
                  <a:srgbClr val="FF0000"/>
                </a:solidFill>
              </a:rPr>
              <a:t>We should stop using plastic bags</a:t>
            </a:r>
            <a:r>
              <a:rPr lang="en-US" sz="2600" b="1" dirty="0" smtClean="0">
                <a:solidFill>
                  <a:srgbClr val="FF0000"/>
                </a:solidFill>
              </a:rPr>
              <a:t>, and</a:t>
            </a:r>
            <a:r>
              <a:rPr lang="en-US" sz="2600" dirty="0" smtClean="0">
                <a:solidFill>
                  <a:srgbClr val="FF0000"/>
                </a:solidFill>
              </a:rPr>
              <a:t> we shouldn’t waste water.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sz="2600" dirty="0" smtClean="0">
                <a:solidFill>
                  <a:srgbClr val="FF0000"/>
                </a:solidFill>
              </a:rPr>
              <a:t>We can walk to school and work </a:t>
            </a:r>
            <a:r>
              <a:rPr lang="en-US" sz="2600" b="1" dirty="0" smtClean="0">
                <a:solidFill>
                  <a:srgbClr val="FF0000"/>
                </a:solidFill>
              </a:rPr>
              <a:t>so (that)</a:t>
            </a:r>
            <a:r>
              <a:rPr lang="en-US" sz="2600" dirty="0" smtClean="0">
                <a:solidFill>
                  <a:srgbClr val="FF0000"/>
                </a:solidFill>
              </a:rPr>
              <a:t> we can reduce air pollution.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sz="2600" dirty="0" smtClean="0">
                <a:solidFill>
                  <a:srgbClr val="FF0000"/>
                </a:solidFill>
              </a:rPr>
              <a:t>We should save electricity </a:t>
            </a:r>
            <a:r>
              <a:rPr lang="en-US" sz="2600" b="1" dirty="0" smtClean="0">
                <a:solidFill>
                  <a:srgbClr val="FF0000"/>
                </a:solidFill>
              </a:rPr>
              <a:t>so (that)</a:t>
            </a:r>
            <a:r>
              <a:rPr lang="en-US" sz="2600" dirty="0" smtClean="0">
                <a:solidFill>
                  <a:srgbClr val="FF0000"/>
                </a:solidFill>
              </a:rPr>
              <a:t> we can reduce air pollution.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sz="2600" dirty="0" smtClean="0">
                <a:solidFill>
                  <a:srgbClr val="FF0000"/>
                </a:solidFill>
              </a:rPr>
              <a:t>We should help clean up rivers</a:t>
            </a:r>
            <a:r>
              <a:rPr lang="en-US" sz="2600" b="1" dirty="0" smtClean="0">
                <a:solidFill>
                  <a:srgbClr val="FF0000"/>
                </a:solidFill>
              </a:rPr>
              <a:t>, and</a:t>
            </a:r>
            <a:r>
              <a:rPr lang="en-US" sz="2600" dirty="0" smtClean="0">
                <a:solidFill>
                  <a:srgbClr val="FF0000"/>
                </a:solidFill>
              </a:rPr>
              <a:t> we shouldn’t waste paper.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1392896" y="571498"/>
            <a:ext cx="7592006" cy="5503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Pronunciation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B9AE35D-8E14-4916-B21F-192F4686B413}"/>
              </a:ext>
            </a:extLst>
          </p:cNvPr>
          <p:cNvSpPr txBox="1"/>
          <p:nvPr/>
        </p:nvSpPr>
        <p:spPr>
          <a:xfrm>
            <a:off x="324647" y="2318242"/>
            <a:ext cx="117756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A.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climate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	B.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protect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	C.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damage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 	D. </a:t>
            </a:r>
            <a:r>
              <a:rPr lang="en-US" sz="3200" dirty="0" smtClean="0">
                <a:solidFill>
                  <a:srgbClr val="002060"/>
                </a:solidFill>
              </a:rPr>
              <a:t>forest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A.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reduce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	B.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reuse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	C.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pollute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	D.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happen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A.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recycle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	B.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energy	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C.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tourism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	 	D. </a:t>
            </a:r>
            <a:r>
              <a:rPr lang="en-US" sz="3200" b="0" i="0" dirty="0" smtClean="0">
                <a:solidFill>
                  <a:srgbClr val="002060"/>
                </a:solidFill>
                <a:effectLst/>
              </a:rPr>
              <a:t>animal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351205-BB15-4CFE-A2EC-D842ECE5EAD5}"/>
              </a:ext>
            </a:extLst>
          </p:cNvPr>
          <p:cNvSpPr/>
          <p:nvPr/>
        </p:nvSpPr>
        <p:spPr>
          <a:xfrm>
            <a:off x="564220" y="1119963"/>
            <a:ext cx="11296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</a:rPr>
              <a:t>Circle the word that differs from the other three in the position of primary stress in each of the following questions.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55157A-862B-42F1-98BF-41EA21E16478}"/>
              </a:ext>
            </a:extLst>
          </p:cNvPr>
          <p:cNvSpPr/>
          <p:nvPr/>
        </p:nvSpPr>
        <p:spPr>
          <a:xfrm>
            <a:off x="3954888" y="2397958"/>
            <a:ext cx="412244" cy="420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9C60E1-FE47-4780-BE1D-4DE41048C235}"/>
              </a:ext>
            </a:extLst>
          </p:cNvPr>
          <p:cNvSpPr/>
          <p:nvPr/>
        </p:nvSpPr>
        <p:spPr>
          <a:xfrm>
            <a:off x="760928" y="3349365"/>
            <a:ext cx="412244" cy="420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D6004C-52D8-4BAC-92EA-5D6328B9CC87}"/>
              </a:ext>
            </a:extLst>
          </p:cNvPr>
          <p:cNvSpPr/>
          <p:nvPr/>
        </p:nvSpPr>
        <p:spPr>
          <a:xfrm>
            <a:off x="9450954" y="2928902"/>
            <a:ext cx="412244" cy="420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63A0A-4C10-9760-3504-E856D0A16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3" y="4716886"/>
            <a:ext cx="1228725" cy="122872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" y="545252"/>
            <a:ext cx="2353003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967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1433146" y="840428"/>
            <a:ext cx="7460255" cy="5446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C46E84-EA50-D08B-EAA8-42CD49FF3C46}"/>
              </a:ext>
            </a:extLst>
          </p:cNvPr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Can you remember how to write a </a:t>
            </a:r>
            <a:r>
              <a:rPr lang="en-US" sz="3600" b="1" i="1" dirty="0" smtClean="0">
                <a:solidFill>
                  <a:srgbClr val="0070C0"/>
                </a:solidFill>
              </a:rPr>
              <a:t>guide?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82"/>
          <a:stretch/>
        </p:blipFill>
        <p:spPr>
          <a:xfrm>
            <a:off x="151062" y="1742344"/>
            <a:ext cx="11824704" cy="32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C46E84-EA50-D08B-EAA8-42CD49FF3C46}"/>
              </a:ext>
            </a:extLst>
          </p:cNvPr>
          <p:cNvSpPr/>
          <p:nvPr/>
        </p:nvSpPr>
        <p:spPr>
          <a:xfrm>
            <a:off x="358710" y="2553047"/>
            <a:ext cx="1110031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70C0"/>
                </a:solidFill>
              </a:rPr>
              <a:t>Write about how we should help the environment, and why. Write 80 to 100 words.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0" y="679494"/>
            <a:ext cx="2831468" cy="7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E07542-BC69-C473-605B-AC5CD5A6B53D}"/>
              </a:ext>
            </a:extLst>
          </p:cNvPr>
          <p:cNvSpPr txBox="1"/>
          <p:nvPr/>
        </p:nvSpPr>
        <p:spPr>
          <a:xfrm>
            <a:off x="3541690" y="634632"/>
            <a:ext cx="8435661" cy="5431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There are many things we can do to help </a:t>
            </a:r>
            <a:r>
              <a:rPr lang="en-US" sz="2600" dirty="0" smtClean="0"/>
              <a:t>the environment</a:t>
            </a:r>
            <a:r>
              <a:rPr lang="en-US" sz="2600" dirty="0"/>
              <a:t>. First, we should turn off the lights </a:t>
            </a:r>
            <a:r>
              <a:rPr lang="en-US" sz="2600" dirty="0" smtClean="0"/>
              <a:t>to save </a:t>
            </a:r>
            <a:r>
              <a:rPr lang="en-US" sz="2600" dirty="0"/>
              <a:t>electricity. If we save electricity, we will reduce </a:t>
            </a:r>
            <a:r>
              <a:rPr lang="en-US" sz="2600" dirty="0" smtClean="0"/>
              <a:t>the amount </a:t>
            </a:r>
            <a:r>
              <a:rPr lang="en-US" sz="2600" dirty="0"/>
              <a:t>of pollution. Another thing we should do </a:t>
            </a:r>
            <a:r>
              <a:rPr lang="en-US" sz="2600" dirty="0" smtClean="0"/>
              <a:t>is recycling </a:t>
            </a:r>
            <a:r>
              <a:rPr lang="en-US" sz="2600" dirty="0"/>
              <a:t>more. If we recycle, there will be less trash </a:t>
            </a:r>
            <a:r>
              <a:rPr lang="en-US" sz="2600" dirty="0" smtClean="0"/>
              <a:t>and pollution</a:t>
            </a:r>
            <a:r>
              <a:rPr lang="en-US" sz="2600" dirty="0"/>
              <a:t>. It will make the city a healthier place to </a:t>
            </a:r>
            <a:r>
              <a:rPr lang="en-US" sz="2600" dirty="0" smtClean="0"/>
              <a:t>live. We </a:t>
            </a:r>
            <a:r>
              <a:rPr lang="en-US" sz="2600" dirty="0"/>
              <a:t>shouldn't damage the environment for tourism. </a:t>
            </a:r>
            <a:r>
              <a:rPr lang="en-US" sz="2600" dirty="0" smtClean="0"/>
              <a:t>If we </a:t>
            </a:r>
            <a:r>
              <a:rPr lang="en-US" sz="2600" dirty="0"/>
              <a:t>cut down too many trees to build hotels, there </a:t>
            </a:r>
            <a:r>
              <a:rPr lang="en-US" sz="2600" dirty="0" smtClean="0"/>
              <a:t>won't be </a:t>
            </a:r>
            <a:r>
              <a:rPr lang="en-US" sz="2600" dirty="0"/>
              <a:t>enough places </a:t>
            </a:r>
            <a:r>
              <a:rPr lang="en-US" sz="2600" dirty="0" smtClean="0"/>
              <a:t>for animals </a:t>
            </a:r>
            <a:r>
              <a:rPr lang="en-US" sz="2600" dirty="0"/>
              <a:t>to live. We should </a:t>
            </a:r>
            <a:r>
              <a:rPr lang="en-US" sz="2600" dirty="0" smtClean="0"/>
              <a:t>take care </a:t>
            </a:r>
            <a:r>
              <a:rPr lang="en-US" sz="2600" dirty="0"/>
              <a:t>of the </a:t>
            </a:r>
            <a:r>
              <a:rPr lang="en-US" sz="2600" dirty="0" smtClean="0"/>
              <a:t>environment.</a:t>
            </a:r>
            <a:endParaRPr lang="en-US" sz="2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1D97F-3BD7-159C-C4DB-CA029A231E37}"/>
              </a:ext>
            </a:extLst>
          </p:cNvPr>
          <p:cNvSpPr txBox="1"/>
          <p:nvPr/>
        </p:nvSpPr>
        <p:spPr>
          <a:xfrm>
            <a:off x="218941" y="2788231"/>
            <a:ext cx="3013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Suggested Writing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4" y="634632"/>
            <a:ext cx="2305372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9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216" y="754035"/>
            <a:ext cx="1164928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Check </a:t>
            </a:r>
            <a:r>
              <a:rPr lang="en-US" sz="3600" i="1" dirty="0">
                <a:solidFill>
                  <a:srgbClr val="0070C0"/>
                </a:solidFill>
              </a:rPr>
              <a:t>your answers with a partner, using the </a:t>
            </a:r>
            <a:r>
              <a:rPr lang="en-US" sz="3600" b="1" i="1" dirty="0">
                <a:solidFill>
                  <a:srgbClr val="0070C0"/>
                </a:solidFill>
              </a:rPr>
              <a:t>feedback form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9B9E1-BD7C-CBC6-C2D4-4CB684DB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2" y="2235569"/>
            <a:ext cx="12209522" cy="362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054368" y="122683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054368" y="196015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054368" y="4918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5054368" y="567565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032592" y="272837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032592" y="50256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5E74BACF-9C82-A903-16E8-F86C8514742A}"/>
              </a:ext>
            </a:extLst>
          </p:cNvPr>
          <p:cNvSpPr/>
          <p:nvPr/>
        </p:nvSpPr>
        <p:spPr>
          <a:xfrm>
            <a:off x="5032592" y="34616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A32397C9-D425-40FA-0F04-B9AB90DCE31F}"/>
              </a:ext>
            </a:extLst>
          </p:cNvPr>
          <p:cNvSpPr/>
          <p:nvPr/>
        </p:nvSpPr>
        <p:spPr>
          <a:xfrm>
            <a:off x="5054368" y="417682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26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C00000"/>
                </a:solidFill>
              </a:rPr>
              <a:t>Make three </a:t>
            </a:r>
            <a:r>
              <a:rPr lang="en-US" sz="3600" i="1" dirty="0" smtClean="0">
                <a:solidFill>
                  <a:srgbClr val="C00000"/>
                </a:solidFill>
              </a:rPr>
              <a:t>solutions for kinds of pollution.</a:t>
            </a:r>
            <a:endParaRPr lang="en-US" sz="3600" i="1" dirty="0">
              <a:solidFill>
                <a:srgbClr val="C0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74" y="2899182"/>
            <a:ext cx="3913239" cy="24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2B233-3A0D-3CE7-32A6-0608FC3A5130}"/>
              </a:ext>
            </a:extLst>
          </p:cNvPr>
          <p:cNvSpPr/>
          <p:nvPr/>
        </p:nvSpPr>
        <p:spPr>
          <a:xfrm>
            <a:off x="598523" y="1546049"/>
            <a:ext cx="11706548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0070C0"/>
                </a:solidFill>
              </a:rPr>
              <a:t>Review: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</a:t>
            </a:r>
            <a:r>
              <a:rPr lang="en-US" sz="3200" i="1" dirty="0" smtClean="0">
                <a:solidFill>
                  <a:srgbClr val="0070C0"/>
                </a:solidFill>
              </a:rPr>
              <a:t>   Grammar </a:t>
            </a:r>
            <a:r>
              <a:rPr lang="en-US" sz="3200" i="1" dirty="0">
                <a:solidFill>
                  <a:srgbClr val="0070C0"/>
                </a:solidFill>
              </a:rPr>
              <a:t>of Unit </a:t>
            </a:r>
            <a:r>
              <a:rPr lang="en-US" sz="3200" i="1" dirty="0" smtClean="0">
                <a:solidFill>
                  <a:srgbClr val="0070C0"/>
                </a:solidFill>
              </a:rPr>
              <a:t>3: First Conditional, Compound and Complex sentences.</a:t>
            </a:r>
            <a:endParaRPr lang="en-US" sz="3200" i="1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Vocabulary of Unit </a:t>
            </a:r>
            <a:r>
              <a:rPr lang="en-US" sz="3200" i="1" dirty="0" smtClean="0">
                <a:solidFill>
                  <a:srgbClr val="0070C0"/>
                </a:solidFill>
              </a:rPr>
              <a:t>3: </a:t>
            </a:r>
            <a:r>
              <a:rPr lang="en-US" sz="3200" i="1" dirty="0">
                <a:solidFill>
                  <a:srgbClr val="0070C0"/>
                </a:solidFill>
              </a:rPr>
              <a:t>Words of the topic </a:t>
            </a:r>
            <a:r>
              <a:rPr lang="en-US" sz="3200" i="1" dirty="0" smtClean="0">
                <a:solidFill>
                  <a:srgbClr val="0070C0"/>
                </a:solidFill>
              </a:rPr>
              <a:t>“Protecting the Environment” </a:t>
            </a:r>
            <a:endParaRPr lang="en-US" sz="3200" i="1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Vocabulary, Grammar, Pronunciation and Writing Practice to review the topic “Protecting the Environment”</a:t>
            </a:r>
          </a:p>
          <a:p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2539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571410"/>
            <a:ext cx="1164394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- Review vocabulary, grammar and language skills of unit </a:t>
            </a:r>
            <a:r>
              <a:rPr lang="en-US" sz="3200" i="1" dirty="0" smtClean="0">
                <a:solidFill>
                  <a:srgbClr val="0070C0"/>
                </a:solidFill>
              </a:rPr>
              <a:t>3.</a:t>
            </a:r>
            <a:endParaRPr lang="en-US" sz="32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- Do the exercises in WB: Unit </a:t>
            </a:r>
            <a:r>
              <a:rPr lang="en-US" sz="3200" i="1" dirty="0" smtClean="0">
                <a:solidFill>
                  <a:srgbClr val="0070C0"/>
                </a:solidFill>
              </a:rPr>
              <a:t>3 </a:t>
            </a:r>
            <a:r>
              <a:rPr lang="en-US" sz="3200" i="1" dirty="0">
                <a:solidFill>
                  <a:srgbClr val="0070C0"/>
                </a:solidFill>
              </a:rPr>
              <a:t>Review - Part 2 (page </a:t>
            </a:r>
            <a:r>
              <a:rPr lang="en-US" sz="3200" i="1" dirty="0" smtClean="0">
                <a:solidFill>
                  <a:srgbClr val="0070C0"/>
                </a:solidFill>
              </a:rPr>
              <a:t>52). </a:t>
            </a:r>
            <a:endParaRPr lang="en-US" sz="32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- Prepare: Unit </a:t>
            </a:r>
            <a:r>
              <a:rPr lang="en-US" sz="3200" i="1" dirty="0" smtClean="0">
                <a:solidFill>
                  <a:srgbClr val="0070C0"/>
                </a:solidFill>
              </a:rPr>
              <a:t>4 </a:t>
            </a:r>
            <a:r>
              <a:rPr lang="en-US" sz="3200" i="1" dirty="0">
                <a:solidFill>
                  <a:srgbClr val="0070C0"/>
                </a:solidFill>
              </a:rPr>
              <a:t>– New words and Listening (</a:t>
            </a:r>
            <a:r>
              <a:rPr lang="en-US" sz="3200" i="1" dirty="0" smtClean="0">
                <a:solidFill>
                  <a:srgbClr val="0070C0"/>
                </a:solidFill>
              </a:rPr>
              <a:t>pages 42 </a:t>
            </a:r>
            <a:r>
              <a:rPr lang="en-US" sz="3200" i="1" dirty="0" smtClean="0">
                <a:solidFill>
                  <a:srgbClr val="0070C0"/>
                </a:solidFill>
              </a:rPr>
              <a:t>– 43, </a:t>
            </a:r>
            <a:r>
              <a:rPr lang="en-US" sz="3200" i="1" dirty="0">
                <a:solidFill>
                  <a:srgbClr val="0070C0"/>
                </a:solidFill>
              </a:rPr>
              <a:t>SB).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-review vocabularies and grammar points in Unit </a:t>
            </a:r>
            <a:r>
              <a:rPr lang="en-US" sz="3600" i="1" dirty="0" smtClean="0">
                <a:solidFill>
                  <a:srgbClr val="0070C0"/>
                </a:solidFill>
              </a:rPr>
              <a:t>3.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listening, reading, and speaking skills.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test-taking skills.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ABE73C-F45F-F71C-EAF2-584626E40C4B}"/>
              </a:ext>
            </a:extLst>
          </p:cNvPr>
          <p:cNvSpPr/>
          <p:nvPr/>
        </p:nvSpPr>
        <p:spPr>
          <a:xfrm>
            <a:off x="225790" y="976178"/>
            <a:ext cx="10283372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C00000"/>
                </a:solidFill>
              </a:rPr>
              <a:t>In pairs: Look at the pictures and discuss about kinds of pollution.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52" y="2888143"/>
            <a:ext cx="2986761" cy="258537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16" y="2888143"/>
            <a:ext cx="3127610" cy="26143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44" y="2888143"/>
            <a:ext cx="3095950" cy="2667657"/>
          </a:xfrm>
          <a:prstGeom prst="rect">
            <a:avLst/>
          </a:prstGeom>
        </p:spPr>
      </p:pic>
      <p:pic>
        <p:nvPicPr>
          <p:cNvPr id="1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A97B2C6-823F-E1CA-0B96-A99A689A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85" y="976178"/>
            <a:ext cx="1816371" cy="11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9430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940777" y="571873"/>
            <a:ext cx="8050405" cy="5679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59203" y="1169928"/>
            <a:ext cx="2467332" cy="141126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538144" y="976743"/>
            <a:ext cx="1832347" cy="194135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/>
          <a:srcRect l="7481"/>
          <a:stretch/>
        </p:blipFill>
        <p:spPr bwMode="auto">
          <a:xfrm>
            <a:off x="9287814" y="3783305"/>
            <a:ext cx="2904186" cy="1771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r="29696"/>
          <a:stretch/>
        </p:blipFill>
        <p:spPr>
          <a:xfrm>
            <a:off x="3667259" y="3635388"/>
            <a:ext cx="2385811" cy="182513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6356796" y="3635388"/>
            <a:ext cx="2627291" cy="203844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8902449" y="976743"/>
            <a:ext cx="3152176" cy="1894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2100" y="976743"/>
            <a:ext cx="2361946" cy="19159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24248" y="2743043"/>
            <a:ext cx="1596980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recycle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15743" y="2768801"/>
            <a:ext cx="1596980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reuse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64583" y="2840666"/>
            <a:ext cx="1596980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reduce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84087" y="2908878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</a:t>
            </a:r>
            <a:r>
              <a:rPr lang="en-US" sz="3000" dirty="0" smtClean="0">
                <a:solidFill>
                  <a:srgbClr val="FF0000"/>
                </a:solidFill>
              </a:rPr>
              <a:t>ir conditioner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257" y="5592621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waste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34395" y="5619716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clean up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50197" y="5673830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electricity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984087" y="5773854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save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67259" y="513783"/>
            <a:ext cx="6349285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Look at pictures and guess the words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722" y="3706467"/>
            <a:ext cx="2531402" cy="1848387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" y="474506"/>
            <a:ext cx="2800741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4"/>
              <p:extLst>
                <p:ext uri="{DAA4B4D4-6D71-4841-9C94-3DE7FCFB9230}">
                  <p14:media xmlns:p14="http://schemas.microsoft.com/office/powerpoint/2010/main" r:embed="rId33"/>
                </p:ext>
              </p:extLst>
            </p:nvPr>
          </p:nvPicPr>
          <p:blipFill>
            <a:blip r:embed="rId37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Practice saying aloud these words with your partner. 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0" y="4364120"/>
            <a:ext cx="10858205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</a:t>
            </a:r>
            <a:r>
              <a:rPr lang="en-US" sz="3200" i="1" dirty="0" smtClean="0">
                <a:solidFill>
                  <a:srgbClr val="0070C0"/>
                </a:solidFill>
              </a:rPr>
              <a:t>lean up</a:t>
            </a:r>
            <a:r>
              <a:rPr lang="en-US" sz="3300" i="1" dirty="0" smtClean="0">
                <a:solidFill>
                  <a:srgbClr val="0070C0"/>
                </a:solidFill>
              </a:rPr>
              <a:t> </a:t>
            </a:r>
            <a:r>
              <a:rPr lang="vi-VN" sz="2400" dirty="0" smtClean="0"/>
              <a:t>(</a:t>
            </a:r>
            <a:r>
              <a:rPr lang="en-US" sz="2400" dirty="0" smtClean="0"/>
              <a:t>v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kliːn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ʌp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: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, </a:t>
            </a:r>
            <a:r>
              <a:rPr lang="en-US" sz="2400" dirty="0" err="1" smtClean="0"/>
              <a:t>dọn</a:t>
            </a:r>
            <a:r>
              <a:rPr lang="en-US" sz="2400" dirty="0" smtClean="0"/>
              <a:t> </a:t>
            </a:r>
            <a:r>
              <a:rPr lang="en-US" sz="2400" dirty="0" err="1" smtClean="0"/>
              <a:t>dẹp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waste </a:t>
            </a:r>
            <a:r>
              <a:rPr lang="vi-VN" sz="2400" dirty="0" smtClean="0"/>
              <a:t>(</a:t>
            </a:r>
            <a:r>
              <a:rPr lang="en-US" sz="2400" dirty="0"/>
              <a:t>v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weɪst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lãng</a:t>
            </a:r>
            <a:r>
              <a:rPr lang="en-US" sz="2400" dirty="0" smtClean="0"/>
              <a:t> </a:t>
            </a:r>
            <a:r>
              <a:rPr lang="en-US" sz="2400" dirty="0" err="1" smtClean="0"/>
              <a:t>phí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46522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save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seɪv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kiệm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reduce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rɪˈ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duːs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cắt</a:t>
            </a:r>
            <a:r>
              <a:rPr lang="en-US" sz="2400" dirty="0" smtClean="0"/>
              <a:t> </a:t>
            </a:r>
            <a:r>
              <a:rPr lang="en-US" sz="2400" dirty="0" err="1" smtClean="0"/>
              <a:t>giảm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reuse</a:t>
            </a:r>
            <a:r>
              <a:rPr lang="en-US" sz="3300" i="1" dirty="0" smtClean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ːˈ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juːz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tái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recycle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ˌ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ːˈ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saɪkl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tái</a:t>
            </a:r>
            <a:r>
              <a:rPr lang="en-US" sz="2400" dirty="0" smtClean="0"/>
              <a:t> </a:t>
            </a:r>
            <a:r>
              <a:rPr lang="en-US" sz="2400" dirty="0" err="1" smtClean="0"/>
              <a:t>chế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671173" y="5047318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electricity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vi-VN" sz="2400" dirty="0" smtClean="0"/>
              <a:t>(</a:t>
            </a:r>
            <a:r>
              <a:rPr lang="en-US" sz="2400" dirty="0" smtClean="0"/>
              <a:t>n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ɪˌlekˈ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trɪsəti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vi-VN" sz="2400" dirty="0" smtClean="0"/>
              <a:t> 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620" y="5717540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air conditioner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er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kəndɪʃənər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máy</a:t>
            </a:r>
            <a:r>
              <a:rPr lang="en-US" sz="2400" dirty="0" smtClean="0"/>
              <a:t> </a:t>
            </a:r>
            <a:r>
              <a:rPr lang="en-US" sz="2400" dirty="0" err="1" smtClean="0"/>
              <a:t>lạnh</a:t>
            </a:r>
            <a:r>
              <a:rPr lang="en-US" sz="2400" dirty="0" smtClean="0"/>
              <a:t>,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hòa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6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14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69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69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0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13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75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" b="2960"/>
          <a:stretch/>
        </p:blipFill>
        <p:spPr>
          <a:xfrm>
            <a:off x="0" y="582361"/>
            <a:ext cx="11831735" cy="55608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5504" y="2627290"/>
            <a:ext cx="5151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5814" y="2305318"/>
            <a:ext cx="51515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2859" y="4027673"/>
            <a:ext cx="5151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  <a:p>
            <a:pPr algn="ctr"/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9904" y="2275205"/>
            <a:ext cx="5151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77855" y="974439"/>
            <a:ext cx="5151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64719" y="4027673"/>
            <a:ext cx="5151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5983" y="1574273"/>
            <a:ext cx="1351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V   E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3839" y="2300963"/>
            <a:ext cx="2791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         C   Y    C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2904" y="2948874"/>
            <a:ext cx="2791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 I    L    D        I    F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3839" y="4332648"/>
            <a:ext cx="3023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         S         A   S       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0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753</Words>
  <Application>Microsoft Office PowerPoint</Application>
  <PresentationFormat>Widescreen</PresentationFormat>
  <Paragraphs>126</Paragraphs>
  <Slides>25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27</cp:revision>
  <dcterms:created xsi:type="dcterms:W3CDTF">2023-02-01T04:45:54Z</dcterms:created>
  <dcterms:modified xsi:type="dcterms:W3CDTF">2023-03-28T03:32:00Z</dcterms:modified>
</cp:coreProperties>
</file>