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61" r:id="rId2"/>
    <p:sldId id="262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63" r:id="rId13"/>
    <p:sldId id="268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264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265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37" r:id="rId55"/>
    <p:sldId id="338" r:id="rId56"/>
    <p:sldId id="339" r:id="rId57"/>
    <p:sldId id="340" r:id="rId58"/>
    <p:sldId id="341" r:id="rId59"/>
    <p:sldId id="342" r:id="rId60"/>
    <p:sldId id="343" r:id="rId61"/>
    <p:sldId id="344" r:id="rId62"/>
    <p:sldId id="345" r:id="rId63"/>
    <p:sldId id="346" r:id="rId64"/>
    <p:sldId id="347" r:id="rId65"/>
    <p:sldId id="348" r:id="rId66"/>
    <p:sldId id="349" r:id="rId67"/>
    <p:sldId id="350" r:id="rId68"/>
    <p:sldId id="351" r:id="rId69"/>
    <p:sldId id="358" r:id="rId70"/>
    <p:sldId id="352" r:id="rId71"/>
    <p:sldId id="353" r:id="rId72"/>
    <p:sldId id="354" r:id="rId73"/>
    <p:sldId id="355" r:id="rId74"/>
    <p:sldId id="356" r:id="rId75"/>
    <p:sldId id="357" r:id="rId7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C31BC-F33E-4394-9CFB-4B1BE0A7C4D6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E7467-70AB-4A8A-AA26-E23C724C6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7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78255E-2EE9-4C5C-A704-6860E2FFACCA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69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78255E-2EE9-4C5C-A704-6860E2FFACCA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6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29/02/2020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29/02/2020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29/02/2020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29/02/2020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29/02/2020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29/02/2020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29/02/2020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29/02/2020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29/02/2020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29/02/2020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29/02/2020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29/02/2020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29/02/2020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69.wmf"/><Relationship Id="rId18" Type="http://schemas.openxmlformats.org/officeDocument/2006/relationships/image" Target="../media/image39.png"/><Relationship Id="rId3" Type="http://schemas.openxmlformats.org/officeDocument/2006/relationships/image" Target="../media/image38.png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5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2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5.w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84.wmf"/><Relationship Id="rId4" Type="http://schemas.openxmlformats.org/officeDocument/2006/relationships/image" Target="../media/image85.png"/><Relationship Id="rId9" Type="http://schemas.openxmlformats.org/officeDocument/2006/relationships/oleObject" Target="../embeddings/oleObject1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8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image" Target="../media/image35.png"/><Relationship Id="rId7" Type="http://schemas.openxmlformats.org/officeDocument/2006/relationships/image" Target="../media/image9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9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8.emf"/><Relationship Id="rId5" Type="http://schemas.openxmlformats.org/officeDocument/2006/relationships/image" Target="../media/image97.emf"/><Relationship Id="rId4" Type="http://schemas.openxmlformats.org/officeDocument/2006/relationships/image" Target="../media/image96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0.png"/><Relationship Id="rId4" Type="http://schemas.openxmlformats.org/officeDocument/2006/relationships/image" Target="../media/image10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10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90.png"/><Relationship Id="rId4" Type="http://schemas.openxmlformats.org/officeDocument/2006/relationships/image" Target="../media/image78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5" Type="http://schemas.openxmlformats.org/officeDocument/2006/relationships/image" Target="../media/image820.png"/><Relationship Id="rId4" Type="http://schemas.openxmlformats.org/officeDocument/2006/relationships/image" Target="../media/image10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60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952500"/>
            <a:ext cx="8424862" cy="45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013" y="49484"/>
            <a:ext cx="118704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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BBT)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013" y="1127342"/>
            <a:ext cx="10759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00CC"/>
                </a:solidFill>
                <a:sym typeface="Wingdings 2"/>
              </a:rPr>
              <a:t></a:t>
            </a:r>
            <a:r>
              <a:rPr lang="nl-NL" b="1" dirty="0">
                <a:solidFill>
                  <a:srgbClr val="0000CC"/>
                </a:solidFill>
              </a:rPr>
              <a:t>. </a:t>
            </a:r>
            <a:r>
              <a:rPr lang="en-US" b="1" dirty="0" err="1">
                <a:solidFill>
                  <a:srgbClr val="0000CC"/>
                </a:solidFill>
              </a:rPr>
              <a:t>Phương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pháp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giải</a:t>
            </a:r>
            <a:r>
              <a:rPr lang="en-US" b="1" dirty="0">
                <a:solidFill>
                  <a:srgbClr val="0000CC"/>
                </a:solidFill>
              </a:rPr>
              <a:t>: </a:t>
            </a:r>
            <a:endParaRPr lang="en-US" dirty="0">
              <a:solidFill>
                <a:srgbClr val="0000CC"/>
              </a:solidFill>
            </a:endParaRPr>
          </a:p>
          <a:p>
            <a:r>
              <a:rPr lang="en-US" dirty="0">
                <a:solidFill>
                  <a:srgbClr val="0000CC"/>
                </a:solidFill>
              </a:rPr>
              <a:t>- </a:t>
            </a:r>
            <a:r>
              <a:rPr lang="en-US" dirty="0" err="1">
                <a:solidFill>
                  <a:srgbClr val="0000CC"/>
                </a:solidFill>
              </a:rPr>
              <a:t>Từ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đồ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thị</a:t>
            </a:r>
            <a:r>
              <a:rPr lang="en-US" dirty="0">
                <a:solidFill>
                  <a:srgbClr val="0000CC"/>
                </a:solidFill>
              </a:rPr>
              <a:t>/BBT ta </a:t>
            </a:r>
            <a:r>
              <a:rPr lang="en-US" dirty="0" err="1">
                <a:solidFill>
                  <a:srgbClr val="0000CC"/>
                </a:solidFill>
              </a:rPr>
              <a:t>biết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được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tiệm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cận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đứng</a:t>
            </a:r>
            <a:r>
              <a:rPr lang="en-US" dirty="0">
                <a:solidFill>
                  <a:srgbClr val="0000CC"/>
                </a:solidFill>
              </a:rPr>
              <a:t>, </a:t>
            </a:r>
            <a:r>
              <a:rPr lang="en-US" dirty="0" err="1">
                <a:solidFill>
                  <a:srgbClr val="0000CC"/>
                </a:solidFill>
              </a:rPr>
              <a:t>tiệm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cận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ngang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và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điểm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thuộc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đồ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thị</a:t>
            </a:r>
            <a:r>
              <a:rPr lang="en-US" dirty="0">
                <a:solidFill>
                  <a:srgbClr val="0000CC"/>
                </a:solidFill>
              </a:rPr>
              <a:t> (</a:t>
            </a:r>
            <a:r>
              <a:rPr lang="en-US" dirty="0" err="1">
                <a:solidFill>
                  <a:srgbClr val="0000CC"/>
                </a:solidFill>
              </a:rPr>
              <a:t>thường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là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giao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của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đồ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thị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với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trục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Oy</a:t>
            </a:r>
            <a:r>
              <a:rPr lang="en-US" dirty="0">
                <a:solidFill>
                  <a:srgbClr val="0000CC"/>
                </a:solidFill>
              </a:rPr>
              <a:t>) </a:t>
            </a:r>
            <a:r>
              <a:rPr lang="en-US" dirty="0" err="1">
                <a:solidFill>
                  <a:srgbClr val="0000CC"/>
                </a:solidFill>
              </a:rPr>
              <a:t>từ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đó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suy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ra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dấu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của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các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hệ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số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hoặc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các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đẳng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thức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liên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hệ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giữa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các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hệ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số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rồi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đạt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được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yêu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cầu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bài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toán</a:t>
            </a:r>
            <a:r>
              <a:rPr lang="en-US" dirty="0">
                <a:solidFill>
                  <a:srgbClr val="0000CC"/>
                </a:solidFill>
              </a:rPr>
              <a:t>.</a:t>
            </a:r>
          </a:p>
          <a:p>
            <a:r>
              <a:rPr lang="nl-NL" b="1" dirty="0">
                <a:solidFill>
                  <a:srgbClr val="0000CC"/>
                </a:solidFill>
              </a:rPr>
              <a:t>             </a:t>
            </a:r>
            <a:r>
              <a:rPr lang="nl-NL" b="1" dirty="0">
                <a:solidFill>
                  <a:srgbClr val="0000CC"/>
                </a:solidFill>
                <a:sym typeface="Wingdings 2"/>
              </a:rPr>
              <a:t></a:t>
            </a:r>
            <a:r>
              <a:rPr lang="nl-NL" b="1" dirty="0">
                <a:solidFill>
                  <a:srgbClr val="0000CC"/>
                </a:solidFill>
              </a:rPr>
              <a:t>.</a:t>
            </a:r>
            <a:r>
              <a:rPr lang="nl-NL" dirty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0000CC"/>
                </a:solidFill>
              </a:rPr>
              <a:t>Casio</a:t>
            </a:r>
            <a:r>
              <a:rPr lang="en-US" dirty="0">
                <a:solidFill>
                  <a:srgbClr val="0000CC"/>
                </a:solidFill>
              </a:rPr>
              <a:t>: (</a:t>
            </a:r>
            <a:r>
              <a:rPr lang="en-US" dirty="0" err="1">
                <a:solidFill>
                  <a:srgbClr val="0000CC"/>
                </a:solidFill>
              </a:rPr>
              <a:t>Nếu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có</a:t>
            </a:r>
            <a:r>
              <a:rPr lang="en-US" dirty="0">
                <a:solidFill>
                  <a:srgbClr val="0000CC"/>
                </a:solidFill>
              </a:rPr>
              <a:t>)</a:t>
            </a:r>
          </a:p>
          <a:p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220" y="2235338"/>
            <a:ext cx="6268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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013" y="2820445"/>
                <a:ext cx="10759858" cy="3303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 smtClean="0">
                    <a:solidFill>
                      <a:srgbClr val="0000CC"/>
                    </a:solidFill>
                  </a:rPr>
                  <a:t> </a:t>
                </a:r>
                <a:r>
                  <a:rPr lang="nl-NL" b="1" dirty="0">
                    <a:solidFill>
                      <a:srgbClr val="0000CC"/>
                    </a:solidFill>
                    <a:sym typeface="Wingdings 2"/>
                  </a:rPr>
                  <a:t></a:t>
                </a:r>
                <a:r>
                  <a:rPr lang="nl-NL" b="1" dirty="0">
                    <a:solidFill>
                      <a:srgbClr val="0000CC"/>
                    </a:solidFill>
                  </a:rPr>
                  <a:t>. </a:t>
                </a:r>
                <a:r>
                  <a:rPr lang="en-US" b="1" dirty="0" err="1">
                    <a:solidFill>
                      <a:srgbClr val="0000CC"/>
                    </a:solidFill>
                  </a:rPr>
                  <a:t>Phương</a:t>
                </a:r>
                <a:r>
                  <a:rPr lang="en-US" b="1" dirty="0">
                    <a:solidFill>
                      <a:srgbClr val="0000CC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CC"/>
                    </a:solidFill>
                  </a:rPr>
                  <a:t>pháp</a:t>
                </a:r>
                <a:r>
                  <a:rPr lang="en-US" b="1" dirty="0">
                    <a:solidFill>
                      <a:srgbClr val="0000CC"/>
                    </a:solidFill>
                  </a:rPr>
                  <a:t> </a:t>
                </a:r>
                <a:r>
                  <a:rPr lang="en-US" b="1" dirty="0" err="1">
                    <a:solidFill>
                      <a:srgbClr val="0000CC"/>
                    </a:solidFill>
                  </a:rPr>
                  <a:t>giải</a:t>
                </a:r>
                <a:r>
                  <a:rPr lang="en-US" b="1" dirty="0">
                    <a:solidFill>
                      <a:srgbClr val="0000CC"/>
                    </a:solidFill>
                  </a:rPr>
                  <a:t>: </a:t>
                </a:r>
                <a:endParaRPr lang="en-US" dirty="0">
                  <a:solidFill>
                    <a:srgbClr val="0000CC"/>
                  </a:solidFill>
                </a:endParaRPr>
              </a:p>
              <a:p>
                <a:r>
                  <a:rPr lang="nl-NL" dirty="0">
                    <a:solidFill>
                      <a:srgbClr val="0000CC"/>
                    </a:solidFill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𝑎𝑥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𝑐𝑥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𝑎𝑑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𝑏𝑐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nl-NL" dirty="0">
                    <a:solidFill>
                      <a:srgbClr val="0000CC"/>
                    </a:solidFill>
                  </a:rPr>
                  <a:t>có đồ thị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nl-NL" dirty="0">
                    <a:solidFill>
                      <a:srgbClr val="0000CC"/>
                    </a:solidFill>
                  </a:rPr>
                  <a:t>và đường thẳng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𝑘𝑥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nl-NL" dirty="0">
                    <a:solidFill>
                      <a:srgbClr val="0000CC"/>
                    </a:solidFill>
                  </a:rPr>
                  <a:t> có đồ thị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nl-NL" dirty="0">
                    <a:solidFill>
                      <a:srgbClr val="0000CC"/>
                    </a:solidFill>
                  </a:rPr>
                  <a:t>. Lập phương trình hoành độ giao điểm của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l-NL" dirty="0">
                    <a:solidFill>
                      <a:srgbClr val="0000CC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nl-NL" dirty="0">
                    <a:solidFill>
                      <a:srgbClr val="0000CC"/>
                    </a:solidFill>
                  </a:rPr>
                  <a:t>:</a:t>
                </a:r>
                <a:endParaRPr lang="en-US" dirty="0">
                  <a:solidFill>
                    <a:srgbClr val="0000CC"/>
                  </a:solidFill>
                  <a:effectLst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𝑎𝑥</m:t>
                          </m:r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𝑐𝑥</m:t>
                          </m:r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i="1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0000CC"/>
                          </a:solidFill>
                          <a:latin typeface="Cambria Math"/>
                        </a:rPr>
                        <m:t>𝑘𝑥</m:t>
                      </m:r>
                      <m:r>
                        <a:rPr lang="en-US" i="1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rgbClr val="0000CC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00CC"/>
                          </a:solidFill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𝐵𝑥</m:t>
                              </m:r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rgbClr val="0000CC"/>
                                  </a:solidFill>
                                </a:rPr>
                                <m:t>   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≠−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rgbClr val="0000CC"/>
                  </a:solidFill>
                  <a:effectLst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l-NL" dirty="0">
                    <a:solidFill>
                      <a:srgbClr val="0000CC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nl-NL" dirty="0">
                    <a:solidFill>
                      <a:srgbClr val="0000CC"/>
                    </a:solidFill>
                  </a:rPr>
                  <a:t>có hai giao điểm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nl-NL" dirty="0">
                    <a:solidFill>
                      <a:srgbClr val="0000CC"/>
                    </a:solidFill>
                  </a:rPr>
                  <a:t>có hai nghiệm phân biệt khác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nl-NL" dirty="0" smtClean="0">
                    <a:solidFill>
                      <a:srgbClr val="0000CC"/>
                    </a:solidFill>
                  </a:rPr>
                  <a:t>.</a:t>
                </a:r>
              </a:p>
              <a:p>
                <a:r>
                  <a:rPr lang="nl-NL" b="1" dirty="0">
                    <a:solidFill>
                      <a:srgbClr val="0000CC"/>
                    </a:solidFill>
                    <a:sym typeface="Wingdings 2"/>
                  </a:rPr>
                  <a:t></a:t>
                </a:r>
                <a:r>
                  <a:rPr lang="nl-NL" b="1" dirty="0">
                    <a:solidFill>
                      <a:srgbClr val="0000CC"/>
                    </a:solidFill>
                  </a:rPr>
                  <a:t>.</a:t>
                </a:r>
                <a:r>
                  <a:rPr lang="nl-NL" dirty="0">
                    <a:solidFill>
                      <a:srgbClr val="0000CC"/>
                    </a:solidFill>
                  </a:rPr>
                  <a:t> </a:t>
                </a:r>
                <a:r>
                  <a:rPr lang="en-US" b="1" dirty="0">
                    <a:solidFill>
                      <a:srgbClr val="0000CC"/>
                    </a:solidFill>
                  </a:rPr>
                  <a:t>Casio</a:t>
                </a:r>
                <a:r>
                  <a:rPr lang="en-US" dirty="0">
                    <a:solidFill>
                      <a:srgbClr val="0000CC"/>
                    </a:solidFill>
                  </a:rPr>
                  <a:t>: (</a:t>
                </a:r>
                <a:r>
                  <a:rPr lang="en-US" dirty="0" err="1">
                    <a:solidFill>
                      <a:srgbClr val="0000CC"/>
                    </a:solidFill>
                  </a:rPr>
                  <a:t>Nếu</a:t>
                </a: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</a:rPr>
                  <a:t>có</a:t>
                </a:r>
                <a:r>
                  <a:rPr lang="en-US" dirty="0">
                    <a:solidFill>
                      <a:srgbClr val="0000CC"/>
                    </a:solidFill>
                  </a:rPr>
                  <a:t>) </a:t>
                </a:r>
              </a:p>
              <a:p>
                <a:r>
                  <a:rPr lang="en-US" dirty="0" err="1">
                    <a:solidFill>
                      <a:srgbClr val="0000CC"/>
                    </a:solidFill>
                  </a:rPr>
                  <a:t>Nhập</a:t>
                </a:r>
                <a:r>
                  <a:rPr lang="en-US" dirty="0">
                    <a:solidFill>
                      <a:srgbClr val="0000CC"/>
                    </a:solidFill>
                  </a:rPr>
                  <a:t> PT:</a:t>
                </a:r>
                <a:r>
                  <a:rPr lang="en-US" b="1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𝑎𝑥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𝑐𝑥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𝑘𝑥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</a:rPr>
                  <a:t>. </a:t>
                </a:r>
                <a:r>
                  <a:rPr lang="en-US" dirty="0" err="1">
                    <a:solidFill>
                      <a:srgbClr val="0000CC"/>
                    </a:solidFill>
                  </a:rPr>
                  <a:t>Dùng</a:t>
                </a: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</a:rPr>
                  <a:t>phím</a:t>
                </a: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𝐶𝐴𝐿𝐶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</a:rPr>
                  <a:t>  </a:t>
                </a:r>
                <a:r>
                  <a:rPr lang="en-US" dirty="0" err="1">
                    <a:solidFill>
                      <a:srgbClr val="0000CC"/>
                    </a:solidFill>
                  </a:rPr>
                  <a:t>để</a:t>
                </a: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</a:rPr>
                  <a:t>thử</a:t>
                </a: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</a:rPr>
                  <a:t>đáp</a:t>
                </a: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</a:rPr>
                  <a:t>án</a:t>
                </a:r>
                <a:r>
                  <a:rPr lang="en-US" dirty="0">
                    <a:solidFill>
                      <a:srgbClr val="0000CC"/>
                    </a:solidFill>
                  </a:rPr>
                  <a:t>. </a:t>
                </a:r>
                <a:r>
                  <a:rPr lang="en-US" dirty="0" err="1">
                    <a:solidFill>
                      <a:srgbClr val="0000CC"/>
                    </a:solidFill>
                  </a:rPr>
                  <a:t>Hoặc</a:t>
                </a: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</a:rPr>
                  <a:t>phím</a:t>
                </a: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𝑆𝑙𝑜𝑣𝑒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</a:rPr>
                  <a:t>  </a:t>
                </a:r>
                <a:r>
                  <a:rPr lang="en-US" dirty="0" err="1">
                    <a:solidFill>
                      <a:srgbClr val="0000CC"/>
                    </a:solidFill>
                  </a:rPr>
                  <a:t>để</a:t>
                </a: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</a:rPr>
                  <a:t>giải</a:t>
                </a: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</a:rPr>
                  <a:t>phương</a:t>
                </a: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</a:rPr>
                  <a:t>trình</a:t>
                </a: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</a:rPr>
                  <a:t>để</a:t>
                </a: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</a:rPr>
                  <a:t>tìm</a:t>
                </a: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</a:rPr>
                  <a:t>hoành</a:t>
                </a: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</a:rPr>
                  <a:t>độ</a:t>
                </a: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</a:rPr>
                  <a:t>giao</a:t>
                </a: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</a:rPr>
                  <a:t>điểm</a:t>
                </a:r>
                <a:r>
                  <a:rPr lang="en-US" dirty="0">
                    <a:solidFill>
                      <a:srgbClr val="0000CC"/>
                    </a:solidFill>
                  </a:rPr>
                  <a:t>, </a:t>
                </a:r>
                <a:r>
                  <a:rPr lang="en-US" dirty="0" err="1">
                    <a:solidFill>
                      <a:srgbClr val="0000CC"/>
                    </a:solidFill>
                  </a:rPr>
                  <a:t>sau</a:t>
                </a: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</a:rPr>
                  <a:t>đó</a:t>
                </a: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</a:rPr>
                  <a:t>suy</a:t>
                </a: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</a:rPr>
                  <a:t>ra</a:t>
                </a: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</a:rPr>
                  <a:t>tung</a:t>
                </a: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</a:rPr>
                  <a:t>độ</a:t>
                </a: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</a:rPr>
                  <a:t>giao</a:t>
                </a: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</a:rPr>
                  <a:t>điểm</a:t>
                </a:r>
                <a:r>
                  <a:rPr lang="en-US" dirty="0">
                    <a:solidFill>
                      <a:srgbClr val="0000CC"/>
                    </a:solidFill>
                  </a:rPr>
                  <a:t>, </a:t>
                </a:r>
                <a:r>
                  <a:rPr lang="en-US" dirty="0" err="1">
                    <a:solidFill>
                      <a:srgbClr val="0000CC"/>
                    </a:solidFill>
                  </a:rPr>
                  <a:t>hoặc</a:t>
                </a: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</a:rPr>
                  <a:t>số</a:t>
                </a: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</a:rPr>
                  <a:t>giao</a:t>
                </a:r>
                <a:r>
                  <a:rPr lang="en-US" dirty="0">
                    <a:solidFill>
                      <a:srgbClr val="0000CC"/>
                    </a:solidFill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</a:rPr>
                  <a:t>điểm</a:t>
                </a:r>
                <a:r>
                  <a:rPr lang="en-US" dirty="0">
                    <a:solidFill>
                      <a:srgbClr val="0000CC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13" y="2820445"/>
                <a:ext cx="10759858" cy="3303790"/>
              </a:xfrm>
              <a:prstGeom prst="rect">
                <a:avLst/>
              </a:prstGeom>
              <a:blipFill rotWithShape="1">
                <a:blip r:embed="rId2"/>
                <a:stretch>
                  <a:fillRect l="-453" t="-1107" b="-1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56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676" y="175364"/>
            <a:ext cx="89686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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</a:t>
            </a:r>
            <a:r>
              <a:rPr lang="nl-NL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nl-NL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nl-NL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</a:t>
            </a:r>
            <a:r>
              <a:rPr lang="nl-NL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Casio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6802" y="1687531"/>
            <a:ext cx="7507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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56153" y="2461271"/>
                <a:ext cx="9703496" cy="33117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</a:t>
                </a:r>
                <a:r>
                  <a:rPr lang="nl-NL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pháp</a:t>
                </a:r>
                <a:r>
                  <a:rPr lang="en-US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US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𝑎𝑥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𝑐𝑥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xứng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ngang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𝑐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b="1" dirty="0" err="1"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solidFill>
                              <a:srgbClr val="0000CC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ax</m:t>
                        </m:r>
                        <m:r>
                          <a:rPr lang="en-US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𝑐𝑥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	+ </a:t>
                </a:r>
                <a:r>
                  <a:rPr lang="en-US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1. 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TXĐ</a:t>
                </a:r>
                <a:endParaRPr lang="en-US" dirty="0"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	+ </a:t>
                </a:r>
                <a:r>
                  <a:rPr lang="en-US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2.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toạ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thoả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dirty="0"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𝑞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𝑐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(q, p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).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ước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𝑝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dirty="0"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Bước</a:t>
                </a:r>
                <a:r>
                  <a:rPr lang="en-US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3. 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ước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p.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tương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ứng</a:t>
                </a:r>
                <a:endParaRPr lang="en-US" dirty="0"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</a:p>
              <a:p>
                <a:r>
                  <a:rPr lang="nl-NL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  <a:r>
                  <a:rPr lang="nl-NL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</a:t>
                </a:r>
                <a:r>
                  <a:rPr lang="nl-NL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Casio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 (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153" y="2461271"/>
                <a:ext cx="9703496" cy="3311740"/>
              </a:xfrm>
              <a:prstGeom prst="rect">
                <a:avLst/>
              </a:prstGeom>
              <a:blipFill rotWithShape="1">
                <a:blip r:embed="rId2"/>
                <a:stretch>
                  <a:fillRect l="-565" t="-921" b="-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65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Phần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1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4572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31483" y="576290"/>
                <a:ext cx="10354051" cy="1576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1.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xứng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0099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;−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              </a:t>
                </a:r>
                <a:r>
                  <a:rPr lang="nl-NL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83" y="576290"/>
                <a:ext cx="10354051" cy="1576457"/>
              </a:xfrm>
              <a:prstGeom prst="rect">
                <a:avLst/>
              </a:prstGeom>
              <a:blipFill rotWithShape="1">
                <a:blip r:embed="rId2"/>
                <a:stretch>
                  <a:fillRect l="-1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3696" y="2952966"/>
                <a:ext cx="10354051" cy="2284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99"/>
                    </a:solidFill>
                  </a:rPr>
                  <a:t>Chọn</a:t>
                </a:r>
                <a:r>
                  <a:rPr lang="en-US" sz="2800" b="1" dirty="0">
                    <a:solidFill>
                      <a:srgbClr val="000099"/>
                    </a:solidFill>
                  </a:rPr>
                  <a:t> A</a:t>
                </a:r>
                <a:endParaRPr lang="en-US" sz="2800" dirty="0">
                  <a:solidFill>
                    <a:srgbClr val="000099"/>
                  </a:solidFill>
                </a:endParaRPr>
              </a:p>
              <a:p>
                <a:r>
                  <a:rPr lang="en-US" sz="2800" dirty="0" err="1">
                    <a:solidFill>
                      <a:srgbClr val="000099"/>
                    </a:solidFill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nhận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đường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thẳng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làm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đứng</a:t>
                </a:r>
                <a:r>
                  <a:rPr lang="en-US" sz="2800" dirty="0">
                    <a:solidFill>
                      <a:srgbClr val="000099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làm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</a:rPr>
                  <a:t>.</a:t>
                </a:r>
              </a:p>
              <a:p>
                <a:r>
                  <a:rPr lang="en-US" sz="2800" dirty="0" err="1">
                    <a:solidFill>
                      <a:srgbClr val="000099"/>
                    </a:solidFill>
                  </a:rPr>
                  <a:t>Vậy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tâm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đối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xứng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của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hàmsố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99"/>
                    </a:solidFill>
                  </a:rPr>
                  <a:t>.</a:t>
                </a:r>
              </a:p>
              <a:p>
                <a:endParaRPr lang="en-US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96" y="2952966"/>
                <a:ext cx="10354051" cy="2284343"/>
              </a:xfrm>
              <a:prstGeom prst="rect">
                <a:avLst/>
              </a:prstGeom>
              <a:blipFill rotWithShape="1">
                <a:blip r:embed="rId3"/>
                <a:stretch>
                  <a:fillRect l="-1177" t="-2400" r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956143" y="2152747"/>
            <a:ext cx="46972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Lời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giải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72002" y="1241989"/>
            <a:ext cx="586900" cy="5202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6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6197" y="238088"/>
                <a:ext cx="10354051" cy="3039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2.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 smtClean="0">
                    <a:solidFill>
                      <a:srgbClr val="000099"/>
                    </a:solidFill>
                  </a:rPr>
                  <a:t>Đường cong trong hình vẽ bên là đồ thị của hàm số nào dưới đây?</a:t>
                </a:r>
                <a:endParaRPr lang="en-US" sz="2800" dirty="0" smtClean="0">
                  <a:solidFill>
                    <a:srgbClr val="000099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solidFill>
                          <a:srgbClr val="000099"/>
                        </a:solidFill>
                        <a:latin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0099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vi-VN" sz="2800" b="1" dirty="0">
                        <a:solidFill>
                          <a:srgbClr val="000099"/>
                        </a:solidFill>
                      </a:rPr>
                      <m:t>.</m:t>
                    </m:r>
                    <m:r>
                      <a:rPr lang="vi-VN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vi-VN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vi-VN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vi-VN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vi-VN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vi-VN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vi-VN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rgbClr val="000099"/>
                    </a:solidFill>
                  </a:rPr>
                  <a:t>.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99"/>
                    </a:solidFill>
                  </a:rPr>
                  <a:t>      </a:t>
                </a:r>
                <a:r>
                  <a:rPr lang="vi-VN" sz="2800" b="1" dirty="0" smtClean="0">
                    <a:solidFill>
                      <a:srgbClr val="000099"/>
                    </a:solidFill>
                  </a:rPr>
                  <a:t>B</a:t>
                </a:r>
                <a:r>
                  <a:rPr lang="vi-VN" sz="2800" b="1" dirty="0">
                    <a:solidFill>
                      <a:srgbClr val="000099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vi-VN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vi-VN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vi-VN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vi-VN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vi-VN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rgbClr val="000099"/>
                    </a:solidFill>
                  </a:rPr>
                  <a:t>.</a:t>
                </a:r>
                <a:endParaRPr lang="en-US" sz="2800" dirty="0" smtClean="0">
                  <a:solidFill>
                    <a:srgbClr val="000099"/>
                  </a:solidFill>
                </a:endParaRPr>
              </a:p>
              <a:p>
                <a:r>
                  <a:rPr lang="vi-VN" sz="2800" b="1" dirty="0">
                    <a:solidFill>
                      <a:srgbClr val="000099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vi-VN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vi-VN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vi-VN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vi-VN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vi-VN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vi-VN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rgbClr val="000099"/>
                    </a:solidFill>
                  </a:rPr>
                  <a:t>.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99"/>
                    </a:solidFill>
                  </a:rPr>
                  <a:t>      </a:t>
                </a:r>
                <a:r>
                  <a:rPr lang="vi-VN" sz="2800" b="1" dirty="0" smtClean="0">
                    <a:solidFill>
                      <a:srgbClr val="000099"/>
                    </a:solidFill>
                  </a:rPr>
                  <a:t>D</a:t>
                </a:r>
                <a:r>
                  <a:rPr lang="vi-VN" sz="2800" b="1" dirty="0">
                    <a:solidFill>
                      <a:srgbClr val="000099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vi-VN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vi-VN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vi-VN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vi-VN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vi-VN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vi-VN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rgbClr val="000099"/>
                    </a:solidFill>
                  </a:rPr>
                  <a:t>.</a:t>
                </a:r>
                <a:endParaRPr lang="en-US" sz="2800" dirty="0">
                  <a:solidFill>
                    <a:srgbClr val="000099"/>
                  </a:solidFill>
                </a:endParaRPr>
              </a:p>
              <a:p>
                <a:endParaRPr lang="en-US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              </a:t>
                </a:r>
                <a:r>
                  <a:rPr lang="nl-NL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7" y="238088"/>
                <a:ext cx="10354051" cy="3039037"/>
              </a:xfrm>
              <a:prstGeom prst="rect">
                <a:avLst/>
              </a:prstGeom>
              <a:blipFill rotWithShape="1">
                <a:blip r:embed="rId2"/>
                <a:stretch>
                  <a:fillRect l="-1237" t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65146" y="2555714"/>
            <a:ext cx="46972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Lời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giải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6495" y="1778225"/>
            <a:ext cx="586900" cy="5202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7739"/>
            <a:ext cx="4020008" cy="27812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048000" y="29827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	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6170" y="2845541"/>
                <a:ext cx="9659391" cy="3868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b="1" dirty="0" smtClean="0">
                    <a:solidFill>
                      <a:srgbClr val="000099"/>
                    </a:solidFill>
                  </a:rPr>
                  <a:t>Chọn C</a:t>
                </a:r>
                <a:endParaRPr lang="en-US" sz="2800" dirty="0">
                  <a:solidFill>
                    <a:srgbClr val="000099"/>
                  </a:solidFill>
                </a:endParaRPr>
              </a:p>
              <a:p>
                <a:r>
                  <a:rPr lang="vi-VN" sz="2800" dirty="0">
                    <a:solidFill>
                      <a:srgbClr val="000099"/>
                    </a:solidFill>
                  </a:rPr>
                  <a:t>Dựa vào hình vẽ ta thấy đồ thị có tiệm cận ngang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rgbClr val="000099"/>
                    </a:solidFill>
                  </a:rPr>
                  <a:t> và tiệm cận đứng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vi-VN" sz="2800" dirty="0">
                    <a:solidFill>
                      <a:srgbClr val="000099"/>
                    </a:solidFill>
                  </a:rPr>
                  <a:t>. </a:t>
                </a:r>
                <a:endParaRPr lang="en-US" sz="2800" dirty="0">
                  <a:solidFill>
                    <a:srgbClr val="000099"/>
                  </a:solidFill>
                </a:endParaRPr>
              </a:p>
              <a:p>
                <a:r>
                  <a:rPr lang="en-US" sz="2800" dirty="0" err="1">
                    <a:solidFill>
                      <a:srgbClr val="000099"/>
                    </a:solidFill>
                  </a:rPr>
                  <a:t>Phương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án</a:t>
                </a:r>
                <a:r>
                  <a:rPr lang="en-US" sz="2800" dirty="0">
                    <a:solidFill>
                      <a:srgbClr val="000099"/>
                    </a:solidFill>
                  </a:rPr>
                  <a:t> A: TCN: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</a:rPr>
                  <a:t> TCĐ: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</a:rPr>
                  <a:t> (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loại</a:t>
                </a:r>
                <a:r>
                  <a:rPr lang="en-US" sz="2800" dirty="0">
                    <a:solidFill>
                      <a:srgbClr val="000099"/>
                    </a:solidFill>
                  </a:rPr>
                  <a:t>).</a:t>
                </a:r>
              </a:p>
              <a:p>
                <a:r>
                  <a:rPr lang="en-US" sz="2800" dirty="0" err="1">
                    <a:solidFill>
                      <a:srgbClr val="000099"/>
                    </a:solidFill>
                  </a:rPr>
                  <a:t>Phương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án</a:t>
                </a:r>
                <a:r>
                  <a:rPr lang="en-US" sz="2800" dirty="0">
                    <a:solidFill>
                      <a:srgbClr val="000099"/>
                    </a:solidFill>
                  </a:rPr>
                  <a:t> B: TCN: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</a:rPr>
                  <a:t> TCĐ: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</a:rPr>
                  <a:t> (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loại</a:t>
                </a:r>
                <a:r>
                  <a:rPr lang="en-US" sz="2800" dirty="0">
                    <a:solidFill>
                      <a:srgbClr val="000099"/>
                    </a:solidFill>
                  </a:rPr>
                  <a:t>).</a:t>
                </a:r>
              </a:p>
              <a:p>
                <a:r>
                  <a:rPr lang="en-US" sz="2800" dirty="0" err="1">
                    <a:solidFill>
                      <a:srgbClr val="000099"/>
                    </a:solidFill>
                  </a:rPr>
                  <a:t>Phương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án</a:t>
                </a:r>
                <a:r>
                  <a:rPr lang="en-US" sz="2800" dirty="0">
                    <a:solidFill>
                      <a:srgbClr val="000099"/>
                    </a:solidFill>
                  </a:rPr>
                  <a:t> D: TCN: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</a:rPr>
                  <a:t> TCĐ: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</a:rPr>
                  <a:t> (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loại</a:t>
                </a:r>
                <a:r>
                  <a:rPr lang="en-US" sz="2800" dirty="0">
                    <a:solidFill>
                      <a:srgbClr val="000099"/>
                    </a:solidFill>
                  </a:rPr>
                  <a:t>).</a:t>
                </a:r>
              </a:p>
              <a:p>
                <a:r>
                  <a:rPr lang="en-US" sz="2800" dirty="0" err="1">
                    <a:solidFill>
                      <a:srgbClr val="000099"/>
                    </a:solidFill>
                  </a:rPr>
                  <a:t>Phương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án</a:t>
                </a:r>
                <a:r>
                  <a:rPr lang="en-US" sz="2800" dirty="0">
                    <a:solidFill>
                      <a:srgbClr val="000099"/>
                    </a:solidFill>
                  </a:rPr>
                  <a:t> C: TCN: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</a:rPr>
                  <a:t> TCĐ: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</a:rPr>
                  <a:t> (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thỏa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mãn</a:t>
                </a:r>
                <a:r>
                  <a:rPr lang="en-US" sz="2800" dirty="0">
                    <a:solidFill>
                      <a:srgbClr val="000099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70" y="2845541"/>
                <a:ext cx="9659391" cy="3868238"/>
              </a:xfrm>
              <a:prstGeom prst="rect">
                <a:avLst/>
              </a:prstGeom>
              <a:blipFill rotWithShape="1">
                <a:blip r:embed="rId4"/>
                <a:stretch>
                  <a:fillRect l="-1326" t="-1893" b="-1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44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6197" y="238088"/>
                <a:ext cx="10354051" cy="2634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3.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 smtClean="0">
                    <a:solidFill>
                      <a:srgbClr val="000099"/>
                    </a:solidFill>
                  </a:rPr>
                  <a:t>Đường cong trong hình vẽ bên là đồ thị của hàm số nào dưới đây?</a:t>
                </a:r>
                <a:endParaRPr lang="en-US" sz="2800" dirty="0" smtClean="0">
                  <a:solidFill>
                    <a:srgbClr val="000099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solidFill>
                          <a:srgbClr val="000099"/>
                        </a:solidFill>
                        <a:latin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0099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vi-VN" sz="2800" b="1" dirty="0">
                        <a:solidFill>
                          <a:srgbClr val="000099"/>
                        </a:solidFill>
                      </a:rPr>
                      <m:t>.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lang="en-US" sz="2800">
                        <a:solidFill>
                          <a:srgbClr val="000099"/>
                        </a:solidFill>
                      </a:rPr>
                      <m:t>.</m:t>
                    </m:r>
                  </m:oMath>
                </a14:m>
                <a:r>
                  <a:rPr lang="en-US" sz="2800" b="1" dirty="0" smtClean="0">
                    <a:solidFill>
                      <a:srgbClr val="000099"/>
                    </a:solidFill>
                  </a:rPr>
                  <a:t>   </a:t>
                </a:r>
                <a:r>
                  <a:rPr lang="vi-VN" sz="2800" b="1" dirty="0" smtClean="0">
                    <a:solidFill>
                      <a:srgbClr val="000099"/>
                    </a:solidFill>
                  </a:rPr>
                  <a:t>B</a:t>
                </a:r>
                <a:r>
                  <a:rPr lang="vi-VN" sz="2800" b="1" dirty="0">
                    <a:solidFill>
                      <a:srgbClr val="000099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</a:rPr>
                  <a:t>.</a:t>
                </a:r>
                <a:endParaRPr lang="en-US" sz="2800" dirty="0" smtClean="0">
                  <a:solidFill>
                    <a:srgbClr val="000099"/>
                  </a:solidFill>
                </a:endParaRPr>
              </a:p>
              <a:p>
                <a:r>
                  <a:rPr lang="vi-VN" sz="2800" b="1" dirty="0">
                    <a:solidFill>
                      <a:srgbClr val="000099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</a:rPr>
                  <a:t>.</a:t>
                </a:r>
                <a:r>
                  <a:rPr lang="en-US" sz="2800" dirty="0" smtClean="0">
                    <a:solidFill>
                      <a:srgbClr val="000099"/>
                    </a:solidFill>
                  </a:rPr>
                  <a:t>    </a:t>
                </a:r>
                <a:r>
                  <a:rPr lang="vi-VN" sz="2800" b="1" dirty="0" smtClean="0">
                    <a:solidFill>
                      <a:srgbClr val="000099"/>
                    </a:solidFill>
                  </a:rPr>
                  <a:t>D</a:t>
                </a:r>
                <a:r>
                  <a:rPr lang="vi-VN" sz="2800" b="1" dirty="0">
                    <a:solidFill>
                      <a:srgbClr val="000099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</a:rPr>
                  <a:t>.</a:t>
                </a:r>
                <a:endParaRPr lang="en-US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              </a:t>
                </a:r>
                <a:r>
                  <a:rPr lang="nl-NL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7" y="238088"/>
                <a:ext cx="10354051" cy="2634952"/>
              </a:xfrm>
              <a:prstGeom prst="rect">
                <a:avLst/>
              </a:prstGeom>
              <a:blipFill rotWithShape="1">
                <a:blip r:embed="rId2"/>
                <a:stretch>
                  <a:fillRect l="-1237" t="-2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65146" y="2555714"/>
            <a:ext cx="46972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Lời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giải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461100" y="1188117"/>
            <a:ext cx="586900" cy="5202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9827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	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6197" y="3358066"/>
                <a:ext cx="9659391" cy="2482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B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=−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A, C</a:t>
                </a:r>
              </a:p>
              <a:p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Mặc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D (do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),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B.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7" y="3358066"/>
                <a:ext cx="9659391" cy="2482924"/>
              </a:xfrm>
              <a:prstGeom prst="rect">
                <a:avLst/>
              </a:prstGeom>
              <a:blipFill rotWithShape="1">
                <a:blip r:embed="rId3"/>
                <a:stretch>
                  <a:fillRect l="-1326" t="-2457" r="-126" b="-6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43" y="649000"/>
            <a:ext cx="3419671" cy="3133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2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6197" y="238088"/>
                <a:ext cx="10354051" cy="2198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4.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 smtClean="0">
                    <a:solidFill>
                      <a:srgbClr val="000099"/>
                    </a:solidFill>
                  </a:rPr>
                  <a:t>Đường cong trong hình vẽ bên là đồ thị của hàm số nào dưới đây?</a:t>
                </a:r>
                <a:endParaRPr lang="en-US" sz="2800" dirty="0" smtClean="0">
                  <a:solidFill>
                    <a:srgbClr val="000099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solidFill>
                          <a:srgbClr val="000099"/>
                        </a:solidFill>
                        <a:latin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0099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vi-VN" sz="2800" b="1" dirty="0" smtClean="0">
                        <a:solidFill>
                          <a:srgbClr val="000099"/>
                        </a:solidFill>
                      </a:rPr>
                      <m:t>.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1</m:t>
                    </m:r>
                    <m:r>
                      <m:rPr>
                        <m:nor/>
                      </m:rPr>
                      <a:rPr lang="fr-FR" sz="2800">
                        <a:solidFill>
                          <a:srgbClr val="000099"/>
                        </a:solidFill>
                      </a:rPr>
                      <m:t>.</m:t>
                    </m:r>
                  </m:oMath>
                </a14:m>
                <a:r>
                  <a:rPr lang="en-US" sz="2800" b="1" dirty="0" smtClean="0">
                    <a:solidFill>
                      <a:srgbClr val="000099"/>
                    </a:solidFill>
                  </a:rPr>
                  <a:t>     </a:t>
                </a:r>
                <a:r>
                  <a:rPr lang="vi-VN" sz="2800" b="1" dirty="0" smtClean="0">
                    <a:solidFill>
                      <a:srgbClr val="000099"/>
                    </a:solidFill>
                  </a:rPr>
                  <a:t>B</a:t>
                </a:r>
                <a:r>
                  <a:rPr lang="vi-VN" sz="2800" b="1" dirty="0">
                    <a:solidFill>
                      <a:srgbClr val="000099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</a:rPr>
                  <a:t>.</a:t>
                </a:r>
                <a:endParaRPr lang="en-US" sz="2800" dirty="0" smtClean="0">
                  <a:solidFill>
                    <a:srgbClr val="000099"/>
                  </a:solidFill>
                </a:endParaRPr>
              </a:p>
              <a:p>
                <a:r>
                  <a:rPr lang="vi-VN" sz="2800" b="1" dirty="0">
                    <a:solidFill>
                      <a:srgbClr val="000099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2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fr-FR" sz="2800" dirty="0" smtClean="0">
                    <a:solidFill>
                      <a:srgbClr val="000099"/>
                    </a:solidFill>
                  </a:rPr>
                  <a:t>.       </a:t>
                </a:r>
                <a:r>
                  <a:rPr lang="vi-VN" sz="2800" b="1" dirty="0" smtClean="0">
                    <a:solidFill>
                      <a:srgbClr val="000099"/>
                    </a:solidFill>
                  </a:rPr>
                  <a:t>D</a:t>
                </a:r>
                <a:r>
                  <a:rPr lang="vi-VN" sz="2800" b="1" dirty="0">
                    <a:solidFill>
                      <a:srgbClr val="000099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              </a:t>
                </a:r>
                <a:r>
                  <a:rPr lang="nl-NL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7" y="238088"/>
                <a:ext cx="10354051" cy="2198807"/>
              </a:xfrm>
              <a:prstGeom prst="rect">
                <a:avLst/>
              </a:prstGeom>
              <a:blipFill rotWithShape="1">
                <a:blip r:embed="rId2"/>
                <a:stretch>
                  <a:fillRect l="-1237" t="-3047" b="-3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65146" y="2527908"/>
            <a:ext cx="46972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Lời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giải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880581" y="1210375"/>
            <a:ext cx="586900" cy="5202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9827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	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6197" y="3358066"/>
                <a:ext cx="9659391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fr-FR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B.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thi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ngang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7" y="3358066"/>
                <a:ext cx="9659391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326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781" y="756972"/>
            <a:ext cx="3670526" cy="2978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47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6197" y="238088"/>
                <a:ext cx="10354051" cy="2205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5.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 smtClean="0">
                    <a:solidFill>
                      <a:srgbClr val="000099"/>
                    </a:solidFill>
                  </a:rPr>
                  <a:t>Đường cong trong hình vẽ bên là đồ thị của hàm số nào dưới đây?</a:t>
                </a:r>
                <a:endParaRPr lang="en-US" sz="2800" dirty="0" smtClean="0">
                  <a:solidFill>
                    <a:srgbClr val="000099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solidFill>
                          <a:srgbClr val="000099"/>
                        </a:solidFill>
                        <a:latin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0099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vi-VN" sz="2800" b="1" dirty="0" smtClean="0">
                        <a:solidFill>
                          <a:srgbClr val="000099"/>
                        </a:solidFill>
                      </a:rPr>
                      <m:t>.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lang="en-US" sz="2800">
                        <a:solidFill>
                          <a:srgbClr val="000099"/>
                        </a:solidFill>
                      </a:rPr>
                      <m:t>.</m:t>
                    </m:r>
                  </m:oMath>
                </a14:m>
                <a:r>
                  <a:rPr lang="en-US" sz="2800" b="1" dirty="0" smtClean="0">
                    <a:solidFill>
                      <a:srgbClr val="000099"/>
                    </a:solidFill>
                  </a:rPr>
                  <a:t>     </a:t>
                </a:r>
                <a:r>
                  <a:rPr lang="vi-VN" sz="2800" b="1" dirty="0" smtClean="0">
                    <a:solidFill>
                      <a:srgbClr val="000099"/>
                    </a:solidFill>
                  </a:rPr>
                  <a:t>B</a:t>
                </a:r>
                <a:r>
                  <a:rPr lang="vi-VN" sz="2800" b="1" dirty="0">
                    <a:solidFill>
                      <a:srgbClr val="000099"/>
                    </a:solidFill>
                  </a:rPr>
                  <a:t>.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</a:rPr>
                  <a:t>.</a:t>
                </a:r>
                <a:endParaRPr lang="en-US" sz="2800" dirty="0" smtClean="0">
                  <a:solidFill>
                    <a:srgbClr val="000099"/>
                  </a:solidFill>
                </a:endParaRPr>
              </a:p>
              <a:p>
                <a:r>
                  <a:rPr lang="vi-VN" sz="2800" b="1" dirty="0">
                    <a:solidFill>
                      <a:srgbClr val="000099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</a:rPr>
                  <a:t>.</a:t>
                </a:r>
                <a:r>
                  <a:rPr lang="en-US" sz="2800" dirty="0" smtClean="0">
                    <a:solidFill>
                      <a:srgbClr val="000099"/>
                    </a:solidFill>
                  </a:rPr>
                  <a:t>     </a:t>
                </a:r>
                <a:r>
                  <a:rPr lang="vi-VN" sz="2800" b="1" dirty="0" smtClean="0">
                    <a:solidFill>
                      <a:srgbClr val="000099"/>
                    </a:solidFill>
                  </a:rPr>
                  <a:t>D</a:t>
                </a:r>
                <a:r>
                  <a:rPr lang="vi-VN" sz="2800" b="1" dirty="0">
                    <a:solidFill>
                      <a:srgbClr val="000099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</a:rPr>
                  <a:t>.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7" y="238088"/>
                <a:ext cx="10354051" cy="2205155"/>
              </a:xfrm>
              <a:prstGeom prst="rect">
                <a:avLst/>
              </a:prstGeom>
              <a:blipFill rotWithShape="1">
                <a:blip r:embed="rId2"/>
                <a:stretch>
                  <a:fillRect l="-1237" t="-3039" b="-3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65146" y="2527908"/>
            <a:ext cx="46972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Lời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giải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5494" y="1788787"/>
            <a:ext cx="586900" cy="5202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9827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	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6197" y="3358066"/>
                <a:ext cx="9659391" cy="2640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C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=−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A, B.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7" y="3358066"/>
                <a:ext cx="9659391" cy="2640210"/>
              </a:xfrm>
              <a:prstGeom prst="rect">
                <a:avLst/>
              </a:prstGeom>
              <a:blipFill rotWithShape="1">
                <a:blip r:embed="rId3"/>
                <a:stretch>
                  <a:fillRect l="-1326" t="-2309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489" y="797491"/>
            <a:ext cx="3849796" cy="2997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09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6197" y="238088"/>
                <a:ext cx="10354051" cy="2188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6.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 smtClean="0">
                    <a:solidFill>
                      <a:srgbClr val="000099"/>
                    </a:solidFill>
                  </a:rPr>
                  <a:t>Đường cong trong hình vẽ bên là đồ thị của hàm số nào dưới đây?</a:t>
                </a:r>
                <a:endParaRPr lang="en-US" sz="2800" dirty="0" smtClean="0">
                  <a:solidFill>
                    <a:srgbClr val="000099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solidFill>
                          <a:srgbClr val="0000CC"/>
                        </a:solidFill>
                        <a:latin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vi-VN" sz="2800" b="1" dirty="0" smtClean="0">
                        <a:solidFill>
                          <a:srgbClr val="0000CC"/>
                        </a:solidFill>
                      </a:rPr>
                      <m:t>.</m:t>
                    </m:r>
                    <m:r>
                      <m:rPr>
                        <m:nor/>
                      </m:rPr>
                      <a:rPr lang="en-US" sz="2800" b="1" smtClean="0">
                        <a:solidFill>
                          <a:srgbClr val="0000CC"/>
                        </a:solidFill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00CC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0000CC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800" b="1" dirty="0" smtClean="0">
                    <a:solidFill>
                      <a:srgbClr val="0000CC"/>
                    </a:solidFill>
                  </a:rPr>
                  <a:t>   </a:t>
                </a:r>
                <a:r>
                  <a:rPr lang="vi-VN" sz="2800" b="1" dirty="0" smtClean="0">
                    <a:solidFill>
                      <a:srgbClr val="0000CC"/>
                    </a:solidFill>
                  </a:rPr>
                  <a:t>B</a:t>
                </a:r>
                <a:r>
                  <a:rPr lang="vi-VN" sz="2800" b="1" dirty="0">
                    <a:solidFill>
                      <a:srgbClr val="0000CC"/>
                    </a:solidFill>
                  </a:rPr>
                  <a:t>.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800" b="1" dirty="0" smtClean="0">
                  <a:solidFill>
                    <a:srgbClr val="0000CC"/>
                  </a:solidFill>
                </a:endParaRPr>
              </a:p>
              <a:p>
                <a:r>
                  <a:rPr lang="vi-VN" sz="2800" b="1" dirty="0" smtClean="0">
                    <a:solidFill>
                      <a:srgbClr val="0000CC"/>
                    </a:solidFill>
                  </a:rPr>
                  <a:t>C </a:t>
                </a:r>
                <a:r>
                  <a:rPr lang="en-US" sz="2800" b="1" dirty="0">
                    <a:solidFill>
                      <a:srgbClr val="0000CC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800" b="1" dirty="0" smtClean="0">
                    <a:solidFill>
                      <a:srgbClr val="0000CC"/>
                    </a:solidFill>
                  </a:rPr>
                  <a:t>  </a:t>
                </a:r>
                <a:r>
                  <a:rPr lang="vi-VN" sz="2800" b="1" dirty="0" smtClean="0">
                    <a:solidFill>
                      <a:srgbClr val="0000CC"/>
                    </a:solidFill>
                  </a:rPr>
                  <a:t>D</a:t>
                </a:r>
                <a:r>
                  <a:rPr lang="vi-VN" sz="2800" b="1" dirty="0">
                    <a:solidFill>
                      <a:srgbClr val="0000CC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7" y="238088"/>
                <a:ext cx="10354051" cy="2188035"/>
              </a:xfrm>
              <a:prstGeom prst="rect">
                <a:avLst/>
              </a:prstGeom>
              <a:blipFill rotWithShape="1">
                <a:blip r:embed="rId2"/>
                <a:stretch>
                  <a:fillRect l="-1237" t="-3064" b="-3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65146" y="2527908"/>
            <a:ext cx="46972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Lời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giải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5494" y="1241013"/>
            <a:ext cx="586900" cy="5202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9827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	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6197" y="3358066"/>
                <a:ext cx="9659391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B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D,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C.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7" y="3358066"/>
                <a:ext cx="9659391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326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28" y="770700"/>
            <a:ext cx="3750828" cy="2924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15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6197" y="238088"/>
                <a:ext cx="10354051" cy="2204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7.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 smtClean="0">
                    <a:solidFill>
                      <a:srgbClr val="000099"/>
                    </a:solidFill>
                  </a:rPr>
                  <a:t>Đường cong trong hình vẽ bên là đồ thị của hàm số nào dưới đây?</a:t>
                </a:r>
                <a:endParaRPr lang="en-US" sz="2800" dirty="0" smtClean="0">
                  <a:solidFill>
                    <a:srgbClr val="000099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solidFill>
                          <a:srgbClr val="0000CC"/>
                        </a:solidFill>
                        <a:latin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vi-VN" sz="2800" b="1" dirty="0" smtClean="0">
                        <a:solidFill>
                          <a:srgbClr val="0000CC"/>
                        </a:solidFill>
                      </a:rPr>
                      <m:t>.</m:t>
                    </m:r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0000CC"/>
                        </a:solidFill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2800" b="1" dirty="0" smtClean="0">
                    <a:solidFill>
                      <a:srgbClr val="0000CC"/>
                    </a:solidFill>
                  </a:rPr>
                  <a:t> </a:t>
                </a:r>
                <a:r>
                  <a:rPr lang="vi-VN" sz="2800" b="1" dirty="0" smtClean="0">
                    <a:solidFill>
                      <a:srgbClr val="0000CC"/>
                    </a:solidFill>
                  </a:rPr>
                  <a:t>B</a:t>
                </a:r>
                <a:r>
                  <a:rPr lang="vi-VN" sz="2800" b="1" dirty="0">
                    <a:solidFill>
                      <a:srgbClr val="0000CC"/>
                    </a:solidFill>
                  </a:rPr>
                  <a:t>.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.</a:t>
                </a:r>
                <a:endParaRPr lang="en-US" sz="2800" dirty="0" smtClean="0">
                  <a:solidFill>
                    <a:srgbClr val="0000CC"/>
                  </a:solidFill>
                </a:endParaRPr>
              </a:p>
              <a:p>
                <a:r>
                  <a:rPr lang="vi-VN" sz="2800" b="1" dirty="0">
                    <a:solidFill>
                      <a:srgbClr val="0000CC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.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      </a:t>
                </a:r>
                <a:r>
                  <a:rPr lang="vi-VN" sz="2800" b="1" dirty="0" smtClean="0">
                    <a:solidFill>
                      <a:srgbClr val="0000CC"/>
                    </a:solidFill>
                  </a:rPr>
                  <a:t>D</a:t>
                </a:r>
                <a:r>
                  <a:rPr lang="vi-VN" sz="2800" b="1" dirty="0">
                    <a:solidFill>
                      <a:srgbClr val="0000CC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CC"/>
                        </a:solidFill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7" y="238088"/>
                <a:ext cx="10354051" cy="2204193"/>
              </a:xfrm>
              <a:prstGeom prst="rect">
                <a:avLst/>
              </a:prstGeom>
              <a:blipFill rotWithShape="1">
                <a:blip r:embed="rId2"/>
                <a:stretch>
                  <a:fillRect l="-1237" t="-3039" b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65146" y="2561690"/>
            <a:ext cx="46972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Lời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giải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754550" y="1761300"/>
            <a:ext cx="586900" cy="5202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9827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	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6197" y="3358066"/>
                <a:ext cx="9659391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D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tung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7" y="3358066"/>
                <a:ext cx="9659391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326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C:\Users\User\AppData\Local\Temp\geogebr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079" y="862162"/>
            <a:ext cx="3131639" cy="2908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3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=""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304406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="" xmlns:a16="http://schemas.microsoft.com/office/drawing/2014/main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="" xmlns:a16="http://schemas.microsoft.com/office/drawing/2014/main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="" xmlns:a16="http://schemas.microsoft.com/office/drawing/2014/main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2" y="2134848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B.Ví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minh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họa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1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2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24881" y="2797571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3" name="AutoShape 42">
            <a:extLst>
              <a:ext uri="{FF2B5EF4-FFF2-40B4-BE49-F238E27FC236}">
                <a16:creationId xmlns="" xmlns:a16="http://schemas.microsoft.com/office/drawing/2014/main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425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4" name="AutoShape 51">
            <a:extLst>
              <a:ext uri="{FF2B5EF4-FFF2-40B4-BE49-F238E27FC236}">
                <a16:creationId xmlns="" xmlns:a16="http://schemas.microsoft.com/office/drawing/2014/main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87204" y="3643349"/>
            <a:ext cx="7229154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5" name="AutoShape 42">
            <a:extLst>
              <a:ext uri="{FF2B5EF4-FFF2-40B4-BE49-F238E27FC236}">
                <a16:creationId xmlns="" xmlns:a16="http://schemas.microsoft.com/office/drawing/2014/main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20681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="" xmlns:a16="http://schemas.microsoft.com/office/drawing/2014/main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="" xmlns:a16="http://schemas.microsoft.com/office/drawing/2014/main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="" xmlns:a16="http://schemas.microsoft.com/office/drawing/2014/main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="" xmlns:a16="http://schemas.microsoft.com/office/drawing/2014/main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="" xmlns:a16="http://schemas.microsoft.com/office/drawing/2014/main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="" xmlns:a16="http://schemas.microsoft.com/office/drawing/2014/main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="" xmlns:a16="http://schemas.microsoft.com/office/drawing/2014/main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="" xmlns:a16="http://schemas.microsoft.com/office/drawing/2014/main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="" xmlns:a16="http://schemas.microsoft.com/office/drawing/2014/main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="" xmlns:a16="http://schemas.microsoft.com/office/drawing/2014/main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="" xmlns:a16="http://schemas.microsoft.com/office/drawing/2014/main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="" xmlns:a16="http://schemas.microsoft.com/office/drawing/2014/main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="" xmlns:a16="http://schemas.microsoft.com/office/drawing/2014/main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="" xmlns:a16="http://schemas.microsoft.com/office/drawing/2014/main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="" xmlns:a16="http://schemas.microsoft.com/office/drawing/2014/main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95" name="AutoShape 42">
            <a:extLst>
              <a:ext uri="{FF2B5EF4-FFF2-40B4-BE49-F238E27FC236}">
                <a16:creationId xmlns="" xmlns:a16="http://schemas.microsoft.com/office/drawing/2014/main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6006685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="" xmlns:a16="http://schemas.microsoft.com/office/drawing/2014/main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="" xmlns:a16="http://schemas.microsoft.com/office/drawing/2014/main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="" xmlns:a16="http://schemas.microsoft.com/office/drawing/2014/main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308133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 SÁT HÀM SỐ BẬC NHẤT TRÊN BẬC NHẤT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6197" y="238088"/>
                <a:ext cx="10354051" cy="2209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8.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 smtClean="0">
                    <a:solidFill>
                      <a:srgbClr val="000099"/>
                    </a:solidFill>
                  </a:rPr>
                  <a:t>Đường cong trong hình vẽ bên là đồ thị của hàm số nào dưới đây?</a:t>
                </a:r>
                <a:endParaRPr lang="en-US" sz="2800" dirty="0" smtClean="0">
                  <a:solidFill>
                    <a:srgbClr val="000099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solidFill>
                          <a:srgbClr val="0000CC"/>
                        </a:solidFill>
                        <a:latin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vi-VN" sz="2800" b="1" dirty="0" smtClean="0">
                        <a:solidFill>
                          <a:srgbClr val="0000CC"/>
                        </a:solidFill>
                      </a:rPr>
                      <m:t>.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lang="en-US" sz="2800">
                        <a:solidFill>
                          <a:srgbClr val="0000CC"/>
                        </a:solidFill>
                      </a:rPr>
                      <m:t> </m:t>
                    </m:r>
                    <m:r>
                      <a:rPr lang="en-US" sz="2800" b="1" i="1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0000CC"/>
                        </a:solidFill>
                        <a:latin typeface="Cambria Math"/>
                      </a:rPr>
                      <m:t>      </m:t>
                    </m:r>
                  </m:oMath>
                </a14:m>
                <a:r>
                  <a:rPr lang="vi-VN" sz="2800" b="1" dirty="0" smtClean="0">
                    <a:solidFill>
                      <a:srgbClr val="0000CC"/>
                    </a:solidFill>
                  </a:rPr>
                  <a:t>B</a:t>
                </a:r>
                <a:r>
                  <a:rPr lang="vi-VN" sz="2800" b="1" dirty="0">
                    <a:solidFill>
                      <a:srgbClr val="0000CC"/>
                    </a:solidFill>
                  </a:rPr>
                  <a:t>.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.</a:t>
                </a:r>
                <a:endParaRPr lang="en-US" sz="2800" dirty="0" smtClean="0">
                  <a:solidFill>
                    <a:srgbClr val="0000CC"/>
                  </a:solidFill>
                </a:endParaRPr>
              </a:p>
              <a:p>
                <a:r>
                  <a:rPr lang="vi-VN" sz="2800" b="1" dirty="0">
                    <a:solidFill>
                      <a:srgbClr val="0000CC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.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     </a:t>
                </a:r>
                <a:r>
                  <a:rPr lang="vi-VN" sz="2800" b="1" dirty="0" smtClean="0">
                    <a:solidFill>
                      <a:srgbClr val="0000CC"/>
                    </a:solidFill>
                  </a:rPr>
                  <a:t>D</a:t>
                </a:r>
                <a:r>
                  <a:rPr lang="vi-VN" sz="2800" b="1" dirty="0">
                    <a:solidFill>
                      <a:srgbClr val="0000CC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7" y="238088"/>
                <a:ext cx="10354051" cy="2209323"/>
              </a:xfrm>
              <a:prstGeom prst="rect">
                <a:avLst/>
              </a:prstGeom>
              <a:blipFill rotWithShape="1">
                <a:blip r:embed="rId3"/>
                <a:stretch>
                  <a:fillRect l="-1237" t="-3039" b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65146" y="2561690"/>
            <a:ext cx="46972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Lời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giải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66867" y="1241012"/>
            <a:ext cx="586900" cy="5202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9827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	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6197" y="3358066"/>
                <a:ext cx="9659391" cy="2443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B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Quan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sát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3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;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0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B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C.</a:t>
                </a:r>
              </a:p>
              <a:p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𝐵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0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;−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3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7" y="3358066"/>
                <a:ext cx="9659391" cy="2443489"/>
              </a:xfrm>
              <a:prstGeom prst="rect">
                <a:avLst/>
              </a:prstGeom>
              <a:blipFill rotWithShape="1">
                <a:blip r:embed="rId4"/>
                <a:stretch>
                  <a:fillRect l="-1326" t="-2494" b="-1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89064"/>
              </p:ext>
            </p:extLst>
          </p:nvPr>
        </p:nvGraphicFramePr>
        <p:xfrm>
          <a:off x="6096000" y="856626"/>
          <a:ext cx="3958224" cy="2849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r:id="rId5" imgW="10770480" imgH="5619960" progId="GraphFile">
                  <p:embed/>
                </p:oleObj>
              </mc:Choice>
              <mc:Fallback>
                <p:oleObj r:id="rId5" imgW="10770480" imgH="5619960" progId="GraphFil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856626"/>
                        <a:ext cx="3958224" cy="28499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867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6197" y="238088"/>
                <a:ext cx="10354051" cy="2198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9.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 smtClean="0">
                    <a:solidFill>
                      <a:srgbClr val="000099"/>
                    </a:solidFill>
                  </a:rPr>
                  <a:t>Đường cong trong hình vẽ bên là đồ thị của hàm số nào dưới đây?</a:t>
                </a:r>
                <a:endParaRPr lang="en-US" sz="2800" dirty="0" smtClean="0">
                  <a:solidFill>
                    <a:srgbClr val="000099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solidFill>
                          <a:srgbClr val="0000CC"/>
                        </a:solidFill>
                        <a:latin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vi-VN" sz="2800" b="1" dirty="0" smtClean="0">
                        <a:solidFill>
                          <a:srgbClr val="0000CC"/>
                        </a:solidFill>
                      </a:rPr>
                      <m:t>.</m:t>
                    </m:r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lang="vi-VN" sz="280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vi-VN" sz="2800" b="1" dirty="0" smtClean="0">
                    <a:solidFill>
                      <a:srgbClr val="0000CC"/>
                    </a:solidFill>
                  </a:rPr>
                  <a:t>B</a:t>
                </a:r>
                <a:r>
                  <a:rPr lang="vi-VN" sz="2800" b="1" dirty="0">
                    <a:solidFill>
                      <a:srgbClr val="0000CC"/>
                    </a:solidFill>
                  </a:rPr>
                  <a:t>.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 smtClean="0">
                    <a:solidFill>
                      <a:srgbClr val="0000CC"/>
                    </a:solidFill>
                  </a:rPr>
                  <a:t>.</a:t>
                </a:r>
                <a:endParaRPr lang="en-US" sz="2800" dirty="0" smtClean="0">
                  <a:solidFill>
                    <a:srgbClr val="0000CC"/>
                  </a:solidFill>
                </a:endParaRPr>
              </a:p>
              <a:p>
                <a:r>
                  <a:rPr lang="vi-VN" sz="2800" b="1" dirty="0" smtClean="0">
                    <a:solidFill>
                      <a:srgbClr val="0000CC"/>
                    </a:solidFill>
                  </a:rPr>
                  <a:t>C</a:t>
                </a:r>
                <a:r>
                  <a:rPr lang="vi-VN" sz="2800" b="1" dirty="0">
                    <a:solidFill>
                      <a:srgbClr val="0000CC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vi-VN" sz="2800" dirty="0" smtClean="0">
                    <a:solidFill>
                      <a:srgbClr val="0000CC"/>
                    </a:solidFill>
                  </a:rPr>
                  <a:t>.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       </a:t>
                </a:r>
                <a:r>
                  <a:rPr lang="vi-VN" sz="2800" b="1" dirty="0" smtClean="0">
                    <a:solidFill>
                      <a:srgbClr val="0000CC"/>
                    </a:solidFill>
                  </a:rPr>
                  <a:t>D</a:t>
                </a:r>
                <a:r>
                  <a:rPr lang="vi-VN" sz="2800" b="1" dirty="0">
                    <a:solidFill>
                      <a:srgbClr val="0000CC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rgbClr val="0000CC"/>
                    </a:solidFill>
                  </a:rPr>
                  <a:t>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7" y="238088"/>
                <a:ext cx="10354051" cy="2198935"/>
              </a:xfrm>
              <a:prstGeom prst="rect">
                <a:avLst/>
              </a:prstGeom>
              <a:blipFill rotWithShape="1">
                <a:blip r:embed="rId2"/>
                <a:stretch>
                  <a:fillRect l="-1237" t="-3047" b="-2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65146" y="2561690"/>
            <a:ext cx="46972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Lời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giải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5320" y="1241012"/>
            <a:ext cx="586900" cy="5202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9827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	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6197" y="3358066"/>
                <a:ext cx="9659391" cy="310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1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;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D.</a:t>
                </a:r>
              </a:p>
              <a:p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vẽ,ta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giao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còn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B, C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800" b="1" i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7" y="3358066"/>
                <a:ext cx="9659391" cy="3108543"/>
              </a:xfrm>
              <a:prstGeom prst="rect">
                <a:avLst/>
              </a:prstGeom>
              <a:blipFill rotWithShape="1">
                <a:blip r:embed="rId3"/>
                <a:stretch>
                  <a:fillRect l="-1326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770" y="732147"/>
            <a:ext cx="3499786" cy="3100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40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6197" y="238088"/>
                <a:ext cx="10354051" cy="2151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10.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 smtClean="0">
                    <a:solidFill>
                      <a:srgbClr val="000099"/>
                    </a:solidFill>
                  </a:rPr>
                  <a:t>Đường cong trong hình vẽ bên là đồ thị của hàm số nào dưới đây?</a:t>
                </a:r>
                <a:endParaRPr lang="en-US" sz="2800" dirty="0" smtClean="0">
                  <a:solidFill>
                    <a:srgbClr val="000099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solidFill>
                          <a:srgbClr val="0000CC"/>
                        </a:solidFill>
                        <a:latin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vi-VN" sz="2800" b="1" dirty="0" smtClean="0">
                        <a:solidFill>
                          <a:srgbClr val="0000CC"/>
                        </a:solidFill>
                      </a:rPr>
                      <m:t>.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1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m:rPr>
                        <m:nor/>
                      </m:rPr>
                      <a:rPr lang="fr-FR" sz="2800">
                        <a:solidFill>
                          <a:srgbClr val="0000CC"/>
                        </a:solidFill>
                      </a:rPr>
                      <m:t>.</m:t>
                    </m:r>
                  </m:oMath>
                </a14:m>
                <a:r>
                  <a:rPr lang="en-US" sz="2800" b="1" dirty="0" smtClean="0">
                    <a:solidFill>
                      <a:srgbClr val="0000CC"/>
                    </a:solidFill>
                  </a:rPr>
                  <a:t>    </a:t>
                </a:r>
                <a:r>
                  <a:rPr lang="vi-VN" sz="2800" b="1" dirty="0" smtClean="0">
                    <a:solidFill>
                      <a:srgbClr val="0000CC"/>
                    </a:solidFill>
                  </a:rPr>
                  <a:t>B</a:t>
                </a:r>
                <a:r>
                  <a:rPr lang="vi-VN" sz="2800" b="1" dirty="0">
                    <a:solidFill>
                      <a:srgbClr val="0000CC"/>
                    </a:solidFill>
                  </a:rPr>
                  <a:t>.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fr-FR" sz="2800" dirty="0" smtClean="0">
                    <a:solidFill>
                      <a:srgbClr val="0000CC"/>
                    </a:solidFill>
                  </a:rPr>
                  <a:t>.</a:t>
                </a:r>
              </a:p>
              <a:p>
                <a:r>
                  <a:rPr lang="vi-VN" sz="2800" b="1" dirty="0" smtClean="0">
                    <a:solidFill>
                      <a:srgbClr val="0000CC"/>
                    </a:solidFill>
                  </a:rPr>
                  <a:t>C</a:t>
                </a:r>
                <a:r>
                  <a:rPr lang="vi-VN" sz="2800" b="1" dirty="0">
                    <a:solidFill>
                      <a:srgbClr val="0000CC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fr-FR" sz="2800" dirty="0" smtClean="0">
                    <a:solidFill>
                      <a:srgbClr val="0000CC"/>
                    </a:solidFill>
                  </a:rPr>
                  <a:t>.     </a:t>
                </a:r>
                <a:r>
                  <a:rPr lang="vi-VN" sz="2800" b="1" dirty="0" smtClean="0">
                    <a:solidFill>
                      <a:srgbClr val="0000CC"/>
                    </a:solidFill>
                  </a:rPr>
                  <a:t>D</a:t>
                </a:r>
                <a:r>
                  <a:rPr lang="vi-VN" sz="2800" b="1" dirty="0">
                    <a:solidFill>
                      <a:srgbClr val="0000CC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fr-FR" sz="2800" dirty="0">
                    <a:solidFill>
                      <a:srgbClr val="0000CC"/>
                    </a:solidFill>
                  </a:rPr>
                  <a:t>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7" y="238088"/>
                <a:ext cx="10354051" cy="2151936"/>
              </a:xfrm>
              <a:prstGeom prst="rect">
                <a:avLst/>
              </a:prstGeom>
              <a:blipFill rotWithShape="1">
                <a:blip r:embed="rId2"/>
                <a:stretch>
                  <a:fillRect l="-1237" t="-3116" r="-1531" b="-3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65146" y="2561690"/>
            <a:ext cx="46972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Lời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giải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5320" y="1824302"/>
            <a:ext cx="586900" cy="5202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9827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	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6197" y="3870542"/>
                <a:ext cx="10897644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fr-FR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C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280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fr-FR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=−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D.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tung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tung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8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fr-FR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7" y="3870542"/>
                <a:ext cx="10897644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1175" t="-2717" b="-6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96" y="818636"/>
            <a:ext cx="3226562" cy="3051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3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6197" y="238088"/>
                <a:ext cx="10354051" cy="2199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11.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 smtClean="0">
                    <a:solidFill>
                      <a:srgbClr val="000099"/>
                    </a:solidFill>
                  </a:rPr>
                  <a:t>Đường cong trong hình vẽ bên là đồ thị của hàm số nào dưới đây?</a:t>
                </a:r>
                <a:endParaRPr lang="en-US" sz="2800" dirty="0" smtClean="0">
                  <a:solidFill>
                    <a:srgbClr val="000099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solidFill>
                          <a:srgbClr val="0000CC"/>
                        </a:solidFill>
                        <a:latin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vi-VN" sz="2800" b="1" dirty="0" smtClean="0">
                        <a:solidFill>
                          <a:srgbClr val="0000CC"/>
                        </a:solidFill>
                      </a:rPr>
                      <m:t>.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lang="en-US" sz="2800">
                        <a:solidFill>
                          <a:srgbClr val="0000CC"/>
                        </a:solidFill>
                      </a:rPr>
                      <m:t>.</m:t>
                    </m:r>
                  </m:oMath>
                </a14:m>
                <a:r>
                  <a:rPr lang="en-US" sz="2800" b="1" dirty="0" smtClean="0">
                    <a:solidFill>
                      <a:srgbClr val="0000CC"/>
                    </a:solidFill>
                  </a:rPr>
                  <a:t>     </a:t>
                </a:r>
                <a:r>
                  <a:rPr lang="vi-VN" sz="2800" b="1" dirty="0" smtClean="0">
                    <a:solidFill>
                      <a:srgbClr val="0000CC"/>
                    </a:solidFill>
                  </a:rPr>
                  <a:t>B</a:t>
                </a:r>
                <a:r>
                  <a:rPr lang="vi-VN" sz="2800" b="1" dirty="0">
                    <a:solidFill>
                      <a:srgbClr val="0000CC"/>
                    </a:solidFill>
                  </a:rPr>
                  <a:t>.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.</a:t>
                </a:r>
                <a:endParaRPr lang="en-US" sz="2800" dirty="0" smtClean="0">
                  <a:solidFill>
                    <a:srgbClr val="0000CC"/>
                  </a:solidFill>
                </a:endParaRPr>
              </a:p>
              <a:p>
                <a:r>
                  <a:rPr lang="vi-VN" sz="2800" b="1" dirty="0">
                    <a:solidFill>
                      <a:srgbClr val="0000CC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.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       </a:t>
                </a:r>
                <a:r>
                  <a:rPr lang="vi-VN" sz="2800" b="1" dirty="0" smtClean="0">
                    <a:solidFill>
                      <a:srgbClr val="0000CC"/>
                    </a:solidFill>
                  </a:rPr>
                  <a:t>D</a:t>
                </a:r>
                <a:r>
                  <a:rPr lang="vi-VN" sz="2800" b="1" dirty="0">
                    <a:solidFill>
                      <a:srgbClr val="0000CC"/>
                    </a:solidFill>
                  </a:rPr>
                  <a:t>.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7" y="238088"/>
                <a:ext cx="10354051" cy="2199641"/>
              </a:xfrm>
              <a:prstGeom prst="rect">
                <a:avLst/>
              </a:prstGeom>
              <a:blipFill rotWithShape="1">
                <a:blip r:embed="rId2"/>
                <a:stretch>
                  <a:fillRect l="-1237" t="-3047" r="-1296" b="-3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65146" y="2561690"/>
            <a:ext cx="46972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Lời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giải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754550" y="1839050"/>
            <a:ext cx="586900" cy="5202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9827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	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6197" y="3870542"/>
                <a:ext cx="10897644" cy="2215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D. 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=−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Dễ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→±∞</m:t>
                        </m:r>
                      </m:lim>
                    </m:limLow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7" y="3870542"/>
                <a:ext cx="10897644" cy="2215671"/>
              </a:xfrm>
              <a:prstGeom prst="rect">
                <a:avLst/>
              </a:prstGeom>
              <a:blipFill rotWithShape="1">
                <a:blip r:embed="rId3"/>
                <a:stretch>
                  <a:fillRect l="-1175" t="-2755" b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2" t="8485" r="51012" b="35782"/>
          <a:stretch>
            <a:fillRect/>
          </a:stretch>
        </p:blipFill>
        <p:spPr bwMode="auto">
          <a:xfrm>
            <a:off x="7010726" y="828140"/>
            <a:ext cx="3072726" cy="2929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404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6197" y="238088"/>
                <a:ext cx="10354051" cy="2209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12.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 smtClean="0">
                    <a:solidFill>
                      <a:srgbClr val="000099"/>
                    </a:solidFill>
                  </a:rPr>
                  <a:t>Đường cong trong hình vẽ bên là đồ thị của hàm số nào dưới đây?</a:t>
                </a:r>
                <a:endParaRPr lang="en-US" sz="2800" dirty="0" smtClean="0">
                  <a:solidFill>
                    <a:srgbClr val="000099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solidFill>
                          <a:srgbClr val="0000CC"/>
                        </a:solidFill>
                        <a:latin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vi-VN" sz="2800" b="1" dirty="0" smtClean="0">
                        <a:solidFill>
                          <a:srgbClr val="0000CC"/>
                        </a:solidFill>
                      </a:rPr>
                      <m:t>.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lang="en-US" sz="2800">
                        <a:solidFill>
                          <a:srgbClr val="0000CC"/>
                        </a:solidFill>
                      </a:rPr>
                      <m:t>.</m:t>
                    </m:r>
                  </m:oMath>
                </a14:m>
                <a:r>
                  <a:rPr lang="en-US" sz="2800" b="1" dirty="0" smtClean="0">
                    <a:solidFill>
                      <a:srgbClr val="0000CC"/>
                    </a:solidFill>
                  </a:rPr>
                  <a:t>       </a:t>
                </a:r>
                <a:r>
                  <a:rPr lang="vi-VN" sz="2800" b="1" dirty="0" smtClean="0">
                    <a:solidFill>
                      <a:srgbClr val="0000CC"/>
                    </a:solidFill>
                  </a:rPr>
                  <a:t>B</a:t>
                </a:r>
                <a:r>
                  <a:rPr lang="vi-VN" sz="2800" b="1" dirty="0">
                    <a:solidFill>
                      <a:srgbClr val="0000CC"/>
                    </a:solidFill>
                  </a:rPr>
                  <a:t>.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.</a:t>
                </a:r>
                <a:endParaRPr lang="en-US" sz="2800" dirty="0" smtClean="0">
                  <a:solidFill>
                    <a:srgbClr val="0000CC"/>
                  </a:solidFill>
                </a:endParaRPr>
              </a:p>
              <a:p>
                <a:r>
                  <a:rPr lang="vi-VN" sz="2800" b="1" dirty="0">
                    <a:solidFill>
                      <a:srgbClr val="0000CC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.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     </a:t>
                </a:r>
                <a:r>
                  <a:rPr lang="vi-VN" sz="2800" b="1" dirty="0" smtClean="0">
                    <a:solidFill>
                      <a:srgbClr val="0000CC"/>
                    </a:solidFill>
                  </a:rPr>
                  <a:t>D</a:t>
                </a:r>
                <a:r>
                  <a:rPr lang="vi-VN" sz="2800" b="1" dirty="0">
                    <a:solidFill>
                      <a:srgbClr val="0000CC"/>
                    </a:solidFill>
                  </a:rPr>
                  <a:t>.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7" y="238088"/>
                <a:ext cx="10354051" cy="2209323"/>
              </a:xfrm>
              <a:prstGeom prst="rect">
                <a:avLst/>
              </a:prstGeom>
              <a:blipFill rotWithShape="1">
                <a:blip r:embed="rId2"/>
                <a:stretch>
                  <a:fillRect l="-1237" t="-3039" r="-1531" b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65146" y="2561690"/>
            <a:ext cx="46972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54550" y="1187697"/>
            <a:ext cx="586900" cy="5202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9827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	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6197" y="3870542"/>
                <a:ext cx="10897644" cy="1581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B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Nhìn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Kiểm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 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B.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7" y="3870542"/>
                <a:ext cx="10897644" cy="1581715"/>
              </a:xfrm>
              <a:prstGeom prst="rect">
                <a:avLst/>
              </a:prstGeom>
              <a:blipFill rotWithShape="1">
                <a:blip r:embed="rId3"/>
                <a:stretch>
                  <a:fillRect l="-1175" t="-3861" b="-3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405" y="870623"/>
            <a:ext cx="3921047" cy="2912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72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6197" y="238088"/>
                <a:ext cx="10354051" cy="2188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13.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 smtClean="0">
                    <a:solidFill>
                      <a:srgbClr val="000099"/>
                    </a:solidFill>
                  </a:rPr>
                  <a:t>Đường cong trong hình vẽ bên là đồ thị của hàm số nào dưới đây?</a:t>
                </a:r>
                <a:endParaRPr lang="en-US" sz="2800" dirty="0" smtClean="0">
                  <a:solidFill>
                    <a:srgbClr val="000099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solidFill>
                          <a:srgbClr val="0000CC"/>
                        </a:solidFill>
                        <a:latin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vi-VN" sz="2800" b="1" dirty="0" smtClean="0">
                        <a:solidFill>
                          <a:srgbClr val="0000CC"/>
                        </a:solidFill>
                      </a:rPr>
                      <m:t>.</m:t>
                    </m:r>
                    <m:r>
                      <a:rPr lang="pt-BR" sz="2800" b="1" i="1">
                        <a:solidFill>
                          <a:srgbClr val="0000CC"/>
                        </a:solidFill>
                        <a:latin typeface="Cambria Math"/>
                      </a:rPr>
                      <m:t>𝒚</m:t>
                    </m:r>
                    <m:r>
                      <a:rPr lang="pt-BR" sz="2800" b="1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pt-BR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pt-BR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pt-BR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pt-BR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pt-BR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m:rPr>
                        <m:nor/>
                      </m:rPr>
                      <a:rPr lang="pt-BR" sz="2800">
                        <a:solidFill>
                          <a:srgbClr val="0000CC"/>
                        </a:solidFill>
                      </a:rPr>
                      <m:t>.</m:t>
                    </m:r>
                  </m:oMath>
                </a14:m>
                <a:r>
                  <a:rPr lang="en-US" sz="2800" b="1" dirty="0" smtClean="0">
                    <a:solidFill>
                      <a:srgbClr val="0000CC"/>
                    </a:solidFill>
                  </a:rPr>
                  <a:t>       </a:t>
                </a:r>
                <a:r>
                  <a:rPr lang="vi-VN" sz="2800" b="1" dirty="0" smtClean="0">
                    <a:solidFill>
                      <a:srgbClr val="0000CC"/>
                    </a:solidFill>
                  </a:rPr>
                  <a:t>B</a:t>
                </a:r>
                <a:r>
                  <a:rPr lang="vi-VN" sz="2800" b="1" dirty="0">
                    <a:solidFill>
                      <a:srgbClr val="0000CC"/>
                    </a:solidFill>
                  </a:rPr>
                  <a:t>.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1" i="1">
                        <a:solidFill>
                          <a:srgbClr val="0000CC"/>
                        </a:solidFill>
                        <a:latin typeface="Cambria Math"/>
                      </a:rPr>
                      <m:t>𝒚</m:t>
                    </m:r>
                    <m:r>
                      <a:rPr lang="pt-BR" sz="2800" b="1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pt-BR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pt-BR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pt-BR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pt-BR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pt-BR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pt-BR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pt-BR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2800" dirty="0">
                    <a:solidFill>
                      <a:srgbClr val="0000CC"/>
                    </a:solidFill>
                  </a:rPr>
                  <a:t>.</a:t>
                </a:r>
                <a:endParaRPr lang="pt-BR" sz="2800" dirty="0" smtClean="0">
                  <a:solidFill>
                    <a:srgbClr val="0000CC"/>
                  </a:solidFill>
                </a:endParaRPr>
              </a:p>
              <a:p>
                <a:r>
                  <a:rPr lang="vi-VN" sz="2800" b="1" dirty="0">
                    <a:solidFill>
                      <a:srgbClr val="0000CC"/>
                    </a:solidFill>
                  </a:rPr>
                  <a:t>C.</a:t>
                </a:r>
                <a14:m>
                  <m:oMath xmlns:m="http://schemas.openxmlformats.org/officeDocument/2006/math">
                    <m:r>
                      <a:rPr lang="pt-BR" sz="2800" b="1" i="1">
                        <a:solidFill>
                          <a:srgbClr val="0000CC"/>
                        </a:solidFill>
                        <a:latin typeface="Cambria Math"/>
                      </a:rPr>
                      <m:t>𝒚</m:t>
                    </m:r>
                    <m:r>
                      <a:rPr lang="pt-BR" sz="2800" b="1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pt-BR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pt-BR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pt-BR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pt-BR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pt-BR" sz="2800" dirty="0">
                    <a:solidFill>
                      <a:srgbClr val="0000CC"/>
                    </a:solidFill>
                  </a:rPr>
                  <a:t>.</a:t>
                </a:r>
                <a:r>
                  <a:rPr lang="pt-BR" sz="2800" dirty="0" smtClean="0">
                    <a:solidFill>
                      <a:srgbClr val="0000CC"/>
                    </a:solidFill>
                  </a:rPr>
                  <a:t>        </a:t>
                </a:r>
                <a:r>
                  <a:rPr lang="vi-VN" sz="2800" b="1" dirty="0" smtClean="0">
                    <a:solidFill>
                      <a:srgbClr val="0000CC"/>
                    </a:solidFill>
                  </a:rPr>
                  <a:t>D</a:t>
                </a:r>
                <a:r>
                  <a:rPr lang="vi-VN" sz="2800" b="1" dirty="0">
                    <a:solidFill>
                      <a:srgbClr val="0000CC"/>
                    </a:solidFill>
                  </a:rPr>
                  <a:t>.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1" i="1">
                        <a:solidFill>
                          <a:srgbClr val="0000CC"/>
                        </a:solidFill>
                        <a:latin typeface="Cambria Math"/>
                      </a:rPr>
                      <m:t>𝒚</m:t>
                    </m:r>
                    <m:r>
                      <a:rPr lang="pt-BR" sz="2800" b="1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pt-BR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pt-BR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pt-BR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pt-BR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pt-BR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pt-BR" sz="2800" dirty="0">
                    <a:solidFill>
                      <a:srgbClr val="0000CC"/>
                    </a:solidFill>
                  </a:rPr>
                  <a:t>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7" y="238088"/>
                <a:ext cx="10354051" cy="2188035"/>
              </a:xfrm>
              <a:prstGeom prst="rect">
                <a:avLst/>
              </a:prstGeom>
              <a:blipFill rotWithShape="1">
                <a:blip r:embed="rId2"/>
                <a:stretch>
                  <a:fillRect l="-1237" t="-3064" r="-1531" b="-3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65146" y="2561690"/>
            <a:ext cx="46972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4813" y="1187697"/>
            <a:ext cx="586900" cy="5202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9827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	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6197" y="3870542"/>
                <a:ext cx="10897644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  <a:p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;−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7" y="3870542"/>
                <a:ext cx="10897644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175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7" y="804902"/>
            <a:ext cx="3149579" cy="3328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861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6197" y="238088"/>
                <a:ext cx="10354051" cy="2209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14.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 smtClean="0">
                    <a:solidFill>
                      <a:srgbClr val="000099"/>
                    </a:solidFill>
                  </a:rPr>
                  <a:t>Đường cong trong hình vẽ bên là đồ thị của hàm số nào dưới đây?</a:t>
                </a:r>
                <a:endParaRPr lang="en-US" sz="2800" dirty="0" smtClean="0">
                  <a:solidFill>
                    <a:srgbClr val="000099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solidFill>
                          <a:srgbClr val="0000CC"/>
                        </a:solidFill>
                        <a:latin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vi-VN" sz="2800" b="1" dirty="0" smtClean="0">
                        <a:solidFill>
                          <a:srgbClr val="0000CC"/>
                        </a:solidFill>
                      </a:rPr>
                      <m:t>.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00CC"/>
                    </a:solidFill>
                  </a:rPr>
                  <a:t>         </a:t>
                </a:r>
                <a:r>
                  <a:rPr lang="vi-VN" sz="2800" b="1" dirty="0" smtClean="0">
                    <a:solidFill>
                      <a:srgbClr val="0000CC"/>
                    </a:solidFill>
                  </a:rPr>
                  <a:t>B</a:t>
                </a:r>
                <a:r>
                  <a:rPr lang="vi-VN" sz="2800" b="1" dirty="0">
                    <a:solidFill>
                      <a:srgbClr val="0000CC"/>
                    </a:solidFill>
                  </a:rPr>
                  <a:t>.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0000CC"/>
                  </a:solidFill>
                </a:endParaRPr>
              </a:p>
              <a:p>
                <a:r>
                  <a:rPr lang="vi-VN" sz="2800" b="1" dirty="0">
                    <a:solidFill>
                      <a:srgbClr val="0000CC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00CC"/>
                    </a:solidFill>
                  </a:rPr>
                  <a:t>        </a:t>
                </a:r>
                <a:r>
                  <a:rPr lang="vi-VN" sz="2800" b="1" dirty="0" smtClean="0">
                    <a:solidFill>
                      <a:srgbClr val="0000CC"/>
                    </a:solidFill>
                  </a:rPr>
                  <a:t>D</a:t>
                </a:r>
                <a:r>
                  <a:rPr lang="vi-VN" sz="2800" b="1" dirty="0">
                    <a:solidFill>
                      <a:srgbClr val="0000CC"/>
                    </a:solidFill>
                  </a:rPr>
                  <a:t>.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7" y="238088"/>
                <a:ext cx="10354051" cy="2209323"/>
              </a:xfrm>
              <a:prstGeom prst="rect">
                <a:avLst/>
              </a:prstGeom>
              <a:blipFill rotWithShape="1">
                <a:blip r:embed="rId2"/>
                <a:stretch>
                  <a:fillRect l="-1237" t="-3039" r="-1531" b="-1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65146" y="2561690"/>
            <a:ext cx="46972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54550" y="1187697"/>
            <a:ext cx="586900" cy="5202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9827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	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6197" y="3870542"/>
                <a:ext cx="10897644" cy="2443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B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=−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→−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=−∞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→+∞</m:t>
                        </m:r>
                      </m:lim>
                    </m:limLow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7" y="3870542"/>
                <a:ext cx="10897644" cy="2443489"/>
              </a:xfrm>
              <a:prstGeom prst="rect">
                <a:avLst/>
              </a:prstGeom>
              <a:blipFill rotWithShape="1">
                <a:blip r:embed="rId3"/>
                <a:stretch>
                  <a:fillRect l="-1175" t="-2494" b="-5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C:\Users\nha\Desktop\hàm phân thức17 ltv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26" y="966628"/>
            <a:ext cx="4172963" cy="3505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179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6197" y="238088"/>
                <a:ext cx="10354051" cy="2209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15.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 dirty="0" smtClean="0">
                    <a:solidFill>
                      <a:srgbClr val="000099"/>
                    </a:solidFill>
                  </a:rPr>
                  <a:t>Đường cong trong hình vẽ bên là đồ thị của hàm số nào dưới đây?</a:t>
                </a:r>
                <a:endParaRPr lang="en-US" sz="2800" dirty="0" smtClean="0">
                  <a:solidFill>
                    <a:srgbClr val="000099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 smtClean="0">
                        <a:solidFill>
                          <a:srgbClr val="0000CC"/>
                        </a:solidFill>
                        <a:latin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vi-VN" sz="2800" b="1" dirty="0" smtClean="0">
                        <a:solidFill>
                          <a:srgbClr val="0000CC"/>
                        </a:solidFill>
                      </a:rPr>
                      <m:t>.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2800">
                        <a:solidFill>
                          <a:srgbClr val="0000CC"/>
                        </a:solidFill>
                      </a:rPr>
                      <m:t>.</m:t>
                    </m:r>
                  </m:oMath>
                </a14:m>
                <a:r>
                  <a:rPr lang="en-US" sz="2800" b="1" dirty="0" smtClean="0">
                    <a:solidFill>
                      <a:srgbClr val="0000CC"/>
                    </a:solidFill>
                  </a:rPr>
                  <a:t>      </a:t>
                </a:r>
                <a:r>
                  <a:rPr lang="vi-VN" sz="2800" b="1" dirty="0" smtClean="0">
                    <a:solidFill>
                      <a:srgbClr val="0000CC"/>
                    </a:solidFill>
                  </a:rPr>
                  <a:t>B</a:t>
                </a:r>
                <a:r>
                  <a:rPr lang="vi-VN" sz="2800" b="1" dirty="0">
                    <a:solidFill>
                      <a:srgbClr val="0000CC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.</a:t>
                </a:r>
                <a:endParaRPr lang="en-US" sz="2800" b="1" dirty="0" smtClean="0">
                  <a:solidFill>
                    <a:srgbClr val="0000CC"/>
                  </a:solidFill>
                </a:endParaRPr>
              </a:p>
              <a:p>
                <a:r>
                  <a:rPr lang="vi-VN" sz="2800" b="1" dirty="0">
                    <a:solidFill>
                      <a:srgbClr val="0000CC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.</a:t>
                </a:r>
                <a:r>
                  <a:rPr lang="en-US" sz="2800" dirty="0" smtClean="0">
                    <a:solidFill>
                      <a:srgbClr val="0000CC"/>
                    </a:solidFill>
                  </a:rPr>
                  <a:t>        </a:t>
                </a:r>
                <a:r>
                  <a:rPr lang="vi-VN" sz="2800" b="1" dirty="0" smtClean="0">
                    <a:solidFill>
                      <a:srgbClr val="0000CC"/>
                    </a:solidFill>
                  </a:rPr>
                  <a:t>D</a:t>
                </a:r>
                <a:r>
                  <a:rPr lang="vi-VN" sz="2800" b="1" dirty="0">
                    <a:solidFill>
                      <a:srgbClr val="0000CC"/>
                    </a:solidFill>
                  </a:rPr>
                  <a:t>.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7" y="238088"/>
                <a:ext cx="10354051" cy="2209323"/>
              </a:xfrm>
              <a:prstGeom prst="rect">
                <a:avLst/>
              </a:prstGeom>
              <a:blipFill rotWithShape="1">
                <a:blip r:embed="rId2"/>
                <a:stretch>
                  <a:fillRect l="-1237" t="-3039" r="-1531" b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65146" y="2561690"/>
            <a:ext cx="46972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6197" y="1160369"/>
            <a:ext cx="586900" cy="5202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9827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	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6197" y="3870542"/>
                <a:ext cx="10897644" cy="2436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b="1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endParaRPr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Dựa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đứng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D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trục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tung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tung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dương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8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A.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7" y="3870542"/>
                <a:ext cx="10897644" cy="2436180"/>
              </a:xfrm>
              <a:prstGeom prst="rect">
                <a:avLst/>
              </a:prstGeom>
              <a:blipFill rotWithShape="1">
                <a:blip r:embed="rId3"/>
                <a:stretch>
                  <a:fillRect l="-1175" t="-25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919522"/>
            <a:ext cx="4154074" cy="3502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78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A92D000-6E66-44C3-B6D7-9D35E2F95418}"/>
              </a:ext>
            </a:extLst>
          </p:cNvPr>
          <p:cNvSpPr txBox="1"/>
          <p:nvPr/>
        </p:nvSpPr>
        <p:spPr>
          <a:xfrm>
            <a:off x="318135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C540CE3-3415-4DE2-AA81-69A02078ABC1}"/>
              </a:ext>
            </a:extLst>
          </p:cNvPr>
          <p:cNvSpPr txBox="1"/>
          <p:nvPr/>
        </p:nvSpPr>
        <p:spPr>
          <a:xfrm>
            <a:off x="52197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8CDE045-7A62-45DB-AB43-3AD0D14226B4}"/>
              </a:ext>
            </a:extLst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D1A76CE-772F-4844-880D-9E5F0CBD7C80}"/>
              </a:ext>
            </a:extLst>
          </p:cNvPr>
          <p:cNvSpPr txBox="1"/>
          <p:nvPr/>
        </p:nvSpPr>
        <p:spPr>
          <a:xfrm>
            <a:off x="9256713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EE4B047-E75A-4209-863C-2A5E8B38066F}"/>
              </a:ext>
            </a:extLst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9EEE9DE-0719-42DD-8D38-38E22FAC4B16}"/>
              </a:ext>
            </a:extLst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18232B4-C89A-4B4A-B586-CDDFF45C26B4}"/>
              </a:ext>
            </a:extLst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65EA4FE-4CC2-46D0-9998-1A12C4881E3E}"/>
              </a:ext>
            </a:extLst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E1F1D6C-80AC-43B5-92ED-2BEB45295842}"/>
              </a:ext>
            </a:extLst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5ED0B1D-17D6-40BE-8A66-D0E8F984A9B1}"/>
              </a:ext>
            </a:extLst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587651A-45AE-4195-A1A7-CD95792BA441}"/>
              </a:ext>
            </a:extLst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4697A43-19B2-4AEC-A38B-4C331ED3BBCE}"/>
              </a:ext>
            </a:extLst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F6972C7-D744-40BB-B369-0EB92651A393}"/>
              </a:ext>
            </a:extLst>
          </p:cNvPr>
          <p:cNvSpPr txBox="1"/>
          <p:nvPr/>
        </p:nvSpPr>
        <p:spPr>
          <a:xfrm>
            <a:off x="1123950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65BA3AD-27E0-4E23-B6BD-3B28C44960A9}"/>
              </a:ext>
            </a:extLst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96C4C47-FAB0-44A1-B08A-E84149743D3C}"/>
              </a:ext>
            </a:extLst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5428" y="210043"/>
                <a:ext cx="8878389" cy="1544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fr-FR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fr-FR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16: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fr-FR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là: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fr-F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fr-FR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fr-FR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fr-FR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8" y="210043"/>
                <a:ext cx="8878389" cy="1544782"/>
              </a:xfrm>
              <a:prstGeom prst="rect">
                <a:avLst/>
              </a:prstGeom>
              <a:blipFill>
                <a:blip r:embed="rId2"/>
                <a:stretch>
                  <a:fillRect l="-1030" b="-5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7647" y="2390502"/>
                <a:ext cx="1025434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(C)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tiệm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tiệm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ọa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fr-FR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fr-FR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D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47" y="2390502"/>
                <a:ext cx="10254342" cy="1569660"/>
              </a:xfrm>
              <a:prstGeom prst="rect">
                <a:avLst/>
              </a:prstGeom>
              <a:blipFill>
                <a:blip r:embed="rId3"/>
                <a:stretch>
                  <a:fillRect l="-892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98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5489" y="305041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8016" y="1915234"/>
                <a:ext cx="11371295" cy="433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b="1" i="1" dirty="0" smtClean="0">
                    <a:solidFill>
                      <a:srgbClr val="000099"/>
                    </a:solidFill>
                  </a:rPr>
                  <a:t>Bước </a:t>
                </a:r>
                <a:r>
                  <a:rPr lang="en-US" sz="2800" b="1" i="1" dirty="0">
                    <a:solidFill>
                      <a:srgbClr val="000099"/>
                    </a:solidFill>
                  </a:rPr>
                  <a:t>1.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Tìm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tập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xác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định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của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số</a:t>
                </a:r>
                <a:r>
                  <a:rPr lang="en-US" sz="2800" dirty="0">
                    <a:solidFill>
                      <a:srgbClr val="000099"/>
                    </a:solidFill>
                  </a:rPr>
                  <a:t>;</a:t>
                </a:r>
                <a:endParaRPr lang="en-US" sz="2800" dirty="0">
                  <a:solidFill>
                    <a:srgbClr val="000099"/>
                  </a:solidFill>
                  <a:effectLst/>
                </a:endParaRPr>
              </a:p>
              <a:p>
                <a:pPr lvl="0"/>
                <a:r>
                  <a:rPr lang="en-US" sz="2800" b="1" i="1" dirty="0" err="1">
                    <a:solidFill>
                      <a:srgbClr val="000099"/>
                    </a:solidFill>
                  </a:rPr>
                  <a:t>Bước</a:t>
                </a:r>
                <a:r>
                  <a:rPr lang="en-US" sz="2800" b="1" i="1" dirty="0">
                    <a:solidFill>
                      <a:srgbClr val="000099"/>
                    </a:solidFill>
                  </a:rPr>
                  <a:t> 2.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Tính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đạo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hàm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𝑎𝑑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𝑏𝑐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𝑐𝑥</m:t>
                                </m:r>
                                <m:r>
                                  <a:rPr lang="en-US" sz="28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solidFill>
                                      <a:srgbClr val="000099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solidFill>
                      <a:srgbClr val="000099"/>
                    </a:solidFill>
                  </a:rPr>
                  <a:t>;</a:t>
                </a:r>
                <a:endParaRPr lang="en-US" sz="2800" dirty="0">
                  <a:solidFill>
                    <a:srgbClr val="000099"/>
                  </a:solidFill>
                  <a:effectLst/>
                </a:endParaRPr>
              </a:p>
              <a:p>
                <a:pPr lvl="0"/>
                <a:r>
                  <a:rPr lang="en-US" sz="2800" b="1" i="1" dirty="0" err="1">
                    <a:solidFill>
                      <a:srgbClr val="000099"/>
                    </a:solidFill>
                  </a:rPr>
                  <a:t>Bước</a:t>
                </a:r>
                <a:r>
                  <a:rPr lang="en-US" sz="2800" b="1" i="1" dirty="0">
                    <a:solidFill>
                      <a:srgbClr val="000099"/>
                    </a:solidFill>
                  </a:rPr>
                  <a:t> 3.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Tính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giới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hạn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→+∞</m:t>
                        </m:r>
                      </m:lim>
                    </m:limLow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;</m:t>
                    </m:r>
                    <m:limLow>
                      <m:limLow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→−∞</m:t>
                        </m:r>
                      </m:lim>
                    </m:limLow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tìm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tiệm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cận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đứng</a:t>
                </a:r>
                <a:r>
                  <a:rPr lang="en-US" sz="2800" dirty="0">
                    <a:solidFill>
                      <a:srgbClr val="000099"/>
                    </a:solidFill>
                  </a:rPr>
                  <a:t>,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ngang</a:t>
                </a:r>
                <a:r>
                  <a:rPr lang="en-US" sz="2800" dirty="0">
                    <a:solidFill>
                      <a:srgbClr val="000099"/>
                    </a:solidFill>
                  </a:rPr>
                  <a:t>;</a:t>
                </a:r>
                <a:endParaRPr lang="en-US" sz="2800" dirty="0">
                  <a:solidFill>
                    <a:srgbClr val="000099"/>
                  </a:solidFill>
                  <a:effectLst/>
                </a:endParaRPr>
              </a:p>
              <a:p>
                <a:pPr lvl="0"/>
                <a:r>
                  <a:rPr lang="en-US" sz="2800" b="1" i="1" dirty="0" err="1">
                    <a:solidFill>
                      <a:srgbClr val="000099"/>
                    </a:solidFill>
                  </a:rPr>
                  <a:t>Bước</a:t>
                </a:r>
                <a:r>
                  <a:rPr lang="en-US" sz="2800" b="1" i="1" dirty="0">
                    <a:solidFill>
                      <a:srgbClr val="000099"/>
                    </a:solidFill>
                  </a:rPr>
                  <a:t> 4.</a:t>
                </a:r>
                <a:r>
                  <a:rPr lang="en-US" sz="2800" b="1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Lập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bảng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biến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thiên</a:t>
                </a:r>
                <a:r>
                  <a:rPr lang="en-US" sz="2800" dirty="0">
                    <a:solidFill>
                      <a:srgbClr val="000099"/>
                    </a:solidFill>
                  </a:rPr>
                  <a:t>;</a:t>
                </a:r>
                <a:endParaRPr lang="en-US" sz="2800" dirty="0">
                  <a:solidFill>
                    <a:srgbClr val="000099"/>
                  </a:solidFill>
                  <a:effectLst/>
                </a:endParaRPr>
              </a:p>
              <a:p>
                <a:pPr lvl="0"/>
                <a:r>
                  <a:rPr lang="en-US" sz="2800" b="1" i="1" dirty="0" err="1">
                    <a:solidFill>
                      <a:srgbClr val="000099"/>
                    </a:solidFill>
                  </a:rPr>
                  <a:t>Bước</a:t>
                </a:r>
                <a:r>
                  <a:rPr lang="en-US" sz="2800" b="1" i="1" dirty="0">
                    <a:solidFill>
                      <a:srgbClr val="000099"/>
                    </a:solidFill>
                  </a:rPr>
                  <a:t> 5.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Kết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luận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tính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biến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thiên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và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cực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trị</a:t>
                </a:r>
                <a:r>
                  <a:rPr lang="en-US" sz="2800" dirty="0">
                    <a:solidFill>
                      <a:srgbClr val="000099"/>
                    </a:solidFill>
                  </a:rPr>
                  <a:t> (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nếu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có</a:t>
                </a:r>
                <a:r>
                  <a:rPr lang="en-US" sz="2800" dirty="0">
                    <a:solidFill>
                      <a:srgbClr val="000099"/>
                    </a:solidFill>
                  </a:rPr>
                  <a:t>);</a:t>
                </a:r>
                <a:endParaRPr lang="en-US" sz="2800" dirty="0">
                  <a:solidFill>
                    <a:srgbClr val="000099"/>
                  </a:solidFill>
                  <a:effectLst/>
                </a:endParaRPr>
              </a:p>
              <a:p>
                <a:pPr lvl="0"/>
                <a:r>
                  <a:rPr lang="en-US" sz="2800" b="1" i="1" dirty="0" err="1">
                    <a:solidFill>
                      <a:srgbClr val="000099"/>
                    </a:solidFill>
                  </a:rPr>
                  <a:t>Bước</a:t>
                </a:r>
                <a:r>
                  <a:rPr lang="en-US" sz="2800" b="1" i="1" dirty="0">
                    <a:solidFill>
                      <a:srgbClr val="000099"/>
                    </a:solidFill>
                  </a:rPr>
                  <a:t> 6.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Tìm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các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điểm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đặc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biệt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của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</a:rPr>
                  <a:t> (</a:t>
                </a:r>
                <a:r>
                  <a:rPr lang="en-US" sz="2800" i="1" dirty="0" err="1">
                    <a:solidFill>
                      <a:srgbClr val="000099"/>
                    </a:solidFill>
                  </a:rPr>
                  <a:t>giao</a:t>
                </a:r>
                <a:r>
                  <a:rPr lang="en-US" sz="2800" i="1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99"/>
                    </a:solidFill>
                  </a:rPr>
                  <a:t>với</a:t>
                </a:r>
                <a:r>
                  <a:rPr lang="en-US" sz="2800" i="1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99"/>
                    </a:solidFill>
                  </a:rPr>
                  <a:t>trục</a:t>
                </a:r>
                <a:r>
                  <a:rPr lang="en-US" sz="2800" i="1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en-US" sz="2800" i="1" dirty="0">
                    <a:solidFill>
                      <a:srgbClr val="000099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𝑂𝑦</m:t>
                    </m:r>
                  </m:oMath>
                </a14:m>
                <a:r>
                  <a:rPr lang="en-US" sz="2800" i="1" dirty="0">
                    <a:solidFill>
                      <a:srgbClr val="000099"/>
                    </a:solidFill>
                  </a:rPr>
                  <a:t>, </a:t>
                </a:r>
                <a:r>
                  <a:rPr lang="en-US" sz="2800" i="1" dirty="0" err="1">
                    <a:solidFill>
                      <a:srgbClr val="000099"/>
                    </a:solidFill>
                  </a:rPr>
                  <a:t>các</a:t>
                </a:r>
                <a:r>
                  <a:rPr lang="en-US" sz="2800" i="1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99"/>
                    </a:solidFill>
                  </a:rPr>
                  <a:t>điểm</a:t>
                </a:r>
                <a:r>
                  <a:rPr lang="en-US" sz="2800" i="1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99"/>
                    </a:solidFill>
                  </a:rPr>
                  <a:t>đối</a:t>
                </a:r>
                <a:r>
                  <a:rPr lang="en-US" sz="2800" i="1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99"/>
                    </a:solidFill>
                  </a:rPr>
                  <a:t>xứng</a:t>
                </a:r>
                <a:r>
                  <a:rPr lang="en-US" sz="2800" i="1" dirty="0">
                    <a:solidFill>
                      <a:srgbClr val="000099"/>
                    </a:solidFill>
                  </a:rPr>
                  <a:t>, …</a:t>
                </a:r>
                <a:r>
                  <a:rPr lang="en-US" sz="2800" dirty="0">
                    <a:solidFill>
                      <a:srgbClr val="000099"/>
                    </a:solidFill>
                  </a:rPr>
                  <a:t>);</a:t>
                </a:r>
                <a:endParaRPr lang="en-US" sz="2800" dirty="0">
                  <a:solidFill>
                    <a:srgbClr val="000099"/>
                  </a:solidFill>
                  <a:effectLst/>
                </a:endParaRPr>
              </a:p>
              <a:p>
                <a:pPr lvl="0"/>
                <a:r>
                  <a:rPr lang="en-US" sz="2800" b="1" i="1" dirty="0" err="1">
                    <a:solidFill>
                      <a:srgbClr val="000099"/>
                    </a:solidFill>
                  </a:rPr>
                  <a:t>Bước</a:t>
                </a:r>
                <a:r>
                  <a:rPr lang="en-US" sz="2800" b="1" i="1" dirty="0">
                    <a:solidFill>
                      <a:srgbClr val="000099"/>
                    </a:solidFill>
                  </a:rPr>
                  <a:t> 7.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Vẽ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đồ</a:t>
                </a:r>
                <a:r>
                  <a:rPr lang="en-US" sz="2800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99"/>
                    </a:solidFill>
                  </a:rPr>
                  <a:t>thị</a:t>
                </a:r>
                <a:r>
                  <a:rPr lang="en-US" sz="2800" dirty="0">
                    <a:solidFill>
                      <a:srgbClr val="000099"/>
                    </a:solidFill>
                  </a:rPr>
                  <a:t>.</a:t>
                </a:r>
                <a:endParaRPr lang="en-US" sz="2800" dirty="0">
                  <a:solidFill>
                    <a:srgbClr val="000099"/>
                  </a:solidFill>
                  <a:effectLst/>
                </a:endParaRPr>
              </a:p>
              <a:p>
                <a:endParaRPr lang="en-US" sz="28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16" y="1915234"/>
                <a:ext cx="11371295" cy="4337278"/>
              </a:xfrm>
              <a:prstGeom prst="rect">
                <a:avLst/>
              </a:prstGeom>
              <a:blipFill rotWithShape="1">
                <a:blip r:embed="rId2"/>
                <a:stretch>
                  <a:fillRect l="-1072" t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5489" y="1104035"/>
                <a:ext cx="8428974" cy="712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b="1" dirty="0" smtClean="0">
                    <a:solidFill>
                      <a:srgbClr val="000099"/>
                    </a:solidFill>
                  </a:rPr>
                  <a:t>1. </a:t>
                </a:r>
                <a:r>
                  <a:rPr lang="en-US" sz="2800" b="1" dirty="0" err="1" smtClean="0">
                    <a:solidFill>
                      <a:srgbClr val="000099"/>
                    </a:solidFill>
                  </a:rPr>
                  <a:t>Các</a:t>
                </a:r>
                <a:r>
                  <a:rPr lang="en-US" sz="2800" b="1" dirty="0" smtClean="0">
                    <a:solidFill>
                      <a:srgbClr val="000099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</a:rPr>
                  <a:t>bước</a:t>
                </a:r>
                <a:r>
                  <a:rPr lang="en-US" sz="2800" b="1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</a:rPr>
                  <a:t>khảo</a:t>
                </a:r>
                <a:r>
                  <a:rPr lang="en-US" sz="2800" b="1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</a:rPr>
                  <a:t>sát</a:t>
                </a:r>
                <a:r>
                  <a:rPr lang="en-US" sz="2800" b="1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</a:rPr>
                  <a:t>hàm</a:t>
                </a:r>
                <a:r>
                  <a:rPr lang="en-US" sz="2800" b="1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</a:rPr>
                  <a:t>phân</a:t>
                </a:r>
                <a:r>
                  <a:rPr lang="en-US" sz="2800" b="1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</a:rPr>
                  <a:t>thức</a:t>
                </a:r>
                <a:r>
                  <a:rPr lang="en-US" sz="2800" b="1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</a:rPr>
                  <a:t>hữu</a:t>
                </a:r>
                <a:r>
                  <a:rPr lang="en-US" sz="2800" b="1" dirty="0">
                    <a:solidFill>
                      <a:srgbClr val="000099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</a:rPr>
                  <a:t>tỷ</a:t>
                </a:r>
                <a:r>
                  <a:rPr lang="en-US" sz="2800" b="1" dirty="0">
                    <a:solidFill>
                      <a:srgbClr val="000099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𝑎𝑥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𝑐𝑥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</a:rPr>
                  <a:t> :</a:t>
                </a:r>
                <a:endParaRPr lang="en-US" sz="2800" b="1" i="1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89" y="1104035"/>
                <a:ext cx="8428974" cy="712887"/>
              </a:xfrm>
              <a:prstGeom prst="rect">
                <a:avLst/>
              </a:prstGeom>
              <a:blipFill rotWithShape="1">
                <a:blip r:embed="rId3"/>
                <a:stretch>
                  <a:fillRect l="-1520" r="-50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16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5428" y="374657"/>
                <a:ext cx="7454537" cy="1968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17: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endPara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8" y="374657"/>
                <a:ext cx="7454537" cy="1968616"/>
              </a:xfrm>
              <a:prstGeom prst="rect">
                <a:avLst/>
              </a:prstGeom>
              <a:blipFill>
                <a:blip r:embed="rId2"/>
                <a:stretch>
                  <a:fillRect l="-1226" b="-4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531" y="455117"/>
            <a:ext cx="3471909" cy="278447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5428" y="3116864"/>
                <a:ext cx="1067235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Theo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Theo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B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8" y="3116864"/>
                <a:ext cx="10672355" cy="1938992"/>
              </a:xfrm>
              <a:prstGeom prst="rect">
                <a:avLst/>
              </a:prstGeom>
              <a:blipFill>
                <a:blip r:embed="rId4"/>
                <a:stretch>
                  <a:fillRect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51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9931" y="180616"/>
                <a:ext cx="7542212" cy="1978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18: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31" y="180616"/>
                <a:ext cx="7542212" cy="1978234"/>
              </a:xfrm>
              <a:prstGeom prst="rect">
                <a:avLst/>
              </a:prstGeom>
              <a:blipFill>
                <a:blip r:embed="rId2"/>
                <a:stretch>
                  <a:fillRect l="-1293" r="-323" b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149" y="555761"/>
            <a:ext cx="3056663" cy="291895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8274" y="3200400"/>
                <a:ext cx="981020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Theo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-b.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Theo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đồ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Vậy ta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A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74" y="3200400"/>
                <a:ext cx="9810206" cy="2677656"/>
              </a:xfrm>
              <a:prstGeom prst="rect">
                <a:avLst/>
              </a:prstGeom>
              <a:blipFill>
                <a:blip r:embed="rId4"/>
                <a:stretch>
                  <a:fillRect l="-994" t="-1822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09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3068" y="226947"/>
                <a:ext cx="7038380" cy="1978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19: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68" y="226947"/>
                <a:ext cx="7038380" cy="1978234"/>
              </a:xfrm>
              <a:prstGeom prst="rect">
                <a:avLst/>
              </a:prstGeom>
              <a:blipFill>
                <a:blip r:embed="rId2"/>
                <a:stretch>
                  <a:fillRect l="-1386" r="-953" b="-4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8072527" y="563968"/>
            <a:ext cx="3357473" cy="3017520"/>
            <a:chOff x="7561" y="8194"/>
            <a:chExt cx="3073" cy="3071"/>
          </a:xfrm>
        </p:grpSpPr>
        <p:cxnSp>
          <p:nvCxnSpPr>
            <p:cNvPr id="37" name="AutoShape 3"/>
            <p:cNvCxnSpPr>
              <a:cxnSpLocks noChangeShapeType="1"/>
            </p:cNvCxnSpPr>
            <p:nvPr/>
          </p:nvCxnSpPr>
          <p:spPr bwMode="auto">
            <a:xfrm>
              <a:off x="7561" y="9734"/>
              <a:ext cx="306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4"/>
            <p:cNvCxnSpPr>
              <a:cxnSpLocks noChangeShapeType="1"/>
            </p:cNvCxnSpPr>
            <p:nvPr/>
          </p:nvCxnSpPr>
          <p:spPr bwMode="auto">
            <a:xfrm rot="5400000">
              <a:off x="7560" y="9735"/>
              <a:ext cx="306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9211" y="8204"/>
              <a:ext cx="1415" cy="1411"/>
            </a:xfrm>
            <a:custGeom>
              <a:avLst/>
              <a:gdLst>
                <a:gd name="T0" fmla="*/ 0 w 1415"/>
                <a:gd name="T1" fmla="*/ 0 h 1411"/>
                <a:gd name="T2" fmla="*/ 1415 w 1415"/>
                <a:gd name="T3" fmla="*/ 1411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5" h="1411">
                  <a:moveTo>
                    <a:pt x="0" y="0"/>
                  </a:moveTo>
                  <a:cubicBezTo>
                    <a:pt x="37" y="705"/>
                    <a:pt x="74" y="1411"/>
                    <a:pt x="1415" y="1411"/>
                  </a:cubicBezTo>
                </a:path>
              </a:pathLst>
            </a:cu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rot="5400000" flipV="1">
              <a:off x="7562" y="9852"/>
              <a:ext cx="1415" cy="1411"/>
            </a:xfrm>
            <a:custGeom>
              <a:avLst/>
              <a:gdLst>
                <a:gd name="T0" fmla="*/ 0 w 1415"/>
                <a:gd name="T1" fmla="*/ 0 h 1411"/>
                <a:gd name="T2" fmla="*/ 1415 w 1415"/>
                <a:gd name="T3" fmla="*/ 1411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5" h="1411">
                  <a:moveTo>
                    <a:pt x="0" y="0"/>
                  </a:moveTo>
                  <a:cubicBezTo>
                    <a:pt x="37" y="705"/>
                    <a:pt x="74" y="1411"/>
                    <a:pt x="1415" y="1411"/>
                  </a:cubicBezTo>
                </a:path>
              </a:pathLst>
            </a:cu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AutoShape 7"/>
            <p:cNvCxnSpPr>
              <a:cxnSpLocks noChangeShapeType="1"/>
            </p:cNvCxnSpPr>
            <p:nvPr/>
          </p:nvCxnSpPr>
          <p:spPr bwMode="auto">
            <a:xfrm>
              <a:off x="7561" y="9225"/>
              <a:ext cx="306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8"/>
            <p:cNvCxnSpPr>
              <a:cxnSpLocks noChangeShapeType="1"/>
            </p:cNvCxnSpPr>
            <p:nvPr/>
          </p:nvCxnSpPr>
          <p:spPr bwMode="auto">
            <a:xfrm flipV="1">
              <a:off x="9333" y="8204"/>
              <a:ext cx="0" cy="30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1" y="9225"/>
              <a:ext cx="242" cy="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3" y="9734"/>
              <a:ext cx="302" cy="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9" y="8981"/>
              <a:ext cx="281" cy="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9305" y="9189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3" y="8996"/>
              <a:ext cx="181" cy="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8" y="8194"/>
              <a:ext cx="201" cy="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9065" y="9702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AutoShape 16"/>
            <p:cNvCxnSpPr>
              <a:cxnSpLocks noChangeShapeType="1"/>
            </p:cNvCxnSpPr>
            <p:nvPr/>
          </p:nvCxnSpPr>
          <p:spPr bwMode="auto">
            <a:xfrm>
              <a:off x="9305" y="9479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17"/>
            <p:cNvCxnSpPr>
              <a:cxnSpLocks noChangeShapeType="1"/>
            </p:cNvCxnSpPr>
            <p:nvPr/>
          </p:nvCxnSpPr>
          <p:spPr bwMode="auto">
            <a:xfrm>
              <a:off x="9305" y="9735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18"/>
            <p:cNvCxnSpPr>
              <a:cxnSpLocks noChangeShapeType="1"/>
            </p:cNvCxnSpPr>
            <p:nvPr/>
          </p:nvCxnSpPr>
          <p:spPr bwMode="auto">
            <a:xfrm>
              <a:off x="9305" y="8965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19"/>
            <p:cNvCxnSpPr>
              <a:cxnSpLocks noChangeShapeType="1"/>
            </p:cNvCxnSpPr>
            <p:nvPr/>
          </p:nvCxnSpPr>
          <p:spPr bwMode="auto">
            <a:xfrm>
              <a:off x="9305" y="8706"/>
              <a:ext cx="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20"/>
            <p:cNvCxnSpPr>
              <a:cxnSpLocks noChangeShapeType="1"/>
            </p:cNvCxnSpPr>
            <p:nvPr/>
          </p:nvCxnSpPr>
          <p:spPr bwMode="auto">
            <a:xfrm>
              <a:off x="9305" y="8444"/>
              <a:ext cx="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21"/>
            <p:cNvCxnSpPr>
              <a:cxnSpLocks noChangeShapeType="1"/>
            </p:cNvCxnSpPr>
            <p:nvPr/>
          </p:nvCxnSpPr>
          <p:spPr bwMode="auto">
            <a:xfrm>
              <a:off x="9305" y="10256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22"/>
            <p:cNvCxnSpPr>
              <a:cxnSpLocks noChangeShapeType="1"/>
            </p:cNvCxnSpPr>
            <p:nvPr/>
          </p:nvCxnSpPr>
          <p:spPr bwMode="auto">
            <a:xfrm>
              <a:off x="9305" y="9997"/>
              <a:ext cx="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23"/>
            <p:cNvCxnSpPr>
              <a:cxnSpLocks noChangeShapeType="1"/>
            </p:cNvCxnSpPr>
            <p:nvPr/>
          </p:nvCxnSpPr>
          <p:spPr bwMode="auto">
            <a:xfrm>
              <a:off x="9305" y="10777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24"/>
            <p:cNvCxnSpPr>
              <a:cxnSpLocks noChangeShapeType="1"/>
            </p:cNvCxnSpPr>
            <p:nvPr/>
          </p:nvCxnSpPr>
          <p:spPr bwMode="auto">
            <a:xfrm>
              <a:off x="9305" y="10518"/>
              <a:ext cx="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25"/>
            <p:cNvCxnSpPr>
              <a:cxnSpLocks noChangeShapeType="1"/>
            </p:cNvCxnSpPr>
            <p:nvPr/>
          </p:nvCxnSpPr>
          <p:spPr bwMode="auto">
            <a:xfrm>
              <a:off x="9305" y="11039"/>
              <a:ext cx="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26"/>
            <p:cNvCxnSpPr>
              <a:cxnSpLocks noChangeShapeType="1"/>
            </p:cNvCxnSpPr>
            <p:nvPr/>
          </p:nvCxnSpPr>
          <p:spPr bwMode="auto">
            <a:xfrm rot="5400000">
              <a:off x="10086" y="9224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AutoShape 27"/>
            <p:cNvCxnSpPr>
              <a:cxnSpLocks noChangeShapeType="1"/>
            </p:cNvCxnSpPr>
            <p:nvPr/>
          </p:nvCxnSpPr>
          <p:spPr bwMode="auto">
            <a:xfrm rot="5400000">
              <a:off x="10344" y="9223"/>
              <a:ext cx="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AutoShape 28"/>
            <p:cNvCxnSpPr>
              <a:cxnSpLocks noChangeShapeType="1"/>
            </p:cNvCxnSpPr>
            <p:nvPr/>
          </p:nvCxnSpPr>
          <p:spPr bwMode="auto">
            <a:xfrm rot="5400000">
              <a:off x="9565" y="9224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AutoShape 29"/>
            <p:cNvCxnSpPr>
              <a:cxnSpLocks noChangeShapeType="1"/>
            </p:cNvCxnSpPr>
            <p:nvPr/>
          </p:nvCxnSpPr>
          <p:spPr bwMode="auto">
            <a:xfrm rot="5400000">
              <a:off x="9823" y="9223"/>
              <a:ext cx="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30"/>
            <p:cNvCxnSpPr>
              <a:cxnSpLocks noChangeShapeType="1"/>
            </p:cNvCxnSpPr>
            <p:nvPr/>
          </p:nvCxnSpPr>
          <p:spPr bwMode="auto">
            <a:xfrm rot="5400000">
              <a:off x="8804" y="9224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AutoShape 31"/>
            <p:cNvCxnSpPr>
              <a:cxnSpLocks noChangeShapeType="1"/>
            </p:cNvCxnSpPr>
            <p:nvPr/>
          </p:nvCxnSpPr>
          <p:spPr bwMode="auto">
            <a:xfrm rot="5400000">
              <a:off x="8283" y="9224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AutoShape 32"/>
            <p:cNvCxnSpPr>
              <a:cxnSpLocks noChangeShapeType="1"/>
            </p:cNvCxnSpPr>
            <p:nvPr/>
          </p:nvCxnSpPr>
          <p:spPr bwMode="auto">
            <a:xfrm flipH="1">
              <a:off x="8569" y="9195"/>
              <a:ext cx="1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33"/>
            <p:cNvCxnSpPr>
              <a:cxnSpLocks noChangeShapeType="1"/>
            </p:cNvCxnSpPr>
            <p:nvPr/>
          </p:nvCxnSpPr>
          <p:spPr bwMode="auto">
            <a:xfrm rot="5400000">
              <a:off x="7758" y="9224"/>
              <a:ext cx="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34"/>
            <p:cNvCxnSpPr>
              <a:cxnSpLocks noChangeShapeType="1"/>
            </p:cNvCxnSpPr>
            <p:nvPr/>
          </p:nvCxnSpPr>
          <p:spPr bwMode="auto">
            <a:xfrm flipH="1">
              <a:off x="8044" y="9195"/>
              <a:ext cx="1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889074" y="3265715"/>
                <a:ext cx="980940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Theo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-b.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Theo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đồ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Vậy ta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C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74" y="3265715"/>
                <a:ext cx="9809406" cy="2677656"/>
              </a:xfrm>
              <a:prstGeom prst="rect">
                <a:avLst/>
              </a:prstGeom>
              <a:blipFill>
                <a:blip r:embed="rId8"/>
                <a:stretch>
                  <a:fillRect l="-994" t="-1822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08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7051" y="317008"/>
                <a:ext cx="7447642" cy="2818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51" y="317008"/>
                <a:ext cx="7447642" cy="2818079"/>
              </a:xfrm>
              <a:prstGeom prst="rect">
                <a:avLst/>
              </a:prstGeom>
              <a:blipFill>
                <a:blip r:embed="rId2"/>
                <a:stretch>
                  <a:fillRect l="-1310" r="-573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396" y="207874"/>
            <a:ext cx="3759489" cy="339017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4754" y="3304905"/>
                <a:ext cx="11207131" cy="2802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Theo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và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-c.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Theo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đồ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tiệm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Vậy ta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D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54" y="3304905"/>
                <a:ext cx="11207131" cy="2802562"/>
              </a:xfrm>
              <a:prstGeom prst="rect">
                <a:avLst/>
              </a:prstGeom>
              <a:blipFill>
                <a:blip r:embed="rId4"/>
                <a:stretch>
                  <a:fillRect l="-871" t="-1739" b="-4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00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5063" y="466260"/>
                <a:ext cx="7870779" cy="2818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fr-FR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fr-FR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  <a:r>
                  <a:rPr lang="fr-FR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fr-FR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fr-FR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fr-F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𝑎𝑥</m:t>
                        </m:r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𝑐𝑥</m:t>
                        </m:r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fr-F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fr-F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fr-F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fr-F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fr-F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fr-F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fr-F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pt-BR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pt-B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pt-BR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pt-BR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pt-BR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pt-B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pt-BR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pt-B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pt-BR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pt-BR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pt-BR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pt-B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63" y="466260"/>
                <a:ext cx="7870779" cy="2818977"/>
              </a:xfrm>
              <a:prstGeom prst="rect">
                <a:avLst/>
              </a:prstGeom>
              <a:blipFill>
                <a:blip r:embed="rId2"/>
                <a:stretch>
                  <a:fillRect l="-1162" r="-1162" b="-2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5842" y="301943"/>
            <a:ext cx="3097666" cy="254576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6377" y="3285237"/>
                <a:ext cx="11207131" cy="3027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Theo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và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Theo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đồ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tiệm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-1.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Vậy ta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B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77" y="3285237"/>
                <a:ext cx="11207131" cy="3027945"/>
              </a:xfrm>
              <a:prstGeom prst="rect">
                <a:avLst/>
              </a:prstGeom>
              <a:blipFill>
                <a:blip r:embed="rId4"/>
                <a:stretch>
                  <a:fillRect l="-871" t="-1610" b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92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6056" y="367150"/>
                <a:ext cx="7134361" cy="1968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22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6" y="367150"/>
                <a:ext cx="7134361" cy="1968616"/>
              </a:xfrm>
              <a:prstGeom prst="rect">
                <a:avLst/>
              </a:prstGeom>
              <a:blipFill>
                <a:blip r:embed="rId2"/>
                <a:stretch>
                  <a:fillRect l="-1368" b="-4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0418" y="240301"/>
            <a:ext cx="4134531" cy="356099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1063" y="3415866"/>
                <a:ext cx="11207131" cy="2093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Theo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Theo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đồ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tiệm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Vậy ta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C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63" y="3415866"/>
                <a:ext cx="11207131" cy="2093971"/>
              </a:xfrm>
              <a:prstGeom prst="rect">
                <a:avLst/>
              </a:prstGeom>
              <a:blipFill>
                <a:blip r:embed="rId4"/>
                <a:stretch>
                  <a:fillRect l="-163" t="-2326" b="-5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54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6056" y="432112"/>
                <a:ext cx="10197737" cy="1544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nl-NL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23: </a:t>
                </a:r>
                <a:r>
                  <a:rPr lang="nl-NL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 </a:t>
                </a:r>
                <a:r>
                  <a:rPr lang="nl-N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 giao điểm có hoành độ nhỏ hơn 1 của đường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vi-V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vi-V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nl-NL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nl-NL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là: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vi-V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vi-V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nl-N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vi-V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vi-V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vi-V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vi-V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vi-V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6" y="432112"/>
                <a:ext cx="10197737" cy="1544782"/>
              </a:xfrm>
              <a:prstGeom prst="rect">
                <a:avLst/>
              </a:prstGeom>
              <a:blipFill>
                <a:blip r:embed="rId2"/>
                <a:stretch>
                  <a:fillRect l="-956" r="-897" b="-6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2686" y="2488403"/>
                <a:ext cx="11207131" cy="4023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(C)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nl-NL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nl-NL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2400" dirty="0" smtClean="0">
                    <a:ea typeface="Cambria Math" panose="020405030504060302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NL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nl-NL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𝑡𝑚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(C)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d.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B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86" y="2488403"/>
                <a:ext cx="11207131" cy="4023858"/>
              </a:xfrm>
              <a:prstGeom prst="rect">
                <a:avLst/>
              </a:prstGeom>
              <a:blipFill>
                <a:blip r:embed="rId3"/>
                <a:stretch>
                  <a:fillRect l="-816" t="-1212" b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60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1371" y="426594"/>
                <a:ext cx="10994571" cy="1723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24: </a:t>
                </a:r>
                <a:r>
                  <a:rPr lang="nl-NL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nl-N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 thị (C) có phương trình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,biết rằng </a:t>
                </a:r>
                <a:r>
                  <a:rPr lang="nl-NL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 thị hàm số</a:t>
                </a:r>
                <a:r>
                  <a:rPr lang="nl-NL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 </a:t>
                </a:r>
                <a:r>
                  <a:rPr lang="nl-N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xứng với (C) qua trục tung. Khi đó </a:t>
                </a:r>
                <a:r>
                  <a:rPr lang="nl-NL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71" y="426594"/>
                <a:ext cx="10994571" cy="1723036"/>
              </a:xfrm>
              <a:prstGeom prst="rect">
                <a:avLst/>
              </a:prstGeom>
              <a:blipFill>
                <a:blip r:embed="rId2"/>
                <a:stretch>
                  <a:fillRect l="-887" b="-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8811" y="2749660"/>
                <a:ext cx="11207131" cy="2463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(C’) là đồ thị hàm số đối xứng với đồ thị hàm số (C) qua trục tung.</a:t>
                </a:r>
              </a:p>
              <a:p>
                <a:r>
                  <a:rPr lang="en-US" sz="2400" b="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 (C),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M’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vói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qua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(C’)</a:t>
                </a: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C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11" y="2749660"/>
                <a:ext cx="11207131" cy="2463303"/>
              </a:xfrm>
              <a:prstGeom prst="rect">
                <a:avLst/>
              </a:prstGeom>
              <a:blipFill>
                <a:blip r:embed="rId3"/>
                <a:stretch>
                  <a:fillRect l="-871" t="-1980" b="-4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29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6240" y="479322"/>
                <a:ext cx="10485120" cy="2394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25: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(C)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&lt;−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𝑜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&lt;−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" y="479322"/>
                <a:ext cx="10485120" cy="2394245"/>
              </a:xfrm>
              <a:prstGeom prst="rect">
                <a:avLst/>
              </a:prstGeom>
              <a:blipFill>
                <a:blip r:embed="rId2"/>
                <a:stretch>
                  <a:fillRect l="-872" b="-3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6240" y="2873567"/>
                <a:ext cx="11207131" cy="328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(C)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nl-NL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dirty="0" smtClean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NL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nl-NL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(*)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ể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(*) 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-1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∆=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B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" y="2873567"/>
                <a:ext cx="11207131" cy="3287118"/>
              </a:xfrm>
              <a:prstGeom prst="rect">
                <a:avLst/>
              </a:prstGeom>
              <a:blipFill>
                <a:blip r:embed="rId3"/>
                <a:stretch>
                  <a:fillRect l="-816" t="-1481" r="-109" b="-3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75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5235" y="344941"/>
                <a:ext cx="7977163" cy="1978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26: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35" y="344941"/>
                <a:ext cx="7977163" cy="1978234"/>
              </a:xfrm>
              <a:prstGeom prst="rect">
                <a:avLst/>
              </a:prstGeom>
              <a:blipFill>
                <a:blip r:embed="rId3"/>
                <a:stretch>
                  <a:fillRect l="-1146" b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0" y="-3657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8686800" y="381088"/>
            <a:ext cx="3069772" cy="2753997"/>
            <a:chOff x="3409" y="7615"/>
            <a:chExt cx="2980" cy="2968"/>
          </a:xfrm>
        </p:grpSpPr>
        <p:sp>
          <p:nvSpPr>
            <p:cNvPr id="25" name="AutoShape 39"/>
            <p:cNvSpPr>
              <a:spLocks noChangeShapeType="1"/>
            </p:cNvSpPr>
            <p:nvPr/>
          </p:nvSpPr>
          <p:spPr bwMode="auto">
            <a:xfrm>
              <a:off x="3414" y="8741"/>
              <a:ext cx="2975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AutoShape 38"/>
            <p:cNvSpPr>
              <a:spLocks noChangeShapeType="1"/>
            </p:cNvSpPr>
            <p:nvPr/>
          </p:nvSpPr>
          <p:spPr bwMode="auto">
            <a:xfrm flipV="1">
              <a:off x="4512" y="7635"/>
              <a:ext cx="1" cy="292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4272" y="8741"/>
            <a:ext cx="24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Equation" r:id="rId4" imgW="152400" imgH="177800" progId="Equation.DSMT4">
                    <p:embed/>
                  </p:oleObj>
                </mc:Choice>
                <mc:Fallback>
                  <p:oleObj name="Equation" r:id="rId4" imgW="1524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8741"/>
                          <a:ext cx="24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Oval 36"/>
            <p:cNvSpPr>
              <a:spLocks noChangeArrowheads="1"/>
            </p:cNvSpPr>
            <p:nvPr/>
          </p:nvSpPr>
          <p:spPr bwMode="auto">
            <a:xfrm>
              <a:off x="4485" y="8709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6160" y="8489"/>
            <a:ext cx="20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Equation" r:id="rId6" imgW="126780" imgH="139458" progId="Equation.DSMT4">
                    <p:embed/>
                  </p:oleObj>
                </mc:Choice>
                <mc:Fallback>
                  <p:oleObj name="Equation" r:id="rId6" imgW="126780" imgH="13945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60" y="8489"/>
                          <a:ext cx="200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4272" y="7615"/>
            <a:ext cx="22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Equation" r:id="rId8" imgW="139700" imgH="165100" progId="Equation.DSMT4">
                    <p:embed/>
                  </p:oleObj>
                </mc:Choice>
                <mc:Fallback>
                  <p:oleObj name="Equation" r:id="rId8" imgW="1397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7615"/>
                          <a:ext cx="22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AutoShape 33"/>
            <p:cNvSpPr>
              <a:spLocks noChangeShapeType="1"/>
            </p:cNvSpPr>
            <p:nvPr/>
          </p:nvSpPr>
          <p:spPr bwMode="auto">
            <a:xfrm>
              <a:off x="4880" y="7631"/>
              <a:ext cx="0" cy="295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utoShape 32"/>
            <p:cNvSpPr>
              <a:spLocks noChangeShapeType="1"/>
            </p:cNvSpPr>
            <p:nvPr/>
          </p:nvSpPr>
          <p:spPr bwMode="auto">
            <a:xfrm>
              <a:off x="3409" y="9107"/>
              <a:ext cx="296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" name="Group 29"/>
            <p:cNvGrpSpPr>
              <a:grpSpLocks/>
            </p:cNvGrpSpPr>
            <p:nvPr/>
          </p:nvGrpSpPr>
          <p:grpSpPr bwMode="auto">
            <a:xfrm>
              <a:off x="4983" y="7635"/>
              <a:ext cx="1377" cy="1375"/>
              <a:chOff x="8513" y="7636"/>
              <a:chExt cx="1377" cy="1375"/>
            </a:xfrm>
          </p:grpSpPr>
          <p:sp>
            <p:nvSpPr>
              <p:cNvPr id="41" name="Freeform 31"/>
              <p:cNvSpPr>
                <a:spLocks/>
              </p:cNvSpPr>
              <p:nvPr/>
            </p:nvSpPr>
            <p:spPr bwMode="auto">
              <a:xfrm>
                <a:off x="8513" y="7636"/>
                <a:ext cx="277" cy="1104"/>
              </a:xfrm>
              <a:custGeom>
                <a:avLst/>
                <a:gdLst>
                  <a:gd name="T0" fmla="*/ 0 w 277"/>
                  <a:gd name="T1" fmla="*/ 0 h 1104"/>
                  <a:gd name="T2" fmla="*/ 277 w 277"/>
                  <a:gd name="T3" fmla="*/ 1104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7" h="1104">
                    <a:moveTo>
                      <a:pt x="0" y="0"/>
                    </a:moveTo>
                    <a:cubicBezTo>
                      <a:pt x="26" y="445"/>
                      <a:pt x="53" y="890"/>
                      <a:pt x="277" y="1104"/>
                    </a:cubicBez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0"/>
              <p:cNvSpPr>
                <a:spLocks/>
              </p:cNvSpPr>
              <p:nvPr/>
            </p:nvSpPr>
            <p:spPr bwMode="auto">
              <a:xfrm rot="16200000" flipV="1">
                <a:off x="9199" y="8321"/>
                <a:ext cx="277" cy="1104"/>
              </a:xfrm>
              <a:custGeom>
                <a:avLst/>
                <a:gdLst>
                  <a:gd name="T0" fmla="*/ 0 w 277"/>
                  <a:gd name="T1" fmla="*/ 0 h 1104"/>
                  <a:gd name="T2" fmla="*/ 277 w 277"/>
                  <a:gd name="T3" fmla="*/ 1104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7" h="1104">
                    <a:moveTo>
                      <a:pt x="0" y="0"/>
                    </a:moveTo>
                    <a:cubicBezTo>
                      <a:pt x="26" y="445"/>
                      <a:pt x="53" y="890"/>
                      <a:pt x="277" y="1104"/>
                    </a:cubicBez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26"/>
            <p:cNvGrpSpPr>
              <a:grpSpLocks/>
            </p:cNvGrpSpPr>
            <p:nvPr/>
          </p:nvGrpSpPr>
          <p:grpSpPr bwMode="auto">
            <a:xfrm rot="10800000">
              <a:off x="3414" y="9198"/>
              <a:ext cx="1377" cy="1375"/>
              <a:chOff x="8513" y="7636"/>
              <a:chExt cx="1377" cy="1375"/>
            </a:xfrm>
          </p:grpSpPr>
          <p:sp>
            <p:nvSpPr>
              <p:cNvPr id="39" name="Freeform 28"/>
              <p:cNvSpPr>
                <a:spLocks/>
              </p:cNvSpPr>
              <p:nvPr/>
            </p:nvSpPr>
            <p:spPr bwMode="auto">
              <a:xfrm>
                <a:off x="8513" y="7636"/>
                <a:ext cx="277" cy="1104"/>
              </a:xfrm>
              <a:custGeom>
                <a:avLst/>
                <a:gdLst>
                  <a:gd name="T0" fmla="*/ 0 w 277"/>
                  <a:gd name="T1" fmla="*/ 0 h 1104"/>
                  <a:gd name="T2" fmla="*/ 277 w 277"/>
                  <a:gd name="T3" fmla="*/ 1104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7" h="1104">
                    <a:moveTo>
                      <a:pt x="0" y="0"/>
                    </a:moveTo>
                    <a:cubicBezTo>
                      <a:pt x="26" y="445"/>
                      <a:pt x="53" y="890"/>
                      <a:pt x="277" y="1104"/>
                    </a:cubicBez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7"/>
              <p:cNvSpPr>
                <a:spLocks/>
              </p:cNvSpPr>
              <p:nvPr/>
            </p:nvSpPr>
            <p:spPr bwMode="auto">
              <a:xfrm rot="16200000" flipV="1">
                <a:off x="9199" y="8321"/>
                <a:ext cx="277" cy="1104"/>
              </a:xfrm>
              <a:custGeom>
                <a:avLst/>
                <a:gdLst>
                  <a:gd name="T0" fmla="*/ 0 w 277"/>
                  <a:gd name="T1" fmla="*/ 0 h 1104"/>
                  <a:gd name="T2" fmla="*/ 277 w 277"/>
                  <a:gd name="T3" fmla="*/ 1104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7" h="1104">
                    <a:moveTo>
                      <a:pt x="0" y="0"/>
                    </a:moveTo>
                    <a:cubicBezTo>
                      <a:pt x="26" y="445"/>
                      <a:pt x="53" y="890"/>
                      <a:pt x="277" y="1104"/>
                    </a:cubicBezTo>
                  </a:path>
                </a:pathLst>
              </a:cu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aphicFrame>
          <p:nvGraphicFramePr>
            <p:cNvPr id="35" name="Object 34"/>
            <p:cNvGraphicFramePr>
              <a:graphicFrameLocks noChangeAspect="1"/>
            </p:cNvGraphicFramePr>
            <p:nvPr/>
          </p:nvGraphicFramePr>
          <p:xfrm>
            <a:off x="4213" y="9064"/>
            <a:ext cx="30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Equation" r:id="rId10" imgW="190500" imgH="165100" progId="Equation.DSMT4">
                    <p:embed/>
                  </p:oleObj>
                </mc:Choice>
                <mc:Fallback>
                  <p:oleObj name="Equation" r:id="rId10" imgW="1905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3" y="9064"/>
                          <a:ext cx="30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/>
          </p:nvGraphicFramePr>
          <p:xfrm>
            <a:off x="4701" y="8459"/>
            <a:ext cx="139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Equation" r:id="rId12" imgW="88592" imgH="164529" progId="Equation.DSMT4">
                    <p:embed/>
                  </p:oleObj>
                </mc:Choice>
                <mc:Fallback>
                  <p:oleObj name="Equation" r:id="rId12" imgW="88592" imgH="164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1" y="8459"/>
                          <a:ext cx="139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/>
          </p:nvGraphicFramePr>
          <p:xfrm>
            <a:off x="4163" y="9448"/>
            <a:ext cx="32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Equation" r:id="rId14" imgW="203200" imgH="165100" progId="Equation.DSMT4">
                    <p:embed/>
                  </p:oleObj>
                </mc:Choice>
                <mc:Fallback>
                  <p:oleObj name="Equation" r:id="rId14" imgW="2032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3" y="9448"/>
                          <a:ext cx="32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/>
          </p:nvGraphicFramePr>
          <p:xfrm>
            <a:off x="5248" y="8459"/>
            <a:ext cx="20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Equation" r:id="rId16" imgW="126780" imgH="164814" progId="Equation.DSMT4">
                    <p:embed/>
                  </p:oleObj>
                </mc:Choice>
                <mc:Fallback>
                  <p:oleObj name="Equation" r:id="rId16" imgW="126780" imgH="16481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8" y="8459"/>
                          <a:ext cx="20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98810" y="3243503"/>
                <a:ext cx="11021863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Theo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Theo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đồ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-2.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Vậy ta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C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10" y="3243503"/>
                <a:ext cx="11021863" cy="2677656"/>
              </a:xfrm>
              <a:prstGeom prst="rect">
                <a:avLst/>
              </a:prstGeom>
              <a:blipFill>
                <a:blip r:embed="rId18"/>
                <a:stretch>
                  <a:fillRect l="-885" t="-1822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21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7220" y="334969"/>
                <a:ext cx="10818313" cy="712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CC"/>
                    </a:solidFill>
                  </a:rPr>
                  <a:t>2. D</a:t>
                </a:r>
                <a:r>
                  <a:rPr lang="vi-VN" sz="2800" b="1" dirty="0" smtClean="0">
                    <a:solidFill>
                      <a:srgbClr val="0000CC"/>
                    </a:solidFill>
                  </a:rPr>
                  <a:t>ạng </a:t>
                </a:r>
                <a:r>
                  <a:rPr lang="vi-VN" sz="2800" b="1" dirty="0">
                    <a:solidFill>
                      <a:srgbClr val="0000CC"/>
                    </a:solidFill>
                  </a:rPr>
                  <a:t>đồ thị của hàm số nhất biến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𝑎𝑥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𝑐𝑥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𝑎𝑏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𝑏𝑐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20" y="334969"/>
                <a:ext cx="10818313" cy="712887"/>
              </a:xfrm>
              <a:prstGeom prst="rect">
                <a:avLst/>
              </a:prstGeom>
              <a:blipFill rotWithShape="1">
                <a:blip r:embed="rId3"/>
                <a:stretch>
                  <a:fillRect l="-118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solidFill>
                <a:srgbClr val="0000CC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161057"/>
              </p:ext>
            </p:extLst>
          </p:nvPr>
        </p:nvGraphicFramePr>
        <p:xfrm>
          <a:off x="1127343" y="2417523"/>
          <a:ext cx="3131507" cy="2778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Bitmap Image" r:id="rId4" imgW="3685714" imgH="3266667" progId="Paint.Picture">
                  <p:embed/>
                </p:oleObj>
              </mc:Choice>
              <mc:Fallback>
                <p:oleObj name="Bitmap Image" r:id="rId4" imgW="3685714" imgH="32666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343" y="2417523"/>
                        <a:ext cx="3131507" cy="27786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7238" y="1453019"/>
                <a:ext cx="30438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CC"/>
                    </a:solidFill>
                  </a:rPr>
                  <a:t>Khi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𝑎𝑑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𝑏𝑐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&gt;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28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238" y="1453019"/>
                <a:ext cx="3043825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420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solidFill>
                <a:srgbClr val="0000CC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383211"/>
              </p:ext>
            </p:extLst>
          </p:nvPr>
        </p:nvGraphicFramePr>
        <p:xfrm>
          <a:off x="7283195" y="2555310"/>
          <a:ext cx="3100881" cy="2751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Bitmap Image" r:id="rId7" imgW="3685714" imgH="3266667" progId="Paint.Picture">
                  <p:embed/>
                </p:oleObj>
              </mc:Choice>
              <mc:Fallback>
                <p:oleObj name="Bitmap Image" r:id="rId7" imgW="3685714" imgH="326666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195" y="2555310"/>
                        <a:ext cx="3100881" cy="27514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64263" y="1637685"/>
                <a:ext cx="31565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CC"/>
                    </a:solidFill>
                  </a:rPr>
                  <a:t>Khi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𝑎𝑑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𝑏𝑐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&lt;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28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263" y="1637685"/>
                <a:ext cx="3156559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3861"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58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7497" y="570697"/>
                <a:ext cx="7673929" cy="2055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vi-VN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vi-V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vi-V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𝑏𝑑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vi-VN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vi-V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vi-V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vi-VN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vi-V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𝑏𝑑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 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7" y="570697"/>
                <a:ext cx="7673929" cy="2055178"/>
              </a:xfrm>
              <a:prstGeom prst="rect">
                <a:avLst/>
              </a:prstGeom>
              <a:blipFill>
                <a:blip r:embed="rId2"/>
                <a:stretch>
                  <a:fillRect l="-1271" b="-4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8331427" y="383902"/>
            <a:ext cx="3529648" cy="3208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754" y="3304905"/>
                <a:ext cx="11207131" cy="3002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Theo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Theo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đồ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𝑏𝑑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vi-VN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vi-V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vi-V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vi-V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vi-V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vi-V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vi-V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vi-VN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vi-V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C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54" y="3304905"/>
                <a:ext cx="11207131" cy="3002873"/>
              </a:xfrm>
              <a:prstGeom prst="rect">
                <a:avLst/>
              </a:prstGeom>
              <a:blipFill>
                <a:blip r:embed="rId4"/>
                <a:stretch>
                  <a:fillRect l="-871" t="-1623" b="-3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3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4617" y="342899"/>
                <a:ext cx="7924800" cy="2827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28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pt-BR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pt-BR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pt-BR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pt-BR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pt-BR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pt-BR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pt-BR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pt-BR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17" y="342899"/>
                <a:ext cx="7924800" cy="2827697"/>
              </a:xfrm>
              <a:prstGeom prst="rect">
                <a:avLst/>
              </a:prstGeom>
              <a:blipFill>
                <a:blip r:embed="rId2"/>
                <a:stretch>
                  <a:fillRect l="-1231" b="-2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3620" y="426175"/>
            <a:ext cx="3433763" cy="312692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4754" y="3304905"/>
                <a:ext cx="11207131" cy="2433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Theo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vi-VN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vi-VN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vi-VN" sz="24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vi-V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A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54" y="3304905"/>
                <a:ext cx="11207131" cy="2433230"/>
              </a:xfrm>
              <a:prstGeom prst="rect">
                <a:avLst/>
              </a:prstGeom>
              <a:blipFill>
                <a:blip r:embed="rId4"/>
                <a:stretch>
                  <a:fillRect l="-871" t="-2005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04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7605" y="135077"/>
                <a:ext cx="11384281" cy="985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29: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05" y="135077"/>
                <a:ext cx="11384281" cy="985976"/>
              </a:xfrm>
              <a:prstGeom prst="rect">
                <a:avLst/>
              </a:prstGeom>
              <a:blipFill>
                <a:blip r:embed="rId2"/>
                <a:stretch>
                  <a:fillRect l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26" y="840638"/>
            <a:ext cx="2955086" cy="28105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52648" y="155672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071" y="840060"/>
            <a:ext cx="2955086" cy="28105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744069" y="1609613"/>
            <a:ext cx="391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26" y="3650598"/>
            <a:ext cx="2955086" cy="28105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52648" y="4594490"/>
            <a:ext cx="453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071" y="3650598"/>
            <a:ext cx="2955086" cy="28105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848572" y="4617436"/>
            <a:ext cx="28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45274" y="2071278"/>
                <a:ext cx="4761569" cy="230832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(2; 0)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A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274" y="2071278"/>
                <a:ext cx="4761569" cy="2308324"/>
              </a:xfrm>
              <a:prstGeom prst="rect">
                <a:avLst/>
              </a:prstGeom>
              <a:blipFill>
                <a:blip r:embed="rId7"/>
                <a:stretch>
                  <a:fillRect l="-1916" t="-1842" b="-5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 flipH="1">
            <a:off x="7345274" y="641628"/>
            <a:ext cx="13448" cy="6216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16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0910" y="183482"/>
                <a:ext cx="11072949" cy="695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10" y="183482"/>
                <a:ext cx="11072949" cy="695319"/>
              </a:xfrm>
              <a:prstGeom prst="rect">
                <a:avLst/>
              </a:prstGeom>
              <a:blipFill>
                <a:blip r:embed="rId2"/>
                <a:stretch>
                  <a:fillRect l="-881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771334" y="878801"/>
            <a:ext cx="5765955" cy="13280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104" y="124355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727865" y="2452675"/>
            <a:ext cx="5809424" cy="13280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713" y="2804048"/>
            <a:ext cx="326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742355" y="3974049"/>
            <a:ext cx="5780444" cy="13019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293" y="4133712"/>
            <a:ext cx="418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727865" y="5316979"/>
            <a:ext cx="5765955" cy="13410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6152" y="5525834"/>
            <a:ext cx="446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17031" y="2296217"/>
                <a:ext cx="5274969" cy="193899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B, 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Tiệm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cận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loại  C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A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031" y="2296217"/>
                <a:ext cx="5274969" cy="1938992"/>
              </a:xfrm>
              <a:prstGeom prst="rect">
                <a:avLst/>
              </a:prstGeom>
              <a:blipFill>
                <a:blip r:embed="rId7"/>
                <a:stretch>
                  <a:fillRect l="-1730" t="-2188" b="-593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>
            <a:off x="6777318" y="995082"/>
            <a:ext cx="0" cy="5662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369527D-B458-4701-803E-7B7683AD437B}"/>
              </a:ext>
            </a:extLst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AD7AB7B-6F53-4847-BC13-76796FAEC5F8}"/>
              </a:ext>
            </a:extLst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3BFC503-ED44-4BC2-8E3E-B238B93AD157}"/>
              </a:ext>
            </a:extLst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E0795DD-8B0B-4375-8115-7BE3D3964F2B}"/>
              </a:ext>
            </a:extLst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929A7A2-0EC4-4887-99DE-8FF3E3467BF8}"/>
              </a:ext>
            </a:extLst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3072E0F-1051-4B0B-BA80-BBEDACEA5093}"/>
              </a:ext>
            </a:extLst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3AEA5F0-DF98-4F88-B69E-C245CB90AB30}"/>
              </a:ext>
            </a:extLst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B7C6F0E-D42E-4076-91FD-BF16A446187C}"/>
              </a:ext>
            </a:extLst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830A629-0599-412F-A2C9-ACA68A60D94A}"/>
              </a:ext>
            </a:extLst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5DDC732-3520-4B92-85B9-575A92B130CB}"/>
              </a:ext>
            </a:extLst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369527D-B458-4701-803E-7B7683AD437B}"/>
              </a:ext>
            </a:extLst>
          </p:cNvPr>
          <p:cNvSpPr txBox="1"/>
          <p:nvPr/>
        </p:nvSpPr>
        <p:spPr>
          <a:xfrm>
            <a:off x="3152775" y="448517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AD7AB7B-6F53-4847-BC13-76796FAEC5F8}"/>
              </a:ext>
            </a:extLst>
          </p:cNvPr>
          <p:cNvSpPr txBox="1"/>
          <p:nvPr/>
        </p:nvSpPr>
        <p:spPr>
          <a:xfrm>
            <a:off x="5191124" y="448518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3BFC503-ED44-4BC2-8E3E-B238B93AD157}"/>
              </a:ext>
            </a:extLst>
          </p:cNvPr>
          <p:cNvSpPr txBox="1"/>
          <p:nvPr/>
        </p:nvSpPr>
        <p:spPr>
          <a:xfrm>
            <a:off x="7134225" y="4516643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E0795DD-8B0B-4375-8115-7BE3D3964F2B}"/>
              </a:ext>
            </a:extLst>
          </p:cNvPr>
          <p:cNvSpPr txBox="1"/>
          <p:nvPr/>
        </p:nvSpPr>
        <p:spPr>
          <a:xfrm>
            <a:off x="9161463" y="4516643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30A629-0599-412F-A2C9-ACA68A60D94A}"/>
              </a:ext>
            </a:extLst>
          </p:cNvPr>
          <p:cNvSpPr txBox="1"/>
          <p:nvPr/>
        </p:nvSpPr>
        <p:spPr>
          <a:xfrm>
            <a:off x="1095375" y="450422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E9980BB7-66F9-4796-986E-90F30A83C85D}"/>
                  </a:ext>
                </a:extLst>
              </p:cNvPr>
              <p:cNvSpPr/>
              <p:nvPr/>
            </p:nvSpPr>
            <p:spPr>
              <a:xfrm>
                <a:off x="0" y="157841"/>
                <a:ext cx="12192000" cy="2101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3200" b="1" dirty="0" err="1">
                    <a:solidFill>
                      <a:srgbClr val="FF0000"/>
                    </a:solidFill>
                    <a:latin typeface="Times New Roman (Headings)"/>
                  </a:rPr>
                  <a:t>Câu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 (Headings)"/>
                  </a:rPr>
                  <a:t> 31: </a:t>
                </a:r>
                <a:r>
                  <a:rPr lang="en-US" sz="3200" dirty="0">
                    <a:latin typeface="Times New Roman (Headings)"/>
                  </a:rPr>
                  <a:t>Cho </a:t>
                </a:r>
                <a:r>
                  <a:rPr lang="en-US" sz="3200" dirty="0" err="1">
                    <a:latin typeface="Times New Roman (Headings)"/>
                  </a:rPr>
                  <a:t>hàm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số</a:t>
                </a:r>
                <a:r>
                  <a:rPr lang="en-US" sz="3200" dirty="0">
                    <a:latin typeface="Times New Roman (Headings)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𝑎𝑥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có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đồ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thị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như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hình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vẽ</a:t>
                </a:r>
                <a:r>
                  <a:rPr lang="en-US" sz="3200" dirty="0">
                    <a:latin typeface="Times New Roman (Headings)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 (Headings)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 (Headings)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là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các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số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nguyên</a:t>
                </a:r>
                <a:r>
                  <a:rPr lang="en-US" sz="3200" dirty="0">
                    <a:latin typeface="Times New Roman (Headings)"/>
                  </a:rPr>
                  <a:t>. </a:t>
                </a:r>
                <a:r>
                  <a:rPr lang="en-US" sz="3200" dirty="0" err="1">
                    <a:latin typeface="Times New Roman (Headings)"/>
                  </a:rPr>
                  <a:t>Giá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trị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của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biểu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thức</a:t>
                </a:r>
                <a:r>
                  <a:rPr lang="en-US" sz="3200" dirty="0">
                    <a:latin typeface="Times New Roman (Headings)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𝑇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bằng</a:t>
                </a:r>
                <a:r>
                  <a:rPr lang="en-US" sz="3200" dirty="0">
                    <a:latin typeface="Times New Roman (Headings)"/>
                  </a:rPr>
                  <a:t>:</a:t>
                </a:r>
              </a:p>
              <a:p>
                <a:pPr marL="629920" marR="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9980BB7-66F9-4796-986E-90F30A83C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841"/>
                <a:ext cx="12192000" cy="2101857"/>
              </a:xfrm>
              <a:prstGeom prst="rect">
                <a:avLst/>
              </a:prstGeom>
              <a:blipFill>
                <a:blip r:embed="rId2"/>
                <a:stretch>
                  <a:fillRect l="-1250" r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CEAC7DD3-828F-4B4D-A97B-D7B795177A41}"/>
                  </a:ext>
                </a:extLst>
              </p:cNvPr>
              <p:cNvSpPr/>
              <p:nvPr/>
            </p:nvSpPr>
            <p:spPr>
              <a:xfrm>
                <a:off x="314178" y="1688175"/>
                <a:ext cx="1156364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>
                        <a:latin typeface="Cambria Math"/>
                      </a:rPr>
                      <m:t>T</m:t>
                    </m:r>
                    <m:r>
                      <a:rPr lang="en-US" sz="3200" b="0" i="0">
                        <a:latin typeface="Cambria Math"/>
                      </a:rPr>
                      <m:t>=</m:t>
                    </m:r>
                    <m:r>
                      <a:rPr lang="en-US" sz="3200" b="0" i="0">
                        <a:latin typeface="Cambria Math"/>
                      </a:rPr>
                      <m:t>12</m:t>
                    </m:r>
                  </m:oMath>
                </a14:m>
                <a:r>
                  <a:rPr lang="en-US" sz="3200" dirty="0">
                    <a:latin typeface="Times New Roman (Headings)"/>
                  </a:rPr>
                  <a:t>.	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 (Headings)"/>
                  </a:rPr>
                  <a:t>B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</a:rPr>
                  <a:t>.</a:t>
                </a:r>
                <a:r>
                  <a:rPr lang="en-US" sz="3200" b="1" dirty="0">
                    <a:latin typeface="Times New Roman (Headings)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>
                        <a:latin typeface="Cambria Math"/>
                      </a:rPr>
                      <m:t>T</m:t>
                    </m:r>
                    <m:r>
                      <a:rPr lang="en-US" sz="3200" b="0" i="0">
                        <a:latin typeface="Cambria Math"/>
                      </a:rPr>
                      <m:t>=</m:t>
                    </m:r>
                    <m:r>
                      <a:rPr lang="en-US" sz="3200" b="0" i="0">
                        <a:latin typeface="Cambria Math"/>
                      </a:rPr>
                      <m:t>10</m:t>
                    </m:r>
                  </m:oMath>
                </a14:m>
                <a:r>
                  <a:rPr lang="en-US" sz="3200" dirty="0">
                    <a:latin typeface="Times New Roman (Headings)"/>
                  </a:rPr>
                  <a:t>.	 </a:t>
                </a:r>
                <a:r>
                  <a:rPr lang="en-US" sz="3200" dirty="0" smtClean="0">
                    <a:latin typeface="Times New Roman (Headings)"/>
                  </a:rPr>
                  <a:t>   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 (Headings)"/>
                  </a:rPr>
                  <a:t>C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</a:rPr>
                  <a:t>.</a:t>
                </a:r>
                <a:r>
                  <a:rPr lang="en-US" sz="3200" b="1" dirty="0">
                    <a:latin typeface="Times New Roman (Headings)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>
                        <a:latin typeface="Cambria Math"/>
                      </a:rPr>
                      <m:t>T</m:t>
                    </m:r>
                    <m:r>
                      <a:rPr lang="en-US" sz="3200" b="0" i="0">
                        <a:latin typeface="Cambria Math"/>
                      </a:rPr>
                      <m:t>=−</m:t>
                    </m:r>
                    <m:r>
                      <a:rPr lang="en-US" sz="3200" b="0" i="0">
                        <a:latin typeface="Cambria Math"/>
                      </a:rPr>
                      <m:t>7</m:t>
                    </m:r>
                  </m:oMath>
                </a14:m>
                <a:r>
                  <a:rPr lang="en-US" sz="3200" dirty="0">
                    <a:latin typeface="Times New Roman (Headings)"/>
                  </a:rPr>
                  <a:t>.	</a:t>
                </a:r>
                <a:r>
                  <a:rPr lang="en-US" sz="3200" dirty="0" smtClean="0">
                    <a:latin typeface="Times New Roman (Headings)"/>
                  </a:rPr>
                  <a:t>     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</a:rPr>
                  <a:t>D.</a:t>
                </a:r>
                <a:r>
                  <a:rPr lang="en-US" sz="3200" b="1" dirty="0">
                    <a:latin typeface="Times New Roman (Headings)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>
                        <a:latin typeface="Cambria Math"/>
                      </a:rPr>
                      <m:t>T</m:t>
                    </m:r>
                    <m:r>
                      <a:rPr lang="en-US" sz="3200" b="0" i="0">
                        <a:latin typeface="Cambria Math"/>
                      </a:rPr>
                      <m:t>=−</m:t>
                    </m:r>
                    <m:r>
                      <a:rPr lang="en-US" sz="3200" b="0" i="0">
                        <a:latin typeface="Cambria Math"/>
                      </a:rPr>
                      <m:t>9</m:t>
                    </m:r>
                  </m:oMath>
                </a14:m>
                <a:r>
                  <a:rPr lang="en-US" sz="3200" dirty="0">
                    <a:latin typeface="Times New Roman (Headings)"/>
                  </a:rPr>
                  <a:t>.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EAC7DD3-828F-4B4D-A97B-D7B795177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78" y="1688175"/>
                <a:ext cx="11563643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37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789E74D-9159-4595-9C3B-77957FC9E33C}"/>
              </a:ext>
            </a:extLst>
          </p:cNvPr>
          <p:cNvSpPr/>
          <p:nvPr/>
        </p:nvSpPr>
        <p:spPr>
          <a:xfrm>
            <a:off x="-378155" y="2454509"/>
            <a:ext cx="2313134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marR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629920" algn="l"/>
              </a:tabLst>
            </a:pP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3E93F6C1-CBD8-4B95-BD00-9B374136749B}"/>
                  </a:ext>
                </a:extLst>
              </p:cNvPr>
              <p:cNvSpPr/>
              <p:nvPr/>
            </p:nvSpPr>
            <p:spPr>
              <a:xfrm>
                <a:off x="-2" y="3206198"/>
                <a:ext cx="8496887" cy="3095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err="1">
                    <a:latin typeface="Times New Roman (Headings)"/>
                  </a:rPr>
                  <a:t>Đồ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thị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hàm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số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trên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hình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vẽ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có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tiệm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cận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ngang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là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đường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thẳng</a:t>
                </a:r>
                <a:r>
                  <a:rPr lang="en-US" sz="3200" dirty="0">
                    <a:latin typeface="Times New Roman (Headings)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mà</a:t>
                </a:r>
                <a:r>
                  <a:rPr lang="en-US" sz="3200" dirty="0">
                    <a:latin typeface="Times New Roman (Headings)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→+∞</m:t>
                        </m:r>
                      </m:lim>
                    </m:limLow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 (Headings)"/>
                  </a:rPr>
                  <a:t>, </a:t>
                </a:r>
              </a:p>
              <a:p>
                <a:r>
                  <a:rPr lang="en-US" sz="3200" dirty="0">
                    <a:latin typeface="Times New Roman (Headings)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i="1">
                            <a:latin typeface="Cambria Math"/>
                          </a:rPr>
                        </m:ctrlPr>
                      </m:limLowPr>
                      <m:e>
                        <m:r>
                          <a:rPr lang="en-US" sz="3200" i="1">
                            <a:latin typeface="Cambria Math"/>
                          </a:rPr>
                          <m:t>𝑙𝑖𝑚</m:t>
                        </m:r>
                      </m:e>
                      <m:li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→−∞</m:t>
                        </m:r>
                      </m:lim>
                    </m:limLow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nên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đồ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thị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hàm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số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đã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cho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có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tiệm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cận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ngang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là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đường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thẳng</a:t>
                </a:r>
                <a:r>
                  <a:rPr lang="en-US" sz="3200" dirty="0">
                    <a:latin typeface="Times New Roman (Headings)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suy</a:t>
                </a:r>
                <a:r>
                  <a:rPr lang="en-US" sz="3200" dirty="0">
                    <a:latin typeface="Times New Roman (Headings)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</m:oMath>
                </a14:m>
                <a:endParaRPr lang="en-US" sz="3200" dirty="0">
                  <a:latin typeface="Times New Roman (Headings)"/>
                </a:endParaRPr>
              </a:p>
              <a:p>
                <a:r>
                  <a:rPr lang="en-US" sz="3200" dirty="0" err="1">
                    <a:latin typeface="Times New Roman (Headings)"/>
                  </a:rPr>
                  <a:t>Suy</a:t>
                </a:r>
                <a:r>
                  <a:rPr lang="en-US" sz="3200" dirty="0">
                    <a:latin typeface="Times New Roman (Headings)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en-US" sz="3200" dirty="0">
                  <a:latin typeface="Times New Roman (Headings)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93F6C1-CBD8-4B95-BD00-9B37413674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3206198"/>
                <a:ext cx="8496887" cy="3095527"/>
              </a:xfrm>
              <a:prstGeom prst="rect">
                <a:avLst/>
              </a:prstGeom>
              <a:blipFill>
                <a:blip r:embed="rId4"/>
                <a:stretch>
                  <a:fillRect l="-1793" t="-2756" r="-1004" b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xmlns="" id="{27B95E98-3749-41C7-B4C2-AC35F09E7781}"/>
              </a:ext>
            </a:extLst>
          </p:cNvPr>
          <p:cNvSpPr/>
          <p:nvPr/>
        </p:nvSpPr>
        <p:spPr>
          <a:xfrm>
            <a:off x="6418572" y="1758801"/>
            <a:ext cx="419712" cy="443521"/>
          </a:xfrm>
          <a:prstGeom prst="ellipse">
            <a:avLst/>
          </a:prstGeom>
          <a:noFill/>
          <a:ln w="76200">
            <a:solidFill>
              <a:srgbClr val="BB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65E9408-698A-4FA6-8069-A8FFDB32E7E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796" y="2259698"/>
            <a:ext cx="4009293" cy="3494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93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C3EC7291-AF20-4F60-8DA2-F0AFBBBB208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>
                    <a:latin typeface="Times New Roman (Headings)"/>
                  </a:rPr>
                  <a:t>Đồ </a:t>
                </a:r>
                <a:r>
                  <a:rPr lang="en-US" sz="3200" dirty="0" err="1">
                    <a:latin typeface="Times New Roman (Headings)"/>
                  </a:rPr>
                  <a:t>thị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hàm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số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đi</a:t>
                </a:r>
                <a:r>
                  <a:rPr lang="en-US" sz="3200" dirty="0">
                    <a:latin typeface="Times New Roman (Headings)"/>
                  </a:rPr>
                  <a:t> qua </a:t>
                </a:r>
                <a:r>
                  <a:rPr lang="en-US" sz="3200" dirty="0" err="1">
                    <a:latin typeface="Times New Roman (Headings)"/>
                  </a:rPr>
                  <a:t>các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điểm</a:t>
                </a:r>
                <a:r>
                  <a:rPr lang="en-US" sz="3200" dirty="0">
                    <a:latin typeface="Times New Roman (Headings)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  <m:r>
                          <a:rPr lang="en-US" sz="3200" i="1">
                            <a:latin typeface="Cambria Math"/>
                          </a:rPr>
                          <m:t>;−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suy</a:t>
                </a:r>
                <a:r>
                  <a:rPr lang="en-US" sz="3200" dirty="0">
                    <a:latin typeface="Times New Roman (Headings)"/>
                  </a:rPr>
                  <a:t> ra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𝑐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0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𝑐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latin typeface="Times New Roman (Headings)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𝑇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𝑐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r>
                      <a:rPr lang="en-US" sz="3200" i="1">
                        <a:latin typeface="Cambria Math"/>
                      </a:rPr>
                      <m:t>1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6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=−</m:t>
                    </m:r>
                    <m:r>
                      <a:rPr lang="en-US" sz="3200" i="1">
                        <a:latin typeface="Cambria Math"/>
                      </a:rPr>
                      <m:t>9</m:t>
                    </m:r>
                  </m:oMath>
                </a14:m>
                <a:r>
                  <a:rPr lang="en-US" sz="3200" dirty="0">
                    <a:latin typeface="Times New Roman (Headings)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3EC7291-AF20-4F60-8DA2-F0AFBBBB20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33" t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5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xmlns="" id="{E49335AF-2038-4BBB-BEE1-D164ECE8CCEE}"/>
              </a:ext>
            </a:extLst>
          </p:cNvPr>
          <p:cNvSpPr/>
          <p:nvPr/>
        </p:nvSpPr>
        <p:spPr>
          <a:xfrm>
            <a:off x="154745" y="1743117"/>
            <a:ext cx="419712" cy="443521"/>
          </a:xfrm>
          <a:prstGeom prst="ellipse">
            <a:avLst/>
          </a:prstGeom>
          <a:noFill/>
          <a:ln w="76200">
            <a:solidFill>
              <a:srgbClr val="BB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619A543-1D32-4E5E-BE11-1A541EAE16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72300" y="9463088"/>
            <a:ext cx="530225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B406790-3586-4589-8E74-37496B410B1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56538" y="9467850"/>
            <a:ext cx="577850" cy="182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0EF9A99D-F55C-4716-BE3D-55E92F245431}"/>
                  </a:ext>
                </a:extLst>
              </p:cNvPr>
              <p:cNvSpPr/>
              <p:nvPr/>
            </p:nvSpPr>
            <p:spPr>
              <a:xfrm>
                <a:off x="-55085" y="-111168"/>
                <a:ext cx="12093526" cy="1795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3200" b="1" dirty="0" err="1">
                    <a:solidFill>
                      <a:srgbClr val="FF0000"/>
                    </a:solidFill>
                    <a:latin typeface="Times New Roman (Headings)"/>
                  </a:rPr>
                  <a:t>Câu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 (Headings)"/>
                  </a:rPr>
                  <a:t> 32:</a:t>
                </a:r>
                <a:r>
                  <a:rPr lang="fr-FR" sz="3200" b="1" dirty="0"/>
                  <a:t>	</a:t>
                </a:r>
                <a:r>
                  <a:rPr lang="en-US" b="1" dirty="0"/>
                  <a:t> </a:t>
                </a:r>
                <a:r>
                  <a:rPr lang="en-US" sz="3200" dirty="0">
                    <a:latin typeface="Times New Roman (Headings)"/>
                  </a:rPr>
                  <a:t>Cho </a:t>
                </a:r>
                <a:r>
                  <a:rPr lang="en-US" sz="3200" dirty="0" err="1">
                    <a:latin typeface="Times New Roman (Headings)"/>
                  </a:rPr>
                  <a:t>hàm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số</a:t>
                </a:r>
                <a:r>
                  <a:rPr lang="en-US" sz="3200" dirty="0">
                    <a:latin typeface="Times New Roman (Headings)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𝑐𝑥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có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đồ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thị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như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hình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vẽ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dưới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đây</a:t>
                </a:r>
                <a:r>
                  <a:rPr lang="en-US" sz="3200" dirty="0">
                    <a:latin typeface="Times New Roman (Headings)"/>
                  </a:rPr>
                  <a:t>. </a:t>
                </a:r>
                <a:r>
                  <a:rPr lang="en-US" sz="3200" dirty="0" err="1">
                    <a:latin typeface="Times New Roman (Headings)"/>
                  </a:rPr>
                  <a:t>Mệnh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đề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nào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dưới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đây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đúng</a:t>
                </a:r>
                <a:r>
                  <a:rPr lang="en-US" sz="3200" dirty="0">
                    <a:latin typeface="Times New Roman (Headings)"/>
                  </a:rPr>
                  <a:t>?</a:t>
                </a:r>
              </a:p>
              <a:p>
                <a:r>
                  <a:rPr lang="en-US" sz="3200" dirty="0">
                    <a:latin typeface="Times New Roman (Headings)"/>
                  </a:rPr>
                  <a:t>	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EF9A99D-F55C-4716-BE3D-55E92F245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085" y="-111168"/>
                <a:ext cx="12093526" cy="1795876"/>
              </a:xfrm>
              <a:prstGeom prst="rect">
                <a:avLst/>
              </a:prstGeom>
              <a:blipFill>
                <a:blip r:embed="rId3"/>
                <a:stretch>
                  <a:fillRect l="-1310" r="-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44C5D1D7-6851-4256-A3E6-8791DE994D83}"/>
                  </a:ext>
                </a:extLst>
              </p:cNvPr>
              <p:cNvSpPr/>
              <p:nvPr/>
            </p:nvSpPr>
            <p:spPr>
              <a:xfrm>
                <a:off x="130029" y="1158446"/>
                <a:ext cx="687382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200" b="0" i="0" smtClean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nl-NL" sz="3200" b="0" i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nl-NL" sz="3200" b="0" i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nl-NL" sz="3200" b="0" i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3200" b="0" i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fName>
                      <m:e>
                        <m:r>
                          <a:rPr lang="nl-NL" sz="3200" b="0" i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</m:e>
                    </m:func>
                    <m:r>
                      <a:rPr lang="nl-NL" sz="3200" b="0" i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nl-NL" sz="3200" dirty="0">
                    <a:solidFill>
                      <a:schemeClr val="tx1"/>
                    </a:solidFill>
                    <a:latin typeface="Times New Roman (Headings)"/>
                    <a:ea typeface="Times New Roman" panose="02020603050405020304" pitchFamily="18" charset="0"/>
                  </a:rPr>
                  <a:t>		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B.</a:t>
                </a:r>
                <a:r>
                  <a:rPr lang="nl-NL" sz="3200" b="1" dirty="0">
                    <a:solidFill>
                      <a:schemeClr val="tx1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200" b="0" i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nl-NL" sz="3200" b="0" i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nl-NL" sz="3200" b="0" i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nl-NL" sz="3200" b="0" i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nl-NL" sz="3200" b="0" i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nl-NL" sz="3200" b="0" i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nl-NL" sz="3200" b="0" i="0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nl-NL" sz="3200" dirty="0">
                    <a:solidFill>
                      <a:schemeClr val="tx1"/>
                    </a:solidFill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</a:p>
              <a:p>
                <a:r>
                  <a:rPr lang="nl-NL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C.</a:t>
                </a:r>
                <a:r>
                  <a:rPr lang="nl-NL" sz="3200" b="1" dirty="0">
                    <a:solidFill>
                      <a:schemeClr val="tx1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nl-NL" sz="3200" dirty="0">
                    <a:solidFill>
                      <a:schemeClr val="tx1"/>
                    </a:solidFill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nl-NL" sz="3200" b="1" dirty="0" smtClean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D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nl-NL" sz="3200" b="1" dirty="0">
                    <a:solidFill>
                      <a:schemeClr val="tx1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 (Headings)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4C5D1D7-6851-4256-A3E6-8791DE994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29" y="1158446"/>
                <a:ext cx="6873826" cy="1077218"/>
              </a:xfrm>
              <a:prstGeom prst="rect">
                <a:avLst/>
              </a:prstGeom>
              <a:blipFill rotWithShape="1">
                <a:blip r:embed="rId4"/>
                <a:stretch>
                  <a:fillRect l="-2216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7A80DDA-CF79-4E5E-A69B-AAC6989A1295}"/>
              </a:ext>
            </a:extLst>
          </p:cNvPr>
          <p:cNvSpPr/>
          <p:nvPr/>
        </p:nvSpPr>
        <p:spPr>
          <a:xfrm>
            <a:off x="98473" y="2334485"/>
            <a:ext cx="2595299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xmlns="" id="{0C39A7B8-CA98-4A24-8C3D-44F5EA7B3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6" name="Group 1">
            <a:extLst>
              <a:ext uri="{FF2B5EF4-FFF2-40B4-BE49-F238E27FC236}">
                <a16:creationId xmlns:a16="http://schemas.microsoft.com/office/drawing/2014/main" xmlns="" id="{E50A56C9-5D8F-4F70-A06A-85B54E07154E}"/>
              </a:ext>
            </a:extLst>
          </p:cNvPr>
          <p:cNvGrpSpPr>
            <a:grpSpLocks/>
          </p:cNvGrpSpPr>
          <p:nvPr/>
        </p:nvGrpSpPr>
        <p:grpSpPr bwMode="auto">
          <a:xfrm>
            <a:off x="8144798" y="727184"/>
            <a:ext cx="3080824" cy="2967366"/>
            <a:chOff x="5753" y="8422"/>
            <a:chExt cx="1764" cy="1795"/>
          </a:xfrm>
        </p:grpSpPr>
        <p:sp>
          <p:nvSpPr>
            <p:cNvPr id="17" name="AutoShape 11">
              <a:extLst>
                <a:ext uri="{FF2B5EF4-FFF2-40B4-BE49-F238E27FC236}">
                  <a16:creationId xmlns:a16="http://schemas.microsoft.com/office/drawing/2014/main" xmlns="" id="{6D15CE13-5C71-4155-9B30-89694CB0EB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53" y="9569"/>
              <a:ext cx="1764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10">
              <a:extLst>
                <a:ext uri="{FF2B5EF4-FFF2-40B4-BE49-F238E27FC236}">
                  <a16:creationId xmlns:a16="http://schemas.microsoft.com/office/drawing/2014/main" xmlns="" id="{3B5AE652-7B45-4D4E-83D9-69399C8B11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04" y="8452"/>
              <a:ext cx="0" cy="176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xmlns="" id="{9EB04F62-3B1F-4399-B2D7-CEB6FD9E954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61" y="9595"/>
            <a:ext cx="240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Equation" r:id="rId5" imgW="152400" imgH="177800" progId="Equation.DSMT4">
                    <p:embed/>
                  </p:oleObj>
                </mc:Choice>
                <mc:Fallback>
                  <p:oleObj name="Equation" r:id="rId5" imgW="152400" imgH="177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1" y="9595"/>
                          <a:ext cx="240" cy="2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Oval 8">
              <a:extLst>
                <a:ext uri="{FF2B5EF4-FFF2-40B4-BE49-F238E27FC236}">
                  <a16:creationId xmlns:a16="http://schemas.microsoft.com/office/drawing/2014/main" xmlns="" id="{CF7F8E62-FCB6-4F0F-BC10-2758F71C8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6" y="9538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xmlns="" id="{4552CFA8-825A-4CC9-9E4B-F9EA318B9C6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17" y="9588"/>
            <a:ext cx="20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Equation" r:id="rId7" imgW="127000" imgH="139700" progId="Equation.DSMT4">
                    <p:embed/>
                  </p:oleObj>
                </mc:Choice>
                <mc:Fallback>
                  <p:oleObj name="Equation" r:id="rId7" imgW="1270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7" y="9588"/>
                          <a:ext cx="200" cy="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xmlns="" id="{57DCB23F-529B-4B02-AA3B-661F0374850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163" y="8422"/>
            <a:ext cx="220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Equation" r:id="rId9" imgW="139639" imgH="165028" progId="Equation.DSMT4">
                    <p:embed/>
                  </p:oleObj>
                </mc:Choice>
                <mc:Fallback>
                  <p:oleObj name="Equation" r:id="rId9" imgW="139639" imgH="16502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63" y="8422"/>
                          <a:ext cx="220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AutoShape 5">
              <a:extLst>
                <a:ext uri="{FF2B5EF4-FFF2-40B4-BE49-F238E27FC236}">
                  <a16:creationId xmlns:a16="http://schemas.microsoft.com/office/drawing/2014/main" xmlns="" id="{0AEC29E5-2C3F-4106-91A7-662B06956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9" y="8516"/>
              <a:ext cx="0" cy="1701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utoShape 4">
              <a:extLst>
                <a:ext uri="{FF2B5EF4-FFF2-40B4-BE49-F238E27FC236}">
                  <a16:creationId xmlns:a16="http://schemas.microsoft.com/office/drawing/2014/main" xmlns="" id="{A1A83A30-C0E9-4E28-B336-049F6A4AE5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58" y="9367"/>
              <a:ext cx="1701" cy="0"/>
            </a:xfrm>
            <a:prstGeom prst="straightConnector1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xmlns="" id="{8FBB8CEB-7528-40BE-9D17-9122275AB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" y="8516"/>
              <a:ext cx="777" cy="777"/>
            </a:xfrm>
            <a:custGeom>
              <a:avLst/>
              <a:gdLst>
                <a:gd name="T0" fmla="*/ 0 w 777"/>
                <a:gd name="T1" fmla="*/ 0 h 777"/>
                <a:gd name="T2" fmla="*/ 181 w 777"/>
                <a:gd name="T3" fmla="*/ 602 h 777"/>
                <a:gd name="T4" fmla="*/ 777 w 777"/>
                <a:gd name="T5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777">
                  <a:moveTo>
                    <a:pt x="0" y="0"/>
                  </a:moveTo>
                  <a:cubicBezTo>
                    <a:pt x="26" y="236"/>
                    <a:pt x="52" y="473"/>
                    <a:pt x="181" y="602"/>
                  </a:cubicBezTo>
                  <a:cubicBezTo>
                    <a:pt x="310" y="731"/>
                    <a:pt x="543" y="754"/>
                    <a:pt x="777" y="777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">
              <a:extLst>
                <a:ext uri="{FF2B5EF4-FFF2-40B4-BE49-F238E27FC236}">
                  <a16:creationId xmlns:a16="http://schemas.microsoft.com/office/drawing/2014/main" xmlns="" id="{83956243-3082-4717-A81F-9077CC2A9DE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53" y="9440"/>
              <a:ext cx="777" cy="777"/>
            </a:xfrm>
            <a:custGeom>
              <a:avLst/>
              <a:gdLst>
                <a:gd name="T0" fmla="*/ 0 w 777"/>
                <a:gd name="T1" fmla="*/ 0 h 777"/>
                <a:gd name="T2" fmla="*/ 181 w 777"/>
                <a:gd name="T3" fmla="*/ 602 h 777"/>
                <a:gd name="T4" fmla="*/ 777 w 777"/>
                <a:gd name="T5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777">
                  <a:moveTo>
                    <a:pt x="0" y="0"/>
                  </a:moveTo>
                  <a:cubicBezTo>
                    <a:pt x="26" y="236"/>
                    <a:pt x="52" y="473"/>
                    <a:pt x="181" y="602"/>
                  </a:cubicBezTo>
                  <a:cubicBezTo>
                    <a:pt x="310" y="731"/>
                    <a:pt x="543" y="754"/>
                    <a:pt x="777" y="777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C8564DAB-17A7-45E0-9E60-D0F0D34DDCBD}"/>
                  </a:ext>
                </a:extLst>
              </p:cNvPr>
              <p:cNvSpPr/>
              <p:nvPr/>
            </p:nvSpPr>
            <p:spPr>
              <a:xfrm>
                <a:off x="-447179" y="3314749"/>
                <a:ext cx="11110489" cy="2500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Giao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trục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tung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Mà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Mặt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khác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ngang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</a:p>
              <a:p>
                <a:pPr marL="62992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Mà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8564DAB-17A7-45E0-9E60-D0F0D34DD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7179" y="3314749"/>
                <a:ext cx="11110489" cy="2500172"/>
              </a:xfrm>
              <a:prstGeom prst="rect">
                <a:avLst/>
              </a:prstGeom>
              <a:blipFill>
                <a:blip r:embed="rId11"/>
                <a:stretch>
                  <a:fillRect t="-3415" b="-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5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/>
      <p:bldP spid="3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7AF261F0-6BE2-44D0-A181-B9D65ED875B6}"/>
              </a:ext>
            </a:extLst>
          </p:cNvPr>
          <p:cNvSpPr/>
          <p:nvPr/>
        </p:nvSpPr>
        <p:spPr>
          <a:xfrm>
            <a:off x="516247" y="3059598"/>
            <a:ext cx="419712" cy="429258"/>
          </a:xfrm>
          <a:prstGeom prst="ellipse">
            <a:avLst/>
          </a:prstGeom>
          <a:noFill/>
          <a:ln w="76200">
            <a:solidFill>
              <a:srgbClr val="BB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DF1EE3F9-F318-4F97-8250-5222C6DC8C3C}"/>
                  </a:ext>
                </a:extLst>
              </p:cNvPr>
              <p:cNvSpPr/>
              <p:nvPr/>
            </p:nvSpPr>
            <p:spPr>
              <a:xfrm>
                <a:off x="116847" y="-73068"/>
                <a:ext cx="12075153" cy="1837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+mj-cs"/>
                  </a:rPr>
                  <a:t>Câu 3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+mj-cs"/>
                  </a:rPr>
                  <a:t>3</a:t>
                </a:r>
                <a:r>
                  <a:rPr lang="vi-V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+mj-cs"/>
                  </a:rPr>
                  <a:t>: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d>
                          <m:d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Khẳng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dưới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đây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đúng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F1EE3F9-F318-4F97-8250-5222C6DC8C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7" y="-73068"/>
                <a:ext cx="12075153" cy="1837811"/>
              </a:xfrm>
              <a:prstGeom prst="rect">
                <a:avLst/>
              </a:prstGeom>
              <a:blipFill>
                <a:blip r:embed="rId2"/>
                <a:stretch>
                  <a:fillRect l="-1262" r="-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FE0FEF05-18D3-4E1A-B241-F5FC546B02D5}"/>
                  </a:ext>
                </a:extLst>
              </p:cNvPr>
              <p:cNvSpPr/>
              <p:nvPr/>
            </p:nvSpPr>
            <p:spPr>
              <a:xfrm>
                <a:off x="-134155" y="1256085"/>
                <a:ext cx="5791584" cy="2312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 (Headings)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E0FEF05-18D3-4E1A-B241-F5FC546B02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155" y="1256085"/>
                <a:ext cx="5791584" cy="2312171"/>
              </a:xfrm>
              <a:prstGeom prst="rect">
                <a:avLst/>
              </a:prstGeom>
              <a:blipFill>
                <a:blip r:embed="rId3"/>
                <a:stretch>
                  <a:fillRect t="-2375" b="-7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64A6C80-7850-44DE-9457-7C52AB84F73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42" y="1037533"/>
            <a:ext cx="4085948" cy="28969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909E1E9-8D19-467D-BF92-49576975D3D9}"/>
              </a:ext>
            </a:extLst>
          </p:cNvPr>
          <p:cNvSpPr/>
          <p:nvPr/>
        </p:nvSpPr>
        <p:spPr>
          <a:xfrm>
            <a:off x="-981962" y="3642559"/>
            <a:ext cx="2996419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D4A39628-1C6E-45F2-AD60-FC099260DB53}"/>
                  </a:ext>
                </a:extLst>
              </p:cNvPr>
              <p:cNvSpPr/>
              <p:nvPr/>
            </p:nvSpPr>
            <p:spPr>
              <a:xfrm>
                <a:off x="-494842" y="3162831"/>
                <a:ext cx="12304541" cy="3469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127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marR="0" indent="-127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Nhìn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  +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mà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29920" marR="0" indent="-127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cắt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trục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hoành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âm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629920" marR="0" indent="-127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mà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Suy ra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4A39628-1C6E-45F2-AD60-FC099260D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4842" y="3162831"/>
                <a:ext cx="12304541" cy="3469155"/>
              </a:xfrm>
              <a:prstGeom prst="rect">
                <a:avLst/>
              </a:prstGeom>
              <a:blipFill>
                <a:blip r:embed="rId5"/>
                <a:stretch>
                  <a:fillRect b="-1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72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3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8A652817-303F-41E5-B7F4-2B0FCCC5F059}"/>
                  </a:ext>
                </a:extLst>
              </p:cNvPr>
              <p:cNvSpPr/>
              <p:nvPr/>
            </p:nvSpPr>
            <p:spPr>
              <a:xfrm>
                <a:off x="-295422" y="446042"/>
                <a:ext cx="12487422" cy="1995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lvl="0" indent="-1270">
                  <a:lnSpc>
                    <a:spcPct val="115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tiệm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cận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đứng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</a:p>
              <a:p>
                <a:pPr marL="629920" lvl="0" indent="-1270">
                  <a:lnSpc>
                    <a:spcPct val="115000"/>
                  </a:lnSpc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⇔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</a:p>
              <a:p>
                <a:pPr marL="629920" lvl="0" indent="-1270">
                  <a:lnSpc>
                    <a:spcPct val="115000"/>
                  </a:lnSpc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652817-303F-41E5-B7F4-2B0FCCC5F0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5422" y="446042"/>
                <a:ext cx="12487422" cy="1995226"/>
              </a:xfrm>
              <a:prstGeom prst="rect">
                <a:avLst/>
              </a:prstGeom>
              <a:blipFill>
                <a:blip r:embed="rId2"/>
                <a:stretch>
                  <a:fillRect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76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8723" y="413359"/>
            <a:ext cx="824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số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phép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biến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đổi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đồ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thị</a:t>
            </a:r>
            <a:r>
              <a:rPr lang="en-US" sz="2800" b="1" dirty="0" smtClean="0">
                <a:solidFill>
                  <a:srgbClr val="0000CC"/>
                </a:solidFill>
              </a:rPr>
              <a:t>: </a:t>
            </a:r>
            <a:endParaRPr lang="en-US" sz="28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26926" y="1114816"/>
                <a:ext cx="9031266" cy="5262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b="1" dirty="0" smtClean="0">
                    <a:solidFill>
                      <a:srgbClr val="0000CC"/>
                    </a:solidFill>
                    <a:sym typeface="Wingdings 2"/>
                  </a:rPr>
                  <a:t></a:t>
                </a:r>
                <a:r>
                  <a:rPr lang="nl-NL" sz="2800" b="1" dirty="0">
                    <a:solidFill>
                      <a:srgbClr val="0000CC"/>
                    </a:solidFill>
                  </a:rPr>
                  <a:t>.</a:t>
                </a:r>
                <a:r>
                  <a:rPr lang="nl-NL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</a:rPr>
                  <a:t>Dạng</a:t>
                </a:r>
                <a:r>
                  <a:rPr lang="en-US" sz="2800" b="1" dirty="0">
                    <a:solidFill>
                      <a:srgbClr val="0000CC"/>
                    </a:solidFill>
                  </a:rPr>
                  <a:t> 1</a:t>
                </a:r>
                <a:endParaRPr lang="en-US" sz="2800" dirty="0">
                  <a:solidFill>
                    <a:srgbClr val="0000CC"/>
                  </a:solidFill>
                </a:endParaRPr>
              </a:p>
              <a:p>
                <a:r>
                  <a:rPr lang="en-US" sz="2800" dirty="0" err="1">
                    <a:solidFill>
                      <a:srgbClr val="0000CC"/>
                    </a:solidFill>
                  </a:rPr>
                  <a:t>Từ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: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</a:rPr>
                  <a:t>suy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</a:rPr>
                  <a:t>ra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: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. </a:t>
                </a:r>
              </a:p>
              <a:p>
                <a:r>
                  <a:rPr lang="en-US" sz="2800" dirty="0">
                    <a:solidFill>
                      <a:srgbClr val="0000CC"/>
                    </a:solidFill>
                  </a:rPr>
                  <a:t>Ta </a:t>
                </a:r>
                <a:r>
                  <a:rPr lang="en-US" sz="2800" dirty="0" err="1">
                    <a:solidFill>
                      <a:srgbClr val="0000CC"/>
                    </a:solidFill>
                  </a:rPr>
                  <a:t>có</a:t>
                </a:r>
                <a:r>
                  <a:rPr lang="en-US" sz="2800" dirty="0">
                    <a:solidFill>
                      <a:srgbClr val="0000CC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</a:rPr>
                              <m:t>  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</a:rPr>
                              <m:t>  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≥</m:t>
                            </m:r>
                            <m:r>
                              <a:rPr lang="en-US" sz="280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</a:rPr>
                              <m:t>  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en-US" sz="280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</a:p>
              <a:p>
                <a:r>
                  <a:rPr lang="en-US" sz="2800" dirty="0" err="1">
                    <a:solidFill>
                      <a:srgbClr val="0000CC"/>
                    </a:solidFill>
                  </a:rPr>
                  <a:t>và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</a:rPr>
                  <a:t>là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CC"/>
                    </a:solidFill>
                  </a:rPr>
                  <a:t>hàm</a:t>
                </a:r>
                <a:r>
                  <a:rPr lang="en-US" sz="2800" i="1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CC"/>
                    </a:solidFill>
                  </a:rPr>
                  <a:t>chẵn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</a:rPr>
                  <a:t>nên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</a:rPr>
                  <a:t>nhận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CC"/>
                    </a:solidFill>
                  </a:rPr>
                  <a:t>Oy</a:t>
                </a:r>
                <a:r>
                  <a:rPr lang="en-US" sz="2800" i="1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</a:rPr>
                  <a:t>làm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</a:rPr>
                  <a:t>trục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</a:rPr>
                  <a:t>đối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</a:rPr>
                  <a:t>xứng</a:t>
                </a:r>
                <a:r>
                  <a:rPr lang="en-US" sz="2800" dirty="0">
                    <a:solidFill>
                      <a:srgbClr val="0000CC"/>
                    </a:solidFill>
                  </a:rPr>
                  <a:t>.</a:t>
                </a:r>
              </a:p>
              <a:p>
                <a:r>
                  <a:rPr lang="en-US" sz="2800" b="1" dirty="0">
                    <a:solidFill>
                      <a:srgbClr val="0000CC"/>
                    </a:solidFill>
                  </a:rPr>
                  <a:t>*8 </a:t>
                </a:r>
                <a:r>
                  <a:rPr lang="en-US" sz="2800" b="1" dirty="0" err="1">
                    <a:solidFill>
                      <a:srgbClr val="0000CC"/>
                    </a:solidFill>
                  </a:rPr>
                  <a:t>Cách</a:t>
                </a:r>
                <a:r>
                  <a:rPr lang="en-US" sz="28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</a:rPr>
                  <a:t>vẽ</a:t>
                </a:r>
                <a:r>
                  <a:rPr lang="en-US" sz="2800" b="1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</a:rPr>
                  <a:t>từ</a:t>
                </a:r>
                <a:r>
                  <a:rPr lang="en-US" sz="2800" b="1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rgbClr val="0000CC"/>
                    </a:solidFill>
                  </a:rPr>
                  <a:t>:</a:t>
                </a:r>
                <a:endParaRPr lang="en-US" sz="2800" dirty="0">
                  <a:solidFill>
                    <a:srgbClr val="0000CC"/>
                  </a:solidFill>
                </a:endParaRPr>
              </a:p>
              <a:p>
                <a:pPr lvl="0"/>
                <a:r>
                  <a:rPr lang="en-US" sz="2800" i="1" dirty="0" err="1">
                    <a:solidFill>
                      <a:srgbClr val="0000CC"/>
                    </a:solidFill>
                  </a:rPr>
                  <a:t>Giữ</a:t>
                </a:r>
                <a:r>
                  <a:rPr lang="en-US" sz="2800" i="1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CC"/>
                    </a:solidFill>
                  </a:rPr>
                  <a:t>nguyên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</a:rPr>
                  <a:t>phần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</a:rPr>
                  <a:t>bên</a:t>
                </a:r>
                <a:r>
                  <a:rPr lang="en-US" sz="2800" u="sng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</a:rPr>
                  <a:t>phải</a:t>
                </a:r>
                <a:r>
                  <a:rPr lang="en-US" sz="2800" u="sng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i="1" u="sng" dirty="0" err="1">
                    <a:solidFill>
                      <a:srgbClr val="0000CC"/>
                    </a:solidFill>
                  </a:rPr>
                  <a:t>Oy</a:t>
                </a:r>
                <a:r>
                  <a:rPr lang="en-US" sz="2800" i="1" u="sng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</a:rPr>
                  <a:t>của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: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.</a:t>
                </a:r>
              </a:p>
              <a:p>
                <a:pPr lvl="0"/>
                <a:r>
                  <a:rPr lang="en-US" sz="2800" i="1" dirty="0" err="1">
                    <a:solidFill>
                      <a:srgbClr val="0000CC"/>
                    </a:solidFill>
                  </a:rPr>
                  <a:t>Bỏ</a:t>
                </a:r>
                <a:r>
                  <a:rPr lang="en-US" sz="2800" i="1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</a:rPr>
                  <a:t>phần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</a:rPr>
                  <a:t>bên</a:t>
                </a:r>
                <a:r>
                  <a:rPr lang="en-US" sz="2800" u="sng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</a:rPr>
                  <a:t>trái</a:t>
                </a:r>
                <a:r>
                  <a:rPr lang="en-US" sz="2800" u="sng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i="1" u="sng" dirty="0" err="1">
                    <a:solidFill>
                      <a:srgbClr val="0000CC"/>
                    </a:solidFill>
                  </a:rPr>
                  <a:t>Oy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</a:rPr>
                  <a:t>của</a:t>
                </a:r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, </a:t>
                </a:r>
                <a:r>
                  <a:rPr lang="en-US" sz="2800" b="1" dirty="0" err="1">
                    <a:solidFill>
                      <a:srgbClr val="0000CC"/>
                    </a:solidFill>
                  </a:rPr>
                  <a:t>lấy</a:t>
                </a:r>
                <a:r>
                  <a:rPr lang="en-US" sz="28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</a:rPr>
                  <a:t>đối</a:t>
                </a:r>
                <a:r>
                  <a:rPr lang="en-US" sz="28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</a:rPr>
                  <a:t>xứng</a:t>
                </a:r>
                <a:r>
                  <a:rPr lang="en-US" sz="28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</a:rPr>
                  <a:t>phần</a:t>
                </a:r>
                <a:r>
                  <a:rPr lang="en-US" sz="28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</a:rPr>
                  <a:t>đồ</a:t>
                </a:r>
                <a:r>
                  <a:rPr lang="en-US" sz="28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</a:rPr>
                  <a:t>thị</a:t>
                </a:r>
                <a:r>
                  <a:rPr lang="en-US" sz="28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CC"/>
                    </a:solidFill>
                  </a:rPr>
                  <a:t>được</a:t>
                </a:r>
                <a:r>
                  <a:rPr lang="en-US" sz="2800" i="1" dirty="0">
                    <a:solidFill>
                      <a:srgbClr val="0000CC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0000CC"/>
                    </a:solidFill>
                  </a:rPr>
                  <a:t>giữ</a:t>
                </a:r>
                <a:r>
                  <a:rPr lang="en-US" sz="2800" dirty="0">
                    <a:solidFill>
                      <a:srgbClr val="0000CC"/>
                    </a:solidFill>
                  </a:rPr>
                  <a:t> qua </a:t>
                </a:r>
                <a:r>
                  <a:rPr lang="en-US" sz="2800" i="1" dirty="0" err="1">
                    <a:solidFill>
                      <a:srgbClr val="0000CC"/>
                    </a:solidFill>
                  </a:rPr>
                  <a:t>Oy</a:t>
                </a:r>
                <a:r>
                  <a:rPr lang="en-US" sz="2800" dirty="0">
                    <a:solidFill>
                      <a:srgbClr val="0000CC"/>
                    </a:solidFill>
                  </a:rPr>
                  <a:t>.</a:t>
                </a:r>
              </a:p>
              <a:p>
                <a:endParaRPr lang="en-US" sz="28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26" y="1114816"/>
                <a:ext cx="9031266" cy="5262659"/>
              </a:xfrm>
              <a:prstGeom prst="rect">
                <a:avLst/>
              </a:prstGeom>
              <a:blipFill rotWithShape="1">
                <a:blip r:embed="rId2"/>
                <a:stretch>
                  <a:fillRect l="-1350" t="-1275" r="-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2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90FB3529-15C6-4686-AEB1-712A3EB98285}"/>
              </a:ext>
            </a:extLst>
          </p:cNvPr>
          <p:cNvSpPr/>
          <p:nvPr/>
        </p:nvSpPr>
        <p:spPr>
          <a:xfrm>
            <a:off x="4508022" y="1428193"/>
            <a:ext cx="419712" cy="443521"/>
          </a:xfrm>
          <a:prstGeom prst="ellipse">
            <a:avLst/>
          </a:prstGeom>
          <a:noFill/>
          <a:ln w="76200">
            <a:solidFill>
              <a:srgbClr val="BB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FD2411F-C837-41D4-9EB4-C1E7DC91FD6A}"/>
              </a:ext>
            </a:extLst>
          </p:cNvPr>
          <p:cNvSpPr/>
          <p:nvPr/>
        </p:nvSpPr>
        <p:spPr>
          <a:xfrm>
            <a:off x="433630" y="2570303"/>
            <a:ext cx="2461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+mj-lt"/>
              </a:rPr>
              <a:t>Lời giải</a:t>
            </a:r>
            <a:r>
              <a:rPr lang="en-US" sz="3200" b="1" dirty="0">
                <a:solidFill>
                  <a:srgbClr val="0000FF"/>
                </a:solidFill>
                <a:latin typeface="+mj-lt"/>
              </a:rPr>
              <a:t>: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1E4E8530-0D0F-4956-B2A8-60A674C4F5DB}"/>
                  </a:ext>
                </a:extLst>
              </p:cNvPr>
              <p:cNvSpPr/>
              <p:nvPr/>
            </p:nvSpPr>
            <p:spPr>
              <a:xfrm>
                <a:off x="226108" y="0"/>
                <a:ext cx="11451102" cy="2089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 indent="-612140" algn="just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440180" algn="l"/>
                  </a:tabLst>
                </a:pPr>
                <a:r>
                  <a:rPr lang="vi-VN" sz="3200" b="1" dirty="0">
                    <a:solidFill>
                      <a:srgbClr val="FF0000"/>
                    </a:solidFill>
                    <a:latin typeface="Times New Roman (Headings)"/>
                  </a:rPr>
                  <a:t>Câu 3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 (Headings)"/>
                  </a:rPr>
                  <a:t>4</a:t>
                </a:r>
                <a:r>
                  <a:rPr lang="vi-VN" sz="3200" b="1" dirty="0">
                    <a:solidFill>
                      <a:srgbClr val="FF0000"/>
                    </a:solidFill>
                    <a:latin typeface="Times New Roman (Headings)"/>
                  </a:rPr>
                  <a:t>: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𝑎𝑥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𝑐𝑥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như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vẽ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Mệnh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đề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nào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sau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đây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mệnh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đề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đúng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?</a:t>
                </a:r>
              </a:p>
              <a:p>
                <a:pPr marL="612140" marR="0" indent="-612140" algn="just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440180" algn="l"/>
                  </a:tabLst>
                </a:pP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E4E8530-0D0F-4956-B2A8-60A674C4F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08" y="0"/>
                <a:ext cx="11451102" cy="2089675"/>
              </a:xfrm>
              <a:prstGeom prst="rect">
                <a:avLst/>
              </a:prstGeom>
              <a:blipFill>
                <a:blip r:embed="rId2"/>
                <a:stretch>
                  <a:fillRect l="-1330" r="-2182" b="-7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2556346-0BA7-4F11-A261-C06D397BFDC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377" y="763779"/>
            <a:ext cx="2815762" cy="237283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920BFD8E-DA51-42C8-8587-69D5BE8CDC5E}"/>
                  </a:ext>
                </a:extLst>
              </p:cNvPr>
              <p:cNvSpPr/>
              <p:nvPr/>
            </p:nvSpPr>
            <p:spPr>
              <a:xfrm>
                <a:off x="839371" y="1313805"/>
                <a:ext cx="6982265" cy="1256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lvl="0" indent="-612140" algn="just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440180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𝑏𝑐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	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𝑏𝑐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</a:p>
              <a:p>
                <a:pPr marL="612140" lvl="0" indent="-612140" algn="just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440180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𝑏𝑐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	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𝑏𝑐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Times New Roman (Headings)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20BFD8E-DA51-42C8-8587-69D5BE8CDC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71" y="1313805"/>
                <a:ext cx="6982265" cy="1256498"/>
              </a:xfrm>
              <a:prstGeom prst="rect">
                <a:avLst/>
              </a:prstGeom>
              <a:blipFill>
                <a:blip r:embed="rId4"/>
                <a:stretch>
                  <a:fillRect l="-2271" t="-4369" b="-15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E858265B-547B-4515-943E-0CF6EA60F5EF}"/>
                  </a:ext>
                </a:extLst>
              </p:cNvPr>
              <p:cNvSpPr/>
              <p:nvPr/>
            </p:nvSpPr>
            <p:spPr>
              <a:xfrm>
                <a:off x="-677594" y="2570303"/>
                <a:ext cx="13547188" cy="4487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marR="0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440180" algn="l"/>
                  </a:tabLs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Dựa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vào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thấy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612140" marR="0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440180" algn="l"/>
                  </a:tabLs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+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𝑎𝑥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𝑐𝑥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nghịch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biến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trên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từng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khoảng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xác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suy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𝑏𝑐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𝑏𝑐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loại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đáp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án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C.</a:t>
                </a:r>
              </a:p>
              <a:p>
                <a:pPr marL="612140" marR="0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440180" algn="l"/>
                  </a:tabLst>
                </a:pP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+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TCĐ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𝑐𝑑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</a:p>
              <a:p>
                <a:pPr marL="612140" marR="0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440180" algn="l"/>
                  </a:tabLst>
                </a:pP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+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TCN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𝑎𝑐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</a:p>
              <a:p>
                <a:pPr marL="612140" marR="0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440180" algn="l"/>
                  </a:tabLst>
                </a:pP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Từ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suy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loại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đáp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án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A.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858265B-547B-4515-943E-0CF6EA60F5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7594" y="2570303"/>
                <a:ext cx="13547188" cy="4487126"/>
              </a:xfrm>
              <a:prstGeom prst="rect">
                <a:avLst/>
              </a:prstGeom>
              <a:blipFill>
                <a:blip r:embed="rId5"/>
                <a:stretch>
                  <a:fillRect t="-1223" r="-225" b="-3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7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2" grpId="0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3287D496-F6A0-4C3E-A653-30FA84A296B2}"/>
                  </a:ext>
                </a:extLst>
              </p:cNvPr>
              <p:cNvSpPr/>
              <p:nvPr/>
            </p:nvSpPr>
            <p:spPr>
              <a:xfrm>
                <a:off x="211016" y="534309"/>
                <a:ext cx="12093526" cy="2792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lvl="0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440180" algn="l"/>
                  </a:tabLst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trục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hoành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612140" lvl="0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</a:p>
              <a:p>
                <a:pPr marL="612140" lvl="0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440180" algn="l"/>
                  </a:tabLst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Từ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suy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𝑏𝑐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nên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loại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đáp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án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D.</a:t>
                </a:r>
              </a:p>
              <a:p>
                <a:pPr marL="612140" lvl="0">
                  <a:lnSpc>
                    <a:spcPct val="115000"/>
                  </a:lnSpc>
                  <a:spcBef>
                    <a:spcPts val="300"/>
                  </a:spcBef>
                  <a:spcAft>
                    <a:spcPts val="300"/>
                  </a:spcAft>
                  <a:tabLst>
                    <a:tab pos="1440180" algn="l"/>
                  </a:tabLst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Vậy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mệnh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đề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đúng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B.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287D496-F6A0-4C3E-A653-30FA84A296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16" y="534309"/>
                <a:ext cx="12093526" cy="2792367"/>
              </a:xfrm>
              <a:prstGeom prst="rect">
                <a:avLst/>
              </a:prstGeom>
              <a:blipFill>
                <a:blip r:embed="rId2"/>
                <a:stretch>
                  <a:fillRect t="-1965" b="-6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32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5C3D6511-D1B7-4818-86F5-AB9CB81F71F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6609" y="-71282"/>
                <a:ext cx="11957539" cy="2504994"/>
              </a:xfrm>
            </p:spPr>
            <p:txBody>
              <a:bodyPr>
                <a:normAutofit lnSpcReduction="10000"/>
              </a:bodyPr>
              <a:lstStyle/>
              <a:p>
                <a:pPr marL="0" marR="0" indent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vi-V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vi-V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vi-VN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 (Headings)"/>
                    <a:ea typeface="Times New Roman" panose="02020603050405020304" pitchFamily="18" charset="0"/>
                  </a:rPr>
                  <a:t> có đồ thị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𝐶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vi-VN" sz="3200" dirty="0">
                    <a:latin typeface="Times New Roman (Headings)"/>
                    <a:ea typeface="Times New Roman" panose="02020603050405020304" pitchFamily="18" charset="0"/>
                  </a:rPr>
                  <a:t>. Có bao nhiêu điểm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Times New Roman (Headings)"/>
                    <a:ea typeface="Times New Roman" panose="02020603050405020304" pitchFamily="18" charset="0"/>
                  </a:rPr>
                  <a:t>thuộc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𝐶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vi-VN" sz="3200" dirty="0">
                    <a:latin typeface="Times New Roman (Headings)"/>
                    <a:ea typeface="Times New Roman" panose="02020603050405020304" pitchFamily="18" charset="0"/>
                  </a:rPr>
                  <a:t> có tung độ là số nguyên dương sao cho khoảng cách từ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3200" dirty="0">
                    <a:latin typeface="Times New Roman (Headings)"/>
                    <a:ea typeface="Times New Roman" panose="02020603050405020304" pitchFamily="18" charset="0"/>
                  </a:rPr>
                  <a:t>đến tiệm cận đứng bằng 3 lần khoảng cách từ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Times New Roman (Headings)"/>
                    <a:ea typeface="Times New Roman" panose="02020603050405020304" pitchFamily="18" charset="0"/>
                  </a:rPr>
                  <a:t>tới tiệm cận ngang của đồ thị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𝐶</m:t>
                        </m:r>
                      </m:fName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vi-VN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 (Headings)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C3D6511-D1B7-4818-86F5-AB9CB81F71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6609" y="-71282"/>
                <a:ext cx="11957539" cy="2504994"/>
              </a:xfrm>
              <a:blipFill>
                <a:blip r:embed="rId2"/>
                <a:stretch>
                  <a:fillRect l="-1326" r="-2193" b="-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xmlns="" id="{2420D5CC-2EE3-430D-B945-E7401F1E5FAC}"/>
              </a:ext>
            </a:extLst>
          </p:cNvPr>
          <p:cNvSpPr/>
          <p:nvPr/>
        </p:nvSpPr>
        <p:spPr>
          <a:xfrm>
            <a:off x="6732562" y="2301588"/>
            <a:ext cx="419712" cy="443521"/>
          </a:xfrm>
          <a:prstGeom prst="ellipse">
            <a:avLst/>
          </a:prstGeom>
          <a:noFill/>
          <a:ln w="76200">
            <a:solidFill>
              <a:srgbClr val="BB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FEA12E62-D447-4491-BE67-F47A60D64B8A}"/>
                  </a:ext>
                </a:extLst>
              </p:cNvPr>
              <p:cNvSpPr/>
              <p:nvPr/>
            </p:nvSpPr>
            <p:spPr>
              <a:xfrm>
                <a:off x="290733" y="2211950"/>
                <a:ext cx="10583594" cy="622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vi-VN" sz="3200" b="1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				</a:t>
                </a:r>
                <a:r>
                  <a:rPr lang="vi-VN" sz="3200" b="1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B</a:t>
                </a:r>
                <a:r>
                  <a:rPr lang="vi-VN" sz="3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			</a:t>
                </a:r>
                <a:r>
                  <a:rPr lang="vi-VN" sz="3200" b="1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C</a:t>
                </a:r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			</a:t>
                </a:r>
                <a:r>
                  <a:rPr lang="vi-VN" sz="3200" b="1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D</a:t>
                </a:r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32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EA12E62-D447-4491-BE67-F47A60D64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3" y="2211950"/>
                <a:ext cx="10583594" cy="622799"/>
              </a:xfrm>
              <a:prstGeom prst="rect">
                <a:avLst/>
              </a:prstGeom>
              <a:blipFill>
                <a:blip r:embed="rId3"/>
                <a:stretch>
                  <a:fillRect l="-1498" t="-8824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DC4C838-FAA2-48E6-A5D4-C5ADEDCFA819}"/>
              </a:ext>
            </a:extLst>
          </p:cNvPr>
          <p:cNvSpPr/>
          <p:nvPr/>
        </p:nvSpPr>
        <p:spPr>
          <a:xfrm>
            <a:off x="0" y="2853331"/>
            <a:ext cx="2902842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 giải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E742973C-6AC4-4064-B444-7050D3F6A3D1}"/>
                  </a:ext>
                </a:extLst>
              </p:cNvPr>
              <p:cNvSpPr/>
              <p:nvPr/>
            </p:nvSpPr>
            <p:spPr>
              <a:xfrm>
                <a:off x="126609" y="3116057"/>
                <a:ext cx="12192000" cy="3639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12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𝑀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)⇒</m:t>
                    </m:r>
                    <m:func>
                      <m:func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𝑀</m:t>
                        </m:r>
                      </m:fName>
                      <m:e>
                        <m:d>
                          <m:d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3200" dirty="0">
                  <a:latin typeface="Times New Roman (Headings)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vi-VN" sz="3200" dirty="0">
                    <a:latin typeface="Times New Roman (Headings)"/>
                    <a:ea typeface="Times New Roman" panose="02020603050405020304" pitchFamily="18" charset="0"/>
                  </a:rPr>
                  <a:t>Khoảng cách từ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3200" dirty="0">
                    <a:latin typeface="Times New Roman (Headings)"/>
                    <a:ea typeface="Times New Roman" panose="02020603050405020304" pitchFamily="18" charset="0"/>
                  </a:rPr>
                  <a:t> tới TCĐ là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 (Headings)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vi-VN" sz="3200" dirty="0">
                    <a:latin typeface="Times New Roman (Headings)"/>
                    <a:ea typeface="Times New Roman" panose="02020603050405020304" pitchFamily="18" charset="0"/>
                  </a:rPr>
                  <a:t>Khoảng cách từ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3200" dirty="0">
                    <a:latin typeface="Times New Roman (Headings)"/>
                    <a:ea typeface="Times New Roman" panose="02020603050405020304" pitchFamily="18" charset="0"/>
                  </a:rPr>
                  <a:t> tới TCN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</m:oMath>
                </a14:m>
                <a:endParaRPr lang="en-US" sz="3200" dirty="0">
                  <a:latin typeface="Times New Roman (Headings)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vi-VN" sz="3200" dirty="0">
                    <a:latin typeface="Times New Roman (Headings)"/>
                    <a:ea typeface="Times New Roman" panose="02020603050405020304" pitchFamily="18" charset="0"/>
                  </a:rPr>
                  <a:t>YCBT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;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3200" dirty="0">
                  <a:latin typeface="Times New Roman (Headings)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742973C-6AC4-4064-B444-7050D3F6A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09" y="3116057"/>
                <a:ext cx="12192000" cy="3639971"/>
              </a:xfrm>
              <a:prstGeom prst="rect">
                <a:avLst/>
              </a:prstGeom>
              <a:blipFill>
                <a:blip r:embed="rId4"/>
                <a:stretch>
                  <a:fillRect l="-1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17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2" grpId="0"/>
      <p:bldP spid="7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88BEF644-511A-46DB-B5EA-B123D19AFEE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-1" y="0"/>
                <a:ext cx="11798105" cy="2240129"/>
              </a:xfrm>
            </p:spPr>
            <p:txBody>
              <a:bodyPr>
                <a:noAutofit/>
              </a:bodyPr>
              <a:lstStyle/>
              <a:p>
                <a:pPr marL="40640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3200" b="1" dirty="0">
                    <a:solidFill>
                      <a:srgbClr val="FF0000"/>
                    </a:solidFill>
                    <a:latin typeface="+mj-lt"/>
                  </a:rPr>
                  <a:t>Câu 3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 (Headings)"/>
                  </a:rPr>
                  <a:t>6</a:t>
                </a:r>
                <a:r>
                  <a:rPr lang="vi-VN" sz="3200" b="1" dirty="0">
                    <a:solidFill>
                      <a:srgbClr val="FF0000"/>
                    </a:solidFill>
                    <a:latin typeface="+mj-lt"/>
                  </a:rPr>
                  <a:t>:</a:t>
                </a:r>
                <a:r>
                  <a:rPr lang="vi-VN" sz="3200" b="1" dirty="0">
                    <a:latin typeface="+mj-lt"/>
                  </a:rPr>
                  <a:t> </a:t>
                </a:r>
                <a:r>
                  <a:rPr lang="nl-NL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𝑎𝑥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𝑐𝑥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nl-NL" sz="3200" dirty="0">
                    <a:latin typeface="Times New Roman (Headings)"/>
                    <a:ea typeface="Times New Roman" panose="02020603050405020304" pitchFamily="18" charset="0"/>
                  </a:rPr>
                  <a:t>có đồ thị hàm số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như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trong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vẽ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dưới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đây</a:t>
                </a:r>
                <a:r>
                  <a:rPr lang="nl-NL" sz="3200" dirty="0">
                    <a:latin typeface="Times New Roman (Headings)"/>
                    <a:ea typeface="Times New Roman" panose="02020603050405020304" pitchFamily="18" charset="0"/>
                  </a:rPr>
                  <a:t>, Biết rằng đồ thị hàm số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3200" dirty="0">
                    <a:latin typeface="Times New Roman (Headings)"/>
                    <a:ea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nl-NL" sz="3200" dirty="0">
                    <a:latin typeface="Times New Roman (Headings)"/>
                    <a:ea typeface="Times New Roman" panose="02020603050405020304" pitchFamily="18" charset="0"/>
                  </a:rPr>
                  <a:t>. Khẳng định nào dưới đây là </a:t>
                </a:r>
                <a:r>
                  <a:rPr lang="nl-NL" sz="3200" b="1" dirty="0">
                    <a:latin typeface="Times New Roman (Headings)"/>
                    <a:ea typeface="Times New Roman" panose="02020603050405020304" pitchFamily="18" charset="0"/>
                  </a:rPr>
                  <a:t>đúng</a:t>
                </a:r>
                <a:r>
                  <a:rPr lang="nl-NL" sz="3200" dirty="0">
                    <a:latin typeface="Times New Roman (Headings)"/>
                    <a:ea typeface="Times New Roman" panose="02020603050405020304" pitchFamily="18" charset="0"/>
                  </a:rPr>
                  <a:t>?</a:t>
                </a:r>
                <a:endParaRPr lang="en-US" sz="3200" dirty="0">
                  <a:latin typeface="Times New Roman (Headings)"/>
                  <a:ea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nl-NL" sz="3200" b="1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A.</a:t>
                </a:r>
                <a:r>
                  <a:rPr lang="nl-NL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nl-NL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nl-NL" sz="3200" b="1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B.</a:t>
                </a:r>
                <a:r>
                  <a:rPr lang="nl-NL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nl-NL" sz="3200" b="1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C.</a:t>
                </a:r>
                <a:r>
                  <a:rPr lang="nl-NL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nl-NL" sz="3200" b="1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nl-NL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D.</a:t>
                </a:r>
                <a:r>
                  <a:rPr lang="nl-NL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nl-NL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 (Headings)"/>
                  <a:ea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BEF644-511A-46DB-B5EA-B123D19AFE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1" y="0"/>
                <a:ext cx="11798105" cy="2240129"/>
              </a:xfrm>
              <a:blipFill>
                <a:blip r:embed="rId2"/>
                <a:stretch>
                  <a:fillRect l="-1292" t="-1362" r="-2119" b="-27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xmlns="" id="{97C26C7A-ED08-4194-AC60-D2E6FAEB4528}"/>
              </a:ext>
            </a:extLst>
          </p:cNvPr>
          <p:cNvSpPr/>
          <p:nvPr/>
        </p:nvSpPr>
        <p:spPr>
          <a:xfrm>
            <a:off x="9158069" y="1641670"/>
            <a:ext cx="419712" cy="443521"/>
          </a:xfrm>
          <a:prstGeom prst="ellipse">
            <a:avLst/>
          </a:prstGeom>
          <a:noFill/>
          <a:ln w="76200">
            <a:solidFill>
              <a:srgbClr val="BB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DA9AFE-68FB-4B1F-999B-A9A55B461A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7584" y="2240129"/>
            <a:ext cx="3461820" cy="266433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4EE2F7FD-2D7C-49FA-BDFF-EB7FD8526735}"/>
                  </a:ext>
                </a:extLst>
              </p:cNvPr>
              <p:cNvSpPr/>
              <p:nvPr/>
            </p:nvSpPr>
            <p:spPr>
              <a:xfrm>
                <a:off x="0" y="2955024"/>
                <a:ext cx="9312812" cy="3820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Từ đồ thị ta có: 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4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endParaRPr lang="en-US" sz="3200" dirty="0"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𝑎𝑑</m:t>
                        </m:r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𝑏𝑐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vi-VN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3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endParaRPr lang="en-US" sz="3200" dirty="0"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TCĐ: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endParaRPr lang="en-US" sz="3200" dirty="0"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Suy ra,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3200" i="1"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3200" i="1">
                                  <a:latin typeface="Cambria Math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3200" i="1">
                                  <a:latin typeface="Cambria Math"/>
                                  <a:ea typeface="Times New Roman" panose="02020603050405020304" pitchFamily="18" charset="0"/>
                                </a:rPr>
                                <m:t>7</m:t>
                              </m:r>
                              <m:r>
                                <a:rPr lang="vi-VN" sz="3200" i="1"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vi-VN" sz="3200" i="1"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3200" i="1">
                                  <a:latin typeface="Cambria Math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3200" i="1">
                                  <a:latin typeface="Cambria Math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vi-VN" sz="3200" i="1"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vi-VN" sz="3200" i="1"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vi-VN" sz="3200" i="1">
                                  <a:latin typeface="Cambria Math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3200" i="1"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6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endParaRPr lang="en-US" sz="32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EE2F7FD-2D7C-49FA-BDFF-EB7FD85267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55024"/>
                <a:ext cx="9312812" cy="3820213"/>
              </a:xfrm>
              <a:prstGeom prst="rect">
                <a:avLst/>
              </a:prstGeom>
              <a:blipFill>
                <a:blip r:embed="rId4"/>
                <a:stretch>
                  <a:fillRect l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47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7B6E13A-F670-42BF-A8F5-59FA332B76D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0"/>
                <a:ext cx="12192000" cy="6858000"/>
              </a:xfrm>
            </p:spPr>
            <p:txBody>
              <a:bodyPr>
                <a:normAutofit/>
              </a:bodyPr>
              <a:lstStyle/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629920" algn="l"/>
                  </a:tabLst>
                </a:pPr>
                <a:r>
                  <a:rPr lang="vi-VN" sz="3200" b="1" dirty="0">
                    <a:solidFill>
                      <a:srgbClr val="FF0000"/>
                    </a:solidFill>
                    <a:latin typeface="+mj-lt"/>
                  </a:rPr>
                  <a:t>Câu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 (Headings)"/>
                  </a:rPr>
                  <a:t>37</a:t>
                </a:r>
                <a:r>
                  <a:rPr lang="vi-VN" sz="3200" b="1" dirty="0">
                    <a:solidFill>
                      <a:srgbClr val="FF0000"/>
                    </a:solidFill>
                    <a:latin typeface="+mj-lt"/>
                  </a:rPr>
                  <a:t>:</a:t>
                </a:r>
                <a:r>
                  <a:rPr lang="vi-VN" sz="3200" b="1" dirty="0">
                    <a:latin typeface="+mj-lt"/>
                  </a:rPr>
                  <a:t> </a:t>
                </a:r>
                <a:r>
                  <a:rPr lang="nl-NL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/>
                            <a:ea typeface="Times New Roman" panose="02020603050405020304" pitchFamily="18" charset="0"/>
                          </a:rPr>
                          <m:t>𝑎𝑥</m:t>
                        </m:r>
                        <m:r>
                          <a:rPr lang="nl-NL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nl-NL" sz="3200" i="1">
                            <a:latin typeface="Cambria Math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nl-NL" sz="3200" i="1">
                            <a:latin typeface="Cambria Math"/>
                            <a:ea typeface="Times New Roman" panose="02020603050405020304" pitchFamily="18" charset="0"/>
                          </a:rPr>
                          <m:t>𝑐𝑥</m:t>
                        </m:r>
                        <m:r>
                          <a:rPr lang="nl-NL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nl-NL" sz="3200" i="1"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nl-NL" sz="3200" dirty="0">
                    <a:latin typeface="Times New Roman (Headings)"/>
                    <a:ea typeface="Times New Roman" panose="02020603050405020304" pitchFamily="18" charset="0"/>
                  </a:rPr>
                  <a:t>  ( C ) có đồ thị là đường cong như hình bên. Tìm tất cả các giá trị thực của tham số </a:t>
                </a:r>
                <a:r>
                  <a:rPr lang="nl-NL" sz="3200" i="1" dirty="0">
                    <a:latin typeface="Times New Roman (Headings)"/>
                    <a:ea typeface="Times New Roman" panose="02020603050405020304" pitchFamily="18" charset="0"/>
                  </a:rPr>
                  <a:t>m</a:t>
                </a:r>
                <a:r>
                  <a:rPr lang="nl-NL" sz="3200" dirty="0">
                    <a:latin typeface="Times New Roman (Headings)"/>
                    <a:ea typeface="Times New Roman" panose="02020603050405020304" pitchFamily="18" charset="0"/>
                  </a:rPr>
                  <a:t> để phương trình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3200" i="1">
                            <a:latin typeface="Cambria Math"/>
                            <a:ea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nl-NL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3200" i="1"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nl-NL" sz="3200" dirty="0">
                    <a:latin typeface="Times New Roman (Headings)"/>
                    <a:ea typeface="Times New Roman" panose="02020603050405020304" pitchFamily="18" charset="0"/>
                  </a:rPr>
                  <a:t> có nhiều nghiệm thực nhất.</a:t>
                </a:r>
                <a:endParaRPr lang="en-US" sz="3200" dirty="0">
                  <a:latin typeface="Times New Roman (Headings)"/>
                  <a:ea typeface="Times New Roman" panose="02020603050405020304" pitchFamily="18" charset="0"/>
                </a:endParaRPr>
              </a:p>
              <a:p>
                <a:pPr marL="0" marR="0" indent="0" algn="just"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b="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b="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b="0" i="1">
                        <a:latin typeface="Cambria Math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3200" b="0" i="1"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b="0" i="1">
                        <a:latin typeface="Cambria Math"/>
                        <a:ea typeface="Times New Roman" panose="02020603050405020304" pitchFamily="18" charset="0"/>
                      </a:rPr>
                      <m:t>≠</m:t>
                    </m:r>
                    <m:r>
                      <a:rPr lang="en-US" sz="3200" b="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b="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b="0" i="1"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b="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b="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	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b="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b="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00CC"/>
                  </a:solidFill>
                  <a:latin typeface="Times New Roman (Headings)"/>
                </a:endParaRPr>
              </a:p>
              <a:p>
                <a:pPr marL="0" indent="0">
                  <a:buNone/>
                </a:pPr>
                <a:r>
                  <a:rPr lang="vi-VN" sz="3200" b="1" dirty="0">
                    <a:solidFill>
                      <a:srgbClr val="0000FF"/>
                    </a:solidFill>
                    <a:latin typeface="Times New Roman (Headings)"/>
                    <a:cs typeface="Times New Roman" panose="02020603050405020304" pitchFamily="18" charset="0"/>
                  </a:rPr>
                  <a:t>Lời giải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cs typeface="Times New Roman" panose="02020603050405020304" pitchFamily="18" charset="0"/>
                  </a:rPr>
                  <a:t>: </a:t>
                </a:r>
                <a:endParaRPr lang="en-US" sz="3200" b="1" dirty="0">
                  <a:latin typeface="Times New Roman (Headings)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Bỏ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 ( C)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phía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bên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dưới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trục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 Ox,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lấy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200" dirty="0" err="1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đối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xứng</a:t>
                </a:r>
                <a:r>
                  <a:rPr lang="en-US" sz="3200" dirty="0"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cs typeface="Times New Roman" panose="02020603050405020304" pitchFamily="18" charset="0"/>
                  </a:rPr>
                  <a:t>c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ủa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bỏ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 qua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trục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 Ox ta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32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 . </a:t>
                </a:r>
              </a:p>
              <a:p>
                <a:pPr marL="0" indent="0">
                  <a:buNone/>
                </a:pPr>
                <a:r>
                  <a:rPr lang="en-US" sz="3200" dirty="0" err="1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32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32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nl-NL" sz="3200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3200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  <a:latin typeface="Times New Roman (Headings)"/>
                    <a:ea typeface="Times New Roman" panose="02020603050405020304" pitchFamily="18" charset="0"/>
                  </a:rPr>
                  <a:t> có nhiều nghiệm thực nhất thì</a:t>
                </a:r>
              </a:p>
              <a:p>
                <a:pPr marL="0" indent="0">
                  <a:buNone/>
                </a:pPr>
                <a:r>
                  <a:rPr lang="nl-NL" sz="3200" dirty="0">
                    <a:solidFill>
                      <a:schemeClr val="tx1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≠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 (Headings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7B6E13A-F670-42BF-A8F5-59FA332B76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0"/>
                <a:ext cx="12192000" cy="6858000"/>
              </a:xfrm>
              <a:blipFill>
                <a:blip r:embed="rId2"/>
                <a:stretch>
                  <a:fillRect l="-1250" t="-444" r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xmlns="" id="{E25AC774-D86B-4D1F-A26D-DB6E1A027D42}"/>
              </a:ext>
            </a:extLst>
          </p:cNvPr>
          <p:cNvSpPr/>
          <p:nvPr/>
        </p:nvSpPr>
        <p:spPr>
          <a:xfrm>
            <a:off x="14068" y="1548516"/>
            <a:ext cx="419712" cy="443521"/>
          </a:xfrm>
          <a:prstGeom prst="ellipse">
            <a:avLst/>
          </a:prstGeom>
          <a:noFill/>
          <a:ln w="76200">
            <a:solidFill>
              <a:srgbClr val="BB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9C995E-B19B-4E25-8CC1-146AF9CD78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017" y="1992037"/>
            <a:ext cx="3699051" cy="3095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59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A0704D7E-1606-4759-9827-1EA4968EA00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0"/>
                <a:ext cx="12192000" cy="2194560"/>
              </a:xfrm>
            </p:spPr>
            <p:txBody>
              <a:bodyPr>
                <a:normAutofit lnSpcReduction="10000"/>
              </a:bodyPr>
              <a:lstStyle/>
              <a:p>
                <a:pPr marL="0" marR="0" indent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vi-VN" sz="3200" b="1" dirty="0">
                    <a:solidFill>
                      <a:srgbClr val="FF0000"/>
                    </a:solidFill>
                    <a:latin typeface="+mj-lt"/>
                  </a:rPr>
                  <a:t>Câu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 (Headings)"/>
                  </a:rPr>
                  <a:t>38</a:t>
                </a:r>
                <a:r>
                  <a:rPr lang="vi-VN" sz="3200" b="1" dirty="0">
                    <a:solidFill>
                      <a:srgbClr val="FF0000"/>
                    </a:solidFill>
                    <a:latin typeface="+mj-lt"/>
                  </a:rPr>
                  <a:t>: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Cho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𝑎𝑥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𝑐𝑥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đứng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ngang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đi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qua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Lúc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𝑎𝑥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𝑐𝑥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nào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trong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bốn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sau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0704D7E-1606-4759-9827-1EA4968EA0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0"/>
                <a:ext cx="12192000" cy="2194560"/>
              </a:xfrm>
              <a:blipFill>
                <a:blip r:embed="rId2"/>
                <a:stretch>
                  <a:fillRect l="-1250" r="-2050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xmlns="" id="{52A994EC-8FC0-4677-818D-49B8CD646626}"/>
              </a:ext>
            </a:extLst>
          </p:cNvPr>
          <p:cNvSpPr/>
          <p:nvPr/>
        </p:nvSpPr>
        <p:spPr>
          <a:xfrm>
            <a:off x="3828730" y="2037195"/>
            <a:ext cx="419712" cy="443521"/>
          </a:xfrm>
          <a:prstGeom prst="ellipse">
            <a:avLst/>
          </a:prstGeom>
          <a:noFill/>
          <a:ln w="76200">
            <a:solidFill>
              <a:srgbClr val="BB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56407FB2-A2C5-45FF-91A7-8C320280A864}"/>
                  </a:ext>
                </a:extLst>
              </p:cNvPr>
              <p:cNvSpPr/>
              <p:nvPr/>
            </p:nvSpPr>
            <p:spPr>
              <a:xfrm>
                <a:off x="168811" y="1854134"/>
                <a:ext cx="12023189" cy="791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A.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D.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3200" dirty="0">
                  <a:latin typeface="Times New Roman (Headings)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6407FB2-A2C5-45FF-91A7-8C320280A8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1854134"/>
                <a:ext cx="12023189" cy="791820"/>
              </a:xfrm>
              <a:prstGeom prst="rect">
                <a:avLst/>
              </a:prstGeom>
              <a:blipFill>
                <a:blip r:embed="rId3"/>
                <a:stretch>
                  <a:fillRect l="-131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378BB89-85BC-4786-84EF-806A440F4C40}"/>
              </a:ext>
            </a:extLst>
          </p:cNvPr>
          <p:cNvSpPr/>
          <p:nvPr/>
        </p:nvSpPr>
        <p:spPr>
          <a:xfrm>
            <a:off x="-492371" y="2603491"/>
            <a:ext cx="2940148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2140" marR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pos="1440180" algn="l"/>
              </a:tabLs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4545EC74-D978-4ADD-A9C4-203B44CF9E0E}"/>
                  </a:ext>
                </a:extLst>
              </p:cNvPr>
              <p:cNvSpPr/>
              <p:nvPr/>
            </p:nvSpPr>
            <p:spPr>
              <a:xfrm>
                <a:off x="-141155" y="2545372"/>
                <a:ext cx="12023189" cy="3819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             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𝑎𝑥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𝑐𝑥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đứng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ngang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Theo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đề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bài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</a:p>
              <a:p>
                <a:pPr marL="630555" algn="just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𝑐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𝑐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𝑑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545EC74-D978-4ADD-A9C4-203B44CF9E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1155" y="2545372"/>
                <a:ext cx="12023189" cy="3819572"/>
              </a:xfrm>
              <a:prstGeom prst="rect">
                <a:avLst/>
              </a:prstGeom>
              <a:blipFill>
                <a:blip r:embed="rId4"/>
                <a:stretch>
                  <a:fillRect r="-2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88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2" grpId="0"/>
      <p:bldP spid="5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39AAF3C4-8097-405F-A70F-B85E4ABBA8C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182880"/>
                <a:ext cx="9312813" cy="168812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vi-VN" sz="3200" b="1" dirty="0">
                    <a:solidFill>
                      <a:srgbClr val="FF0000"/>
                    </a:solidFill>
                    <a:latin typeface="+mj-lt"/>
                  </a:rPr>
                  <a:t>Câu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 (Headings)"/>
                  </a:rPr>
                  <a:t>39</a:t>
                </a:r>
                <a:r>
                  <a:rPr lang="vi-VN" sz="3200" b="1" dirty="0">
                    <a:solidFill>
                      <a:srgbClr val="FF0000"/>
                    </a:solidFill>
                    <a:latin typeface="+mj-lt"/>
                  </a:rPr>
                  <a:t>:</a:t>
                </a:r>
                <a:r>
                  <a:rPr lang="vi-VN" sz="3200" b="1" dirty="0">
                    <a:latin typeface="+mj-lt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vẽ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sau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vẽ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nào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trong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4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vẽ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sau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:</a:t>
                </a:r>
                <a:endParaRPr lang="en-US" sz="3200" dirty="0">
                  <a:latin typeface="Times New Roman (Headings)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9AAF3C4-8097-405F-A70F-B85E4ABBA8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82880"/>
                <a:ext cx="9312813" cy="1688123"/>
              </a:xfrm>
              <a:blipFill>
                <a:blip r:embed="rId3"/>
                <a:stretch>
                  <a:fillRect l="-1636" t="-2527" r="-2683" b="-26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xmlns="" id="{882A26A2-A764-491F-A6A1-C3B3E72B30ED}"/>
              </a:ext>
            </a:extLst>
          </p:cNvPr>
          <p:cNvSpPr/>
          <p:nvPr/>
        </p:nvSpPr>
        <p:spPr>
          <a:xfrm>
            <a:off x="663961" y="2674269"/>
            <a:ext cx="419712" cy="443521"/>
          </a:xfrm>
          <a:prstGeom prst="ellipse">
            <a:avLst/>
          </a:prstGeom>
          <a:noFill/>
          <a:ln w="76200">
            <a:solidFill>
              <a:srgbClr val="BB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8C57FD-C96E-4735-B59B-C64931E5688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683" y="174348"/>
            <a:ext cx="2743200" cy="2943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939D329-7647-480A-A7B7-FBA9E5452BB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717" y="1830265"/>
            <a:ext cx="2497455" cy="21564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5A7BED9-0A37-4176-8A61-3A2581BEC467}"/>
              </a:ext>
            </a:extLst>
          </p:cNvPr>
          <p:cNvSpPr/>
          <p:nvPr/>
        </p:nvSpPr>
        <p:spPr>
          <a:xfrm>
            <a:off x="663961" y="2567440"/>
            <a:ext cx="583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42FBE95-062D-40E2-9D6E-7DF172569FA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602" y="1781597"/>
            <a:ext cx="2497455" cy="21564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7ADE8A2-1D79-48A7-857C-45D1F77B51FC}"/>
              </a:ext>
            </a:extLst>
          </p:cNvPr>
          <p:cNvSpPr/>
          <p:nvPr/>
        </p:nvSpPr>
        <p:spPr>
          <a:xfrm>
            <a:off x="5062124" y="2567440"/>
            <a:ext cx="561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1298F22-FF9C-4AB5-9B5A-F37839E1AA6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47" y="4555880"/>
            <a:ext cx="2511425" cy="215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9081D3-F903-4DF7-AFC8-6E66FB497B4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80" y="4340847"/>
            <a:ext cx="2402205" cy="21564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7C9F92F-CC58-4E08-A529-8F9F2FC4CB51}"/>
              </a:ext>
            </a:extLst>
          </p:cNvPr>
          <p:cNvSpPr/>
          <p:nvPr/>
        </p:nvSpPr>
        <p:spPr>
          <a:xfrm>
            <a:off x="811337" y="5428273"/>
            <a:ext cx="583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370B504-8F9B-4303-8AA0-2234D709CAA1}"/>
              </a:ext>
            </a:extLst>
          </p:cNvPr>
          <p:cNvSpPr/>
          <p:nvPr/>
        </p:nvSpPr>
        <p:spPr>
          <a:xfrm>
            <a:off x="4781438" y="5419077"/>
            <a:ext cx="583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3073" name="Picture 34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955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53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0" grpId="0"/>
      <p:bldP spid="13" grpId="0"/>
      <p:bldP spid="16" grpId="0"/>
      <p:bldP spid="1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31BC29B-1825-459F-A4F5-CE3F8DE3A1AC}"/>
              </a:ext>
            </a:extLst>
          </p:cNvPr>
          <p:cNvSpPr/>
          <p:nvPr/>
        </p:nvSpPr>
        <p:spPr>
          <a:xfrm>
            <a:off x="-293749" y="0"/>
            <a:ext cx="2313134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Lời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giải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471C9AF2-56B4-4012-A0D0-2CC378581DAB}"/>
                  </a:ext>
                </a:extLst>
              </p:cNvPr>
              <p:cNvSpPr/>
              <p:nvPr/>
            </p:nvSpPr>
            <p:spPr>
              <a:xfrm>
                <a:off x="-293749" y="613245"/>
                <a:ext cx="12192000" cy="4539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0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3200" i="0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200" i="0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3200" i="0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3200" i="0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  <a:ea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3200" b="0" i="0" smtClean="0">
                                <a:latin typeface="Cambria Math"/>
                                <a:ea typeface="Times New Roman" panose="020206030504050203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  <a:ea typeface="Times New Roman" panose="02020603050405020304" pitchFamily="18" charset="0"/>
                              </a:rPr>
                              <m:t>u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≥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  <a:ea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3200" b="0" i="0" smtClean="0">
                                <a:latin typeface="Cambria Math"/>
                                <a:ea typeface="Times New Roman" panose="020206030504050203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/>
                                <a:ea typeface="Times New Roman" panose="02020603050405020304" pitchFamily="18" charset="0"/>
                              </a:rPr>
                              <m:t>u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>
                  <a:latin typeface="Times New Roman (Headings)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bằng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cách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: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+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Giữ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phần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nằm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phía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trên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trục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hoành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+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Lấy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đối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xứng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phần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nằm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phía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dưới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trục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hoành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qua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trục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hoành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71C9AF2-56B4-4012-A0D0-2CC378581D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3749" y="613245"/>
                <a:ext cx="12192000" cy="4539704"/>
              </a:xfrm>
              <a:prstGeom prst="rect">
                <a:avLst/>
              </a:prstGeom>
              <a:blipFill>
                <a:blip r:embed="rId2"/>
                <a:stretch>
                  <a:fillRect r="-2050" b="-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32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5CA021DF-3CAB-4596-B499-FDA75076F3E0}"/>
                  </a:ext>
                </a:extLst>
              </p:cNvPr>
              <p:cNvSpPr/>
              <p:nvPr/>
            </p:nvSpPr>
            <p:spPr>
              <a:xfrm>
                <a:off x="0" y="154262"/>
                <a:ext cx="12192000" cy="1738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Câu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 (Headings)"/>
                  </a:rPr>
                  <a:t>40</a:t>
                </a:r>
                <a:r>
                  <a:rPr lang="vi-V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: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dưới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đây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diễn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Hãy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chọn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đáp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án</a:t>
                </a:r>
                <a:r>
                  <a:rPr lang="en-US" sz="32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CA021DF-3CAB-4596-B499-FDA75076F3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4262"/>
                <a:ext cx="12192000" cy="1738361"/>
              </a:xfrm>
              <a:prstGeom prst="rect">
                <a:avLst/>
              </a:prstGeom>
              <a:blipFill>
                <a:blip r:embed="rId2"/>
                <a:stretch>
                  <a:fillRect l="-1250" r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99A49F-F6F7-47EA-A9D4-DE5B7FEECAE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2880" y="1511128"/>
            <a:ext cx="11774658" cy="39269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A33D75-604B-4B02-91EE-69D0EB1E7F59}"/>
              </a:ext>
            </a:extLst>
          </p:cNvPr>
          <p:cNvSpPr/>
          <p:nvPr/>
        </p:nvSpPr>
        <p:spPr>
          <a:xfrm>
            <a:off x="-520505" y="5661957"/>
            <a:ext cx="12585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555" marR="0" algn="just">
              <a:spcBef>
                <a:spcPts val="0"/>
              </a:spcBef>
              <a:spcAft>
                <a:spcPts val="0"/>
              </a:spcAft>
              <a:tabLst>
                <a:tab pos="810260" algn="l"/>
                <a:tab pos="2070735" algn="l"/>
                <a:tab pos="2250440" algn="l"/>
                <a:tab pos="3420745" algn="l"/>
                <a:tab pos="3600450" algn="l"/>
                <a:tab pos="4770755" algn="l"/>
                <a:tab pos="4951095" algn="l"/>
              </a:tabLs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(I)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(III).     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(III).	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(I).	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(II).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0543FA0D-D8F3-45C1-9DE4-60B3A1D23901}"/>
              </a:ext>
            </a:extLst>
          </p:cNvPr>
          <p:cNvSpPr/>
          <p:nvPr/>
        </p:nvSpPr>
        <p:spPr>
          <a:xfrm>
            <a:off x="9551963" y="5746651"/>
            <a:ext cx="419712" cy="443521"/>
          </a:xfrm>
          <a:prstGeom prst="ellipse">
            <a:avLst/>
          </a:prstGeom>
          <a:noFill/>
          <a:ln w="76200">
            <a:solidFill>
              <a:srgbClr val="BB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3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93C4FFB0-D6E9-4DC9-926A-EBE531FAAAFA}"/>
                  </a:ext>
                </a:extLst>
              </p:cNvPr>
              <p:cNvSpPr/>
              <p:nvPr/>
            </p:nvSpPr>
            <p:spPr>
              <a:xfrm>
                <a:off x="-464234" y="502780"/>
                <a:ext cx="12192000" cy="5444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Lời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giải</a:t>
                </a:r>
                <a:endParaRPr lang="en-US" sz="3200" dirty="0">
                  <a:solidFill>
                    <a:srgbClr val="0000FF"/>
                  </a:solidFill>
                  <a:latin typeface="Times New Roman (Headings)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𝑚𝑥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tập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xác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ℝ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. Ta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′&lt;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⇔−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3200" i="1" dirty="0">
                  <a:latin typeface="Times New Roman (Headings)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&lt;−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(I)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′&lt;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suy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ra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nghịch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biến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, do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(I)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đúng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(II)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&lt;−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′&gt;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suy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ra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biến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, do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(II)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sai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(III)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&lt;−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′&gt;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suy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ra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đồng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biến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, do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đó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(III)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đúng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3C4FFB0-D6E9-4DC9-926A-EBE531FAAA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4234" y="502780"/>
                <a:ext cx="12192000" cy="5444952"/>
              </a:xfrm>
              <a:prstGeom prst="rect">
                <a:avLst/>
              </a:prstGeom>
              <a:blipFill>
                <a:blip r:embed="rId2"/>
                <a:stretch>
                  <a:fillRect t="-1007" r="-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6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7030" y="1277655"/>
                <a:ext cx="10546915" cy="3969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</a:t>
                </a:r>
                <a:r>
                  <a:rPr lang="nl-NL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: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: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   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  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≥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&amp;−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  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800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Giữ</a:t>
                </a:r>
                <a:r>
                  <a:rPr lang="en-US" sz="2800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phía</a:t>
                </a:r>
                <a:r>
                  <a:rPr lang="en-US" sz="2800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Ox</a:t>
                </a:r>
                <a:r>
                  <a:rPr lang="en-US" sz="2800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(C):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/>
                <a:r>
                  <a:rPr lang="en-US" sz="2800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Bỏ</a:t>
                </a:r>
                <a:r>
                  <a:rPr lang="en-US" sz="2800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phía</a:t>
                </a:r>
                <a:r>
                  <a:rPr lang="en-US" sz="2800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dưới</a:t>
                </a:r>
                <a:r>
                  <a:rPr lang="en-US" sz="2800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Ox</a:t>
                </a:r>
                <a:r>
                  <a:rPr lang="en-US" sz="2800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(C),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xứng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bị</a:t>
                </a:r>
                <a:r>
                  <a:rPr lang="en-US" sz="2800" b="1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bỏ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2800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Ox.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030" y="1277655"/>
                <a:ext cx="10546915" cy="3969998"/>
              </a:xfrm>
              <a:prstGeom prst="rect">
                <a:avLst/>
              </a:prstGeom>
              <a:blipFill rotWithShape="1">
                <a:blip r:embed="rId2"/>
                <a:stretch>
                  <a:fillRect l="-1156" t="-1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3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14E6796A-E5A6-4CFD-B18D-1E2336C1CFC8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823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Câu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 (Headings)"/>
                  </a:rPr>
                  <a:t>41</a:t>
                </a:r>
                <a:r>
                  <a:rPr lang="vi-V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: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vi-VN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4E6796A-E5A6-4CFD-B18D-1E2336C1CF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823559"/>
              </a:xfrm>
              <a:prstGeom prst="rect">
                <a:avLst/>
              </a:prstGeom>
              <a:blipFill>
                <a:blip r:embed="rId3"/>
                <a:stretch>
                  <a:fillRect l="-1250" b="-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960F11E-385B-46D7-AFDA-4B4A50C2742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23559"/>
            <a:ext cx="3309686" cy="302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841B349-254D-4480-AFBF-39053627736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244" y="823559"/>
            <a:ext cx="3770696" cy="302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759B5CF-6C8B-4EFB-B86E-BDDE6AA2604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88386"/>
            <a:ext cx="3309686" cy="302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240F6D1-3844-4B11-AAB3-23F875E0946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173" y="3845462"/>
            <a:ext cx="3726838" cy="30219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5A81E51-4AC1-44BB-AFFA-9F0E02142349}"/>
              </a:ext>
            </a:extLst>
          </p:cNvPr>
          <p:cNvSpPr/>
          <p:nvPr/>
        </p:nvSpPr>
        <p:spPr>
          <a:xfrm>
            <a:off x="1116867" y="2505019"/>
            <a:ext cx="583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F4EC6C-8EEF-440F-BC49-9B8ACC7714F0}"/>
              </a:ext>
            </a:extLst>
          </p:cNvPr>
          <p:cNvSpPr/>
          <p:nvPr/>
        </p:nvSpPr>
        <p:spPr>
          <a:xfrm>
            <a:off x="6015631" y="2505019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25F9C7D-CDA4-4FA6-9736-2D5712F96E9D}"/>
              </a:ext>
            </a:extLst>
          </p:cNvPr>
          <p:cNvSpPr/>
          <p:nvPr/>
        </p:nvSpPr>
        <p:spPr>
          <a:xfrm>
            <a:off x="1171575" y="5356413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0757CD6-B7BD-44AC-9A4C-096F93DB829F}"/>
              </a:ext>
            </a:extLst>
          </p:cNvPr>
          <p:cNvSpPr/>
          <p:nvPr/>
        </p:nvSpPr>
        <p:spPr>
          <a:xfrm>
            <a:off x="6096000" y="5364068"/>
            <a:ext cx="583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19A94736-165F-43E0-83D1-E112FE0B0A5D}"/>
              </a:ext>
            </a:extLst>
          </p:cNvPr>
          <p:cNvSpPr/>
          <p:nvPr/>
        </p:nvSpPr>
        <p:spPr>
          <a:xfrm>
            <a:off x="1137612" y="2583670"/>
            <a:ext cx="419712" cy="443521"/>
          </a:xfrm>
          <a:prstGeom prst="ellipse">
            <a:avLst/>
          </a:prstGeom>
          <a:noFill/>
          <a:ln w="76200">
            <a:solidFill>
              <a:srgbClr val="BB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34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47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1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347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347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145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1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145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2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2842F57E-B861-43B5-BBE2-195CBE2A0A84}"/>
                  </a:ext>
                </a:extLst>
              </p:cNvPr>
              <p:cNvSpPr/>
              <p:nvPr/>
            </p:nvSpPr>
            <p:spPr>
              <a:xfrm>
                <a:off x="590495" y="0"/>
                <a:ext cx="9031806" cy="803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42F57E-B861-43B5-BBE2-195CBE2A0A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95" y="0"/>
                <a:ext cx="9031806" cy="803618"/>
              </a:xfrm>
              <a:prstGeom prst="rect">
                <a:avLst/>
              </a:prstGeom>
              <a:blipFill>
                <a:blip r:embed="rId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236700-5609-4331-B8C5-309A0C6031D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964" y="0"/>
            <a:ext cx="2785021" cy="29694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BD166372-D9E9-4739-A4AD-3C0C41238731}"/>
                  </a:ext>
                </a:extLst>
              </p:cNvPr>
              <p:cNvSpPr/>
              <p:nvPr/>
            </p:nvSpPr>
            <p:spPr>
              <a:xfrm>
                <a:off x="-520505" y="716879"/>
                <a:ext cx="12712505" cy="5424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3200" i="1" smtClean="0"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  <a:ea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3200" i="1"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x</m:t>
                                  </m:r>
                                  <m:r>
                                    <a:rPr lang="en-US" sz="3200" i="0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200" i="0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x</m:t>
                                  </m:r>
                                  <m:r>
                                    <a:rPr lang="en-US" sz="3200" i="0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0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/>
                                  <a:ea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ế</m:t>
                              </m:r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/>
                                  <a:ea typeface="Times New Roman" panose="02020603050405020304" pitchFamily="18" charset="0"/>
                                </a:rPr>
                                <m:t>u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/>
                                  <a:ea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en-US" sz="3200" i="0">
                                  <a:latin typeface="Cambria Math"/>
                                  <a:ea typeface="Times New Roman" panose="02020603050405020304" pitchFamily="18" charset="0"/>
                                </a:rPr>
                                <m:t>≥−</m:t>
                              </m:r>
                              <m:r>
                                <a:rPr lang="en-US" sz="3200" i="0">
                                  <a:latin typeface="Cambria Math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0">
                                  <a:latin typeface="Cambria Math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x</m:t>
                                  </m:r>
                                  <m:r>
                                    <a:rPr lang="en-US" sz="3200" i="0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200" i="0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x</m:t>
                                  </m:r>
                                  <m:r>
                                    <a:rPr lang="en-US" sz="3200" i="0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0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/>
                                  <a:ea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ế</m:t>
                              </m:r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/>
                                  <a:ea typeface="Times New Roman" panose="02020603050405020304" pitchFamily="18" charset="0"/>
                                </a:rPr>
                                <m:t>u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 i="0">
                                  <a:latin typeface="Cambria Math"/>
                                  <a:ea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en-US" sz="3200" i="0">
                                  <a:latin typeface="Cambria Math"/>
                                  <a:ea typeface="Times New Roman" panose="02020603050405020304" pitchFamily="18" charset="0"/>
                                </a:rPr>
                                <m:t>&lt;−</m:t>
                              </m:r>
                              <m:r>
                                <a:rPr lang="en-US" sz="3200" i="0">
                                  <a:latin typeface="Cambria Math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latin typeface="Times New Roman (Headings)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bằng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cách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: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+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Giữ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phần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nằm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phía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bên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phải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+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Lấy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đối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xứng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phần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nằm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phía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bên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trái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qua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trục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hoành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D166372-D9E9-4739-A4AD-3C0C412387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0505" y="716879"/>
                <a:ext cx="12712505" cy="5424242"/>
              </a:xfrm>
              <a:prstGeom prst="rect">
                <a:avLst/>
              </a:prstGeom>
              <a:blipFill>
                <a:blip r:embed="rId4"/>
                <a:stretch>
                  <a:fillRect r="-1966" b="-2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10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DD05AF32-3E18-4A7F-BE2D-05C46400FF1D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2060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Câu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 (Headings)"/>
                  </a:rPr>
                  <a:t>42</a:t>
                </a:r>
                <a:r>
                  <a:rPr lang="vi-V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: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Cho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dưới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đây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diễn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</a:p>
              <a:p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D05AF32-3E18-4A7F-BE2D-05C46400F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060692"/>
              </a:xfrm>
              <a:prstGeom prst="rect">
                <a:avLst/>
              </a:prstGeom>
              <a:blipFill>
                <a:blip r:embed="rId2"/>
                <a:stretch>
                  <a:fillRect l="-1250" r="-2050" b="-6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D6CB182-D7E8-4FEA-97E5-E549634C53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501" y="1487711"/>
            <a:ext cx="11774657" cy="39375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1CC257E-1613-4324-AAB3-8C87838E9965}"/>
              </a:ext>
            </a:extLst>
          </p:cNvPr>
          <p:cNvSpPr/>
          <p:nvPr/>
        </p:nvSpPr>
        <p:spPr>
          <a:xfrm>
            <a:off x="-587080" y="5425268"/>
            <a:ext cx="12971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 marR="0" algn="just">
              <a:spcBef>
                <a:spcPts val="0"/>
              </a:spcBef>
              <a:spcAft>
                <a:spcPts val="0"/>
              </a:spcAft>
              <a:tabLst>
                <a:tab pos="810260" algn="l"/>
                <a:tab pos="2070735" algn="l"/>
                <a:tab pos="2250440" algn="l"/>
                <a:tab pos="3420745" algn="l"/>
                <a:tab pos="3600450" algn="l"/>
                <a:tab pos="4770755" algn="l"/>
                <a:tab pos="4951095" algn="l"/>
              </a:tabLs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(I)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(II).   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(I).	 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(I)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(III).	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(III).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51DEA9F-817B-487B-8FF5-35207E4F6420}"/>
              </a:ext>
            </a:extLst>
          </p:cNvPr>
          <p:cNvSpPr/>
          <p:nvPr/>
        </p:nvSpPr>
        <p:spPr>
          <a:xfrm>
            <a:off x="3503442" y="5481380"/>
            <a:ext cx="419712" cy="443521"/>
          </a:xfrm>
          <a:prstGeom prst="ellipse">
            <a:avLst/>
          </a:prstGeom>
          <a:noFill/>
          <a:ln w="76200">
            <a:solidFill>
              <a:srgbClr val="BB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1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D279EF39-12B9-4180-84E1-34DF5873B02E}"/>
                  </a:ext>
                </a:extLst>
              </p:cNvPr>
              <p:cNvSpPr/>
              <p:nvPr/>
            </p:nvSpPr>
            <p:spPr>
              <a:xfrm>
                <a:off x="-275772" y="385408"/>
                <a:ext cx="12192000" cy="3876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Lời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giải</a:t>
                </a:r>
                <a:endParaRPr lang="en-US" sz="3200" dirty="0">
                  <a:solidFill>
                    <a:srgbClr val="0000FF"/>
                  </a:solidFill>
                  <a:latin typeface="Times New Roman (Headings)"/>
                  <a:ea typeface="Times New Roman" panose="02020603050405020304" pitchFamily="18" charset="0"/>
                </a:endParaRP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tập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xác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ℝ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</a:p>
              <a:p>
                <a:pPr marL="630555" marR="0" algn="just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suy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′&gt;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∀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đi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qua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 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(I)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đúng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(II)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sai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vì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đi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qua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 </a:t>
                </a:r>
              </a:p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(III)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sai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vì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không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đi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qua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;−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279EF39-12B9-4180-84E1-34DF5873B0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5772" y="385408"/>
                <a:ext cx="12192000" cy="3876639"/>
              </a:xfrm>
              <a:prstGeom prst="rect">
                <a:avLst/>
              </a:prstGeom>
              <a:blipFill>
                <a:blip r:embed="rId2"/>
                <a:stretch>
                  <a:fillRect t="-1415" b="-4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51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DA24FDD1-0D41-4C1A-9F0C-4A9E6F22A391}"/>
                  </a:ext>
                </a:extLst>
              </p:cNvPr>
              <p:cNvSpPr/>
              <p:nvPr/>
            </p:nvSpPr>
            <p:spPr>
              <a:xfrm>
                <a:off x="0" y="0"/>
                <a:ext cx="12084148" cy="1908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vi-VN" sz="3200" b="1" dirty="0">
                    <a:solidFill>
                      <a:srgbClr val="FF0000"/>
                    </a:solidFill>
                    <a:latin typeface="+mj-lt"/>
                  </a:rPr>
                  <a:t>Câu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 (Headings)"/>
                  </a:rPr>
                  <a:t>43</a:t>
                </a:r>
                <a:r>
                  <a:rPr lang="vi-VN" sz="3200" b="1" dirty="0">
                    <a:solidFill>
                      <a:srgbClr val="FF0000"/>
                    </a:solidFill>
                    <a:latin typeface="Times New Roman (Headings)"/>
                  </a:rPr>
                  <a:t>: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Cho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 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như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1.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2 </a:t>
                </a:r>
                <a:r>
                  <a:rPr lang="en-US" sz="3200" dirty="0" err="1">
                    <a:latin typeface="Times New Roman (Headings)"/>
                  </a:rPr>
                  <a:t>là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của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hàm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số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nào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trong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các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đáp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án</a:t>
                </a:r>
                <a:r>
                  <a:rPr lang="en-US" sz="3200" dirty="0">
                    <a:latin typeface="Times New Roman (Headings)"/>
                  </a:rPr>
                  <a:t> A, B, C, D </a:t>
                </a:r>
                <a:r>
                  <a:rPr lang="en-US" sz="3200" dirty="0" err="1">
                    <a:latin typeface="Times New Roman (Headings)"/>
                  </a:rPr>
                  <a:t>dưới</a:t>
                </a:r>
                <a:r>
                  <a:rPr lang="en-US" sz="3200" dirty="0">
                    <a:latin typeface="Times New Roman (Headings)"/>
                  </a:rPr>
                  <a:t> </a:t>
                </a:r>
                <a:r>
                  <a:rPr lang="en-US" sz="3200" dirty="0" err="1">
                    <a:latin typeface="Times New Roman (Headings)"/>
                  </a:rPr>
                  <a:t>đây</a:t>
                </a:r>
                <a:r>
                  <a:rPr lang="en-US" sz="3200" dirty="0">
                    <a:latin typeface="Times New Roman (Headings)"/>
                  </a:rPr>
                  <a:t>?</a:t>
                </a:r>
              </a:p>
              <a:p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endParaRPr lang="en-US" dirty="0">
                  <a:latin typeface="Times New Roman (Headings)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A24FDD1-0D41-4C1A-9F0C-4A9E6F22A3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084148" cy="1908921"/>
              </a:xfrm>
              <a:prstGeom prst="rect">
                <a:avLst/>
              </a:prstGeom>
              <a:blipFill>
                <a:blip r:embed="rId2"/>
                <a:stretch>
                  <a:fillRect l="-1261" r="-2069" b="-9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32B7CAC-13B2-4ED4-AF4C-017483FA40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86266" y="1431980"/>
            <a:ext cx="3329350" cy="31489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392631F-7E3E-433C-859F-EE0BB7FE2A2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068" y="1457564"/>
            <a:ext cx="3424946" cy="31233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B50E0A15-308A-444C-8707-C7C5FFDA932A}"/>
                  </a:ext>
                </a:extLst>
              </p:cNvPr>
              <p:cNvSpPr/>
              <p:nvPr/>
            </p:nvSpPr>
            <p:spPr>
              <a:xfrm>
                <a:off x="0" y="5274020"/>
                <a:ext cx="12084147" cy="988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A.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  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50E0A15-308A-444C-8707-C7C5FFDA9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74020"/>
                <a:ext cx="12084147" cy="988412"/>
              </a:xfrm>
              <a:prstGeom prst="rect">
                <a:avLst/>
              </a:prstGeom>
              <a:blipFill>
                <a:blip r:embed="rId5"/>
                <a:stretch>
                  <a:fillRect r="-807" b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xmlns="" id="{FDE9CE31-E542-4A63-B151-6590B287789D}"/>
              </a:ext>
            </a:extLst>
          </p:cNvPr>
          <p:cNvSpPr/>
          <p:nvPr/>
        </p:nvSpPr>
        <p:spPr>
          <a:xfrm>
            <a:off x="648274" y="5607835"/>
            <a:ext cx="419712" cy="443521"/>
          </a:xfrm>
          <a:prstGeom prst="ellipse">
            <a:avLst/>
          </a:prstGeom>
          <a:noFill/>
          <a:ln w="76200">
            <a:solidFill>
              <a:srgbClr val="BB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4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2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D80B76AC-D7E9-4C22-B5E0-B3A6FBAF5F3C}"/>
                  </a:ext>
                </a:extLst>
              </p:cNvPr>
              <p:cNvSpPr/>
              <p:nvPr/>
            </p:nvSpPr>
            <p:spPr>
              <a:xfrm>
                <a:off x="140677" y="1260333"/>
                <a:ext cx="12332676" cy="1678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Nhìn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2 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thấy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( C)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phía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bên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dưới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trục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Ox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bị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bỏ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lấy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đối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xứng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bỏ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qua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trục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Ox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đồ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thị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hàm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. 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chọn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án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cs typeface="Times New Roman" panose="02020603050405020304" pitchFamily="18" charset="0"/>
                  </a:rPr>
                  <a:t> A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80B76AC-D7E9-4C22-B5E0-B3A6FBAF5F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77" y="1260333"/>
                <a:ext cx="12332676" cy="1678408"/>
              </a:xfrm>
              <a:prstGeom prst="rect">
                <a:avLst/>
              </a:prstGeom>
              <a:blipFill>
                <a:blip r:embed="rId2"/>
                <a:stretch>
                  <a:fillRect l="-1236" t="-800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6EFA2D-A9E3-4E02-B319-18E8E19F7A57}"/>
              </a:ext>
            </a:extLst>
          </p:cNvPr>
          <p:cNvSpPr/>
          <p:nvPr/>
        </p:nvSpPr>
        <p:spPr>
          <a:xfrm>
            <a:off x="0" y="224433"/>
            <a:ext cx="3048000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lvl="0" algn="ctr">
              <a:lnSpc>
                <a:spcPct val="115000"/>
              </a:lnSpc>
            </a:pPr>
            <a:r>
              <a:rPr lang="en-US" sz="3200" b="1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Lời</a:t>
            </a:r>
            <a:r>
              <a:rPr lang="en-US" sz="3200" b="1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giải</a:t>
            </a:r>
            <a:r>
              <a:rPr lang="en-US" sz="3200" b="1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 :</a:t>
            </a:r>
            <a:endParaRPr lang="en-US" sz="3200" dirty="0">
              <a:solidFill>
                <a:srgbClr val="0000FF"/>
              </a:solidFill>
              <a:latin typeface="Times New Roman (Headings)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2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1C64BA98-FE37-4C25-8E82-56B04717B8D4}"/>
                  </a:ext>
                </a:extLst>
              </p:cNvPr>
              <p:cNvSpPr/>
              <p:nvPr/>
            </p:nvSpPr>
            <p:spPr>
              <a:xfrm>
                <a:off x="0" y="210533"/>
                <a:ext cx="12192000" cy="1302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Câu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 (Headings)"/>
                  </a:rPr>
                  <a:t>44</a:t>
                </a:r>
                <a:r>
                  <a:rPr lang="vi-VN" sz="3200" b="1" dirty="0">
                    <a:solidFill>
                      <a:srgbClr val="FF0000"/>
                    </a:solidFill>
                    <a:latin typeface="Times New Roman (Headings)"/>
                  </a:rPr>
                  <a:t>:</a:t>
                </a:r>
                <a:r>
                  <a:rPr lang="fr-FR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fr-FR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fr-FR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fr-FR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fr-FR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fr-FR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/>
                            <a:ea typeface="Times New Roman" panose="02020603050405020304" pitchFamily="18" charset="0"/>
                          </a:rPr>
                          <m:t>𝑎𝑥</m:t>
                        </m:r>
                        <m:r>
                          <a:rPr lang="fr-FR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fr-FR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3200" i="1">
                            <a:latin typeface="Cambria Math"/>
                            <a:ea typeface="Times New Roman" panose="02020603050405020304" pitchFamily="18" charset="0"/>
                          </a:rPr>
                          <m:t>𝑐𝑥</m:t>
                        </m:r>
                        <m:r>
                          <a:rPr lang="fr-FR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fr-FR" sz="3200" i="1">
                            <a:latin typeface="Cambria Math"/>
                            <a:ea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như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hình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vẽ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sau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:</a:t>
                </a:r>
                <a:endParaRPr lang="en-US" sz="3200" dirty="0">
                  <a:latin typeface="Times New Roman (Headings)"/>
                  <a:ea typeface="Times New Roman" panose="02020603050405020304" pitchFamily="18" charset="0"/>
                </a:endParaRPr>
              </a:p>
              <a:p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endParaRPr lang="en-US" dirty="0">
                  <a:latin typeface="Times New Roman (Headings)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64BA98-FE37-4C25-8E82-56B04717B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0533"/>
                <a:ext cx="12192000" cy="1302088"/>
              </a:xfrm>
              <a:prstGeom prst="rect">
                <a:avLst/>
              </a:prstGeom>
              <a:blipFill>
                <a:blip r:embed="rId2"/>
                <a:stretch>
                  <a:fillRect l="-1250" b="-13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6D06622-430F-4A28-B1E7-D8769381D3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83152" y="858129"/>
            <a:ext cx="2461846" cy="268692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DB398727-C960-4A91-A646-C461F589E88E}"/>
                  </a:ext>
                </a:extLst>
              </p:cNvPr>
              <p:cNvSpPr/>
              <p:nvPr/>
            </p:nvSpPr>
            <p:spPr>
              <a:xfrm>
                <a:off x="0" y="1169749"/>
                <a:ext cx="10564837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635000" algn="l"/>
                    <a:tab pos="3810000" algn="l"/>
                  </a:tabLst>
                </a:pPr>
                <a:r>
                  <a:rPr lang="pt-BR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A.</a:t>
                </a:r>
                <a:r>
                  <a:rPr lang="pt-BR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;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;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pt-BR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pt-BR" sz="3200" b="1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pt-BR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B.</a:t>
                </a:r>
                <a:r>
                  <a:rPr lang="pt-BR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;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;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pt-BR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 (Headings)"/>
                  <a:ea typeface="Times New Roman" panose="02020603050405020304" pitchFamily="18" charset="0"/>
                </a:endParaRPr>
              </a:p>
              <a:p>
                <a:pPr algn="just">
                  <a:tabLst>
                    <a:tab pos="635000" algn="l"/>
                    <a:tab pos="3810000" algn="l"/>
                  </a:tabLst>
                </a:pPr>
                <a:r>
                  <a:rPr lang="pt-BR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C.</a:t>
                </a:r>
                <a:r>
                  <a:rPr lang="pt-BR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;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;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pt-BR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pt-BR" sz="3200" b="1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pt-BR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D.</a:t>
                </a:r>
                <a:r>
                  <a:rPr lang="pt-BR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;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;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pt-BR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 (Headings)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B398727-C960-4A91-A646-C461F589E8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69749"/>
                <a:ext cx="10564837" cy="1077218"/>
              </a:xfrm>
              <a:prstGeom prst="rect">
                <a:avLst/>
              </a:prstGeom>
              <a:blipFill>
                <a:blip r:embed="rId4"/>
                <a:stretch>
                  <a:fillRect l="-1443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30DD117-9D36-4261-B508-D5615BF7D322}"/>
              </a:ext>
            </a:extLst>
          </p:cNvPr>
          <p:cNvSpPr/>
          <p:nvPr/>
        </p:nvSpPr>
        <p:spPr>
          <a:xfrm>
            <a:off x="4587228" y="1233511"/>
            <a:ext cx="419712" cy="443521"/>
          </a:xfrm>
          <a:prstGeom prst="ellipse">
            <a:avLst/>
          </a:prstGeom>
          <a:noFill/>
          <a:ln w="76200">
            <a:solidFill>
              <a:srgbClr val="BB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AE04846-E664-44E1-8ED2-5B76FD25C740}"/>
              </a:ext>
            </a:extLst>
          </p:cNvPr>
          <p:cNvSpPr/>
          <p:nvPr/>
        </p:nvSpPr>
        <p:spPr>
          <a:xfrm>
            <a:off x="-471655" y="2558587"/>
            <a:ext cx="2947567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lvl="0" algn="ctr">
              <a:lnSpc>
                <a:spcPct val="115000"/>
              </a:lnSpc>
            </a:pPr>
            <a:r>
              <a:rPr lang="en-US" sz="3200" b="1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Lời</a:t>
            </a:r>
            <a:r>
              <a:rPr lang="en-US" sz="3200" b="1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giải</a:t>
            </a:r>
            <a:r>
              <a:rPr lang="en-US" sz="3200" b="1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 :</a:t>
            </a:r>
            <a:endParaRPr lang="en-US" sz="3200" dirty="0">
              <a:solidFill>
                <a:srgbClr val="0000FF"/>
              </a:solidFill>
              <a:latin typeface="Times New Roman (Headings)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167F024E-FE36-4661-9830-586FB7F22FBB}"/>
                  </a:ext>
                </a:extLst>
              </p:cNvPr>
              <p:cNvSpPr/>
              <p:nvPr/>
            </p:nvSpPr>
            <p:spPr>
              <a:xfrm>
                <a:off x="-168811" y="3284997"/>
                <a:ext cx="12013809" cy="2652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 đường tiệm cận đứng là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pt-BR" sz="3200" dirty="0">
                    <a:latin typeface="Times New Roman (Headings)"/>
                    <a:ea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pt-BR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 (Headings)"/>
                  <a:ea typeface="Times New Roman" panose="02020603050405020304" pitchFamily="18" charset="0"/>
                </a:endParaRPr>
              </a:p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3200" dirty="0">
                    <a:latin typeface="Times New Roman (Headings)"/>
                    <a:ea typeface="Times New Roman" panose="02020603050405020304" pitchFamily="18" charset="0"/>
                  </a:rPr>
                  <a:t>Để đường tiệm cận ngang là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pt-BR" sz="3200" dirty="0">
                    <a:latin typeface="Times New Roman (Headings)"/>
                    <a:ea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pt-BR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 (Headings)"/>
                  <a:ea typeface="Times New Roman" panose="02020603050405020304" pitchFamily="18" charset="0"/>
                </a:endParaRPr>
              </a:p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BR" sz="3200" dirty="0">
                    <a:latin typeface="Times New Roman (Headings)"/>
                    <a:ea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fr-FR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i="1">
                            <a:latin typeface="Cambria Math"/>
                            <a:ea typeface="Times New Roman" panose="02020603050405020304" pitchFamily="18" charset="0"/>
                          </a:rPr>
                          <m:t>𝑐𝑥</m:t>
                        </m:r>
                        <m:r>
                          <a:rPr lang="fr-FR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fr-FR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3200" i="1">
                            <a:latin typeface="Cambria Math"/>
                            <a:ea typeface="Times New Roman" panose="02020603050405020304" pitchFamily="18" charset="0"/>
                          </a:rPr>
                          <m:t>𝑐𝑥</m:t>
                        </m:r>
                        <m:r>
                          <a:rPr lang="fr-FR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fr-FR" sz="3200" i="1"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pt-BR" sz="3200" dirty="0">
                    <a:latin typeface="Times New Roman (Headings)"/>
                    <a:ea typeface="Times New Roman" panose="02020603050405020304" pitchFamily="18" charset="0"/>
                  </a:rPr>
                  <a:t>. Để đồ thị hàm số đi qua điểm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fr-FR" sz="3200" i="1">
                            <a:latin typeface="Cambria Math"/>
                            <a:ea typeface="Times New Roman" panose="02020603050405020304" pitchFamily="18" charset="0"/>
                          </a:rPr>
                          <m:t> ;</m:t>
                        </m:r>
                        <m:r>
                          <a:rPr lang="fr-FR" sz="3200" i="1">
                            <a:latin typeface="Cambria Math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pt-BR" sz="3200" dirty="0">
                    <a:latin typeface="Times New Roman (Headings)"/>
                    <a:ea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  <m:r>
                      <a:rPr lang="fr-FR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. </a:t>
                </a:r>
                <a:r>
                  <a:rPr lang="pt-BR" sz="3200" dirty="0">
                    <a:latin typeface="Times New Roman (Headings)"/>
                    <a:ea typeface="Times New Roman" panose="02020603050405020304" pitchFamily="18" charset="0"/>
                  </a:rPr>
                  <a:t>Vậy ta có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;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;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pt-BR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 (Headings)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67F024E-FE36-4661-9830-586FB7F22F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8811" y="3284997"/>
                <a:ext cx="12013809" cy="2652073"/>
              </a:xfrm>
              <a:prstGeom prst="rect">
                <a:avLst/>
              </a:prstGeom>
              <a:blipFill>
                <a:blip r:embed="rId5"/>
                <a:stretch>
                  <a:fillRect r="-558" b="-6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3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 animBg="1"/>
      <p:bldP spid="15" grpId="0"/>
      <p:bldP spid="1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7ADC75F4-B186-4FF6-BBD7-81370B9C3BED}"/>
                  </a:ext>
                </a:extLst>
              </p:cNvPr>
              <p:cNvSpPr/>
              <p:nvPr/>
            </p:nvSpPr>
            <p:spPr>
              <a:xfrm>
                <a:off x="0" y="140195"/>
                <a:ext cx="12192000" cy="1954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Câu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 (Headings)"/>
                  </a:rPr>
                  <a:t>45</a:t>
                </a:r>
                <a:r>
                  <a:rPr lang="vi-VN" sz="3200" b="1" dirty="0">
                    <a:solidFill>
                      <a:srgbClr val="FF0000"/>
                    </a:solidFill>
                    <a:latin typeface="Times New Roman (Headings)"/>
                  </a:rPr>
                  <a:t>: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Cho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Calibri" panose="020F0502020204030204" pitchFamily="34" charset="0"/>
                  </a:rPr>
                  <a:t>có</a:t>
                </a:r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Calibri" panose="020F0502020204030204" pitchFamily="34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Calibri" panose="020F0502020204030204" pitchFamily="34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Calibri" panose="020F0502020204030204" pitchFamily="34" charset="0"/>
                  </a:rPr>
                  <a:t>như</a:t>
                </a:r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Calibri" panose="020F0502020204030204" pitchFamily="34" charset="0"/>
                  </a:rPr>
                  <a:t>hình</a:t>
                </a:r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 1. </a:t>
                </a:r>
                <a:r>
                  <a:rPr lang="en-US" sz="3200" dirty="0" err="1">
                    <a:latin typeface="Times New Roman (Headings)"/>
                    <a:ea typeface="Calibri" panose="020F0502020204030204" pitchFamily="34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Calibri" panose="020F0502020204030204" pitchFamily="34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Calibri" panose="020F0502020204030204" pitchFamily="34" charset="0"/>
                  </a:rPr>
                  <a:t>hình</a:t>
                </a:r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 2 </a:t>
                </a:r>
                <a:r>
                  <a:rPr lang="en-US" sz="3200" dirty="0" err="1">
                    <a:latin typeface="Times New Roman (Headings)"/>
                    <a:ea typeface="Calibri" panose="020F0502020204030204" pitchFamily="34" charset="0"/>
                  </a:rPr>
                  <a:t>là</a:t>
                </a:r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Calibri" panose="020F0502020204030204" pitchFamily="34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Calibri" panose="020F0502020204030204" pitchFamily="34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Calibri" panose="020F0502020204030204" pitchFamily="34" charset="0"/>
                  </a:rPr>
                  <a:t>của</a:t>
                </a:r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Calibri" panose="020F0502020204030204" pitchFamily="34" charset="0"/>
                  </a:rPr>
                  <a:t>hàm</a:t>
                </a:r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Calibri" panose="020F0502020204030204" pitchFamily="34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Calibri" panose="020F0502020204030204" pitchFamily="34" charset="0"/>
                  </a:rPr>
                  <a:t>nào</a:t>
                </a:r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Calibri" panose="020F0502020204030204" pitchFamily="34" charset="0"/>
                  </a:rPr>
                  <a:t>sau</a:t>
                </a:r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Calibri" panose="020F0502020204030204" pitchFamily="34" charset="0"/>
                  </a:rPr>
                  <a:t>đây</a:t>
                </a:r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?</a:t>
                </a:r>
                <a:endParaRPr lang="en-US" sz="2800" dirty="0">
                  <a:latin typeface="Times New Roman (Headings)"/>
                  <a:ea typeface="Calibri" panose="020F0502020204030204" pitchFamily="34" charset="0"/>
                </a:endParaRPr>
              </a:p>
              <a:p>
                <a:r>
                  <a:rPr lang="fr-FR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endParaRPr lang="en-US" dirty="0">
                  <a:latin typeface="Times New Roman (Headings)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ADC75F4-B186-4FF6-BBD7-81370B9C3B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0195"/>
                <a:ext cx="12192000" cy="1954959"/>
              </a:xfrm>
              <a:prstGeom prst="rect">
                <a:avLst/>
              </a:prstGeom>
              <a:blipFill>
                <a:blip r:embed="rId2"/>
                <a:stretch>
                  <a:fillRect l="-1250" r="-2050" b="-9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3C3668-D952-4EB4-8138-0455928A29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10" y="1635017"/>
            <a:ext cx="11633980" cy="358796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2C08399F-0936-403B-B7DF-0E6B3434D014}"/>
                  </a:ext>
                </a:extLst>
              </p:cNvPr>
              <p:cNvSpPr/>
              <p:nvPr/>
            </p:nvSpPr>
            <p:spPr>
              <a:xfrm>
                <a:off x="0" y="5420368"/>
                <a:ext cx="12192000" cy="871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A.</a:t>
                </a:r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B.</a:t>
                </a:r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C.</a:t>
                </a:r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D.</a:t>
                </a:r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Times New Roman (Headings)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08399F-0936-403B-B7DF-0E6B3434D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20368"/>
                <a:ext cx="12192000" cy="871521"/>
              </a:xfrm>
              <a:prstGeom prst="rect">
                <a:avLst/>
              </a:prstGeom>
              <a:blipFill>
                <a:blip r:embed="rId4"/>
                <a:stretch>
                  <a:fillRect l="-1250" b="-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xmlns="" id="{570D798C-88DC-48C4-838C-39D65D0EA358}"/>
              </a:ext>
            </a:extLst>
          </p:cNvPr>
          <p:cNvSpPr/>
          <p:nvPr/>
        </p:nvSpPr>
        <p:spPr>
          <a:xfrm>
            <a:off x="6444164" y="5634367"/>
            <a:ext cx="419712" cy="443521"/>
          </a:xfrm>
          <a:prstGeom prst="ellipse">
            <a:avLst/>
          </a:prstGeom>
          <a:noFill/>
          <a:ln w="76200">
            <a:solidFill>
              <a:srgbClr val="BB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8ACE79F-AE99-4B81-9243-68CEFEE6366D}"/>
              </a:ext>
            </a:extLst>
          </p:cNvPr>
          <p:cNvSpPr/>
          <p:nvPr/>
        </p:nvSpPr>
        <p:spPr>
          <a:xfrm>
            <a:off x="161391" y="0"/>
            <a:ext cx="2947567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lvl="0" algn="ctr">
              <a:lnSpc>
                <a:spcPct val="115000"/>
              </a:lnSpc>
            </a:pPr>
            <a:r>
              <a:rPr lang="en-US" sz="3200" b="1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Lời</a:t>
            </a:r>
            <a:r>
              <a:rPr lang="en-US" sz="3200" b="1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giải</a:t>
            </a:r>
            <a:r>
              <a:rPr lang="en-US" sz="3200" b="1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 :</a:t>
            </a:r>
            <a:endParaRPr lang="en-US" sz="3200" dirty="0">
              <a:solidFill>
                <a:srgbClr val="0000FF"/>
              </a:solidFill>
              <a:latin typeface="Times New Roman (Headings)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E88A2306-C723-4C14-BE6B-197FEC275DA8}"/>
                  </a:ext>
                </a:extLst>
              </p:cNvPr>
              <p:cNvSpPr/>
              <p:nvPr/>
            </p:nvSpPr>
            <p:spPr>
              <a:xfrm>
                <a:off x="510079" y="613245"/>
                <a:ext cx="11681921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Sử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dụng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cách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suy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từ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</a:p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Cách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suy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:</a:t>
                </a:r>
              </a:p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+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Giữ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nguyên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phần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bên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phải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trục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Oy,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bỏ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phần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bên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trái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trục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Oy.</a:t>
                </a:r>
              </a:p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+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Lấy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đối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xứng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phần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bên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phải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trục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Oy qua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trục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Oy</a:t>
                </a:r>
              </a:p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+ Ta đ</a:t>
                </a:r>
                <a:r>
                  <a:rPr lang="vi-VN" sz="3200" dirty="0">
                    <a:latin typeface="Times New Roman (Headings)"/>
                    <a:ea typeface="Times New Roman" panose="02020603050405020304" pitchFamily="18" charset="0"/>
                  </a:rPr>
                  <a:t>ư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ợc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latin typeface="Times New Roman (Headings)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88A2306-C723-4C14-BE6B-197FEC275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79" y="613245"/>
                <a:ext cx="11681921" cy="3046988"/>
              </a:xfrm>
              <a:prstGeom prst="rect">
                <a:avLst/>
              </a:prstGeom>
              <a:blipFill>
                <a:blip r:embed="rId2"/>
                <a:stretch>
                  <a:fillRect t="-2806" b="-5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91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98B84E5-3D5A-4303-8163-259271C3D175}"/>
              </a:ext>
            </a:extLst>
          </p:cNvPr>
          <p:cNvSpPr txBox="1"/>
          <p:nvPr/>
        </p:nvSpPr>
        <p:spPr>
          <a:xfrm>
            <a:off x="9199815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D116311-D887-475E-A44A-4AC352C1DFBC}"/>
              </a:ext>
            </a:extLst>
          </p:cNvPr>
          <p:cNvSpPr txBox="1"/>
          <p:nvPr/>
        </p:nvSpPr>
        <p:spPr>
          <a:xfrm>
            <a:off x="7186864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A2A77EC-6A51-47F0-86B7-056DAF74C522}"/>
              </a:ext>
            </a:extLst>
          </p:cNvPr>
          <p:cNvSpPr txBox="1"/>
          <p:nvPr/>
        </p:nvSpPr>
        <p:spPr>
          <a:xfrm>
            <a:off x="5243764" y="2874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45C8C66-DF03-4067-9C7F-2C0016A87188}"/>
              </a:ext>
            </a:extLst>
          </p:cNvPr>
          <p:cNvSpPr txBox="1"/>
          <p:nvPr/>
        </p:nvSpPr>
        <p:spPr>
          <a:xfrm>
            <a:off x="3176839" y="28442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CE7376D-CD54-4F35-A381-BF158D6A3505}"/>
              </a:ext>
            </a:extLst>
          </p:cNvPr>
          <p:cNvSpPr txBox="1"/>
          <p:nvPr/>
        </p:nvSpPr>
        <p:spPr>
          <a:xfrm>
            <a:off x="1119439" y="28632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2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39452" y="1002082"/>
                <a:ext cx="10872592" cy="3969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  <a:sym typeface="Wingdings 2"/>
                  </a:rPr>
                  <a:t>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: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suy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: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𝑢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𝑢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&amp;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   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≥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&amp;−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Times New Roman" pitchFamily="18" charset="0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800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Giữ</a:t>
                </a:r>
                <a:r>
                  <a:rPr lang="en-US" sz="2800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nguyên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miền</a:t>
                </a:r>
                <a:r>
                  <a:rPr lang="en-US" sz="2800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≥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: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/>
                <a:r>
                  <a:rPr lang="en-US" sz="2800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Bỏ</a:t>
                </a:r>
                <a:r>
                  <a:rPr lang="en-US" sz="2800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u="sng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u="sng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miền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&lt;</m:t>
                    </m:r>
                    <m:r>
                      <a:rPr lang="en-US" sz="2800" i="1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xứng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bị</a:t>
                </a:r>
                <a:r>
                  <a:rPr lang="en-US" sz="2800" b="1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bỏ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qua </a:t>
                </a:r>
                <a:r>
                  <a:rPr lang="en-US" sz="2800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Ox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52" y="1002082"/>
                <a:ext cx="10872592" cy="3969998"/>
              </a:xfrm>
              <a:prstGeom prst="rect">
                <a:avLst/>
              </a:prstGeom>
              <a:blipFill rotWithShape="1">
                <a:blip r:embed="rId2"/>
                <a:stretch>
                  <a:fillRect l="-1121" t="-1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68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F3B3EDBB-4D9E-4055-851A-E512CEE03C15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786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Câu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 (Headings)"/>
                  </a:rPr>
                  <a:t>46</a:t>
                </a:r>
                <a:r>
                  <a:rPr lang="vi-VN" sz="3200" b="1" dirty="0">
                    <a:solidFill>
                      <a:srgbClr val="FF0000"/>
                    </a:solidFill>
                    <a:latin typeface="Times New Roman (Headings)"/>
                  </a:rPr>
                  <a:t>: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Cho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𝑎𝑥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𝑐𝑥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như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vẽ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bên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Chọn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đáp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án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đúng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: </a:t>
                </a:r>
              </a:p>
              <a:p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Calibri" panose="020F0502020204030204" pitchFamily="34" charset="0"/>
                  </a:rPr>
                  <a:t> </a:t>
                </a:r>
                <a:endParaRPr lang="en-US" dirty="0">
                  <a:latin typeface="Times New Roman (Headings)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3B3EDBB-4D9E-4055-851A-E512CEE03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786515"/>
              </a:xfrm>
              <a:prstGeom prst="rect">
                <a:avLst/>
              </a:prstGeom>
              <a:blipFill>
                <a:blip r:embed="rId3"/>
                <a:stretch>
                  <a:fillRect l="-1250" r="-2050" b="-10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FB500C-22FF-4D05-88F7-2CF3568BB79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243669" y="770865"/>
            <a:ext cx="3277992" cy="2658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C6EBA506-3527-4D7F-9C38-7E7102858427}"/>
                  </a:ext>
                </a:extLst>
              </p:cNvPr>
              <p:cNvSpPr/>
              <p:nvPr/>
            </p:nvSpPr>
            <p:spPr>
              <a:xfrm>
                <a:off x="670339" y="1294072"/>
                <a:ext cx="732011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A.</a:t>
                </a:r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  <a:ea typeface="Times New Roman" panose="02020603050405020304" pitchFamily="18" charset="0"/>
                      </a:rPr>
                      <m:t>𝑏𝑐</m:t>
                    </m:r>
                    <m:r>
                      <a:rPr lang="en-US" sz="3200" b="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b="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	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B.</a:t>
                </a:r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en-US" sz="3200" b="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b="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</a:p>
              <a:p>
                <a:pPr algn="just"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C.</a:t>
                </a:r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  <a:ea typeface="Times New Roman" panose="02020603050405020304" pitchFamily="18" charset="0"/>
                      </a:rPr>
                      <m:t>𝑎𝑐</m:t>
                    </m:r>
                    <m:r>
                      <a:rPr lang="en-US" sz="3200" b="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b="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	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D.</a:t>
                </a:r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/>
                        <a:ea typeface="Times New Roman" panose="02020603050405020304" pitchFamily="18" charset="0"/>
                      </a:rPr>
                      <m:t>𝑐𝑑</m:t>
                    </m:r>
                    <m:r>
                      <a:rPr lang="en-US" sz="3200" b="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b="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EBA506-3527-4D7F-9C38-7E7102858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39" y="1294072"/>
                <a:ext cx="7320110" cy="1077218"/>
              </a:xfrm>
              <a:prstGeom prst="rect">
                <a:avLst/>
              </a:prstGeom>
              <a:blipFill>
                <a:blip r:embed="rId5"/>
                <a:stretch>
                  <a:fillRect l="-2165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xmlns="" id="{A1ED0A83-77EC-4788-BCD7-B0C94A9622CB}"/>
              </a:ext>
            </a:extLst>
          </p:cNvPr>
          <p:cNvSpPr/>
          <p:nvPr/>
        </p:nvSpPr>
        <p:spPr>
          <a:xfrm>
            <a:off x="4474687" y="1375092"/>
            <a:ext cx="419712" cy="443521"/>
          </a:xfrm>
          <a:prstGeom prst="ellipse">
            <a:avLst/>
          </a:prstGeom>
          <a:noFill/>
          <a:ln w="76200">
            <a:solidFill>
              <a:srgbClr val="BB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E32E2DD-0CB5-412B-B347-D04AC108FD4F}"/>
              </a:ext>
            </a:extLst>
          </p:cNvPr>
          <p:cNvSpPr/>
          <p:nvPr/>
        </p:nvSpPr>
        <p:spPr>
          <a:xfrm>
            <a:off x="-355787" y="2217979"/>
            <a:ext cx="2947567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lvl="0" algn="ctr">
              <a:lnSpc>
                <a:spcPct val="115000"/>
              </a:lnSpc>
            </a:pPr>
            <a:r>
              <a:rPr lang="en-US" sz="3200" b="1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Lời</a:t>
            </a:r>
            <a:r>
              <a:rPr lang="en-US" sz="3200" b="1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giải</a:t>
            </a:r>
            <a:r>
              <a:rPr lang="en-US" sz="3200" b="1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 :</a:t>
            </a:r>
            <a:endParaRPr lang="en-US" sz="3200" dirty="0">
              <a:solidFill>
                <a:srgbClr val="0000FF"/>
              </a:solidFill>
              <a:latin typeface="Times New Roman (Headings)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26332ACF-A376-48D9-A463-9EADA6917289}"/>
                  </a:ext>
                </a:extLst>
              </p:cNvPr>
              <p:cNvSpPr/>
              <p:nvPr/>
            </p:nvSpPr>
            <p:spPr>
              <a:xfrm>
                <a:off x="-112542" y="2677912"/>
                <a:ext cx="12192000" cy="4151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Theo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như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đứng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endParaRPr lang="en-US" sz="3200" i="1" dirty="0">
                  <a:latin typeface="Times New Roman (Headings)"/>
                  <a:ea typeface="Times New Roman" panose="02020603050405020304" pitchFamily="18" charset="0"/>
                </a:endParaRPr>
              </a:p>
              <a:p>
                <a:pPr marL="63500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(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nằm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bên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phải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trục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)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𝑐𝑑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(1);</a:t>
                </a:r>
              </a:p>
              <a:p>
                <a:pPr marL="63500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ngang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(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nằm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trên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trục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𝑎𝑐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(2).</a:t>
                </a:r>
              </a:p>
              <a:p>
                <a:pPr marL="63500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Ngoài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ra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cắt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trục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tại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hoành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độ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mà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𝑎𝑐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𝑏𝑐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</a:p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Từ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(1), (2) ta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6332ACF-A376-48D9-A463-9EADA69172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542" y="2677912"/>
                <a:ext cx="12192000" cy="4151073"/>
              </a:xfrm>
              <a:prstGeom prst="rect">
                <a:avLst/>
              </a:prstGeom>
              <a:blipFill>
                <a:blip r:embed="rId6"/>
                <a:stretch>
                  <a:fillRect t="-2056" r="-2100" b="-3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35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  <p:bldP spid="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0FEC41AB-9223-44C0-8A23-73A307B18024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786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Câu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 (Headings)"/>
                  </a:rPr>
                  <a:t>47</a:t>
                </a:r>
                <a:r>
                  <a:rPr lang="vi-VN" sz="3200" b="1" dirty="0">
                    <a:solidFill>
                      <a:srgbClr val="FF0000"/>
                    </a:solidFill>
                    <a:latin typeface="Times New Roman (Headings)"/>
                  </a:rPr>
                  <a:t>: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Cho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𝑏𝑥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≠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)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bên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Khẳng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dưới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đây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đúng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</a:p>
              <a:p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FEC41AB-9223-44C0-8A23-73A307B180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786515"/>
              </a:xfrm>
              <a:prstGeom prst="rect">
                <a:avLst/>
              </a:prstGeom>
              <a:blipFill>
                <a:blip r:embed="rId2"/>
                <a:stretch>
                  <a:fillRect l="-1250" r="-2050" b="-9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7A02584-8B7B-4448-87FB-39242BE7DF7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0794" y="756521"/>
            <a:ext cx="3330599" cy="329956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1B2B9D93-CA06-4571-B865-26B80EF5526F}"/>
                  </a:ext>
                </a:extLst>
              </p:cNvPr>
              <p:cNvSpPr/>
              <p:nvPr/>
            </p:nvSpPr>
            <p:spPr>
              <a:xfrm>
                <a:off x="590843" y="1366897"/>
                <a:ext cx="7751298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pt-BR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A.</a:t>
                </a:r>
                <a:r>
                  <a:rPr lang="pt-BR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3200" dirty="0">
                    <a:latin typeface="Times New Roman (Headings)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3200" dirty="0">
                    <a:latin typeface="Times New Roman (Headings)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pt-BR" sz="3200" b="1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</a:p>
              <a:p>
                <a:pPr algn="just"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pt-BR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B.</a:t>
                </a:r>
                <a:r>
                  <a:rPr lang="pt-BR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3200" dirty="0">
                    <a:latin typeface="Times New Roman (Headings)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3200" dirty="0">
                    <a:latin typeface="Times New Roman (Headings)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pt-BR" sz="3200" b="1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</a:p>
              <a:p>
                <a:pPr algn="just"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pt-BR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C.</a:t>
                </a:r>
                <a:r>
                  <a:rPr lang="pt-BR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3200" dirty="0">
                    <a:latin typeface="Times New Roman (Headings)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3200" dirty="0">
                    <a:latin typeface="Times New Roman (Headings)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pt-BR" sz="3200" b="1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</a:p>
              <a:p>
                <a:pPr algn="just"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pt-BR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3200" dirty="0">
                    <a:latin typeface="Times New Roman (Headings)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3200" dirty="0">
                    <a:latin typeface="Times New Roman (Headings)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pt-BR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pt-BR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 (Headings)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B2B9D93-CA06-4571-B865-26B80EF55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43" y="1366897"/>
                <a:ext cx="7751298" cy="2062103"/>
              </a:xfrm>
              <a:prstGeom prst="rect">
                <a:avLst/>
              </a:prstGeom>
              <a:blipFill>
                <a:blip r:embed="rId4"/>
                <a:stretch>
                  <a:fillRect l="-2046" t="-4130" b="-8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xmlns="" id="{A0B6F9CE-2B1A-4808-8283-68B798303A0E}"/>
              </a:ext>
            </a:extLst>
          </p:cNvPr>
          <p:cNvSpPr/>
          <p:nvPr/>
        </p:nvSpPr>
        <p:spPr>
          <a:xfrm>
            <a:off x="618979" y="1462910"/>
            <a:ext cx="419712" cy="443521"/>
          </a:xfrm>
          <a:prstGeom prst="ellipse">
            <a:avLst/>
          </a:prstGeom>
          <a:noFill/>
          <a:ln w="76200">
            <a:solidFill>
              <a:srgbClr val="BB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8426381-E950-455E-BF3F-23B9DDB0E73B}"/>
              </a:ext>
            </a:extLst>
          </p:cNvPr>
          <p:cNvSpPr/>
          <p:nvPr/>
        </p:nvSpPr>
        <p:spPr>
          <a:xfrm>
            <a:off x="-882941" y="3270417"/>
            <a:ext cx="2947567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lvl="0" algn="ctr">
              <a:lnSpc>
                <a:spcPct val="115000"/>
              </a:lnSpc>
            </a:pPr>
            <a:r>
              <a:rPr lang="en-US" sz="3200" b="1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Lời</a:t>
            </a:r>
            <a:r>
              <a:rPr lang="en-US" sz="3200" b="1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giải</a:t>
            </a:r>
            <a:r>
              <a:rPr lang="en-US" sz="3200" b="1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 :</a:t>
            </a:r>
            <a:endParaRPr lang="en-US" sz="3200" dirty="0">
              <a:solidFill>
                <a:srgbClr val="0000FF"/>
              </a:solidFill>
              <a:latin typeface="Times New Roman (Headings)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071C0AD9-4C83-466F-90C6-7A6D11F857FD}"/>
                  </a:ext>
                </a:extLst>
              </p:cNvPr>
              <p:cNvSpPr/>
              <p:nvPr/>
            </p:nvSpPr>
            <p:spPr>
              <a:xfrm>
                <a:off x="-337624" y="4039376"/>
                <a:ext cx="12191999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Dựa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vào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vẽ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ngang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tiệm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cận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đứng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</a:p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nghịch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biến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trên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từng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khoảng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tập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xác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nên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endParaRPr lang="en-US" sz="3200" i="1" dirty="0">
                  <a:latin typeface="Times New Roman (Headings)"/>
                  <a:ea typeface="Times New Roman" panose="02020603050405020304" pitchFamily="18" charset="0"/>
                </a:endParaRPr>
              </a:p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đáp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án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B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đúng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71C0AD9-4C83-466F-90C6-7A6D11F85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7624" y="4039376"/>
                <a:ext cx="12191999" cy="2062103"/>
              </a:xfrm>
              <a:prstGeom prst="rect">
                <a:avLst/>
              </a:prstGeom>
              <a:blipFill>
                <a:blip r:embed="rId5"/>
                <a:stretch>
                  <a:fillRect t="-4142" b="-8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20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/>
      <p:bldP spid="1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AC7397A4-1B49-4A2D-A0A6-CCD2E352AAD3}"/>
                  </a:ext>
                </a:extLst>
              </p:cNvPr>
              <p:cNvSpPr/>
              <p:nvPr/>
            </p:nvSpPr>
            <p:spPr>
              <a:xfrm>
                <a:off x="0" y="0"/>
                <a:ext cx="8553157" cy="1751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Câu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 (Headings)"/>
                  </a:rPr>
                  <a:t>48</a:t>
                </a:r>
                <a:r>
                  <a:rPr lang="vi-VN" sz="3200" b="1" dirty="0">
                    <a:solidFill>
                      <a:srgbClr val="FF0000"/>
                    </a:solidFill>
                    <a:latin typeface="Times New Roman (Headings)"/>
                  </a:rPr>
                  <a:t>: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Cho </a:t>
                </a:r>
                <a:r>
                  <a:rPr lang="en-US" sz="3200" dirty="0" err="1">
                    <a:latin typeface="Times New Roman (Headings)"/>
                    <a:ea typeface="Calibri" panose="020F0502020204030204" pitchFamily="34" charset="0"/>
                  </a:rPr>
                  <a:t>hàm</a:t>
                </a:r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Calibri" panose="020F0502020204030204" pitchFamily="34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𝑎𝑥</m:t>
                        </m:r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𝑐𝑥</m:t>
                        </m:r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Calibri" panose="020F0502020204030204" pitchFamily="34" charset="0"/>
                  </a:rPr>
                  <a:t>có</a:t>
                </a:r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Calibri" panose="020F0502020204030204" pitchFamily="34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Calibri" panose="020F0502020204030204" pitchFamily="34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Calibri" panose="020F0502020204030204" pitchFamily="34" charset="0"/>
                  </a:rPr>
                  <a:t>như</a:t>
                </a:r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Calibri" panose="020F0502020204030204" pitchFamily="34" charset="0"/>
                  </a:rPr>
                  <a:t>hình</a:t>
                </a:r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Calibri" panose="020F0502020204030204" pitchFamily="34" charset="0"/>
                  </a:rPr>
                  <a:t>bên</a:t>
                </a:r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. </a:t>
                </a:r>
                <a:r>
                  <a:rPr lang="fr-FR" sz="3200" dirty="0" err="1">
                    <a:latin typeface="Times New Roman (Headings)"/>
                    <a:ea typeface="Calibri" panose="020F0502020204030204" pitchFamily="34" charset="0"/>
                  </a:rPr>
                  <a:t>Mệnh</a:t>
                </a:r>
                <a:r>
                  <a:rPr lang="fr-FR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Calibri" panose="020F0502020204030204" pitchFamily="34" charset="0"/>
                  </a:rPr>
                  <a:t>đề</a:t>
                </a:r>
                <a:r>
                  <a:rPr lang="fr-FR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Calibri" panose="020F0502020204030204" pitchFamily="34" charset="0"/>
                  </a:rPr>
                  <a:t>nào</a:t>
                </a:r>
                <a:r>
                  <a:rPr lang="fr-FR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Calibri" panose="020F0502020204030204" pitchFamily="34" charset="0"/>
                  </a:rPr>
                  <a:t>dưới</a:t>
                </a:r>
                <a:r>
                  <a:rPr lang="fr-FR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Calibri" panose="020F0502020204030204" pitchFamily="34" charset="0"/>
                  </a:rPr>
                  <a:t>đây</a:t>
                </a:r>
                <a:r>
                  <a:rPr lang="fr-FR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Calibri" panose="020F0502020204030204" pitchFamily="34" charset="0"/>
                  </a:rPr>
                  <a:t>đúng</a:t>
                </a:r>
                <a:r>
                  <a:rPr lang="fr-FR" sz="3200" dirty="0">
                    <a:latin typeface="Times New Roman (Headings)"/>
                    <a:ea typeface="Calibri" panose="020F0502020204030204" pitchFamily="34" charset="0"/>
                  </a:rPr>
                  <a:t>?</a:t>
                </a:r>
                <a:endParaRPr lang="en-US" sz="3200" dirty="0">
                  <a:latin typeface="Times New Roman (Headings)"/>
                  <a:ea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7397A4-1B49-4A2D-A0A6-CCD2E352AA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553157" cy="1751313"/>
              </a:xfrm>
              <a:prstGeom prst="rect">
                <a:avLst/>
              </a:prstGeom>
              <a:blipFill>
                <a:blip r:embed="rId3"/>
                <a:stretch>
                  <a:fillRect l="-1782" r="-2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576D8A-5120-4CD7-9348-1B56C9665A0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1632" y="-68184"/>
            <a:ext cx="2813537" cy="268388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BE05C8FF-0747-4CB5-89A6-761E15039C3B}"/>
                  </a:ext>
                </a:extLst>
              </p:cNvPr>
              <p:cNvSpPr/>
              <p:nvPr/>
            </p:nvSpPr>
            <p:spPr>
              <a:xfrm>
                <a:off x="0" y="1353056"/>
                <a:ext cx="832990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vi-VN" sz="3200" b="1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latin typeface="Times New Roman (Headings)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𝑐𝑑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B.</a:t>
                </a:r>
                <a:r>
                  <a:rPr lang="vi-VN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𝑏𝑐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latin typeface="Times New Roman (Headings)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endParaRPr lang="en-US" sz="3200" b="1" dirty="0">
                  <a:latin typeface="Times New Roman (Headings)"/>
                  <a:ea typeface="Times New Roman" panose="02020603050405020304" pitchFamily="18" charset="0"/>
                </a:endParaRPr>
              </a:p>
              <a:p>
                <a:pPr algn="just"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vi-VN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C.</a:t>
                </a:r>
                <a:r>
                  <a:rPr lang="vi-VN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𝑎𝑐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latin typeface="Times New Roman (Headings)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𝑏𝑑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D.</a:t>
                </a:r>
                <a:r>
                  <a:rPr lang="vi-VN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𝑏𝑑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latin typeface="Times New Roman (Headings)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 (Headings)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E05C8FF-0747-4CB5-89A6-761E15039C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53056"/>
                <a:ext cx="8329906" cy="1077218"/>
              </a:xfrm>
              <a:prstGeom prst="rect">
                <a:avLst/>
              </a:prstGeom>
              <a:blipFill>
                <a:blip r:embed="rId5"/>
                <a:stretch>
                  <a:fillRect l="-1830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6E264255-46CA-48A4-90AB-F6171FC9532B}"/>
                  </a:ext>
                </a:extLst>
              </p:cNvPr>
              <p:cNvSpPr/>
              <p:nvPr/>
            </p:nvSpPr>
            <p:spPr>
              <a:xfrm>
                <a:off x="-529434" y="2604984"/>
                <a:ext cx="12721434" cy="4480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Vì hàm số nghịch biến trên từng khoảng xác định nên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𝑏𝑐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, với mọi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≠−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𝑏𝑐</m:t>
                    </m:r>
                  </m:oMath>
                </a14:m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+mj-lt"/>
                  <a:ea typeface="Times New Roman" panose="02020603050405020304" pitchFamily="18" charset="0"/>
                </a:endParaRPr>
              </a:p>
              <a:p>
                <a:pPr marL="63500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Mặt khác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∩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𝑂𝑥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&gt;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vi-VN" sz="3200" b="1" dirty="0">
                    <a:latin typeface="+mj-lt"/>
                    <a:ea typeface="Times New Roman" panose="02020603050405020304" pitchFamily="18" charset="0"/>
                  </a:rPr>
                  <a:t>Loại A</a:t>
                </a:r>
                <a:endParaRPr lang="en-US" sz="3200" dirty="0">
                  <a:latin typeface="+mj-lt"/>
                  <a:ea typeface="Times New Roman" panose="02020603050405020304" pitchFamily="18" charset="0"/>
                </a:endParaRPr>
              </a:p>
              <a:p>
                <a:pPr marL="63500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∩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𝑂𝑦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vi-VN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𝑏𝑑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vi-VN" sz="3200" b="1" dirty="0">
                    <a:latin typeface="+mj-lt"/>
                    <a:ea typeface="Times New Roman" panose="02020603050405020304" pitchFamily="18" charset="0"/>
                  </a:rPr>
                  <a:t>Loại C</a:t>
                </a:r>
                <a:endParaRPr lang="en-US" sz="3200" dirty="0">
                  <a:latin typeface="+mj-lt"/>
                  <a:ea typeface="Times New Roman" panose="02020603050405020304" pitchFamily="18" charset="0"/>
                </a:endParaRPr>
              </a:p>
              <a:p>
                <a:pPr marL="63500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Từ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𝑎𝑑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vi-VN" sz="3200" b="1" dirty="0">
                    <a:latin typeface="+mj-lt"/>
                    <a:ea typeface="Times New Roman" panose="02020603050405020304" pitchFamily="18" charset="0"/>
                  </a:rPr>
                  <a:t>Loại D</a:t>
                </a:r>
                <a:endParaRPr lang="en-US" sz="3200" dirty="0">
                  <a:latin typeface="+mj-lt"/>
                  <a:ea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      </a:t>
                </a:r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Mặt khác, phương trình đường tiệm cận đứng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vi-VN" sz="32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𝑐𝑑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. 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       	</a:t>
                </a:r>
                <a:r>
                  <a:rPr lang="vi-VN" sz="3200" dirty="0">
                    <a:latin typeface="+mj-lt"/>
                    <a:ea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𝑏𝑐</m:t>
                    </m:r>
                    <m:r>
                      <a:rPr lang="vi-VN" sz="32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sz="3200" dirty="0">
                    <a:latin typeface="+mj-lt"/>
                  </a:rPr>
                  <a:t> </a:t>
                </a:r>
                <a:r>
                  <a:rPr lang="en-US" sz="3200" dirty="0">
                    <a:latin typeface="Times New Roman (Headings)"/>
                  </a:rPr>
                  <a:t>0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E264255-46CA-48A4-90AB-F6171FC95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9434" y="2604984"/>
                <a:ext cx="12721434" cy="4480970"/>
              </a:xfrm>
              <a:prstGeom prst="rect">
                <a:avLst/>
              </a:prstGeom>
              <a:blipFill>
                <a:blip r:embed="rId6"/>
                <a:stretch>
                  <a:fillRect l="-1198" t="-1905" r="-6133" b="-3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xmlns="" id="{78EEFA39-C03C-4BDB-B4E9-43857AB428A9}"/>
              </a:ext>
            </a:extLst>
          </p:cNvPr>
          <p:cNvSpPr/>
          <p:nvPr/>
        </p:nvSpPr>
        <p:spPr>
          <a:xfrm>
            <a:off x="3821696" y="1420008"/>
            <a:ext cx="419712" cy="443521"/>
          </a:xfrm>
          <a:prstGeom prst="ellipse">
            <a:avLst/>
          </a:prstGeom>
          <a:noFill/>
          <a:ln w="76200">
            <a:solidFill>
              <a:srgbClr val="BB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6975651-47EF-4E7A-A40B-141620041BEA}"/>
              </a:ext>
            </a:extLst>
          </p:cNvPr>
          <p:cNvSpPr/>
          <p:nvPr/>
        </p:nvSpPr>
        <p:spPr>
          <a:xfrm>
            <a:off x="-321726" y="2211007"/>
            <a:ext cx="2947567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lvl="0" algn="ctr">
              <a:lnSpc>
                <a:spcPct val="115000"/>
              </a:lnSpc>
            </a:pPr>
            <a:r>
              <a:rPr lang="en-US" sz="3200" b="1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Lời</a:t>
            </a:r>
            <a:r>
              <a:rPr lang="en-US" sz="3200" b="1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giải</a:t>
            </a:r>
            <a:r>
              <a:rPr lang="en-US" sz="3200" b="1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 :</a:t>
            </a:r>
            <a:endParaRPr lang="en-US" sz="3200" dirty="0">
              <a:solidFill>
                <a:srgbClr val="0000FF"/>
              </a:solidFill>
              <a:latin typeface="Times New Roman (Headings)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5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BB5CA866-2980-499D-B57F-05CB9D9471A9}"/>
                  </a:ext>
                </a:extLst>
              </p:cNvPr>
              <p:cNvSpPr/>
              <p:nvPr/>
            </p:nvSpPr>
            <p:spPr>
              <a:xfrm>
                <a:off x="114554" y="233848"/>
                <a:ext cx="11969594" cy="2268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3200" b="1" dirty="0">
                    <a:solidFill>
                      <a:srgbClr val="FF0000"/>
                    </a:solidFill>
                    <a:latin typeface="+mj-lt"/>
                  </a:rPr>
                  <a:t>Câu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 (Headings)"/>
                  </a:rPr>
                  <a:t>49</a:t>
                </a:r>
                <a:r>
                  <a:rPr lang="vi-VN" sz="3200" b="1" dirty="0">
                    <a:solidFill>
                      <a:srgbClr val="FF0000"/>
                    </a:solidFill>
                    <a:latin typeface="Times New Roman (Headings)"/>
                  </a:rPr>
                  <a:t>:</a:t>
                </a:r>
                <a:r>
                  <a:rPr lang="en-US" sz="3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Tìm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tất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cả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các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tham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𝑑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: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cắt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tại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biệt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sao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cho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dirty="0">
                    <a:latin typeface="+mj-lt"/>
                    <a:ea typeface="Calibri" panose="020F0502020204030204" pitchFamily="34" charset="0"/>
                  </a:rPr>
                  <a:t> </a:t>
                </a:r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B5CA866-2980-499D-B57F-05CB9D947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54" y="233848"/>
                <a:ext cx="11969594" cy="2268698"/>
              </a:xfrm>
              <a:prstGeom prst="rect">
                <a:avLst/>
              </a:prstGeom>
              <a:blipFill>
                <a:blip r:embed="rId2"/>
                <a:stretch>
                  <a:fillRect l="-1325" r="-2089" b="-7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D234133-4406-407F-9CBA-3F8F432C7261}"/>
                  </a:ext>
                </a:extLst>
              </p:cNvPr>
              <p:cNvSpPr/>
              <p:nvPr/>
            </p:nvSpPr>
            <p:spPr>
              <a:xfrm>
                <a:off x="309489" y="1915366"/>
                <a:ext cx="10564837" cy="1174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vi-VN" sz="3200" b="1" dirty="0">
                    <a:solidFill>
                      <a:srgbClr val="0000FF"/>
                    </a:solidFill>
                    <a:latin typeface="+mj-lt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±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vi-VN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B.</a:t>
                </a:r>
                <a:r>
                  <a:rPr lang="vi-VN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10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±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vi-VN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endParaRPr lang="en-US" sz="3200" b="1" dirty="0">
                  <a:latin typeface="Times New Roman (Headings)"/>
                  <a:ea typeface="Times New Roman" panose="02020603050405020304" pitchFamily="18" charset="0"/>
                </a:endParaRPr>
              </a:p>
              <a:p>
                <a:pPr algn="just"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vi-VN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C.</a:t>
                </a:r>
                <a:r>
                  <a:rPr lang="vi-VN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10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±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vi-VN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r>
                  <a:rPr lang="vi-VN" sz="3200" b="1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vi-VN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D.</a:t>
                </a:r>
                <a:r>
                  <a:rPr lang="vi-VN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±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vi-VN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 (Headings)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D234133-4406-407F-9CBA-3F8F432C7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9" y="1915366"/>
                <a:ext cx="10564837" cy="1174360"/>
              </a:xfrm>
              <a:prstGeom prst="rect">
                <a:avLst/>
              </a:prstGeom>
              <a:blipFill>
                <a:blip r:embed="rId3"/>
                <a:stretch>
                  <a:fillRect l="-1500" t="-2591" b="-16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xmlns="" id="{72459B99-99E8-4606-B912-883B67038A29}"/>
              </a:ext>
            </a:extLst>
          </p:cNvPr>
          <p:cNvSpPr/>
          <p:nvPr/>
        </p:nvSpPr>
        <p:spPr>
          <a:xfrm>
            <a:off x="331748" y="2059025"/>
            <a:ext cx="419712" cy="443521"/>
          </a:xfrm>
          <a:prstGeom prst="ellipse">
            <a:avLst/>
          </a:prstGeom>
          <a:noFill/>
          <a:ln w="76200">
            <a:solidFill>
              <a:srgbClr val="BB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701748F-5E44-4496-BDAF-5774E30C693A}"/>
              </a:ext>
            </a:extLst>
          </p:cNvPr>
          <p:cNvSpPr/>
          <p:nvPr/>
        </p:nvSpPr>
        <p:spPr>
          <a:xfrm>
            <a:off x="-504606" y="3089726"/>
            <a:ext cx="2947567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lvl="0" algn="ctr">
              <a:lnSpc>
                <a:spcPct val="115000"/>
              </a:lnSpc>
            </a:pPr>
            <a:r>
              <a:rPr lang="en-US" sz="3200" b="1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Lời</a:t>
            </a:r>
            <a:r>
              <a:rPr lang="en-US" sz="3200" b="1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giải</a:t>
            </a:r>
            <a:r>
              <a:rPr lang="en-US" sz="3200" b="1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 :</a:t>
            </a:r>
            <a:endParaRPr lang="en-US" sz="3200" dirty="0">
              <a:solidFill>
                <a:srgbClr val="0000FF"/>
              </a:solidFill>
              <a:latin typeface="Times New Roman (Headings)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63517C96-9FC1-42FD-A0EC-AAD20200657E}"/>
                  </a:ext>
                </a:extLst>
              </p:cNvPr>
              <p:cNvSpPr/>
              <p:nvPr/>
            </p:nvSpPr>
            <p:spPr>
              <a:xfrm>
                <a:off x="114554" y="3768275"/>
                <a:ext cx="11238074" cy="1283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 (Headings)"/>
                    <a:ea typeface="Times New Roman" panose="02020603050405020304" pitchFamily="18" charset="0"/>
                  </a:rPr>
                  <a:t>với</a:t>
                </a:r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≠−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3200" i="1" dirty="0">
                  <a:latin typeface="Times New Roman (Headings)"/>
                  <a:ea typeface="Times New Roman" panose="02020603050405020304" pitchFamily="18" charset="0"/>
                </a:endParaRPr>
              </a:p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3517C96-9FC1-42FD-A0EC-AAD2020065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54" y="3768275"/>
                <a:ext cx="11238074" cy="1283813"/>
              </a:xfrm>
              <a:prstGeom prst="rect">
                <a:avLst/>
              </a:prstGeom>
              <a:blipFill>
                <a:blip r:embed="rId4"/>
                <a:stretch>
                  <a:fillRect b="-14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77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B0644F9E-EE01-49E9-8D85-05410847857B}"/>
                  </a:ext>
                </a:extLst>
              </p:cNvPr>
              <p:cNvSpPr/>
              <p:nvPr/>
            </p:nvSpPr>
            <p:spPr>
              <a:xfrm>
                <a:off x="0" y="239151"/>
                <a:ext cx="12238892" cy="60625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lvl="0"/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Để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cắt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tại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phân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biệt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𝛥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4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</a:p>
              <a:p>
                <a:pPr marL="635000" lvl="0"/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</a:p>
              <a:p>
                <a:pPr marL="635000" lvl="0"/>
                <a:r>
                  <a:rPr lang="en-US" sz="3200" dirty="0" err="1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Vậy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⇔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16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4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Times New Roman" panose="02020603050405020304" pitchFamily="18" charset="0"/>
                      </a:rPr>
                      <m:t>8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 (Headings)"/>
                  <a:ea typeface="Times New Roman" panose="02020603050405020304" pitchFamily="18" charset="0"/>
                </a:endParaRPr>
              </a:p>
              <a:p>
                <a:pPr marL="635000"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10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Times New Roman (Headings)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0644F9E-EE01-49E9-8D85-0541084785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9151"/>
                <a:ext cx="12238892" cy="60625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7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D64590ED-F560-472E-B99B-E4AA36543898}"/>
              </a:ext>
            </a:extLst>
          </p:cNvPr>
          <p:cNvSpPr/>
          <p:nvPr/>
        </p:nvSpPr>
        <p:spPr>
          <a:xfrm>
            <a:off x="4727330" y="1086645"/>
            <a:ext cx="419712" cy="443521"/>
          </a:xfrm>
          <a:prstGeom prst="ellipse">
            <a:avLst/>
          </a:prstGeom>
          <a:noFill/>
          <a:ln w="76200">
            <a:solidFill>
              <a:srgbClr val="BB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03B8633-81AD-4C70-9216-F22125BA2DA3}"/>
              </a:ext>
            </a:extLst>
          </p:cNvPr>
          <p:cNvSpPr/>
          <p:nvPr/>
        </p:nvSpPr>
        <p:spPr>
          <a:xfrm>
            <a:off x="-659351" y="1600794"/>
            <a:ext cx="2947567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lvl="0" algn="ctr">
              <a:lnSpc>
                <a:spcPct val="115000"/>
              </a:lnSpc>
            </a:pPr>
            <a:r>
              <a:rPr lang="en-US" sz="3200" b="1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Lời</a:t>
            </a:r>
            <a:r>
              <a:rPr lang="en-US" sz="3200" b="1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giải</a:t>
            </a:r>
            <a:r>
              <a:rPr lang="en-US" sz="3200" b="1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 :</a:t>
            </a:r>
            <a:endParaRPr lang="en-US" sz="3200" dirty="0">
              <a:solidFill>
                <a:srgbClr val="0000FF"/>
              </a:solidFill>
              <a:latin typeface="Times New Roman (Headings)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FF9554AC-42DA-4995-BEEF-E1B92E62A9E8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387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vi-V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Câu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 (Headings)"/>
                  </a:rPr>
                  <a:t>50</a:t>
                </a:r>
                <a:r>
                  <a:rPr lang="vi-VN" sz="3200" b="1" dirty="0">
                    <a:solidFill>
                      <a:srgbClr val="FF0000"/>
                    </a:solidFill>
                    <a:latin typeface="Times New Roman (Headings)"/>
                  </a:rPr>
                  <a:t>: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Cho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hàm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𝑎𝑥</m:t>
                        </m:r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𝑏𝑥</m:t>
                        </m:r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thị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như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vẽ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 (Headings)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 (Headings)"/>
                  <a:ea typeface="Calibri" panose="020F0502020204030204" pitchFamily="34" charset="0"/>
                </a:endParaRPr>
              </a:p>
              <a:p>
                <a:r>
                  <a:rPr lang="en-US" sz="3200" dirty="0">
                    <a:solidFill>
                      <a:prstClr val="black"/>
                    </a:solidFill>
                    <a:latin typeface="Calibri Light"/>
                    <a:ea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F9554AC-42DA-4995-BEEF-E1B92E62A9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387496"/>
              </a:xfrm>
              <a:prstGeom prst="rect">
                <a:avLst/>
              </a:prstGeom>
              <a:blipFill>
                <a:blip r:embed="rId2"/>
                <a:stretch>
                  <a:fillRect l="-1250" b="-1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1B87BDA-BE10-498B-A60E-AD138FA990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7445" y="935649"/>
            <a:ext cx="3609975" cy="28765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DF8E22C5-BA65-4F03-8163-6092C969380A}"/>
                  </a:ext>
                </a:extLst>
              </p:cNvPr>
              <p:cNvSpPr/>
              <p:nvPr/>
            </p:nvSpPr>
            <p:spPr>
              <a:xfrm>
                <a:off x="165564" y="1016019"/>
                <a:ext cx="944267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635000" algn="l"/>
                    <a:tab pos="2222500" algn="l"/>
                    <a:tab pos="3810000" algn="l"/>
                    <a:tab pos="5397500" algn="l"/>
                  </a:tabLst>
                </a:pP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A.</a:t>
                </a:r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𝑇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	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B.</a:t>
                </a:r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𝑇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	      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C.</a:t>
                </a:r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𝑇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	    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 (Headings)"/>
                    <a:ea typeface="Times New Roman" panose="02020603050405020304" pitchFamily="18" charset="0"/>
                  </a:rPr>
                  <a:t>D.</a:t>
                </a:r>
                <a:r>
                  <a:rPr lang="en-US" sz="3200" b="1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𝑇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3200" dirty="0">
                  <a:latin typeface="Times New Roman (Headings)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8E22C5-BA65-4F03-8163-6092C9693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64" y="1016019"/>
                <a:ext cx="9442670" cy="584775"/>
              </a:xfrm>
              <a:prstGeom prst="rect">
                <a:avLst/>
              </a:prstGeom>
              <a:blipFill>
                <a:blip r:embed="rId4"/>
                <a:stretch>
                  <a:fillRect l="-1614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DC2726E4-922A-4A58-8540-2516B8EB8862}"/>
                  </a:ext>
                </a:extLst>
              </p:cNvPr>
              <p:cNvSpPr/>
              <p:nvPr/>
            </p:nvSpPr>
            <p:spPr>
              <a:xfrm>
                <a:off x="-242399" y="2323145"/>
                <a:ext cx="9752159" cy="4403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0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𝑏𝑥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 (Headings)"/>
                  <a:ea typeface="Times New Roman" panose="02020603050405020304" pitchFamily="18" charset="0"/>
                </a:endParaRPr>
              </a:p>
              <a:p>
                <a:pPr marL="63500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Dựa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vào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hàm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số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nghịch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biến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trên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tập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xác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định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⇒−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 (Headings)"/>
                  <a:ea typeface="Times New Roman" panose="02020603050405020304" pitchFamily="18" charset="0"/>
                </a:endParaRPr>
              </a:p>
              <a:p>
                <a:pPr marL="63500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Đồ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thị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có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hai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đường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tiệm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cận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và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 (Headings)"/>
                  <a:ea typeface="Times New Roman" panose="02020603050405020304" pitchFamily="18" charset="0"/>
                </a:endParaRPr>
              </a:p>
              <a:p>
                <a:pPr marL="6350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Khi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đó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Thỏa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mãn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Times New Roman" panose="020206030504050203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. </a:t>
                </a:r>
                <a:r>
                  <a:rPr lang="fr-FR" sz="3200" dirty="0" err="1">
                    <a:latin typeface="Times New Roman (Headings)"/>
                    <a:ea typeface="Times New Roman" panose="02020603050405020304" pitchFamily="18" charset="0"/>
                  </a:rPr>
                  <a:t>Vậy</a:t>
                </a:r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𝑇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fr-FR" sz="3200" dirty="0">
                    <a:latin typeface="Times New Roman (Headings)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 (Headings)"/>
                  <a:ea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 (Headings)"/>
                    <a:ea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C2726E4-922A-4A58-8540-2516B8EB88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2399" y="2323145"/>
                <a:ext cx="9752159" cy="4403641"/>
              </a:xfrm>
              <a:prstGeom prst="rect">
                <a:avLst/>
              </a:prstGeom>
              <a:blipFill>
                <a:blip r:embed="rId5"/>
                <a:stretch>
                  <a:fillRect r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93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16" y="1114816"/>
            <a:ext cx="99832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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, BBT)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</a:t>
            </a:r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BBT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tiệm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BBT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</a:t>
            </a:r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Casio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5">
            <a:extLst>
              <a:ext uri="{FF2B5EF4-FFF2-40B4-BE49-F238E27FC236}">
                <a16:creationId xmlns=""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5489" y="305041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2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4758" y="241405"/>
            <a:ext cx="6886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</a:t>
            </a:r>
            <a:r>
              <a:rPr lang="en-US" sz="28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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4757" y="579329"/>
                <a:ext cx="11787243" cy="5373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 smtClean="0">
                    <a:solidFill>
                      <a:srgbClr val="0000CC"/>
                    </a:solidFill>
                    <a:sym typeface="Wingdings 2"/>
                  </a:rPr>
                  <a:t></a:t>
                </a:r>
                <a:r>
                  <a:rPr lang="nl-NL" sz="2000" b="1" dirty="0">
                    <a:solidFill>
                      <a:srgbClr val="0000CC"/>
                    </a:solidFill>
                  </a:rPr>
                  <a:t>. </a:t>
                </a:r>
                <a:r>
                  <a:rPr lang="en-US" sz="2000" b="1" dirty="0" err="1">
                    <a:solidFill>
                      <a:srgbClr val="0000CC"/>
                    </a:solidFill>
                  </a:rPr>
                  <a:t>Phương</a:t>
                </a:r>
                <a:r>
                  <a:rPr lang="en-US" sz="20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</a:rPr>
                  <a:t>pháp</a:t>
                </a:r>
                <a:r>
                  <a:rPr lang="en-US" sz="20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</a:rPr>
                  <a:t>giải</a:t>
                </a:r>
                <a:r>
                  <a:rPr lang="en-US" sz="2000" b="1" dirty="0">
                    <a:solidFill>
                      <a:srgbClr val="0000CC"/>
                    </a:solidFill>
                  </a:rPr>
                  <a:t>:  </a:t>
                </a:r>
                <a:endParaRPr lang="en-US" sz="2000" dirty="0">
                  <a:solidFill>
                    <a:srgbClr val="0000CC"/>
                  </a:solidFill>
                </a:endParaRPr>
              </a:p>
              <a:p>
                <a:r>
                  <a:rPr lang="en-US" sz="2000" b="1" dirty="0" err="1">
                    <a:solidFill>
                      <a:srgbClr val="0000CC"/>
                    </a:solidFill>
                  </a:rPr>
                  <a:t>Hàm</a:t>
                </a:r>
                <a:r>
                  <a:rPr lang="en-US" sz="20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</a:rPr>
                  <a:t>số</a:t>
                </a:r>
                <a:r>
                  <a:rPr lang="en-US" sz="20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</a:rPr>
                  <a:t>nhất</a:t>
                </a:r>
                <a:r>
                  <a:rPr lang="en-US" sz="20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b="1" dirty="0" err="1">
                    <a:solidFill>
                      <a:srgbClr val="0000CC"/>
                    </a:solidFill>
                  </a:rPr>
                  <a:t>biến</a:t>
                </a:r>
                <a:r>
                  <a:rPr lang="en-US" sz="2000" b="1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𝑎𝑥</m:t>
                        </m:r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𝑐𝑥</m:t>
                        </m:r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  <m:r>
                      <m:rPr>
                        <m:nor/>
                      </m:rPr>
                      <a:rPr lang="en-US" sz="2000">
                        <a:solidFill>
                          <a:srgbClr val="0000CC"/>
                        </a:solidFill>
                      </a:rPr>
                      <m:t>   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𝑎𝑑</m:t>
                        </m:r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𝑏𝑐</m:t>
                        </m:r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en-US" sz="2000" dirty="0">
                  <a:solidFill>
                    <a:srgbClr val="0000CC"/>
                  </a:solidFill>
                </a:endParaRPr>
              </a:p>
              <a:p>
                <a:r>
                  <a:rPr lang="nl-NL" sz="2000" dirty="0">
                    <a:solidFill>
                      <a:srgbClr val="0000CC"/>
                    </a:solidFill>
                  </a:rPr>
                  <a:t>+) Tập xác định: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𝐷</m:t>
                    </m:r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𝑅</m:t>
                    </m:r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>
                  <a:solidFill>
                    <a:srgbClr val="0000CC"/>
                  </a:solidFill>
                </a:endParaRPr>
              </a:p>
              <a:p>
                <a:r>
                  <a:rPr lang="nl-NL" sz="2000" dirty="0">
                    <a:solidFill>
                      <a:srgbClr val="0000CC"/>
                    </a:solidFill>
                  </a:rPr>
                  <a:t>+) Đạo hàm: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𝑎𝑑</m:t>
                        </m:r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𝑏𝑐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𝑐𝑥</m:t>
                                </m:r>
                                <m:r>
                                  <a:rPr lang="en-US" sz="20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</a:p>
              <a:p>
                <a:r>
                  <a:rPr lang="nl-NL" sz="2000" i="1" dirty="0">
                    <a:solidFill>
                      <a:srgbClr val="0000CC"/>
                    </a:solidFill>
                  </a:rPr>
                  <a:t>	- Nếu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𝑎𝑑</m:t>
                    </m:r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𝑏𝑐</m:t>
                    </m:r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&gt;</m:t>
                    </m:r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nl-NL" sz="2000" i="1" dirty="0">
                    <a:solidFill>
                      <a:srgbClr val="0000CC"/>
                    </a:solidFill>
                  </a:rPr>
                  <a:t>hàm số đồng biến trên từng khoảng xác định. Đồ thị nằm góc phần tư 2 và 4.</a:t>
                </a:r>
                <a:endParaRPr lang="en-US" sz="2000" dirty="0">
                  <a:solidFill>
                    <a:srgbClr val="0000CC"/>
                  </a:solidFill>
                </a:endParaRPr>
              </a:p>
              <a:p>
                <a:r>
                  <a:rPr lang="nl-NL" sz="2000" i="1" dirty="0">
                    <a:solidFill>
                      <a:srgbClr val="0000CC"/>
                    </a:solidFill>
                  </a:rPr>
                  <a:t>	- Nếu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𝑎𝑑</m:t>
                    </m:r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−</m:t>
                    </m:r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𝑏𝑐</m:t>
                    </m:r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&lt;</m:t>
                    </m:r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nl-NL" sz="2000" i="1" dirty="0">
                    <a:solidFill>
                      <a:srgbClr val="0000CC"/>
                    </a:solidFill>
                  </a:rPr>
                  <a:t>hàm số nghịch biến trên từng khoảng xác định. Đồ thị nằm góc phần tư 1 và 3.</a:t>
                </a:r>
                <a:endParaRPr lang="en-US" sz="2000" dirty="0">
                  <a:solidFill>
                    <a:srgbClr val="0000CC"/>
                  </a:solidFill>
                </a:endParaRPr>
              </a:p>
              <a:p>
                <a:r>
                  <a:rPr lang="nl-NL" sz="2000" dirty="0">
                    <a:solidFill>
                      <a:srgbClr val="0000CC"/>
                    </a:solidFill>
                  </a:rPr>
                  <a:t>+) Đồ thị hàm số có: TCĐ: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nl-NL" sz="2000" dirty="0">
                    <a:solidFill>
                      <a:srgbClr val="0000CC"/>
                    </a:solidFill>
                  </a:rPr>
                  <a:t> và TCN: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0000CC"/>
                  </a:solidFill>
                </a:endParaRPr>
              </a:p>
              <a:p>
                <a:r>
                  <a:rPr lang="en-US" sz="2000" dirty="0">
                    <a:solidFill>
                      <a:srgbClr val="0000CC"/>
                    </a:solidFill>
                  </a:rPr>
                  <a:t>+)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Giao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với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trục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Oy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tại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điểm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𝑑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</a:p>
              <a:p>
                <a:r>
                  <a:rPr lang="nl-NL" sz="2000" dirty="0">
                    <a:solidFill>
                      <a:srgbClr val="0000CC"/>
                    </a:solidFill>
                  </a:rPr>
                  <a:t>+) Đồ thị có tâm đối xứng: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𝑐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>
                  <a:solidFill>
                    <a:srgbClr val="0000CC"/>
                  </a:solidFill>
                </a:endParaRPr>
              </a:p>
              <a:p>
                <a:r>
                  <a:rPr lang="nl-NL" sz="2000" b="1" dirty="0">
                    <a:solidFill>
                      <a:srgbClr val="0000CC"/>
                    </a:solidFill>
                  </a:rPr>
                  <a:t>        </a:t>
                </a:r>
                <a:r>
                  <a:rPr lang="nl-NL" sz="2000" b="1" dirty="0">
                    <a:solidFill>
                      <a:srgbClr val="0000CC"/>
                    </a:solidFill>
                    <a:sym typeface="Wingdings 2"/>
                  </a:rPr>
                  <a:t></a:t>
                </a:r>
                <a:r>
                  <a:rPr lang="nl-NL" sz="2000" b="1" dirty="0">
                    <a:solidFill>
                      <a:srgbClr val="0000CC"/>
                    </a:solidFill>
                  </a:rPr>
                  <a:t>.</a:t>
                </a:r>
                <a:r>
                  <a:rPr lang="en-US" sz="2000" b="1" dirty="0">
                    <a:solidFill>
                      <a:srgbClr val="0000CC"/>
                    </a:solidFill>
                  </a:rPr>
                  <a:t>Casio: </a:t>
                </a:r>
                <a:r>
                  <a:rPr lang="en-US" sz="2000" dirty="0">
                    <a:solidFill>
                      <a:srgbClr val="0000CC"/>
                    </a:solidFill>
                  </a:rPr>
                  <a:t>(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Nếu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có</a:t>
                </a:r>
                <a:r>
                  <a:rPr lang="en-US" sz="2000" dirty="0">
                    <a:solidFill>
                      <a:srgbClr val="0000CC"/>
                    </a:solidFill>
                  </a:rPr>
                  <a:t>)</a:t>
                </a:r>
              </a:p>
              <a:p>
                <a:r>
                  <a:rPr lang="en-US" sz="2000" dirty="0">
                    <a:solidFill>
                      <a:srgbClr val="0000CC"/>
                    </a:solidFill>
                  </a:rPr>
                  <a:t>+)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Tính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𝑑𝑥</m:t>
                        </m:r>
                      </m:den>
                    </m:f>
                    <m:sSub>
                      <m:sSubPr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𝑎𝑥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𝑐𝑥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&gt;</m:t>
                    </m:r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rgbClr val="0000CC"/>
                    </a:solidFill>
                  </a:rPr>
                  <a:t> (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trong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đó</a:t>
                </a:r>
                <a:r>
                  <a:rPr lang="en-US" sz="2000" dirty="0">
                    <a:solidFill>
                      <a:srgbClr val="0000CC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lấy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là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điểm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bất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kỳ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thuộc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tập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xác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định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của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hàm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số</a:t>
                </a:r>
                <a:r>
                  <a:rPr lang="en-US" sz="2000" dirty="0">
                    <a:solidFill>
                      <a:srgbClr val="0000CC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≠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CC"/>
                    </a:solidFill>
                  </a:rPr>
                  <a:t>)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thì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hàm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số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đồng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biến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trên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các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khoảng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xác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định</a:t>
                </a:r>
                <a:r>
                  <a:rPr lang="en-US" sz="2000" dirty="0">
                    <a:solidFill>
                      <a:srgbClr val="0000CC"/>
                    </a:solidFill>
                  </a:rPr>
                  <a:t>.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Ngược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lại</a:t>
                </a:r>
                <a:r>
                  <a:rPr lang="en-US" sz="2000" dirty="0">
                    <a:solidFill>
                      <a:srgbClr val="0000CC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thì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hàm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số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nghịch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biến</a:t>
                </a:r>
                <a:r>
                  <a:rPr lang="en-US" sz="2000" dirty="0">
                    <a:solidFill>
                      <a:srgbClr val="0000CC"/>
                    </a:solidFill>
                  </a:rPr>
                  <a:t>.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Từ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đó</a:t>
                </a:r>
                <a:r>
                  <a:rPr lang="en-US" sz="2000" dirty="0">
                    <a:solidFill>
                      <a:srgbClr val="0000CC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suy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ra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dạng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đồ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thị</a:t>
                </a:r>
                <a:r>
                  <a:rPr lang="en-US" sz="2000" dirty="0">
                    <a:solidFill>
                      <a:srgbClr val="0000CC"/>
                    </a:solidFill>
                  </a:rPr>
                  <a:t>.</a:t>
                </a:r>
              </a:p>
              <a:p>
                <a:r>
                  <a:rPr lang="en-US" sz="2000" dirty="0">
                    <a:solidFill>
                      <a:srgbClr val="0000CC"/>
                    </a:solidFill>
                  </a:rPr>
                  <a:t>    +)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Giao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với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trục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Oy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tại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CC"/>
                    </a:solidFill>
                  </a:rPr>
                  <a:t>điểm</a:t>
                </a:r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𝑑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000" dirty="0">
                    <a:solidFill>
                      <a:srgbClr val="0000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57" y="579329"/>
                <a:ext cx="11787243" cy="5373202"/>
              </a:xfrm>
              <a:prstGeom prst="rect">
                <a:avLst/>
              </a:prstGeom>
              <a:blipFill rotWithShape="1">
                <a:blip r:embed="rId2"/>
                <a:stretch>
                  <a:fillRect l="-517" t="-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88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406</TotalTime>
  <Words>8560</Words>
  <PresentationFormat>Custom</PresentationFormat>
  <Paragraphs>578</Paragraphs>
  <Slides>75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75</vt:i4>
      </vt:variant>
    </vt:vector>
  </HeadingPairs>
  <TitlesOfParts>
    <vt:vector size="79" baseType="lpstr">
      <vt:lpstr>Office Theme</vt:lpstr>
      <vt:lpstr>Bitmap Image</vt:lpstr>
      <vt:lpstr>GraphFile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2020-02-29T15:09:00Z</dcterms:modified>
</cp:coreProperties>
</file>