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61" r:id="rId4"/>
    <p:sldId id="263" r:id="rId5"/>
    <p:sldId id="262" r:id="rId6"/>
    <p:sldId id="264" r:id="rId7"/>
    <p:sldId id="265" r:id="rId8"/>
    <p:sldId id="269" r:id="rId9"/>
    <p:sldId id="266" r:id="rId10"/>
    <p:sldId id="267" r:id="rId11"/>
    <p:sldId id="270"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FF3300"/>
    <a:srgbClr val="FFFF66"/>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6" d="100"/>
          <a:sy n="66" d="100"/>
        </p:scale>
        <p:origin x="7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BEB084-AEC9-4CBE-B7D9-72854F247C13}" type="datetimeFigureOut">
              <a:rPr lang="en-US" smtClean="0"/>
              <a:t>8/23/2022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CA196C-4AE5-4315-8A50-E6C2FC32574B}" type="slidenum">
              <a:rPr lang="en-US" smtClean="0"/>
              <a:t>‹#›</a:t>
            </a:fld>
            <a:endParaRPr lang="en-US"/>
          </a:p>
        </p:txBody>
      </p:sp>
    </p:spTree>
    <p:extLst>
      <p:ext uri="{BB962C8B-B14F-4D97-AF65-F5344CB8AC3E}">
        <p14:creationId xmlns:p14="http://schemas.microsoft.com/office/powerpoint/2010/main" val="3405532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1098-F81B-BC87-E23A-5FDEA69DC2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714659-AB76-455A-8F57-6C61746C70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10BE8D-6D06-F074-594B-7222D54042FA}"/>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A911F48F-A250-9472-2BD6-1529EECBBC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FB6ACA-99DA-161C-3C5A-6684E38B186A}"/>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2792896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17E55-46C8-9A77-8FA4-5472F2DA9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E72206-88F3-7BE8-96CC-D8520B1F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AF4A8-A65F-3EDB-6085-10EA30A269EC}"/>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0C970324-3263-B190-7571-12F2A7F69F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70369-FE8C-36AC-DDD8-5B649700CD91}"/>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291700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E95250-2962-3272-AF4B-6B06DCD6645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3A6E59-9817-E8B7-4F95-56D1B1FF90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0802AB-5759-9620-5369-7C24EFECE09A}"/>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422B78ED-D9B4-B876-0A9B-4A1804D168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199DE6-9347-E3BC-954E-B0B9B87B36B6}"/>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4051442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BA5E6-49FD-8356-0F40-A95DC48C4C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415DBB-EC9E-650B-3398-2599595FB5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D2BE43-D1A9-6D49-F624-F2BE8189AF76}"/>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616B4EFB-3733-43D0-C45C-1BF09BACB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671FC-28F5-E0B9-66A5-0C2F26235B63}"/>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1931211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51570-B46D-F52F-27BF-3A285C8F6A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F2399C-908C-494C-D853-C79F1FE533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4C7244-A4DF-AFBD-31DB-70CFFEF2114B}"/>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6B99EA52-C3DF-F99C-2EA2-8F61CAD7BD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B39F2-E2B7-E4E3-8AB8-BE42EFACE6FB}"/>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1103403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01409-363F-78B7-EB8F-9A9A0A7A01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B0842F-3F3E-4966-040A-265905F96C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2462EA-E161-3E4E-EF4F-90107C23B4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E47D3A-B07D-C381-B1C3-0D4B38F4D764}"/>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6" name="Footer Placeholder 5">
            <a:extLst>
              <a:ext uri="{FF2B5EF4-FFF2-40B4-BE49-F238E27FC236}">
                <a16:creationId xmlns:a16="http://schemas.microsoft.com/office/drawing/2014/main" id="{0441DB03-29F1-3BF8-D942-D8347DA7B2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9863AC-6403-8634-4BA7-2D2D11EEBA5B}"/>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2651918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27496-CBBE-DC7D-AE96-86DCC14EDA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517629-A0D7-53A1-607E-C04242B955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EFAB7B-63C8-E3E9-0568-9A4776CF5A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55FFBE-2A5E-41D2-2630-7B7F78F2DA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9EFFCF-7912-39D0-F5D7-2EE633E6705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2A7B1C-97B6-D81C-1277-4ADB870C5C73}"/>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8" name="Footer Placeholder 7">
            <a:extLst>
              <a:ext uri="{FF2B5EF4-FFF2-40B4-BE49-F238E27FC236}">
                <a16:creationId xmlns:a16="http://schemas.microsoft.com/office/drawing/2014/main" id="{7F0B113D-3F42-325C-943D-50A65371612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AA005A-2AD3-28B5-8A86-9D1D5E40F433}"/>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16049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58FA9-9C0E-E665-3A5A-6CEBA347AD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03F052-6AB8-0B72-731C-564A9B7BC5BA}"/>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4" name="Footer Placeholder 3">
            <a:extLst>
              <a:ext uri="{FF2B5EF4-FFF2-40B4-BE49-F238E27FC236}">
                <a16:creationId xmlns:a16="http://schemas.microsoft.com/office/drawing/2014/main" id="{D40850A5-511B-0E07-D20B-60BFD997AC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0DC1CB-2B5F-F11B-9107-6D3873AC8560}"/>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2692002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AB0CE1-F379-CBA3-0336-F59CA9F49F10}"/>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3" name="Footer Placeholder 2">
            <a:extLst>
              <a:ext uri="{FF2B5EF4-FFF2-40B4-BE49-F238E27FC236}">
                <a16:creationId xmlns:a16="http://schemas.microsoft.com/office/drawing/2014/main" id="{8A1DDB17-3B0E-897B-1D13-834998DA73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942832-C347-9CC5-6033-658521BF3913}"/>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1569702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43DB6-E425-8685-43D6-56EE08999A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535110-6F36-2736-BD44-4DCC0D9846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9CBD70-48F4-71CC-C463-4AFC96415E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74E3BF-8306-6443-BA0A-10C324198A17}"/>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6" name="Footer Placeholder 5">
            <a:extLst>
              <a:ext uri="{FF2B5EF4-FFF2-40B4-BE49-F238E27FC236}">
                <a16:creationId xmlns:a16="http://schemas.microsoft.com/office/drawing/2014/main" id="{1042F1A1-019C-0085-3D93-55CE9E6BD5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0FAF3F-B2EC-1428-D935-0DA99C53589F}"/>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3475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D003A-0561-22A5-FD40-8C3C07BD8B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E149BD-136C-201E-6E01-079106A1B0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27E5BF-97AC-C47E-69A7-B6439BD22C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F12DA3-6733-399F-48AF-C63F22542D86}"/>
              </a:ext>
            </a:extLst>
          </p:cNvPr>
          <p:cNvSpPr>
            <a:spLocks noGrp="1"/>
          </p:cNvSpPr>
          <p:nvPr>
            <p:ph type="dt" sz="half" idx="10"/>
          </p:nvPr>
        </p:nvSpPr>
        <p:spPr/>
        <p:txBody>
          <a:bodyPr/>
          <a:lstStyle/>
          <a:p>
            <a:fld id="{AF4C2AC2-9DF8-44AD-8579-4314A55D962C}" type="datetimeFigureOut">
              <a:rPr lang="en-US" smtClean="0"/>
              <a:t>8/23/2022</a:t>
            </a:fld>
            <a:endParaRPr lang="en-US"/>
          </a:p>
        </p:txBody>
      </p:sp>
      <p:sp>
        <p:nvSpPr>
          <p:cNvPr id="6" name="Footer Placeholder 5">
            <a:extLst>
              <a:ext uri="{FF2B5EF4-FFF2-40B4-BE49-F238E27FC236}">
                <a16:creationId xmlns:a16="http://schemas.microsoft.com/office/drawing/2014/main" id="{9746D617-3D96-E16D-7CDE-E13E729D7E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1DB082-55CD-828D-F373-F394068A7158}"/>
              </a:ext>
            </a:extLst>
          </p:cNvPr>
          <p:cNvSpPr>
            <a:spLocks noGrp="1"/>
          </p:cNvSpPr>
          <p:nvPr>
            <p:ph type="sldNum" sz="quarter" idx="12"/>
          </p:nvPr>
        </p:nvSpPr>
        <p:spPr/>
        <p:txBody>
          <a:bodyPr/>
          <a:lstStyle/>
          <a:p>
            <a:fld id="{E16F9A97-3F0A-44BA-BD32-492410A273DE}" type="slidenum">
              <a:rPr lang="en-US" smtClean="0"/>
              <a:t>‹#›</a:t>
            </a:fld>
            <a:endParaRPr lang="en-US"/>
          </a:p>
        </p:txBody>
      </p:sp>
    </p:spTree>
    <p:extLst>
      <p:ext uri="{BB962C8B-B14F-4D97-AF65-F5344CB8AC3E}">
        <p14:creationId xmlns:p14="http://schemas.microsoft.com/office/powerpoint/2010/main" val="1330669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0C63DA-4543-3EBB-451D-3965C1A6CB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4DBE31-117E-B7CC-23BC-96B71BB320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9413E1-A2A5-86AB-595B-3B92FDB407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4C2AC2-9DF8-44AD-8579-4314A55D962C}" type="datetimeFigureOut">
              <a:rPr lang="en-US" smtClean="0"/>
              <a:t>8/23/2022</a:t>
            </a:fld>
            <a:endParaRPr lang="en-US"/>
          </a:p>
        </p:txBody>
      </p:sp>
      <p:sp>
        <p:nvSpPr>
          <p:cNvPr id="5" name="Footer Placeholder 4">
            <a:extLst>
              <a:ext uri="{FF2B5EF4-FFF2-40B4-BE49-F238E27FC236}">
                <a16:creationId xmlns:a16="http://schemas.microsoft.com/office/drawing/2014/main" id="{58772A47-21DC-E3C1-3719-EC5195E50F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CDA3E12-8097-2550-A83A-C8ABE9DAF3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6F9A97-3F0A-44BA-BD32-492410A273DE}" type="slidenum">
              <a:rPr lang="en-US" smtClean="0"/>
              <a:t>‹#›</a:t>
            </a:fld>
            <a:endParaRPr lang="en-US"/>
          </a:p>
        </p:txBody>
      </p:sp>
    </p:spTree>
    <p:extLst>
      <p:ext uri="{BB962C8B-B14F-4D97-AF65-F5344CB8AC3E}">
        <p14:creationId xmlns:p14="http://schemas.microsoft.com/office/powerpoint/2010/main" val="3722695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white flower in a shoe&#10;&#10;Description automatically generated with medium confidence">
            <a:extLst>
              <a:ext uri="{FF2B5EF4-FFF2-40B4-BE49-F238E27FC236}">
                <a16:creationId xmlns:a16="http://schemas.microsoft.com/office/drawing/2014/main" id="{315B63E0-654E-FD20-F25A-9B4F326D87E7}"/>
              </a:ext>
            </a:extLst>
          </p:cNvPr>
          <p:cNvPicPr>
            <a:picLocks noChangeAspect="1"/>
          </p:cNvPicPr>
          <p:nvPr/>
        </p:nvPicPr>
        <p:blipFill rotWithShape="1">
          <a:blip r:embed="rId2">
            <a:alphaModFix amt="50000"/>
          </a:blip>
          <a:srcRect t="15730"/>
          <a:stretch/>
        </p:blipFill>
        <p:spPr>
          <a:xfrm>
            <a:off x="20" y="1"/>
            <a:ext cx="12191980" cy="6857999"/>
          </a:xfrm>
          <a:prstGeom prst="rect">
            <a:avLst/>
          </a:prstGeom>
        </p:spPr>
      </p:pic>
      <p:sp>
        <p:nvSpPr>
          <p:cNvPr id="2" name="Title 1">
            <a:extLst>
              <a:ext uri="{FF2B5EF4-FFF2-40B4-BE49-F238E27FC236}">
                <a16:creationId xmlns:a16="http://schemas.microsoft.com/office/drawing/2014/main" id="{81CE7648-F110-54DA-E95E-BB371EBB5BF1}"/>
              </a:ext>
            </a:extLst>
          </p:cNvPr>
          <p:cNvSpPr>
            <a:spLocks noGrp="1"/>
          </p:cNvSpPr>
          <p:nvPr>
            <p:ph type="ctrTitle"/>
          </p:nvPr>
        </p:nvSpPr>
        <p:spPr>
          <a:xfrm>
            <a:off x="1373875" y="655092"/>
            <a:ext cx="9144000" cy="1566283"/>
          </a:xfrm>
        </p:spPr>
        <p:txBody>
          <a:bodyPr>
            <a:normAutofit fontScale="90000"/>
          </a:bodyPr>
          <a:lstStyle/>
          <a:p>
            <a:r>
              <a:rPr lang="en-US" b="1" dirty="0">
                <a:solidFill>
                  <a:srgbClr val="FFFFFF"/>
                </a:solidFill>
              </a:rPr>
              <a:t>BÀI 4</a:t>
            </a:r>
            <a:br>
              <a:rPr lang="en-US" b="1" dirty="0">
                <a:solidFill>
                  <a:srgbClr val="FFFFFF"/>
                </a:solidFill>
              </a:rPr>
            </a:br>
            <a:r>
              <a:rPr lang="en-US" b="1" dirty="0">
                <a:solidFill>
                  <a:srgbClr val="FFFFFF"/>
                </a:solidFill>
              </a:rPr>
              <a:t>VĂN BẢN THÔNG TIN</a:t>
            </a:r>
          </a:p>
        </p:txBody>
      </p:sp>
    </p:spTree>
    <p:extLst>
      <p:ext uri="{BB962C8B-B14F-4D97-AF65-F5344CB8AC3E}">
        <p14:creationId xmlns:p14="http://schemas.microsoft.com/office/powerpoint/2010/main" val="231957704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D8EA11-0EFF-0DE6-A52E-587158A51AE0}"/>
              </a:ext>
            </a:extLst>
          </p:cNvPr>
          <p:cNvSpPr txBox="1"/>
          <p:nvPr/>
        </p:nvSpPr>
        <p:spPr>
          <a:xfrm>
            <a:off x="236562" y="518614"/>
            <a:ext cx="9385110" cy="707886"/>
          </a:xfrm>
          <a:prstGeom prst="rect">
            <a:avLst/>
          </a:prstGeom>
          <a:noFill/>
        </p:spPr>
        <p:txBody>
          <a:bodyPr wrap="square" rtlCol="0">
            <a:spAutoFit/>
          </a:bodyPr>
          <a:lstStyle/>
          <a:p>
            <a:r>
              <a:rPr lang="en-US" sz="4000" dirty="0">
                <a:latin typeface="#9Slide03 Ample" panose="02000000000000000000" pitchFamily="2" charset="0"/>
              </a:rPr>
              <a:t>Ý </a:t>
            </a:r>
            <a:r>
              <a:rPr lang="en-US" sz="4000" dirty="0" err="1">
                <a:latin typeface="#9Slide03 Ample" panose="02000000000000000000" pitchFamily="2" charset="0"/>
              </a:rPr>
              <a:t>nghĩa</a:t>
            </a:r>
            <a:r>
              <a:rPr lang="en-US" sz="4000" dirty="0">
                <a:latin typeface="#9Slide03 Ample" panose="02000000000000000000" pitchFamily="2" charset="0"/>
              </a:rPr>
              <a:t> </a:t>
            </a:r>
            <a:r>
              <a:rPr lang="en-US" sz="4000" dirty="0" err="1">
                <a:latin typeface="#9Slide03 Ample" panose="02000000000000000000" pitchFamily="2" charset="0"/>
              </a:rPr>
              <a:t>và</a:t>
            </a:r>
            <a:r>
              <a:rPr lang="en-US" sz="4000" dirty="0">
                <a:latin typeface="#9Slide03 Ample" panose="02000000000000000000" pitchFamily="2" charset="0"/>
              </a:rPr>
              <a:t> </a:t>
            </a:r>
            <a:r>
              <a:rPr lang="en-US" sz="4000" dirty="0" err="1">
                <a:latin typeface="#9Slide03 Ample" panose="02000000000000000000" pitchFamily="2" charset="0"/>
              </a:rPr>
              <a:t>lưu</a:t>
            </a:r>
            <a:r>
              <a:rPr lang="en-US" sz="4000" dirty="0">
                <a:latin typeface="#9Slide03 Ample" panose="02000000000000000000" pitchFamily="2" charset="0"/>
              </a:rPr>
              <a:t> ý </a:t>
            </a:r>
            <a:r>
              <a:rPr lang="en-US" sz="4000" dirty="0" err="1">
                <a:latin typeface="#9Slide03 Ample" panose="02000000000000000000" pitchFamily="2" charset="0"/>
              </a:rPr>
              <a:t>khi</a:t>
            </a:r>
            <a:r>
              <a:rPr lang="en-US" sz="4000" dirty="0">
                <a:latin typeface="#9Slide03 Ample" panose="02000000000000000000" pitchFamily="2" charset="0"/>
              </a:rPr>
              <a:t> </a:t>
            </a:r>
            <a:r>
              <a:rPr lang="en-US" sz="4000" dirty="0" err="1">
                <a:latin typeface="#9Slide03 Ample" panose="02000000000000000000" pitchFamily="2" charset="0"/>
              </a:rPr>
              <a:t>sử</a:t>
            </a:r>
            <a:r>
              <a:rPr lang="en-US" sz="4000" dirty="0">
                <a:latin typeface="#9Slide03 Ample" panose="02000000000000000000" pitchFamily="2" charset="0"/>
              </a:rPr>
              <a:t> </a:t>
            </a:r>
            <a:r>
              <a:rPr lang="en-US" sz="4000" dirty="0" err="1">
                <a:latin typeface="#9Slide03 Ample" panose="02000000000000000000" pitchFamily="2" charset="0"/>
              </a:rPr>
              <a:t>dụng</a:t>
            </a:r>
            <a:endParaRPr lang="en-US" sz="4000" dirty="0">
              <a:latin typeface="#9Slide03 Ample" panose="02000000000000000000" pitchFamily="2" charset="0"/>
            </a:endParaRPr>
          </a:p>
        </p:txBody>
      </p:sp>
      <p:sp>
        <p:nvSpPr>
          <p:cNvPr id="3" name="TextBox 2">
            <a:extLst>
              <a:ext uri="{FF2B5EF4-FFF2-40B4-BE49-F238E27FC236}">
                <a16:creationId xmlns:a16="http://schemas.microsoft.com/office/drawing/2014/main" id="{480AB71C-9315-DCA9-89AC-10A355349E42}"/>
              </a:ext>
            </a:extLst>
          </p:cNvPr>
          <p:cNvSpPr txBox="1"/>
          <p:nvPr/>
        </p:nvSpPr>
        <p:spPr>
          <a:xfrm>
            <a:off x="236562" y="1226500"/>
            <a:ext cx="11313994" cy="4878900"/>
          </a:xfrm>
          <a:prstGeom prst="rect">
            <a:avLst/>
          </a:prstGeom>
          <a:noFill/>
        </p:spPr>
        <p:txBody>
          <a:bodyPr wrap="square" rtlCol="0">
            <a:spAutoFit/>
          </a:bodyPr>
          <a:lstStyle/>
          <a:p>
            <a:pPr marL="457200" indent="-457200">
              <a:lnSpc>
                <a:spcPct val="200000"/>
              </a:lnSpc>
              <a:buFont typeface="Wingdings" panose="05000000000000000000" pitchFamily="2" charset="2"/>
              <a:buChar char="ü"/>
            </a:pPr>
            <a:r>
              <a:rPr lang="en-US" sz="3200" dirty="0" err="1"/>
              <a:t>Bổ</a:t>
            </a:r>
            <a:r>
              <a:rPr lang="en-US" sz="3200" dirty="0"/>
              <a:t> </a:t>
            </a:r>
            <a:r>
              <a:rPr lang="en-US" sz="3200" dirty="0" err="1"/>
              <a:t>trợ</a:t>
            </a:r>
            <a:r>
              <a:rPr lang="en-US" sz="3200" dirty="0"/>
              <a:t> </a:t>
            </a:r>
            <a:r>
              <a:rPr lang="en-US" sz="3200" dirty="0" err="1"/>
              <a:t>cho</a:t>
            </a:r>
            <a:r>
              <a:rPr lang="en-US" sz="3200" dirty="0"/>
              <a:t> </a:t>
            </a:r>
            <a:r>
              <a:rPr lang="en-US" sz="3200" dirty="0" err="1"/>
              <a:t>phương</a:t>
            </a:r>
            <a:r>
              <a:rPr lang="en-US" sz="3200" dirty="0"/>
              <a:t> </a:t>
            </a:r>
            <a:r>
              <a:rPr lang="en-US" sz="3200" dirty="0" err="1"/>
              <a:t>tiện</a:t>
            </a:r>
            <a:r>
              <a:rPr lang="en-US" sz="3200" dirty="0"/>
              <a:t> </a:t>
            </a:r>
            <a:r>
              <a:rPr lang="en-US" sz="3200" dirty="0" err="1"/>
              <a:t>ngôn</a:t>
            </a:r>
            <a:r>
              <a:rPr lang="en-US" sz="3200" dirty="0"/>
              <a:t> </a:t>
            </a:r>
            <a:r>
              <a:rPr lang="en-US" sz="3200" dirty="0" err="1"/>
              <a:t>ngữ</a:t>
            </a:r>
            <a:endParaRPr lang="en-US" sz="3200" dirty="0"/>
          </a:p>
          <a:p>
            <a:pPr marL="457200" indent="-457200">
              <a:lnSpc>
                <a:spcPct val="200000"/>
              </a:lnSpc>
              <a:buFont typeface="Wingdings" panose="05000000000000000000" pitchFamily="2" charset="2"/>
              <a:buChar char="ü"/>
            </a:pPr>
            <a:r>
              <a:rPr lang="en-US" sz="3200" dirty="0" err="1"/>
              <a:t>Ngược</a:t>
            </a:r>
            <a:r>
              <a:rPr lang="en-US" sz="3200" dirty="0"/>
              <a:t> </a:t>
            </a:r>
            <a:r>
              <a:rPr lang="en-US" sz="3200" dirty="0" err="1"/>
              <a:t>lai</a:t>
            </a:r>
            <a:r>
              <a:rPr lang="en-US" sz="3200" dirty="0"/>
              <a:t> </a:t>
            </a:r>
            <a:r>
              <a:rPr lang="en-US" sz="3200" dirty="0" err="1"/>
              <a:t>phương</a:t>
            </a:r>
            <a:r>
              <a:rPr lang="en-US" sz="3200" dirty="0"/>
              <a:t> </a:t>
            </a:r>
            <a:r>
              <a:rPr lang="en-US" sz="3200" dirty="0" err="1"/>
              <a:t>tiện</a:t>
            </a:r>
            <a:r>
              <a:rPr lang="en-US" sz="3200" dirty="0"/>
              <a:t> </a:t>
            </a:r>
            <a:r>
              <a:rPr lang="en-US" sz="3200" dirty="0" err="1"/>
              <a:t>ngôn</a:t>
            </a:r>
            <a:r>
              <a:rPr lang="en-US" sz="3200" dirty="0"/>
              <a:t> </a:t>
            </a:r>
            <a:r>
              <a:rPr lang="en-US" sz="3200" dirty="0" err="1"/>
              <a:t>ngữ</a:t>
            </a:r>
            <a:r>
              <a:rPr lang="en-US" sz="3200" dirty="0"/>
              <a:t> </a:t>
            </a:r>
            <a:r>
              <a:rPr lang="en-US" sz="3200" dirty="0" err="1"/>
              <a:t>được</a:t>
            </a:r>
            <a:r>
              <a:rPr lang="en-US" sz="3200" dirty="0"/>
              <a:t> </a:t>
            </a:r>
            <a:r>
              <a:rPr lang="en-US" sz="3200" dirty="0" err="1"/>
              <a:t>dùng</a:t>
            </a:r>
            <a:r>
              <a:rPr lang="en-US" sz="3200" dirty="0"/>
              <a:t> </a:t>
            </a:r>
            <a:r>
              <a:rPr lang="en-US" sz="3200" dirty="0" err="1"/>
              <a:t>cho</a:t>
            </a:r>
            <a:r>
              <a:rPr lang="en-US" sz="3200" dirty="0"/>
              <a:t> </a:t>
            </a:r>
            <a:r>
              <a:rPr lang="en-US" sz="3200" dirty="0" err="1"/>
              <a:t>giải</a:t>
            </a:r>
            <a:r>
              <a:rPr lang="en-US" sz="3200" dirty="0"/>
              <a:t> </a:t>
            </a:r>
            <a:r>
              <a:rPr lang="en-US" sz="3200" dirty="0" err="1"/>
              <a:t>thích</a:t>
            </a:r>
            <a:r>
              <a:rPr lang="en-US" sz="3200" dirty="0"/>
              <a:t> </a:t>
            </a:r>
            <a:r>
              <a:rPr lang="en-US" sz="3200" dirty="0" err="1"/>
              <a:t>phương</a:t>
            </a:r>
            <a:r>
              <a:rPr lang="en-US" sz="3200" dirty="0"/>
              <a:t> </a:t>
            </a:r>
            <a:r>
              <a:rPr lang="en-US" sz="3200" dirty="0" err="1"/>
              <a:t>tiện</a:t>
            </a:r>
            <a:r>
              <a:rPr lang="en-US" sz="3200" dirty="0"/>
              <a:t> phi </a:t>
            </a:r>
            <a:r>
              <a:rPr lang="en-US" sz="3200" dirty="0" err="1"/>
              <a:t>ngôn</a:t>
            </a:r>
            <a:r>
              <a:rPr lang="en-US" sz="3200" dirty="0"/>
              <a:t> </a:t>
            </a:r>
            <a:r>
              <a:rPr lang="en-US" sz="3200" dirty="0" err="1"/>
              <a:t>ngữ</a:t>
            </a:r>
            <a:r>
              <a:rPr lang="en-US" sz="3200" dirty="0"/>
              <a:t>.</a:t>
            </a:r>
          </a:p>
          <a:p>
            <a:pPr marL="457200" indent="-457200">
              <a:lnSpc>
                <a:spcPct val="200000"/>
              </a:lnSpc>
              <a:buFont typeface="Wingdings" panose="05000000000000000000" pitchFamily="2" charset="2"/>
              <a:buChar char="ü"/>
            </a:pPr>
            <a:r>
              <a:rPr lang="en-US" sz="3200" dirty="0" err="1"/>
              <a:t>Một</a:t>
            </a:r>
            <a:r>
              <a:rPr lang="en-US" sz="3200" dirty="0"/>
              <a:t> </a:t>
            </a:r>
            <a:r>
              <a:rPr lang="en-US" sz="3200" dirty="0" err="1"/>
              <a:t>số</a:t>
            </a:r>
            <a:r>
              <a:rPr lang="en-US" sz="3200" dirty="0"/>
              <a:t> </a:t>
            </a:r>
            <a:r>
              <a:rPr lang="en-US" sz="3200" dirty="0" err="1"/>
              <a:t>trường</a:t>
            </a:r>
            <a:r>
              <a:rPr lang="en-US" sz="3200" dirty="0"/>
              <a:t> </a:t>
            </a:r>
            <a:r>
              <a:rPr lang="en-US" sz="3200" dirty="0" err="1"/>
              <a:t>hợp</a:t>
            </a:r>
            <a:r>
              <a:rPr lang="en-US" sz="3200" dirty="0"/>
              <a:t> </a:t>
            </a:r>
            <a:r>
              <a:rPr lang="en-US" sz="3200" dirty="0" err="1"/>
              <a:t>giao</a:t>
            </a:r>
            <a:r>
              <a:rPr lang="en-US" sz="3200" dirty="0"/>
              <a:t> </a:t>
            </a:r>
            <a:r>
              <a:rPr lang="en-US" sz="3200" dirty="0" err="1"/>
              <a:t>tiếp</a:t>
            </a:r>
            <a:r>
              <a:rPr lang="en-US" sz="3200" dirty="0"/>
              <a:t> </a:t>
            </a:r>
            <a:r>
              <a:rPr lang="en-US" sz="3200" dirty="0" err="1"/>
              <a:t>chỉ</a:t>
            </a:r>
            <a:r>
              <a:rPr lang="en-US" sz="3200" dirty="0"/>
              <a:t> </a:t>
            </a:r>
            <a:r>
              <a:rPr lang="en-US" sz="3200" dirty="0" err="1"/>
              <a:t>cần</a:t>
            </a:r>
            <a:r>
              <a:rPr lang="en-US" sz="3200" dirty="0"/>
              <a:t> </a:t>
            </a:r>
            <a:r>
              <a:rPr lang="en-US" sz="3200" dirty="0" err="1"/>
              <a:t>sử</a:t>
            </a:r>
            <a:r>
              <a:rPr lang="en-US" sz="3200" dirty="0"/>
              <a:t> </a:t>
            </a:r>
            <a:r>
              <a:rPr lang="en-US" sz="3200" dirty="0" err="1"/>
              <a:t>dụng</a:t>
            </a:r>
            <a:r>
              <a:rPr lang="en-US" sz="3200" dirty="0"/>
              <a:t> </a:t>
            </a:r>
            <a:r>
              <a:rPr lang="en-US" sz="3200" dirty="0" err="1"/>
              <a:t>phương</a:t>
            </a:r>
            <a:r>
              <a:rPr lang="en-US" sz="3200" dirty="0"/>
              <a:t> </a:t>
            </a:r>
            <a:r>
              <a:rPr lang="en-US" sz="3200" dirty="0" err="1"/>
              <a:t>tiện</a:t>
            </a:r>
            <a:r>
              <a:rPr lang="en-US" sz="3200" dirty="0"/>
              <a:t> phi </a:t>
            </a:r>
            <a:r>
              <a:rPr lang="en-US" sz="3200" dirty="0" err="1"/>
              <a:t>ngôn</a:t>
            </a:r>
            <a:r>
              <a:rPr lang="en-US" sz="3200" dirty="0"/>
              <a:t> </a:t>
            </a:r>
            <a:r>
              <a:rPr lang="en-US" sz="3200" dirty="0" err="1"/>
              <a:t>ngữ</a:t>
            </a:r>
            <a:r>
              <a:rPr lang="en-US" sz="3200" dirty="0"/>
              <a:t> </a:t>
            </a:r>
            <a:r>
              <a:rPr lang="en-US" sz="3200" dirty="0" err="1"/>
              <a:t>mà</a:t>
            </a:r>
            <a:r>
              <a:rPr lang="en-US" sz="3200" dirty="0"/>
              <a:t> </a:t>
            </a:r>
            <a:r>
              <a:rPr lang="en-US" sz="3200" dirty="0" err="1"/>
              <a:t>giao</a:t>
            </a:r>
            <a:r>
              <a:rPr lang="en-US" sz="3200" dirty="0"/>
              <a:t> </a:t>
            </a:r>
            <a:r>
              <a:rPr lang="en-US" sz="3200" dirty="0" err="1"/>
              <a:t>tiếp</a:t>
            </a:r>
            <a:r>
              <a:rPr lang="en-US" sz="3200" dirty="0"/>
              <a:t> </a:t>
            </a:r>
            <a:r>
              <a:rPr lang="en-US" sz="3200" dirty="0" err="1"/>
              <a:t>vẫn</a:t>
            </a:r>
            <a:r>
              <a:rPr lang="en-US" sz="3200" dirty="0"/>
              <a:t> </a:t>
            </a:r>
            <a:r>
              <a:rPr lang="en-US" sz="3200" dirty="0" err="1"/>
              <a:t>đạt</a:t>
            </a:r>
            <a:r>
              <a:rPr lang="en-US" sz="3200" dirty="0"/>
              <a:t> </a:t>
            </a:r>
            <a:r>
              <a:rPr lang="en-US" sz="3200" dirty="0" err="1"/>
              <a:t>hiệu</a:t>
            </a:r>
            <a:r>
              <a:rPr lang="en-US" sz="3200" dirty="0"/>
              <a:t> </a:t>
            </a:r>
            <a:r>
              <a:rPr lang="en-US" sz="3200" dirty="0" err="1"/>
              <a:t>quả</a:t>
            </a:r>
            <a:r>
              <a:rPr lang="en-US" sz="3200" dirty="0"/>
              <a:t>.</a:t>
            </a:r>
          </a:p>
        </p:txBody>
      </p:sp>
    </p:spTree>
    <p:extLst>
      <p:ext uri="{BB962C8B-B14F-4D97-AF65-F5344CB8AC3E}">
        <p14:creationId xmlns:p14="http://schemas.microsoft.com/office/powerpoint/2010/main" val="3522681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ipe(down)">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26955A-96A1-4DC4-A2FD-6B4E4BFFB16A}"/>
              </a:ext>
            </a:extLst>
          </p:cNvPr>
          <p:cNvSpPr txBox="1"/>
          <p:nvPr/>
        </p:nvSpPr>
        <p:spPr>
          <a:xfrm>
            <a:off x="1665027" y="955343"/>
            <a:ext cx="8911988" cy="923330"/>
          </a:xfrm>
          <a:prstGeom prst="rect">
            <a:avLst/>
          </a:prstGeom>
          <a:noFill/>
        </p:spPr>
        <p:txBody>
          <a:bodyPr wrap="square" rtlCol="0">
            <a:spAutoFit/>
          </a:bodyPr>
          <a:lstStyle/>
          <a:p>
            <a:r>
              <a:rPr lang="en-US" sz="5400" dirty="0" err="1">
                <a:solidFill>
                  <a:srgbClr val="7030A0"/>
                </a:solidFill>
              </a:rPr>
              <a:t>Luyện</a:t>
            </a:r>
            <a:r>
              <a:rPr lang="en-US" sz="5400" dirty="0">
                <a:solidFill>
                  <a:srgbClr val="7030A0"/>
                </a:solidFill>
              </a:rPr>
              <a:t> </a:t>
            </a:r>
            <a:r>
              <a:rPr lang="en-US" sz="5400" dirty="0" err="1">
                <a:solidFill>
                  <a:srgbClr val="7030A0"/>
                </a:solidFill>
              </a:rPr>
              <a:t>tập</a:t>
            </a:r>
            <a:endParaRPr lang="en-US" sz="5400" dirty="0">
              <a:solidFill>
                <a:srgbClr val="7030A0"/>
              </a:solidFill>
            </a:endParaRPr>
          </a:p>
        </p:txBody>
      </p:sp>
      <p:sp>
        <p:nvSpPr>
          <p:cNvPr id="3" name="TextBox 2">
            <a:extLst>
              <a:ext uri="{FF2B5EF4-FFF2-40B4-BE49-F238E27FC236}">
                <a16:creationId xmlns:a16="http://schemas.microsoft.com/office/drawing/2014/main" id="{9419E150-FCC5-7796-A202-B6DFA35B0822}"/>
              </a:ext>
            </a:extLst>
          </p:cNvPr>
          <p:cNvSpPr txBox="1"/>
          <p:nvPr/>
        </p:nvSpPr>
        <p:spPr>
          <a:xfrm>
            <a:off x="614149" y="2088107"/>
            <a:ext cx="11477767" cy="1446550"/>
          </a:xfrm>
          <a:prstGeom prst="rect">
            <a:avLst/>
          </a:prstGeom>
          <a:noFill/>
        </p:spPr>
        <p:txBody>
          <a:bodyPr wrap="square" rtlCol="0">
            <a:spAutoFit/>
          </a:bodyPr>
          <a:lstStyle/>
          <a:p>
            <a:r>
              <a:rPr lang="en-US" sz="4400" dirty="0" err="1">
                <a:solidFill>
                  <a:srgbClr val="FF0000"/>
                </a:solidFill>
              </a:rPr>
              <a:t>Nhiệm</a:t>
            </a:r>
            <a:r>
              <a:rPr lang="en-US" sz="4400" dirty="0">
                <a:solidFill>
                  <a:srgbClr val="FF0000"/>
                </a:solidFill>
              </a:rPr>
              <a:t> </a:t>
            </a:r>
            <a:r>
              <a:rPr lang="en-US" sz="4400" dirty="0" err="1">
                <a:solidFill>
                  <a:srgbClr val="FF0000"/>
                </a:solidFill>
              </a:rPr>
              <a:t>vụ</a:t>
            </a:r>
            <a:r>
              <a:rPr lang="en-US" sz="4400" dirty="0">
                <a:solidFill>
                  <a:srgbClr val="FF0000"/>
                </a:solidFill>
              </a:rPr>
              <a:t>: </a:t>
            </a:r>
            <a:r>
              <a:rPr lang="en-US" sz="4400" dirty="0" err="1">
                <a:solidFill>
                  <a:srgbClr val="FF0000"/>
                </a:solidFill>
              </a:rPr>
              <a:t>Hãy</a:t>
            </a:r>
            <a:r>
              <a:rPr lang="en-US" sz="4400" dirty="0">
                <a:solidFill>
                  <a:srgbClr val="FF0000"/>
                </a:solidFill>
              </a:rPr>
              <a:t> </a:t>
            </a:r>
            <a:r>
              <a:rPr lang="en-US" sz="4400" dirty="0" err="1">
                <a:solidFill>
                  <a:srgbClr val="FF0000"/>
                </a:solidFill>
              </a:rPr>
              <a:t>vẽ</a:t>
            </a:r>
            <a:r>
              <a:rPr lang="en-US" sz="4400" dirty="0">
                <a:solidFill>
                  <a:srgbClr val="FF0000"/>
                </a:solidFill>
              </a:rPr>
              <a:t> </a:t>
            </a:r>
            <a:r>
              <a:rPr lang="en-US" sz="4400" dirty="0" err="1">
                <a:solidFill>
                  <a:srgbClr val="FF0000"/>
                </a:solidFill>
              </a:rPr>
              <a:t>sơ</a:t>
            </a:r>
            <a:r>
              <a:rPr lang="en-US" sz="4400" dirty="0">
                <a:solidFill>
                  <a:srgbClr val="FF0000"/>
                </a:solidFill>
              </a:rPr>
              <a:t> </a:t>
            </a:r>
            <a:r>
              <a:rPr lang="en-US" sz="4400" dirty="0" err="1">
                <a:solidFill>
                  <a:srgbClr val="FF0000"/>
                </a:solidFill>
              </a:rPr>
              <a:t>đồ</a:t>
            </a:r>
            <a:r>
              <a:rPr lang="en-US" sz="4400" dirty="0">
                <a:solidFill>
                  <a:srgbClr val="FF0000"/>
                </a:solidFill>
              </a:rPr>
              <a:t> </a:t>
            </a:r>
            <a:r>
              <a:rPr lang="en-US" sz="4400" dirty="0" err="1">
                <a:solidFill>
                  <a:srgbClr val="FF0000"/>
                </a:solidFill>
              </a:rPr>
              <a:t>tư</a:t>
            </a:r>
            <a:r>
              <a:rPr lang="en-US" sz="4400" dirty="0">
                <a:solidFill>
                  <a:srgbClr val="FF0000"/>
                </a:solidFill>
              </a:rPr>
              <a:t> </a:t>
            </a:r>
            <a:r>
              <a:rPr lang="en-US" sz="4400" dirty="0" err="1">
                <a:solidFill>
                  <a:srgbClr val="FF0000"/>
                </a:solidFill>
              </a:rPr>
              <a:t>duy</a:t>
            </a:r>
            <a:r>
              <a:rPr lang="en-US" sz="4400" dirty="0">
                <a:solidFill>
                  <a:srgbClr val="FF0000"/>
                </a:solidFill>
              </a:rPr>
              <a:t> </a:t>
            </a:r>
            <a:r>
              <a:rPr lang="en-US" sz="4400" dirty="0" err="1">
                <a:solidFill>
                  <a:srgbClr val="FF0000"/>
                </a:solidFill>
              </a:rPr>
              <a:t>để</a:t>
            </a:r>
            <a:r>
              <a:rPr lang="en-US" sz="4400" dirty="0">
                <a:solidFill>
                  <a:srgbClr val="FF0000"/>
                </a:solidFill>
              </a:rPr>
              <a:t> </a:t>
            </a:r>
            <a:r>
              <a:rPr lang="en-US" sz="4400" dirty="0" err="1">
                <a:solidFill>
                  <a:srgbClr val="FF0000"/>
                </a:solidFill>
              </a:rPr>
              <a:t>tóm</a:t>
            </a:r>
            <a:r>
              <a:rPr lang="en-US" sz="4400" dirty="0">
                <a:solidFill>
                  <a:srgbClr val="FF0000"/>
                </a:solidFill>
              </a:rPr>
              <a:t> </a:t>
            </a:r>
            <a:r>
              <a:rPr lang="en-US" sz="4400" dirty="0" err="1">
                <a:solidFill>
                  <a:srgbClr val="FF0000"/>
                </a:solidFill>
              </a:rPr>
              <a:t>tắt</a:t>
            </a:r>
            <a:r>
              <a:rPr lang="en-US" sz="4400" dirty="0">
                <a:solidFill>
                  <a:srgbClr val="FF0000"/>
                </a:solidFill>
              </a:rPr>
              <a:t> </a:t>
            </a:r>
            <a:r>
              <a:rPr lang="en-US" sz="4400" dirty="0" err="1">
                <a:solidFill>
                  <a:srgbClr val="FF0000"/>
                </a:solidFill>
              </a:rPr>
              <a:t>lại</a:t>
            </a:r>
            <a:r>
              <a:rPr lang="en-US" sz="4400" dirty="0">
                <a:solidFill>
                  <a:srgbClr val="FF0000"/>
                </a:solidFill>
              </a:rPr>
              <a:t> </a:t>
            </a:r>
            <a:r>
              <a:rPr lang="en-US" sz="4400" dirty="0" err="1">
                <a:solidFill>
                  <a:srgbClr val="FF0000"/>
                </a:solidFill>
              </a:rPr>
              <a:t>kiến</a:t>
            </a:r>
            <a:r>
              <a:rPr lang="en-US" sz="4400" dirty="0">
                <a:solidFill>
                  <a:srgbClr val="FF0000"/>
                </a:solidFill>
              </a:rPr>
              <a:t> </a:t>
            </a:r>
            <a:r>
              <a:rPr lang="en-US" sz="4400" dirty="0" err="1">
                <a:solidFill>
                  <a:srgbClr val="FF0000"/>
                </a:solidFill>
              </a:rPr>
              <a:t>thức</a:t>
            </a:r>
            <a:r>
              <a:rPr lang="en-US" sz="4400" dirty="0">
                <a:solidFill>
                  <a:srgbClr val="FF0000"/>
                </a:solidFill>
              </a:rPr>
              <a:t>  </a:t>
            </a:r>
            <a:r>
              <a:rPr lang="en-US" sz="4400" dirty="0" err="1">
                <a:solidFill>
                  <a:srgbClr val="FF0000"/>
                </a:solidFill>
              </a:rPr>
              <a:t>trọng</a:t>
            </a:r>
            <a:r>
              <a:rPr lang="en-US" sz="4400" dirty="0">
                <a:solidFill>
                  <a:srgbClr val="FF0000"/>
                </a:solidFill>
              </a:rPr>
              <a:t> </a:t>
            </a:r>
            <a:r>
              <a:rPr lang="en-US" sz="4400" dirty="0" err="1">
                <a:solidFill>
                  <a:srgbClr val="FF0000"/>
                </a:solidFill>
              </a:rPr>
              <a:t>tâm</a:t>
            </a:r>
            <a:r>
              <a:rPr lang="en-US" sz="4400" dirty="0">
                <a:solidFill>
                  <a:srgbClr val="FF0000"/>
                </a:solidFill>
              </a:rPr>
              <a:t> </a:t>
            </a:r>
            <a:r>
              <a:rPr lang="en-US" sz="4400" dirty="0" err="1">
                <a:solidFill>
                  <a:srgbClr val="FF0000"/>
                </a:solidFill>
              </a:rPr>
              <a:t>của</a:t>
            </a:r>
            <a:r>
              <a:rPr lang="en-US" sz="4400" dirty="0">
                <a:solidFill>
                  <a:srgbClr val="FF0000"/>
                </a:solidFill>
              </a:rPr>
              <a:t> </a:t>
            </a:r>
            <a:r>
              <a:rPr lang="en-US" sz="4400" dirty="0" err="1">
                <a:solidFill>
                  <a:srgbClr val="FF0000"/>
                </a:solidFill>
              </a:rPr>
              <a:t>bài</a:t>
            </a:r>
            <a:r>
              <a:rPr lang="en-US" sz="4400" dirty="0">
                <a:solidFill>
                  <a:srgbClr val="FF0000"/>
                </a:solidFill>
              </a:rPr>
              <a:t> </a:t>
            </a:r>
            <a:r>
              <a:rPr lang="en-US" sz="4400" dirty="0" err="1">
                <a:solidFill>
                  <a:srgbClr val="FF0000"/>
                </a:solidFill>
              </a:rPr>
              <a:t>học</a:t>
            </a:r>
            <a:r>
              <a:rPr lang="en-US" sz="4400" dirty="0">
                <a:solidFill>
                  <a:srgbClr val="FF0000"/>
                </a:solidFill>
              </a:rPr>
              <a:t>.</a:t>
            </a:r>
          </a:p>
        </p:txBody>
      </p:sp>
    </p:spTree>
    <p:extLst>
      <p:ext uri="{BB962C8B-B14F-4D97-AF65-F5344CB8AC3E}">
        <p14:creationId xmlns:p14="http://schemas.microsoft.com/office/powerpoint/2010/main" val="235907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9F41C2-7D89-3209-8307-AF9D49A2A900}"/>
              </a:ext>
            </a:extLst>
          </p:cNvPr>
          <p:cNvSpPr txBox="1"/>
          <p:nvPr/>
        </p:nvSpPr>
        <p:spPr>
          <a:xfrm>
            <a:off x="1237397" y="1160060"/>
            <a:ext cx="4858603" cy="923330"/>
          </a:xfrm>
          <a:prstGeom prst="rect">
            <a:avLst/>
          </a:prstGeom>
          <a:noFill/>
        </p:spPr>
        <p:txBody>
          <a:bodyPr wrap="square" rtlCol="0">
            <a:spAutoFit/>
          </a:bodyPr>
          <a:lstStyle/>
          <a:p>
            <a:r>
              <a:rPr lang="en-US" sz="5400" dirty="0" err="1">
                <a:latin typeface="#9Slide03 Ample" panose="02000000000000000000" pitchFamily="2" charset="0"/>
              </a:rPr>
              <a:t>Vận</a:t>
            </a:r>
            <a:r>
              <a:rPr lang="en-US" sz="5400" dirty="0">
                <a:latin typeface="#9Slide03 Ample" panose="02000000000000000000" pitchFamily="2" charset="0"/>
              </a:rPr>
              <a:t> </a:t>
            </a:r>
            <a:r>
              <a:rPr lang="en-US" sz="5400" dirty="0" err="1">
                <a:latin typeface="#9Slide03 Ample" panose="02000000000000000000" pitchFamily="2" charset="0"/>
              </a:rPr>
              <a:t>dụng</a:t>
            </a:r>
            <a:endParaRPr lang="en-US" sz="5400" dirty="0">
              <a:latin typeface="#9Slide03 Ample" panose="02000000000000000000" pitchFamily="2" charset="0"/>
            </a:endParaRPr>
          </a:p>
        </p:txBody>
      </p:sp>
      <p:sp>
        <p:nvSpPr>
          <p:cNvPr id="3" name="TextBox 2">
            <a:extLst>
              <a:ext uri="{FF2B5EF4-FFF2-40B4-BE49-F238E27FC236}">
                <a16:creationId xmlns:a16="http://schemas.microsoft.com/office/drawing/2014/main" id="{FC435FE0-108A-3570-F16F-DEFEFB4EBB2B}"/>
              </a:ext>
            </a:extLst>
          </p:cNvPr>
          <p:cNvSpPr txBox="1"/>
          <p:nvPr/>
        </p:nvSpPr>
        <p:spPr>
          <a:xfrm>
            <a:off x="1289713" y="2228671"/>
            <a:ext cx="10542896" cy="2611164"/>
          </a:xfrm>
          <a:prstGeom prst="rect">
            <a:avLst/>
          </a:prstGeom>
          <a:noFill/>
        </p:spPr>
        <p:txBody>
          <a:bodyPr wrap="square" rtlCol="0">
            <a:spAutoFit/>
          </a:bodyPr>
          <a:lstStyle/>
          <a:p>
            <a:pPr algn="just">
              <a:lnSpc>
                <a:spcPct val="200000"/>
              </a:lnSpc>
            </a:pPr>
            <a:r>
              <a:rPr lang="en-US" sz="4400" dirty="0" err="1"/>
              <a:t>Nhiệm</a:t>
            </a:r>
            <a:r>
              <a:rPr lang="en-US" sz="4400" dirty="0"/>
              <a:t> </a:t>
            </a:r>
            <a:r>
              <a:rPr lang="en-US" sz="4400" dirty="0" err="1"/>
              <a:t>vụ</a:t>
            </a:r>
            <a:r>
              <a:rPr lang="en-US" sz="4400" dirty="0"/>
              <a:t>: </a:t>
            </a:r>
            <a:r>
              <a:rPr lang="en-US" sz="4400" dirty="0" err="1"/>
              <a:t>Viết</a:t>
            </a:r>
            <a:r>
              <a:rPr lang="en-US" sz="4400" dirty="0"/>
              <a:t> </a:t>
            </a:r>
            <a:r>
              <a:rPr lang="en-US" sz="4400" dirty="0" err="1"/>
              <a:t>một</a:t>
            </a:r>
            <a:r>
              <a:rPr lang="en-US" sz="4400" dirty="0"/>
              <a:t> </a:t>
            </a:r>
            <a:r>
              <a:rPr lang="en-US" sz="4400" dirty="0" err="1"/>
              <a:t>đoạn</a:t>
            </a:r>
            <a:r>
              <a:rPr lang="en-US" sz="4400" dirty="0"/>
              <a:t> </a:t>
            </a:r>
            <a:r>
              <a:rPr lang="en-US" sz="4400" dirty="0" err="1"/>
              <a:t>văn</a:t>
            </a:r>
            <a:r>
              <a:rPr lang="en-US" sz="4400" dirty="0"/>
              <a:t> (</a:t>
            </a:r>
            <a:r>
              <a:rPr lang="en-US" sz="4400" dirty="0" err="1"/>
              <a:t>Tùy</a:t>
            </a:r>
            <a:r>
              <a:rPr lang="en-US" sz="4400" dirty="0"/>
              <a:t> </a:t>
            </a:r>
            <a:r>
              <a:rPr lang="en-US" sz="4400" dirty="0" err="1"/>
              <a:t>chọn</a:t>
            </a:r>
            <a:r>
              <a:rPr lang="en-US" sz="4400" dirty="0"/>
              <a:t>) </a:t>
            </a:r>
            <a:r>
              <a:rPr lang="en-US" sz="4400" dirty="0" err="1"/>
              <a:t>có</a:t>
            </a:r>
            <a:r>
              <a:rPr lang="en-US" sz="4400" dirty="0"/>
              <a:t> </a:t>
            </a:r>
            <a:r>
              <a:rPr lang="en-US" sz="4400" dirty="0" err="1"/>
              <a:t>sử</a:t>
            </a:r>
            <a:r>
              <a:rPr lang="en-US" sz="4400" dirty="0"/>
              <a:t> </a:t>
            </a:r>
            <a:r>
              <a:rPr lang="en-US" sz="4400" dirty="0" err="1"/>
              <a:t>dụng</a:t>
            </a:r>
            <a:r>
              <a:rPr lang="en-US" sz="4400" dirty="0"/>
              <a:t> </a:t>
            </a:r>
            <a:r>
              <a:rPr lang="en-US" sz="4400" dirty="0" err="1"/>
              <a:t>cách</a:t>
            </a:r>
            <a:r>
              <a:rPr lang="en-US" sz="4400" dirty="0"/>
              <a:t> </a:t>
            </a:r>
            <a:r>
              <a:rPr lang="en-US" sz="4400" dirty="0" err="1"/>
              <a:t>chú</a:t>
            </a:r>
            <a:r>
              <a:rPr lang="en-US" sz="4400" dirty="0"/>
              <a:t> </a:t>
            </a:r>
            <a:r>
              <a:rPr lang="en-US" sz="4400" dirty="0" err="1"/>
              <a:t>thích</a:t>
            </a:r>
            <a:r>
              <a:rPr lang="en-US" sz="4400" dirty="0"/>
              <a:t> </a:t>
            </a:r>
            <a:r>
              <a:rPr lang="en-US" sz="4400" dirty="0" err="1"/>
              <a:t>và</a:t>
            </a:r>
            <a:r>
              <a:rPr lang="en-US" sz="4400" dirty="0"/>
              <a:t> </a:t>
            </a:r>
            <a:r>
              <a:rPr lang="en-US" sz="4400" dirty="0" err="1"/>
              <a:t>cách</a:t>
            </a:r>
            <a:r>
              <a:rPr lang="en-US" sz="4400" dirty="0"/>
              <a:t> </a:t>
            </a:r>
            <a:r>
              <a:rPr lang="en-US" sz="4400" dirty="0" err="1"/>
              <a:t>trích</a:t>
            </a:r>
            <a:r>
              <a:rPr lang="en-US" sz="4400" dirty="0"/>
              <a:t> </a:t>
            </a:r>
            <a:r>
              <a:rPr lang="en-US" sz="4400" dirty="0" err="1"/>
              <a:t>dẫn</a:t>
            </a:r>
            <a:r>
              <a:rPr lang="en-US" sz="4400" dirty="0"/>
              <a:t>.</a:t>
            </a:r>
          </a:p>
        </p:txBody>
      </p:sp>
    </p:spTree>
    <p:extLst>
      <p:ext uri="{BB962C8B-B14F-4D97-AF65-F5344CB8AC3E}">
        <p14:creationId xmlns:p14="http://schemas.microsoft.com/office/powerpoint/2010/main" val="213204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97D766-92B6-F8D8-BAA6-F852AEC95F20}"/>
              </a:ext>
            </a:extLst>
          </p:cNvPr>
          <p:cNvSpPr txBox="1"/>
          <p:nvPr/>
        </p:nvSpPr>
        <p:spPr>
          <a:xfrm>
            <a:off x="290015" y="231591"/>
            <a:ext cx="6093724" cy="523220"/>
          </a:xfrm>
          <a:prstGeom prst="rect">
            <a:avLst/>
          </a:prstGeom>
          <a:noFill/>
        </p:spPr>
        <p:txBody>
          <a:bodyPr wrap="square">
            <a:spAutoFit/>
          </a:bodyPr>
          <a:lstStyle/>
          <a:p>
            <a:r>
              <a:rPr lang="en-US" sz="2800" dirty="0">
                <a:effectLst>
                  <a:outerShdw blurRad="38100" dist="38100" dir="2700000" algn="tl">
                    <a:srgbClr val="000000">
                      <a:alpha val="43137"/>
                    </a:srgbClr>
                  </a:outerShdw>
                </a:effectLst>
              </a:rPr>
              <a:t>1. KHỞI ĐỘNG</a:t>
            </a:r>
          </a:p>
        </p:txBody>
      </p:sp>
      <p:pic>
        <p:nvPicPr>
          <p:cNvPr id="4" name="Picture 3">
            <a:extLst>
              <a:ext uri="{FF2B5EF4-FFF2-40B4-BE49-F238E27FC236}">
                <a16:creationId xmlns:a16="http://schemas.microsoft.com/office/drawing/2014/main" id="{E46DBF71-51E2-1DCC-4768-AF7CD3CB8C5C}"/>
              </a:ext>
            </a:extLst>
          </p:cNvPr>
          <p:cNvPicPr>
            <a:picLocks noChangeAspect="1"/>
          </p:cNvPicPr>
          <p:nvPr/>
        </p:nvPicPr>
        <p:blipFill>
          <a:blip r:embed="rId2"/>
          <a:stretch>
            <a:fillRect/>
          </a:stretch>
        </p:blipFill>
        <p:spPr>
          <a:xfrm>
            <a:off x="290015" y="1582717"/>
            <a:ext cx="7265385" cy="4578706"/>
          </a:xfrm>
          <a:prstGeom prst="rect">
            <a:avLst/>
          </a:prstGeom>
        </p:spPr>
      </p:pic>
      <p:sp>
        <p:nvSpPr>
          <p:cNvPr id="5" name="TextBox 4">
            <a:extLst>
              <a:ext uri="{FF2B5EF4-FFF2-40B4-BE49-F238E27FC236}">
                <a16:creationId xmlns:a16="http://schemas.microsoft.com/office/drawing/2014/main" id="{3CC549E3-3F71-4F20-6668-D632FC8DD1C0}"/>
              </a:ext>
            </a:extLst>
          </p:cNvPr>
          <p:cNvSpPr txBox="1"/>
          <p:nvPr/>
        </p:nvSpPr>
        <p:spPr>
          <a:xfrm>
            <a:off x="7555400" y="651199"/>
            <a:ext cx="4346917" cy="1323439"/>
          </a:xfrm>
          <a:prstGeom prst="rect">
            <a:avLst/>
          </a:prstGeom>
          <a:noFill/>
        </p:spPr>
        <p:txBody>
          <a:bodyPr wrap="square" rtlCol="0">
            <a:spAutoFit/>
          </a:bodyPr>
          <a:lstStyle/>
          <a:p>
            <a:r>
              <a:rPr lang="en-US" sz="4000" dirty="0" err="1"/>
              <a:t>Để</a:t>
            </a:r>
            <a:r>
              <a:rPr lang="en-US" sz="4000" dirty="0"/>
              <a:t> </a:t>
            </a:r>
            <a:r>
              <a:rPr lang="en-US" sz="4000" dirty="0" err="1"/>
              <a:t>giao</a:t>
            </a:r>
            <a:r>
              <a:rPr lang="en-US" sz="4000" dirty="0"/>
              <a:t> </a:t>
            </a:r>
            <a:r>
              <a:rPr lang="en-US" sz="4000" dirty="0" err="1"/>
              <a:t>tiếp</a:t>
            </a:r>
            <a:r>
              <a:rPr lang="en-US" sz="4000" dirty="0"/>
              <a:t> </a:t>
            </a:r>
            <a:r>
              <a:rPr lang="en-US" sz="4000" dirty="0" err="1"/>
              <a:t>cần</a:t>
            </a:r>
            <a:r>
              <a:rPr lang="en-US" sz="4000" dirty="0"/>
              <a:t> </a:t>
            </a:r>
            <a:r>
              <a:rPr lang="en-US" sz="4000" dirty="0" err="1"/>
              <a:t>có</a:t>
            </a:r>
            <a:r>
              <a:rPr lang="en-US" sz="4000" dirty="0"/>
              <a:t>  </a:t>
            </a:r>
            <a:r>
              <a:rPr lang="en-US" sz="4000" dirty="0" err="1"/>
              <a:t>những</a:t>
            </a:r>
            <a:r>
              <a:rPr lang="en-US" sz="4000" dirty="0"/>
              <a:t> </a:t>
            </a:r>
            <a:r>
              <a:rPr lang="en-US" sz="4000" dirty="0" err="1"/>
              <a:t>yếu</a:t>
            </a:r>
            <a:r>
              <a:rPr lang="en-US" sz="4000" dirty="0"/>
              <a:t> </a:t>
            </a:r>
            <a:r>
              <a:rPr lang="en-US" sz="4000" dirty="0" err="1"/>
              <a:t>tố</a:t>
            </a:r>
            <a:r>
              <a:rPr lang="en-US" sz="4000" dirty="0"/>
              <a:t> </a:t>
            </a:r>
            <a:r>
              <a:rPr lang="en-US" sz="4000" dirty="0" err="1"/>
              <a:t>nào</a:t>
            </a:r>
            <a:r>
              <a:rPr lang="en-US" sz="4000" dirty="0"/>
              <a:t>?</a:t>
            </a:r>
          </a:p>
        </p:txBody>
      </p:sp>
    </p:spTree>
    <p:extLst>
      <p:ext uri="{BB962C8B-B14F-4D97-AF65-F5344CB8AC3E}">
        <p14:creationId xmlns:p14="http://schemas.microsoft.com/office/powerpoint/2010/main" val="241368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6DCD5"/>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D252235-0BCF-2ED2-26C6-D61E2E587BD4}"/>
              </a:ext>
            </a:extLst>
          </p:cNvPr>
          <p:cNvSpPr txBox="1"/>
          <p:nvPr/>
        </p:nvSpPr>
        <p:spPr>
          <a:xfrm>
            <a:off x="371902" y="300251"/>
            <a:ext cx="3203811"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noProof="0" dirty="0" err="1">
                <a:solidFill>
                  <a:prstClr val="black"/>
                </a:solidFill>
                <a:latin typeface="Times New Roman" panose="02020603050405020304" pitchFamily="18" charset="0"/>
              </a:rPr>
              <a:t>Kiến</a:t>
            </a:r>
            <a:r>
              <a:rPr lang="en-US" sz="2800" b="1" noProof="0" dirty="0">
                <a:solidFill>
                  <a:prstClr val="black"/>
                </a:solidFill>
                <a:latin typeface="Times New Roman" panose="02020603050405020304" pitchFamily="18" charset="0"/>
              </a:rPr>
              <a:t> </a:t>
            </a:r>
            <a:r>
              <a:rPr lang="en-US" sz="2800" b="1" noProof="0" dirty="0" err="1">
                <a:solidFill>
                  <a:prstClr val="black"/>
                </a:solidFill>
                <a:latin typeface="Times New Roman" panose="02020603050405020304" pitchFamily="18" charset="0"/>
              </a:rPr>
              <a:t>thức</a:t>
            </a:r>
            <a:r>
              <a:rPr lang="en-US" sz="2800" b="1" noProof="0" dirty="0">
                <a:solidFill>
                  <a:prstClr val="black"/>
                </a:solidFill>
                <a:latin typeface="Times New Roman" panose="02020603050405020304" pitchFamily="18" charset="0"/>
              </a:rPr>
              <a:t> </a:t>
            </a:r>
            <a:r>
              <a:rPr lang="en-US" sz="2800" b="1" noProof="0" dirty="0" err="1">
                <a:solidFill>
                  <a:prstClr val="black"/>
                </a:solidFill>
                <a:latin typeface="Times New Roman" panose="02020603050405020304" pitchFamily="18" charset="0"/>
              </a:rPr>
              <a:t>ngữ</a:t>
            </a:r>
            <a:r>
              <a:rPr lang="en-US" sz="2800" b="1" noProof="0" dirty="0">
                <a:solidFill>
                  <a:prstClr val="black"/>
                </a:solidFill>
                <a:latin typeface="Times New Roman" panose="02020603050405020304" pitchFamily="18" charset="0"/>
              </a:rPr>
              <a:t> </a:t>
            </a:r>
            <a:r>
              <a:rPr lang="en-US" sz="2800" b="1" noProof="0" dirty="0" err="1">
                <a:solidFill>
                  <a:prstClr val="black"/>
                </a:solidFill>
                <a:latin typeface="Times New Roman" panose="02020603050405020304" pitchFamily="18" charset="0"/>
              </a:rPr>
              <a:t>văn</a:t>
            </a:r>
            <a:endPar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
        <p:nvSpPr>
          <p:cNvPr id="9" name="Rectangle: Rounded Corners 8">
            <a:extLst>
              <a:ext uri="{FF2B5EF4-FFF2-40B4-BE49-F238E27FC236}">
                <a16:creationId xmlns:a16="http://schemas.microsoft.com/office/drawing/2014/main" id="{93E5F074-DFF9-1AC5-0E81-68EBF620B1FF}"/>
              </a:ext>
            </a:extLst>
          </p:cNvPr>
          <p:cNvSpPr/>
          <p:nvPr/>
        </p:nvSpPr>
        <p:spPr>
          <a:xfrm>
            <a:off x="105560" y="1306955"/>
            <a:ext cx="5830793" cy="1602601"/>
          </a:xfrm>
          <a:prstGeom prst="roundRect">
            <a:avLst/>
          </a:prstGeom>
          <a:solidFill>
            <a:srgbClr val="EFA0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Nhóm 1</a:t>
            </a:r>
            <a:r>
              <a:rPr lang="en-US" sz="2400" dirty="0">
                <a:solidFill>
                  <a:prstClr val="white"/>
                </a:solidFill>
                <a:latin typeface="Arial" panose="020B0604020202020204" pitchFamily="34" charset="0"/>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Văn</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bản</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thông</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tin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tổng</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hợp</a:t>
            </a:r>
            <a:endParaRPr lang="en-US" sz="2400" dirty="0">
              <a:solidFill>
                <a:prstClr val="white"/>
              </a:solidFill>
              <a:latin typeface="Arial" panose="020B06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Hiểu</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như</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thế</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nào</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t>
            </a:r>
          </a:p>
          <a:p>
            <a:pPr marL="0" marR="0" lvl="0" indent="0"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Lấy</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ví</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dụ</a:t>
            </a:r>
            <a:endPar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Rectangle: Rounded Corners 10">
            <a:extLst>
              <a:ext uri="{FF2B5EF4-FFF2-40B4-BE49-F238E27FC236}">
                <a16:creationId xmlns:a16="http://schemas.microsoft.com/office/drawing/2014/main" id="{6C614E2F-7A3A-95D1-38BC-6EC1029E03BB}"/>
              </a:ext>
            </a:extLst>
          </p:cNvPr>
          <p:cNvSpPr/>
          <p:nvPr/>
        </p:nvSpPr>
        <p:spPr>
          <a:xfrm>
            <a:off x="6196407" y="1306954"/>
            <a:ext cx="5830793" cy="1422598"/>
          </a:xfrm>
          <a:prstGeom prst="roundRect">
            <a:avLst/>
          </a:prstGeom>
          <a:solidFill>
            <a:srgbClr val="EFA0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Nhóm 2:</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Bản</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tin</a:t>
            </a:r>
          </a:p>
          <a:p>
            <a:pPr lvl="0">
              <a:defRPr/>
            </a:pPr>
            <a:r>
              <a:rPr lang="en-US" sz="2400" dirty="0">
                <a:solidFill>
                  <a:prstClr val="white"/>
                </a:solidFill>
                <a:latin typeface="Arial" panose="020B0604020202020204" pitchFamily="34" charset="0"/>
              </a:rPr>
              <a:t>-</a:t>
            </a:r>
            <a:r>
              <a:rPr lang="en-US" sz="2400" dirty="0" err="1">
                <a:solidFill>
                  <a:prstClr val="white"/>
                </a:solidFill>
                <a:latin typeface="Arial" panose="020B0604020202020204" pitchFamily="34" charset="0"/>
              </a:rPr>
              <a:t>Hiểu</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như</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thế</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nào</a:t>
            </a:r>
            <a:r>
              <a:rPr lang="en-US" sz="2400" dirty="0">
                <a:solidFill>
                  <a:prstClr val="white"/>
                </a:solidFill>
                <a:latin typeface="Arial" panose="020B0604020202020204" pitchFamily="34" charset="0"/>
              </a:rPr>
              <a:t>?</a:t>
            </a:r>
          </a:p>
          <a:p>
            <a:pPr lvl="0">
              <a:defRPr/>
            </a:pP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Lấy</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ví</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dụ</a:t>
            </a:r>
            <a:endParaRPr lang="vi-VN" sz="2400" dirty="0">
              <a:solidFill>
                <a:prstClr val="whit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3" name="Rectangle: Rounded Corners 12">
            <a:extLst>
              <a:ext uri="{FF2B5EF4-FFF2-40B4-BE49-F238E27FC236}">
                <a16:creationId xmlns:a16="http://schemas.microsoft.com/office/drawing/2014/main" id="{49EA09CA-3D49-B2B8-9F9D-CBD7FA755C17}"/>
              </a:ext>
            </a:extLst>
          </p:cNvPr>
          <p:cNvSpPr/>
          <p:nvPr/>
        </p:nvSpPr>
        <p:spPr>
          <a:xfrm>
            <a:off x="105560" y="5147788"/>
            <a:ext cx="5725235" cy="1602601"/>
          </a:xfrm>
          <a:prstGeom prst="roundRect">
            <a:avLst/>
          </a:prstGeom>
          <a:solidFill>
            <a:srgbClr val="EFA0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Nhóm 3:</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Cách</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trích</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dẫn</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và</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chú</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thích</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trong</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văn</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bản</a:t>
            </a:r>
            <a:endPar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2400" dirty="0">
                <a:solidFill>
                  <a:prstClr val="white"/>
                </a:solidFill>
                <a:latin typeface="Arial" panose="020B0604020202020204" pitchFamily="34" charset="0"/>
              </a:rPr>
              <a:t>-</a:t>
            </a:r>
            <a:r>
              <a:rPr lang="en-US" sz="2400" dirty="0" err="1">
                <a:solidFill>
                  <a:prstClr val="white"/>
                </a:solidFill>
                <a:latin typeface="Arial" panose="020B0604020202020204" pitchFamily="34" charset="0"/>
              </a:rPr>
              <a:t>Mục</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đích</a:t>
            </a:r>
            <a:endParaRPr lang="en-US" sz="2400" dirty="0">
              <a:solidFill>
                <a:prstClr val="white"/>
              </a:solidFill>
              <a:latin typeface="Arial" panose="020B06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Cách</a:t>
            </a:r>
            <a:r>
              <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noProof="0" dirty="0" err="1">
                <a:ln>
                  <a:noFill/>
                </a:ln>
                <a:solidFill>
                  <a:prstClr val="white"/>
                </a:solidFill>
                <a:effectLst/>
                <a:uLnTx/>
                <a:uFillTx/>
                <a:latin typeface="Arial" panose="020B0604020202020204" pitchFamily="34" charset="0"/>
                <a:ea typeface="+mn-ea"/>
                <a:cs typeface="+mn-cs"/>
              </a:rPr>
              <a:t>thức</a:t>
            </a:r>
            <a:endParaRPr kumimoji="0" lang="en-US" sz="2400" b="0" i="0" u="none" strike="noStrike" kern="1200" cap="none" spc="0" normalizeH="0" noProof="0" dirty="0">
              <a:ln>
                <a:noFill/>
              </a:ln>
              <a:solidFill>
                <a:prstClr val="white"/>
              </a:solidFill>
              <a:effectLst/>
              <a:uLnTx/>
              <a:uFillTx/>
              <a:latin typeface="Arial" panose="020B0604020202020204" pitchFamily="34" charset="0"/>
              <a:ea typeface="+mn-ea"/>
              <a:cs typeface="+mn-cs"/>
            </a:endParaRPr>
          </a:p>
        </p:txBody>
      </p:sp>
      <p:sp>
        <p:nvSpPr>
          <p:cNvPr id="16" name="Rectangle: Rounded Corners 15">
            <a:extLst>
              <a:ext uri="{FF2B5EF4-FFF2-40B4-BE49-F238E27FC236}">
                <a16:creationId xmlns:a16="http://schemas.microsoft.com/office/drawing/2014/main" id="{BC703C96-A386-18AF-CC5E-D1DF7285C2FA}"/>
              </a:ext>
            </a:extLst>
          </p:cNvPr>
          <p:cNvSpPr/>
          <p:nvPr/>
        </p:nvSpPr>
        <p:spPr>
          <a:xfrm>
            <a:off x="6249187" y="5147789"/>
            <a:ext cx="5725235" cy="1119117"/>
          </a:xfrm>
          <a:prstGeom prst="roundRect">
            <a:avLst/>
          </a:prstGeom>
          <a:solidFill>
            <a:srgbClr val="EFA09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Nhóm 4:</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Phương</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tiện</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phi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ngôn</a:t>
            </a: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ngữ</a:t>
            </a:r>
            <a:endPar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a:p>
            <a:pPr marL="342900" marR="0" lvl="0" indent="-342900" defTabSz="914400" rtl="0" eaLnBrk="1" fontAlgn="auto" latinLnBrk="0" hangingPunct="1">
              <a:lnSpc>
                <a:spcPct val="100000"/>
              </a:lnSpc>
              <a:spcBef>
                <a:spcPts val="0"/>
              </a:spcBef>
              <a:spcAft>
                <a:spcPts val="0"/>
              </a:spcAft>
              <a:buClrTx/>
              <a:buSzTx/>
              <a:buFontTx/>
              <a:buChar char="-"/>
              <a:tabLst/>
              <a:defRPr/>
            </a:pPr>
            <a:r>
              <a:rPr lang="en-US" sz="2400" dirty="0" err="1">
                <a:solidFill>
                  <a:prstClr val="white"/>
                </a:solidFill>
                <a:latin typeface="Arial" panose="020B0604020202020204" pitchFamily="34" charset="0"/>
              </a:rPr>
              <a:t>Là</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gì</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Ví</a:t>
            </a:r>
            <a:r>
              <a:rPr lang="en-US" sz="2400" dirty="0">
                <a:solidFill>
                  <a:prstClr val="white"/>
                </a:solidFill>
                <a:latin typeface="Arial" panose="020B0604020202020204" pitchFamily="34" charset="0"/>
              </a:rPr>
              <a:t>  </a:t>
            </a:r>
            <a:r>
              <a:rPr lang="en-US" sz="2400" dirty="0" err="1">
                <a:solidFill>
                  <a:prstClr val="white"/>
                </a:solidFill>
                <a:latin typeface="Arial" panose="020B0604020202020204" pitchFamily="34" charset="0"/>
              </a:rPr>
              <a:t>dụ</a:t>
            </a:r>
            <a:endParaRPr lang="en-US" sz="2400" dirty="0">
              <a:solidFill>
                <a:prstClr val="white"/>
              </a:solidFill>
              <a:latin typeface="Arial" panose="020B0604020202020204" pitchFamily="34" charset="0"/>
            </a:endParaRPr>
          </a:p>
          <a:p>
            <a:pPr marL="342900" marR="0" lvl="0" indent="-342900"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Ý </a:t>
            </a:r>
            <a:r>
              <a:rPr kumimoji="0" lang="en-US" sz="2400" b="0"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nghĩa</a:t>
            </a:r>
            <a:endParaRPr kumimoji="0" lang="vi-VN"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7" name="Oval 16">
            <a:extLst>
              <a:ext uri="{FF2B5EF4-FFF2-40B4-BE49-F238E27FC236}">
                <a16:creationId xmlns:a16="http://schemas.microsoft.com/office/drawing/2014/main" id="{6DC5580B-91DD-34C5-0088-B51AE7043E9D}"/>
              </a:ext>
            </a:extLst>
          </p:cNvPr>
          <p:cNvSpPr/>
          <p:nvPr/>
        </p:nvSpPr>
        <p:spPr>
          <a:xfrm>
            <a:off x="3457575" y="2909556"/>
            <a:ext cx="5186363" cy="1905332"/>
          </a:xfrm>
          <a:prstGeom prst="ellipse">
            <a:avLst/>
          </a:prstGeom>
          <a:solidFill>
            <a:srgbClr val="FAD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Chia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nhóm</a:t>
            </a: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và</a:t>
            </a: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nhiệm</a:t>
            </a: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vụ</a:t>
            </a: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của</a:t>
            </a:r>
            <a:r>
              <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rPr>
              <a:t> </a:t>
            </a:r>
            <a:r>
              <a:rPr kumimoji="0" lang="en-US" sz="3200" b="0" i="0" u="none" strike="noStrike" kern="1200" cap="none" spc="0" normalizeH="0" baseline="0" noProof="0" dirty="0" err="1">
                <a:ln>
                  <a:noFill/>
                </a:ln>
                <a:solidFill>
                  <a:prstClr val="black"/>
                </a:solidFill>
                <a:effectLst/>
                <a:uLnTx/>
                <a:uFillTx/>
                <a:latin typeface="#9Slide04 Rokkitt ExtraBold" panose="00000900000000000000" pitchFamily="2" charset="0"/>
                <a:ea typeface="+mn-ea"/>
                <a:cs typeface="+mn-cs"/>
              </a:rPr>
              <a:t>nhóm</a:t>
            </a:r>
            <a:endParaRPr kumimoji="0" lang="en-US" sz="3200" b="0" i="0" u="none" strike="noStrike" kern="1200" cap="none" spc="0" normalizeH="0" baseline="0" noProof="0" dirty="0">
              <a:ln>
                <a:noFill/>
              </a:ln>
              <a:solidFill>
                <a:prstClr val="black"/>
              </a:solidFill>
              <a:effectLst/>
              <a:uLnTx/>
              <a:uFillTx/>
              <a:latin typeface="#9Slide04 Rokkitt ExtraBold" panose="00000900000000000000" pitchFamily="2" charset="0"/>
              <a:ea typeface="+mn-ea"/>
              <a:cs typeface="+mn-cs"/>
            </a:endParaRPr>
          </a:p>
        </p:txBody>
      </p:sp>
    </p:spTree>
    <p:extLst>
      <p:ext uri="{BB962C8B-B14F-4D97-AF65-F5344CB8AC3E}">
        <p14:creationId xmlns:p14="http://schemas.microsoft.com/office/powerpoint/2010/main" val="271370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1" grpId="0" animBg="1"/>
      <p:bldP spid="13"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FBB5A8-704C-03D3-03CC-5B85A430C703}"/>
              </a:ext>
            </a:extLst>
          </p:cNvPr>
          <p:cNvPicPr>
            <a:picLocks noChangeAspect="1"/>
          </p:cNvPicPr>
          <p:nvPr/>
        </p:nvPicPr>
        <p:blipFill rotWithShape="1">
          <a:blip r:embed="rId2"/>
          <a:srcRect t="3476" b="12569"/>
          <a:stretch/>
        </p:blipFill>
        <p:spPr>
          <a:xfrm>
            <a:off x="20" y="10"/>
            <a:ext cx="12191980" cy="6857990"/>
          </a:xfrm>
          <a:prstGeom prst="rect">
            <a:avLst/>
          </a:prstGeom>
        </p:spPr>
      </p:pic>
      <p:sp>
        <p:nvSpPr>
          <p:cNvPr id="2" name="TextBox 1">
            <a:extLst>
              <a:ext uri="{FF2B5EF4-FFF2-40B4-BE49-F238E27FC236}">
                <a16:creationId xmlns:a16="http://schemas.microsoft.com/office/drawing/2014/main" id="{FDB6B80E-2877-FC11-7821-9015DB08B3BC}"/>
              </a:ext>
            </a:extLst>
          </p:cNvPr>
          <p:cNvSpPr txBox="1"/>
          <p:nvPr/>
        </p:nvSpPr>
        <p:spPr>
          <a:xfrm>
            <a:off x="640080" y="640080"/>
            <a:ext cx="2904978" cy="2709275"/>
          </a:xfrm>
          <a:prstGeom prst="rect">
            <a:avLst/>
          </a:prstGeom>
          <a:solidFill>
            <a:schemeClr val="bg1"/>
          </a:solidFill>
          <a:ln w="174625" cmpd="thinThick">
            <a:solidFill>
              <a:schemeClr val="bg1"/>
            </a:solidFill>
          </a:ln>
        </p:spPr>
        <p:txBody>
          <a:bodyPr vert="horz" lIns="91440" tIns="45720" rIns="91440" bIns="45720" rtlCol="0" anchor="ctr">
            <a:normAutofit/>
          </a:bodyPr>
          <a:lstStyle/>
          <a:p>
            <a:pPr algn="ctr">
              <a:lnSpc>
                <a:spcPct val="90000"/>
              </a:lnSpc>
              <a:spcBef>
                <a:spcPct val="0"/>
              </a:spcBef>
              <a:spcAft>
                <a:spcPts val="600"/>
              </a:spcAft>
            </a:pPr>
            <a:r>
              <a:rPr lang="en-US" sz="2800" b="1" dirty="0" err="1">
                <a:solidFill>
                  <a:schemeClr val="tx1">
                    <a:lumMod val="85000"/>
                    <a:lumOff val="15000"/>
                  </a:schemeClr>
                </a:solidFill>
                <a:latin typeface="+mj-lt"/>
                <a:ea typeface="+mj-ea"/>
                <a:cs typeface="+mj-cs"/>
              </a:rPr>
              <a:t>Báo</a:t>
            </a:r>
            <a:r>
              <a:rPr lang="en-US" sz="2800" b="1" dirty="0">
                <a:solidFill>
                  <a:schemeClr val="tx1">
                    <a:lumMod val="85000"/>
                    <a:lumOff val="15000"/>
                  </a:schemeClr>
                </a:solidFill>
                <a:latin typeface="+mj-lt"/>
                <a:ea typeface="+mj-ea"/>
                <a:cs typeface="+mj-cs"/>
              </a:rPr>
              <a:t> </a:t>
            </a:r>
            <a:r>
              <a:rPr lang="en-US" sz="2800" b="1" dirty="0" err="1">
                <a:solidFill>
                  <a:schemeClr val="tx1">
                    <a:lumMod val="85000"/>
                    <a:lumOff val="15000"/>
                  </a:schemeClr>
                </a:solidFill>
                <a:latin typeface="+mj-lt"/>
                <a:ea typeface="+mj-ea"/>
                <a:cs typeface="+mj-cs"/>
              </a:rPr>
              <a:t>cáo</a:t>
            </a:r>
            <a:r>
              <a:rPr lang="en-US" sz="2800" b="1" dirty="0">
                <a:solidFill>
                  <a:schemeClr val="tx1">
                    <a:lumMod val="85000"/>
                    <a:lumOff val="15000"/>
                  </a:schemeClr>
                </a:solidFill>
                <a:latin typeface="+mj-lt"/>
                <a:ea typeface="+mj-ea"/>
                <a:cs typeface="+mj-cs"/>
              </a:rPr>
              <a:t> </a:t>
            </a:r>
            <a:r>
              <a:rPr lang="en-US" sz="2800" b="1" dirty="0" err="1">
                <a:solidFill>
                  <a:schemeClr val="tx1">
                    <a:lumMod val="85000"/>
                    <a:lumOff val="15000"/>
                  </a:schemeClr>
                </a:solidFill>
                <a:latin typeface="+mj-lt"/>
                <a:ea typeface="+mj-ea"/>
                <a:cs typeface="+mj-cs"/>
              </a:rPr>
              <a:t>sản</a:t>
            </a:r>
            <a:r>
              <a:rPr lang="en-US" sz="2800" b="1" dirty="0">
                <a:solidFill>
                  <a:schemeClr val="tx1">
                    <a:lumMod val="85000"/>
                    <a:lumOff val="15000"/>
                  </a:schemeClr>
                </a:solidFill>
                <a:latin typeface="+mj-lt"/>
                <a:ea typeface="+mj-ea"/>
                <a:cs typeface="+mj-cs"/>
              </a:rPr>
              <a:t> </a:t>
            </a:r>
            <a:r>
              <a:rPr lang="en-US" sz="2800" b="1" dirty="0" err="1">
                <a:solidFill>
                  <a:schemeClr val="tx1">
                    <a:lumMod val="85000"/>
                    <a:lumOff val="15000"/>
                  </a:schemeClr>
                </a:solidFill>
                <a:latin typeface="+mj-lt"/>
                <a:ea typeface="+mj-ea"/>
                <a:cs typeface="+mj-cs"/>
              </a:rPr>
              <a:t>phẩm</a:t>
            </a:r>
            <a:endParaRPr lang="en-US" sz="2800" b="1" dirty="0">
              <a:solidFill>
                <a:schemeClr val="tx1">
                  <a:lumMod val="85000"/>
                  <a:lumOff val="15000"/>
                </a:schemeClr>
              </a:solidFill>
              <a:latin typeface="+mj-lt"/>
              <a:ea typeface="+mj-ea"/>
              <a:cs typeface="+mj-cs"/>
            </a:endParaRPr>
          </a:p>
          <a:p>
            <a:pPr algn="ctr">
              <a:lnSpc>
                <a:spcPct val="90000"/>
              </a:lnSpc>
              <a:spcBef>
                <a:spcPct val="0"/>
              </a:spcBef>
              <a:spcAft>
                <a:spcPts val="600"/>
              </a:spcAft>
            </a:pPr>
            <a:r>
              <a:rPr lang="en-US" sz="2800" b="1" dirty="0" err="1">
                <a:solidFill>
                  <a:schemeClr val="tx1">
                    <a:lumMod val="85000"/>
                    <a:lumOff val="15000"/>
                  </a:schemeClr>
                </a:solidFill>
                <a:latin typeface="+mj-lt"/>
                <a:ea typeface="+mj-ea"/>
                <a:cs typeface="+mj-cs"/>
              </a:rPr>
              <a:t>Mỗi</a:t>
            </a:r>
            <a:r>
              <a:rPr lang="en-US" sz="2800" b="1" dirty="0">
                <a:solidFill>
                  <a:schemeClr val="tx1">
                    <a:lumMod val="85000"/>
                    <a:lumOff val="15000"/>
                  </a:schemeClr>
                </a:solidFill>
                <a:latin typeface="+mj-lt"/>
                <a:ea typeface="+mj-ea"/>
                <a:cs typeface="+mj-cs"/>
              </a:rPr>
              <a:t> </a:t>
            </a:r>
            <a:r>
              <a:rPr lang="en-US" sz="2800" b="1" dirty="0" err="1">
                <a:solidFill>
                  <a:schemeClr val="tx1">
                    <a:lumMod val="85000"/>
                    <a:lumOff val="15000"/>
                  </a:schemeClr>
                </a:solidFill>
                <a:latin typeface="+mj-lt"/>
                <a:ea typeface="+mj-ea"/>
                <a:cs typeface="+mj-cs"/>
              </a:rPr>
              <a:t>nhóm</a:t>
            </a:r>
            <a:r>
              <a:rPr lang="en-US" sz="2800" b="1" dirty="0">
                <a:solidFill>
                  <a:schemeClr val="tx1">
                    <a:lumMod val="85000"/>
                    <a:lumOff val="15000"/>
                  </a:schemeClr>
                </a:solidFill>
                <a:latin typeface="+mj-lt"/>
                <a:ea typeface="+mj-ea"/>
                <a:cs typeface="+mj-cs"/>
              </a:rPr>
              <a:t> 5 </a:t>
            </a:r>
            <a:r>
              <a:rPr lang="en-US" sz="2800" b="1" dirty="0" err="1">
                <a:solidFill>
                  <a:schemeClr val="tx1">
                    <a:lumMod val="85000"/>
                    <a:lumOff val="15000"/>
                  </a:schemeClr>
                </a:solidFill>
                <a:latin typeface="+mj-lt"/>
                <a:ea typeface="+mj-ea"/>
                <a:cs typeface="+mj-cs"/>
              </a:rPr>
              <a:t>Phút</a:t>
            </a:r>
            <a:r>
              <a:rPr lang="en-US" sz="2800" b="1" dirty="0">
                <a:solidFill>
                  <a:schemeClr val="tx1">
                    <a:lumMod val="85000"/>
                    <a:lumOff val="15000"/>
                  </a:schemeClr>
                </a:solidFill>
                <a:latin typeface="+mj-lt"/>
                <a:ea typeface="+mj-ea"/>
                <a:cs typeface="+mj-cs"/>
              </a:rPr>
              <a:t> </a:t>
            </a:r>
          </a:p>
        </p:txBody>
      </p:sp>
    </p:spTree>
    <p:extLst>
      <p:ext uri="{BB962C8B-B14F-4D97-AF65-F5344CB8AC3E}">
        <p14:creationId xmlns:p14="http://schemas.microsoft.com/office/powerpoint/2010/main" val="585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046D92-F312-EC35-028E-C9B24D4E4AAA}"/>
              </a:ext>
            </a:extLst>
          </p:cNvPr>
          <p:cNvSpPr txBox="1"/>
          <p:nvPr/>
        </p:nvSpPr>
        <p:spPr>
          <a:xfrm>
            <a:off x="354842" y="300251"/>
            <a:ext cx="7615451" cy="707886"/>
          </a:xfrm>
          <a:prstGeom prst="rect">
            <a:avLst/>
          </a:prstGeom>
          <a:noFill/>
        </p:spPr>
        <p:txBody>
          <a:bodyPr wrap="square" rtlCol="0">
            <a:spAutoFit/>
          </a:bodyPr>
          <a:lstStyle/>
          <a:p>
            <a:pPr marL="742950" indent="-742950">
              <a:buFont typeface="+mj-lt"/>
              <a:buAutoNum type="arabicPeriod"/>
            </a:pPr>
            <a:r>
              <a:rPr lang="en-US"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Văn</a:t>
            </a:r>
            <a:r>
              <a:rPr lang="en-US"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bản</a:t>
            </a:r>
            <a:r>
              <a:rPr lang="en-US"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thông</a:t>
            </a:r>
            <a:r>
              <a:rPr lang="en-US" sz="4000" dirty="0">
                <a:effectLst>
                  <a:outerShdw blurRad="38100" dist="38100" dir="2700000" algn="tl">
                    <a:srgbClr val="000000">
                      <a:alpha val="43137"/>
                    </a:srgbClr>
                  </a:outerShdw>
                </a:effectLst>
              </a:rPr>
              <a:t> tin</a:t>
            </a:r>
          </a:p>
        </p:txBody>
      </p:sp>
      <p:sp>
        <p:nvSpPr>
          <p:cNvPr id="4" name="TextBox 3">
            <a:extLst>
              <a:ext uri="{FF2B5EF4-FFF2-40B4-BE49-F238E27FC236}">
                <a16:creationId xmlns:a16="http://schemas.microsoft.com/office/drawing/2014/main" id="{F77D02BE-3AB0-974A-1075-AA066CE93C8C}"/>
              </a:ext>
            </a:extLst>
          </p:cNvPr>
          <p:cNvSpPr txBox="1"/>
          <p:nvPr/>
        </p:nvSpPr>
        <p:spPr>
          <a:xfrm>
            <a:off x="522026" y="544113"/>
            <a:ext cx="10532660" cy="5474256"/>
          </a:xfrm>
          <a:prstGeom prst="rect">
            <a:avLst/>
          </a:prstGeom>
          <a:noFill/>
        </p:spPr>
        <p:txBody>
          <a:bodyPr wrap="square">
            <a:spAutoFit/>
          </a:bodyPr>
          <a:lstStyle/>
          <a:p>
            <a:pPr marL="342900" indent="-342900" algn="just">
              <a:lnSpc>
                <a:spcPct val="200000"/>
              </a:lnSpc>
              <a:buFont typeface="Arial" panose="020B0604020202020204" pitchFamily="34" charset="0"/>
              <a:buChar char="•"/>
            </a:pPr>
            <a:r>
              <a:rPr lang="en-US" sz="3600" dirty="0" err="1">
                <a:solidFill>
                  <a:schemeClr val="bg1"/>
                </a:solidFill>
                <a:effectLst/>
                <a:latin typeface="Times New Roman" panose="02020603050405020304" pitchFamily="18" charset="0"/>
                <a:ea typeface="Calibri" panose="020F0502020204030204" pitchFamily="34" charset="0"/>
              </a:rPr>
              <a:t>Khái</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niệm</a:t>
            </a:r>
            <a:r>
              <a:rPr lang="en-US" sz="3600" dirty="0">
                <a:solidFill>
                  <a:schemeClr val="bg1"/>
                </a:solidFill>
                <a:effectLst/>
                <a:latin typeface="Times New Roman" panose="02020603050405020304" pitchFamily="18" charset="0"/>
                <a:ea typeface="Calibri" panose="020F0502020204030204" pitchFamily="34" charset="0"/>
              </a:rPr>
              <a:t>: </a:t>
            </a:r>
            <a:r>
              <a:rPr lang="vi-VN" sz="3600" dirty="0">
                <a:solidFill>
                  <a:schemeClr val="bg1"/>
                </a:solidFill>
                <a:effectLst/>
                <a:latin typeface="Times New Roman" panose="02020603050405020304" pitchFamily="18" charset="0"/>
                <a:ea typeface="Calibri" panose="020F0502020204030204" pitchFamily="34" charset="0"/>
              </a:rPr>
              <a:t>Là loại văn bản trong đó người viết sử dụng phương thức thuyết minh kết hợp với một hoặc nhiều phương thức biểu đạt khác.</a:t>
            </a:r>
            <a:endParaRPr lang="en-US" sz="3600" dirty="0">
              <a:solidFill>
                <a:schemeClr val="bg1"/>
              </a:solidFill>
              <a:effectLst/>
              <a:latin typeface="Times New Roman" panose="02020603050405020304" pitchFamily="18" charset="0"/>
              <a:ea typeface="Calibri" panose="020F0502020204030204" pitchFamily="34" charset="0"/>
            </a:endParaRPr>
          </a:p>
          <a:p>
            <a:pPr marL="342900" indent="-342900" algn="just">
              <a:lnSpc>
                <a:spcPct val="200000"/>
              </a:lnSpc>
              <a:buFont typeface="Arial" panose="020B0604020202020204" pitchFamily="34" charset="0"/>
              <a:buChar char="•"/>
            </a:pPr>
            <a:r>
              <a:rPr lang="en-US" sz="3600" dirty="0" err="1">
                <a:solidFill>
                  <a:schemeClr val="bg1"/>
                </a:solidFill>
                <a:effectLst/>
                <a:latin typeface="Times New Roman" panose="02020603050405020304" pitchFamily="18" charset="0"/>
                <a:ea typeface="Calibri" panose="020F0502020204030204" pitchFamily="34" charset="0"/>
              </a:rPr>
              <a:t>Về</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hình</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thức</a:t>
            </a:r>
            <a:r>
              <a:rPr lang="en-US" sz="3600" dirty="0">
                <a:solidFill>
                  <a:schemeClr val="bg1"/>
                </a:solidFill>
                <a:latin typeface="Times New Roman" panose="02020603050405020304" pitchFamily="18" charset="0"/>
                <a:ea typeface="Calibri" panose="020F0502020204030204" pitchFamily="34" charset="0"/>
              </a:rPr>
              <a:t>: </a:t>
            </a:r>
            <a:r>
              <a:rPr lang="vi-VN" sz="3600" dirty="0">
                <a:solidFill>
                  <a:schemeClr val="bg1"/>
                </a:solidFill>
                <a:effectLst/>
                <a:latin typeface="Times New Roman" panose="02020603050405020304" pitchFamily="18" charset="0"/>
                <a:ea typeface="Calibri" panose="020F0502020204030204" pitchFamily="34" charset="0"/>
              </a:rPr>
              <a:t>có thể trình bày kết hợp nhiều hình thức:  Chữ, hình ảnh bảng biểu...</a:t>
            </a:r>
            <a:endParaRPr lang="en-US" sz="3600" dirty="0">
              <a:solidFill>
                <a:schemeClr val="bg1"/>
              </a:solidFill>
            </a:endParaRPr>
          </a:p>
        </p:txBody>
      </p:sp>
    </p:spTree>
    <p:extLst>
      <p:ext uri="{BB962C8B-B14F-4D97-AF65-F5344CB8AC3E}">
        <p14:creationId xmlns:p14="http://schemas.microsoft.com/office/powerpoint/2010/main" val="381012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7D0211A-CA8A-446F-38C4-F0139DE91731}"/>
              </a:ext>
            </a:extLst>
          </p:cNvPr>
          <p:cNvSpPr txBox="1"/>
          <p:nvPr/>
        </p:nvSpPr>
        <p:spPr>
          <a:xfrm>
            <a:off x="426491" y="477249"/>
            <a:ext cx="6093724" cy="707886"/>
          </a:xfrm>
          <a:prstGeom prst="rect">
            <a:avLst/>
          </a:prstGeom>
          <a:noFill/>
        </p:spPr>
        <p:txBody>
          <a:bodyPr wrap="square">
            <a:spAutoFit/>
          </a:bodyPr>
          <a:lstStyle/>
          <a:p>
            <a:r>
              <a:rPr lang="en-US" sz="4000" dirty="0">
                <a:effectLst>
                  <a:outerShdw blurRad="38100" dist="38100" dir="2700000" algn="tl">
                    <a:srgbClr val="000000">
                      <a:alpha val="43137"/>
                    </a:srgbClr>
                  </a:outerShdw>
                </a:effectLst>
              </a:rPr>
              <a:t>2. </a:t>
            </a:r>
            <a:r>
              <a:rPr lang="en-US" sz="4000" dirty="0" err="1">
                <a:effectLst>
                  <a:outerShdw blurRad="38100" dist="38100" dir="2700000" algn="tl">
                    <a:srgbClr val="000000">
                      <a:alpha val="43137"/>
                    </a:srgbClr>
                  </a:outerShdw>
                </a:effectLst>
              </a:rPr>
              <a:t>Bản</a:t>
            </a:r>
            <a:r>
              <a:rPr lang="en-US" sz="4000" dirty="0">
                <a:effectLst>
                  <a:outerShdw blurRad="38100" dist="38100" dir="2700000" algn="tl">
                    <a:srgbClr val="000000">
                      <a:alpha val="43137"/>
                    </a:srgbClr>
                  </a:outerShdw>
                </a:effectLst>
              </a:rPr>
              <a:t> tin</a:t>
            </a:r>
          </a:p>
        </p:txBody>
      </p:sp>
      <p:sp>
        <p:nvSpPr>
          <p:cNvPr id="8" name="TextBox 7">
            <a:extLst>
              <a:ext uri="{FF2B5EF4-FFF2-40B4-BE49-F238E27FC236}">
                <a16:creationId xmlns:a16="http://schemas.microsoft.com/office/drawing/2014/main" id="{E7DA07B0-7FB3-7B53-44B0-46E89FB70991}"/>
              </a:ext>
            </a:extLst>
          </p:cNvPr>
          <p:cNvSpPr txBox="1"/>
          <p:nvPr/>
        </p:nvSpPr>
        <p:spPr>
          <a:xfrm>
            <a:off x="426491" y="1185135"/>
            <a:ext cx="11339018" cy="4876271"/>
          </a:xfrm>
          <a:prstGeom prst="rect">
            <a:avLst/>
          </a:prstGeom>
          <a:noFill/>
        </p:spPr>
        <p:txBody>
          <a:bodyPr wrap="square" rtlCol="0">
            <a:spAutoFit/>
          </a:bodyPr>
          <a:lstStyle/>
          <a:p>
            <a:pPr marL="285750" indent="-285750" algn="just">
              <a:lnSpc>
                <a:spcPct val="200000"/>
              </a:lnSpc>
              <a:buFont typeface="Arial" panose="020B0604020202020204" pitchFamily="34" charset="0"/>
              <a:buChar char="•"/>
            </a:pPr>
            <a:r>
              <a:rPr lang="vi-VN" sz="3200" dirty="0">
                <a:solidFill>
                  <a:srgbClr val="000000"/>
                </a:solidFill>
                <a:effectLst/>
                <a:latin typeface="Times New Roman" panose="02020603050405020304" pitchFamily="18" charset="0"/>
                <a:ea typeface="Calibri" panose="020F0502020204030204" pitchFamily="34" charset="0"/>
              </a:rPr>
              <a:t>Bản tin là một dạng văn bản thông tin, cung cấp tin tức thời sự, thông báo hướng dẫn cho người đọc, người xem những sự kiện đã, đang và sắp diễn ra.</a:t>
            </a:r>
            <a:r>
              <a:rPr lang="en-US" sz="3200" dirty="0">
                <a:solidFill>
                  <a:srgbClr val="000000"/>
                </a:solidFill>
                <a:effectLst/>
                <a:latin typeface="Times New Roman" panose="02020603050405020304" pitchFamily="18" charset="0"/>
                <a:ea typeface="Calibri" panose="020F0502020204030204" pitchFamily="34" charset="0"/>
              </a:rPr>
              <a:t> (VD </a:t>
            </a:r>
            <a:r>
              <a:rPr lang="en-US" sz="3200" dirty="0" err="1">
                <a:solidFill>
                  <a:srgbClr val="000000"/>
                </a:solidFill>
                <a:effectLst/>
                <a:latin typeface="Times New Roman" panose="02020603050405020304" pitchFamily="18" charset="0"/>
                <a:ea typeface="Calibri" panose="020F0502020204030204" pitchFamily="34" charset="0"/>
              </a:rPr>
              <a:t>bản</a:t>
            </a:r>
            <a:r>
              <a:rPr lang="en-US" sz="3200" dirty="0">
                <a:solidFill>
                  <a:srgbClr val="000000"/>
                </a:solidFill>
                <a:effectLst/>
                <a:latin typeface="Times New Roman" panose="02020603050405020304" pitchFamily="18" charset="0"/>
                <a:ea typeface="Calibri" panose="020F0502020204030204" pitchFamily="34" charset="0"/>
              </a:rPr>
              <a:t> tin </a:t>
            </a:r>
            <a:r>
              <a:rPr lang="en-US" sz="3200" dirty="0" err="1">
                <a:solidFill>
                  <a:srgbClr val="000000"/>
                </a:solidFill>
                <a:effectLst/>
                <a:latin typeface="Times New Roman" panose="02020603050405020304" pitchFamily="18" charset="0"/>
                <a:ea typeface="Calibri" panose="020F0502020204030204" pitchFamily="34" charset="0"/>
              </a:rPr>
              <a:t>thời</a:t>
            </a:r>
            <a:r>
              <a:rPr lang="en-US" sz="3200" dirty="0">
                <a:solidFill>
                  <a:srgbClr val="000000"/>
                </a:solidFill>
                <a:effectLst/>
                <a:latin typeface="Times New Roman" panose="02020603050405020304" pitchFamily="18" charset="0"/>
                <a:ea typeface="Calibri" panose="020F0502020204030204" pitchFamily="34" charset="0"/>
              </a:rPr>
              <a:t> </a:t>
            </a:r>
            <a:r>
              <a:rPr lang="en-US" sz="3200" dirty="0" err="1">
                <a:solidFill>
                  <a:srgbClr val="000000"/>
                </a:solidFill>
                <a:effectLst/>
                <a:latin typeface="Times New Roman" panose="02020603050405020304" pitchFamily="18" charset="0"/>
                <a:ea typeface="Calibri" panose="020F0502020204030204" pitchFamily="34" charset="0"/>
              </a:rPr>
              <a:t>sự</a:t>
            </a:r>
            <a:r>
              <a:rPr lang="en-US" sz="3200" dirty="0">
                <a:solidFill>
                  <a:srgbClr val="000000"/>
                </a:solidFill>
                <a:effectLst/>
                <a:latin typeface="Times New Roman" panose="02020603050405020304" pitchFamily="18" charset="0"/>
                <a:ea typeface="Calibri" panose="020F0502020204030204" pitchFamily="34" charset="0"/>
              </a:rPr>
              <a:t>, </a:t>
            </a:r>
            <a:r>
              <a:rPr lang="en-US" sz="3200" dirty="0" err="1">
                <a:solidFill>
                  <a:srgbClr val="000000"/>
                </a:solidFill>
                <a:effectLst/>
                <a:latin typeface="Times New Roman" panose="02020603050405020304" pitchFamily="18" charset="0"/>
                <a:ea typeface="Calibri" panose="020F0502020204030204" pitchFamily="34" charset="0"/>
              </a:rPr>
              <a:t>bản</a:t>
            </a:r>
            <a:r>
              <a:rPr lang="en-US" sz="3200" dirty="0">
                <a:solidFill>
                  <a:srgbClr val="000000"/>
                </a:solidFill>
                <a:effectLst/>
                <a:latin typeface="Times New Roman" panose="02020603050405020304" pitchFamily="18" charset="0"/>
                <a:ea typeface="Calibri" panose="020F0502020204030204" pitchFamily="34" charset="0"/>
              </a:rPr>
              <a:t> tin </a:t>
            </a:r>
            <a:r>
              <a:rPr lang="en-US" sz="3200" dirty="0" err="1">
                <a:solidFill>
                  <a:srgbClr val="000000"/>
                </a:solidFill>
                <a:effectLst/>
                <a:latin typeface="Times New Roman" panose="02020603050405020304" pitchFamily="18" charset="0"/>
                <a:ea typeface="Calibri" panose="020F0502020204030204" pitchFamily="34" charset="0"/>
              </a:rPr>
              <a:t>thời</a:t>
            </a:r>
            <a:r>
              <a:rPr lang="en-US" sz="3200" dirty="0">
                <a:solidFill>
                  <a:srgbClr val="000000"/>
                </a:solidFill>
                <a:effectLst/>
                <a:latin typeface="Times New Roman" panose="02020603050405020304" pitchFamily="18" charset="0"/>
                <a:ea typeface="Calibri" panose="020F0502020204030204" pitchFamily="34" charset="0"/>
              </a:rPr>
              <a:t> </a:t>
            </a:r>
            <a:r>
              <a:rPr lang="en-US" sz="3200" dirty="0" err="1">
                <a:solidFill>
                  <a:srgbClr val="000000"/>
                </a:solidFill>
                <a:effectLst/>
                <a:latin typeface="Times New Roman" panose="02020603050405020304" pitchFamily="18" charset="0"/>
                <a:ea typeface="Calibri" panose="020F0502020204030204" pitchFamily="34" charset="0"/>
              </a:rPr>
              <a:t>tiết</a:t>
            </a:r>
            <a:r>
              <a:rPr lang="en-US" sz="3200" dirty="0">
                <a:solidFill>
                  <a:srgbClr val="000000"/>
                </a:solidFill>
                <a:effectLst/>
                <a:latin typeface="Times New Roman" panose="02020603050405020304" pitchFamily="18" charset="0"/>
                <a:ea typeface="Calibri" panose="020F0502020204030204" pitchFamily="34" charset="0"/>
              </a:rPr>
              <a:t>…)</a:t>
            </a:r>
          </a:p>
          <a:p>
            <a:pPr marL="285750" indent="-285750" algn="just">
              <a:lnSpc>
                <a:spcPct val="200000"/>
              </a:lnSpc>
              <a:buFont typeface="Arial" panose="020B0604020202020204" pitchFamily="34" charset="0"/>
              <a:buChar char="•"/>
            </a:pPr>
            <a:r>
              <a:rPr lang="vi-VN" sz="3200" dirty="0">
                <a:solidFill>
                  <a:srgbClr val="000000"/>
                </a:solidFill>
                <a:effectLst/>
                <a:latin typeface="Times New Roman" panose="02020603050405020304" pitchFamily="18" charset="0"/>
                <a:ea typeface="Calibri" panose="020F0502020204030204" pitchFamily="34" charset="0"/>
              </a:rPr>
              <a:t>Thường ngắn gọn, kịp thời, có thể là tin chữ hoặc tin hình kết hợp với chữ</a:t>
            </a:r>
            <a:r>
              <a:rPr lang="vi-VN" sz="3200" i="1" dirty="0">
                <a:solidFill>
                  <a:srgbClr val="000000"/>
                </a:solidFill>
                <a:effectLst/>
                <a:latin typeface="Times New Roman" panose="02020603050405020304" pitchFamily="18" charset="0"/>
                <a:ea typeface="Calibri" panose="020F0502020204030204" pitchFamily="34" charset="0"/>
              </a:rPr>
              <a:t>.</a:t>
            </a:r>
            <a:endParaRPr lang="en-US" sz="3200" dirty="0"/>
          </a:p>
        </p:txBody>
      </p:sp>
    </p:spTree>
    <p:extLst>
      <p:ext uri="{BB962C8B-B14F-4D97-AF65-F5344CB8AC3E}">
        <p14:creationId xmlns:p14="http://schemas.microsoft.com/office/powerpoint/2010/main" val="74947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fade">
                                      <p:cBhvr>
                                        <p:cTn id="19" dur="1000"/>
                                        <p:tgtEl>
                                          <p:spTgt spid="8">
                                            <p:txEl>
                                              <p:pRg st="1" end="1"/>
                                            </p:txEl>
                                          </p:spTgt>
                                        </p:tgtEl>
                                      </p:cBhvr>
                                    </p:animEffect>
                                    <p:anim calcmode="lin" valueType="num">
                                      <p:cBhvr>
                                        <p:cTn id="20"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03B396-3DA5-5D9B-31E4-385C555FF17F}"/>
              </a:ext>
            </a:extLst>
          </p:cNvPr>
          <p:cNvSpPr txBox="1"/>
          <p:nvPr/>
        </p:nvSpPr>
        <p:spPr>
          <a:xfrm>
            <a:off x="904164" y="543468"/>
            <a:ext cx="11287835" cy="1323439"/>
          </a:xfrm>
          <a:prstGeom prst="rect">
            <a:avLst/>
          </a:prstGeom>
          <a:noFill/>
        </p:spPr>
        <p:txBody>
          <a:bodyPr wrap="square">
            <a:spAutoFit/>
          </a:bodyPr>
          <a:lstStyle/>
          <a:p>
            <a:r>
              <a:rPr lang="en-US" sz="4000" b="1" dirty="0">
                <a:solidFill>
                  <a:schemeClr val="bg1"/>
                </a:solidFill>
                <a:effectLst/>
                <a:latin typeface="Times New Roman" panose="02020603050405020304" pitchFamily="18" charset="0"/>
                <a:ea typeface="Calibri" panose="020F0502020204030204" pitchFamily="34" charset="0"/>
              </a:rPr>
              <a:t>3. </a:t>
            </a:r>
            <a:r>
              <a:rPr lang="vi-VN" sz="4000" dirty="0">
                <a:solidFill>
                  <a:schemeClr val="bg1"/>
                </a:solidFill>
                <a:effectLst>
                  <a:outerShdw blurRad="38100" dist="38100" dir="2700000" algn="tl">
                    <a:srgbClr val="000000">
                      <a:alpha val="43137"/>
                    </a:srgbClr>
                  </a:outerShdw>
                </a:effectLst>
                <a:ea typeface="Calibri" panose="020F0502020204030204" pitchFamily="34" charset="0"/>
              </a:rPr>
              <a:t>Cách trích dẫn, chú thích và các phương tiện giao tiếp phi ngôn ngữ </a:t>
            </a:r>
            <a:endParaRPr lang="en-US" sz="4000" dirty="0">
              <a:solidFill>
                <a:schemeClr val="bg1"/>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3971530E-9E45-E132-E874-108E523A1B82}"/>
              </a:ext>
            </a:extLst>
          </p:cNvPr>
          <p:cNvSpPr txBox="1"/>
          <p:nvPr/>
        </p:nvSpPr>
        <p:spPr>
          <a:xfrm>
            <a:off x="904164" y="1964353"/>
            <a:ext cx="10314294" cy="4893647"/>
          </a:xfrm>
          <a:prstGeom prst="rect">
            <a:avLst/>
          </a:prstGeom>
          <a:noFill/>
        </p:spPr>
        <p:txBody>
          <a:bodyPr wrap="square">
            <a:spAutoFit/>
          </a:bodyPr>
          <a:lstStyle/>
          <a:p>
            <a:pPr marL="457200" marR="0" indent="-457200" algn="just">
              <a:spcBef>
                <a:spcPts val="0"/>
              </a:spcBef>
              <a:spcAft>
                <a:spcPts val="0"/>
              </a:spcAft>
              <a:buFont typeface="+mj-lt"/>
              <a:buAutoNum type="alphaLcParenR"/>
            </a:pPr>
            <a:r>
              <a:rPr lang="vi-VN" sz="3600" dirty="0">
                <a:solidFill>
                  <a:schemeClr val="bg1"/>
                </a:solidFill>
                <a:effectLst/>
                <a:latin typeface="Times New Roman" panose="02020603050405020304" pitchFamily="18" charset="0"/>
                <a:ea typeface="Calibri" panose="020F0502020204030204" pitchFamily="34" charset="0"/>
              </a:rPr>
              <a:t>Cách trích dẫn</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chú</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thích</a:t>
            </a:r>
            <a:r>
              <a:rPr lang="vi-VN" sz="3600" dirty="0">
                <a:solidFill>
                  <a:schemeClr val="bg1"/>
                </a:solidFill>
                <a:effectLst/>
                <a:latin typeface="Times New Roman" panose="02020603050405020304" pitchFamily="18" charset="0"/>
                <a:ea typeface="Calibri" panose="020F0502020204030204" pitchFamily="34" charset="0"/>
              </a:rPr>
              <a:t>: </a:t>
            </a:r>
            <a:endParaRPr lang="en-US" sz="3600" dirty="0">
              <a:solidFill>
                <a:schemeClr val="bg1"/>
              </a:solidFill>
              <a:effectLst/>
              <a:latin typeface="Times New Roman" panose="02020603050405020304" pitchFamily="18" charset="0"/>
              <a:ea typeface="Calibri" panose="020F0502020204030204" pitchFamily="34" charset="0"/>
            </a:endParaRPr>
          </a:p>
          <a:p>
            <a:pPr marL="342900" marR="0" indent="-342900" algn="just">
              <a:spcBef>
                <a:spcPts val="0"/>
              </a:spcBef>
              <a:spcAft>
                <a:spcPts val="0"/>
              </a:spcAft>
              <a:buFont typeface="Wingdings" panose="05000000000000000000" pitchFamily="2" charset="2"/>
              <a:buChar char="v"/>
            </a:pPr>
            <a:r>
              <a:rPr lang="en-US" sz="3600" dirty="0" err="1">
                <a:solidFill>
                  <a:schemeClr val="bg1"/>
                </a:solidFill>
                <a:latin typeface="Times New Roman" panose="02020603050405020304" pitchFamily="18" charset="0"/>
                <a:ea typeface="Calibri" panose="020F0502020204030204" pitchFamily="34" charset="0"/>
              </a:rPr>
              <a:t>Cách</a:t>
            </a:r>
            <a:r>
              <a:rPr lang="en-US" sz="3600" dirty="0">
                <a:solidFill>
                  <a:schemeClr val="bg1"/>
                </a:solidFill>
                <a:latin typeface="Times New Roman" panose="02020603050405020304" pitchFamily="18" charset="0"/>
                <a:ea typeface="Calibri" panose="020F0502020204030204" pitchFamily="34" charset="0"/>
              </a:rPr>
              <a:t> </a:t>
            </a:r>
            <a:r>
              <a:rPr lang="en-US" sz="3600" dirty="0" err="1">
                <a:solidFill>
                  <a:schemeClr val="bg1"/>
                </a:solidFill>
                <a:latin typeface="Times New Roman" panose="02020603050405020304" pitchFamily="18" charset="0"/>
                <a:ea typeface="Calibri" panose="020F0502020204030204" pitchFamily="34" charset="0"/>
              </a:rPr>
              <a:t>trích</a:t>
            </a:r>
            <a:r>
              <a:rPr lang="en-US" sz="3600" dirty="0">
                <a:solidFill>
                  <a:schemeClr val="bg1"/>
                </a:solidFill>
                <a:latin typeface="Times New Roman" panose="02020603050405020304" pitchFamily="18" charset="0"/>
                <a:ea typeface="Calibri" panose="020F0502020204030204" pitchFamily="34" charset="0"/>
              </a:rPr>
              <a:t> </a:t>
            </a:r>
            <a:r>
              <a:rPr lang="en-US" sz="3600" dirty="0" err="1">
                <a:solidFill>
                  <a:schemeClr val="bg1"/>
                </a:solidFill>
                <a:latin typeface="Times New Roman" panose="02020603050405020304" pitchFamily="18" charset="0"/>
                <a:ea typeface="Calibri" panose="020F0502020204030204" pitchFamily="34" charset="0"/>
              </a:rPr>
              <a:t>dẫn</a:t>
            </a:r>
            <a:r>
              <a:rPr lang="en-US" sz="3600" dirty="0">
                <a:solidFill>
                  <a:schemeClr val="bg1"/>
                </a:solidFill>
                <a:latin typeface="Times New Roman" panose="02020603050405020304" pitchFamily="18" charset="0"/>
                <a:ea typeface="Calibri" panose="020F0502020204030204" pitchFamily="34" charset="0"/>
              </a:rPr>
              <a:t>:</a:t>
            </a:r>
            <a:endParaRPr lang="en-US" sz="3600" dirty="0">
              <a:solidFill>
                <a:schemeClr val="bg1"/>
              </a:solidFill>
              <a:effectLst/>
              <a:latin typeface="Times New Roman" panose="02020603050405020304" pitchFamily="18" charset="0"/>
              <a:ea typeface="Calibri" panose="020F0502020204030204" pitchFamily="34" charset="0"/>
            </a:endParaRPr>
          </a:p>
          <a:p>
            <a:pPr marL="342900" marR="0" indent="-342900" algn="just">
              <a:spcBef>
                <a:spcPts val="0"/>
              </a:spcBef>
              <a:spcAft>
                <a:spcPts val="0"/>
              </a:spcAft>
              <a:buFont typeface="Arial" panose="020B0604020202020204" pitchFamily="34" charset="0"/>
              <a:buChar char="•"/>
            </a:pPr>
            <a:r>
              <a:rPr lang="vi-VN" sz="3600" dirty="0">
                <a:solidFill>
                  <a:schemeClr val="bg1"/>
                </a:solidFill>
                <a:effectLst/>
                <a:latin typeface="Times New Roman" panose="02020603050405020304" pitchFamily="18" charset="0"/>
                <a:ea typeface="Calibri" panose="020F0502020204030204" pitchFamily="34" charset="0"/>
              </a:rPr>
              <a:t>Khi trình bày một vấn đề , người viết có thể trích dẫn ý kiến của người khác để bình luận hoặc để tăng thêm sức thuyết phục cho</a:t>
            </a:r>
            <a:r>
              <a:rPr lang="en-US" sz="3600" dirty="0">
                <a:solidFill>
                  <a:schemeClr val="bg1"/>
                </a:solidFill>
                <a:effectLst/>
                <a:latin typeface="Times New Roman" panose="02020603050405020304" pitchFamily="18" charset="0"/>
                <a:ea typeface="Calibri" panose="020F0502020204030204" pitchFamily="34" charset="0"/>
              </a:rPr>
              <a:t> </a:t>
            </a:r>
            <a:r>
              <a:rPr lang="vi-VN" sz="3600" dirty="0">
                <a:solidFill>
                  <a:schemeClr val="bg1"/>
                </a:solidFill>
                <a:effectLst/>
                <a:latin typeface="Times New Roman" panose="02020603050405020304" pitchFamily="18" charset="0"/>
                <a:ea typeface="Calibri" panose="020F0502020204030204" pitchFamily="34" charset="0"/>
              </a:rPr>
              <a:t>lập luận của mình </a:t>
            </a:r>
            <a:endParaRPr lang="en-US" sz="3600" dirty="0">
              <a:solidFill>
                <a:schemeClr val="bg1"/>
              </a:solidFill>
              <a:effectLst/>
              <a:latin typeface="Times New Roman" panose="02020603050405020304" pitchFamily="18" charset="0"/>
              <a:ea typeface="Calibri" panose="020F0502020204030204" pitchFamily="34" charset="0"/>
            </a:endParaRPr>
          </a:p>
          <a:p>
            <a:pPr marL="285750" marR="0" indent="-285750" algn="just">
              <a:spcBef>
                <a:spcPts val="0"/>
              </a:spcBef>
              <a:spcAft>
                <a:spcPts val="0"/>
              </a:spcAft>
              <a:buFont typeface="Arial" panose="020B0604020202020204" pitchFamily="34" charset="0"/>
              <a:buChar char="•"/>
            </a:pPr>
            <a:r>
              <a:rPr lang="vi-VN" sz="3600" dirty="0">
                <a:solidFill>
                  <a:schemeClr val="bg1"/>
                </a:solidFill>
                <a:effectLst/>
                <a:latin typeface="Times New Roman" panose="02020603050405020304" pitchFamily="18" charset="0"/>
                <a:ea typeface="Calibri" panose="020F0502020204030204" pitchFamily="34" charset="0"/>
              </a:rPr>
              <a:t>Có hai cách trích dẫn: Trích đẫn trực tiếp và trích dẫn gián tiếp</a:t>
            </a:r>
            <a:r>
              <a:rPr lang="en-US" sz="3600" dirty="0">
                <a:solidFill>
                  <a:schemeClr val="bg1"/>
                </a:solidFill>
                <a:effectLst/>
                <a:latin typeface="Times New Roman" panose="02020603050405020304" pitchFamily="18" charset="0"/>
                <a:ea typeface="Calibri" panose="020F0502020204030204" pitchFamily="34" charset="0"/>
              </a:rPr>
              <a:t>. </a:t>
            </a:r>
            <a:r>
              <a:rPr lang="vi-VN" sz="3600" dirty="0">
                <a:solidFill>
                  <a:schemeClr val="bg1"/>
                </a:solidFill>
                <a:effectLst/>
                <a:latin typeface="Times New Roman" panose="02020603050405020304" pitchFamily="18" charset="0"/>
                <a:ea typeface="Calibri" panose="020F0502020204030204" pitchFamily="34" charset="0"/>
              </a:rPr>
              <a:t>Người viết phải ghi đầy đủ thông tin xuất xứ: Tác giả, tên tài liệu, tên cơ quan...</a:t>
            </a:r>
            <a:endParaRPr lang="en-US" sz="3600" dirty="0">
              <a:solidFill>
                <a:schemeClr val="bg1"/>
              </a:solidFill>
              <a:effectLst/>
              <a:latin typeface="Times New Roman" panose="02020603050405020304" pitchFamily="18" charset="0"/>
              <a:ea typeface="Calibri" panose="020F0502020204030204" pitchFamily="34" charset="0"/>
            </a:endParaRPr>
          </a:p>
          <a:p>
            <a:pPr algn="just"/>
            <a:endParaRPr lang="en-US" sz="2400" dirty="0"/>
          </a:p>
        </p:txBody>
      </p:sp>
    </p:spTree>
    <p:extLst>
      <p:ext uri="{BB962C8B-B14F-4D97-AF65-F5344CB8AC3E}">
        <p14:creationId xmlns:p14="http://schemas.microsoft.com/office/powerpoint/2010/main" val="3679717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96633"/>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9EAFF7-ECD6-6BBC-6859-8E557FA731AE}"/>
              </a:ext>
            </a:extLst>
          </p:cNvPr>
          <p:cNvSpPr txBox="1"/>
          <p:nvPr/>
        </p:nvSpPr>
        <p:spPr>
          <a:xfrm>
            <a:off x="368490" y="691872"/>
            <a:ext cx="11177516" cy="5474256"/>
          </a:xfrm>
          <a:prstGeom prst="rect">
            <a:avLst/>
          </a:prstGeom>
          <a:noFill/>
        </p:spPr>
        <p:txBody>
          <a:bodyPr wrap="square" rtlCol="0">
            <a:spAutoFit/>
          </a:bodyPr>
          <a:lstStyle/>
          <a:p>
            <a:pPr marL="571500" marR="0" indent="-571500" algn="just">
              <a:lnSpc>
                <a:spcPct val="200000"/>
              </a:lnSpc>
              <a:spcBef>
                <a:spcPts val="0"/>
              </a:spcBef>
              <a:spcAft>
                <a:spcPts val="0"/>
              </a:spcAft>
              <a:buFont typeface="Wingdings" panose="05000000000000000000" pitchFamily="2" charset="2"/>
              <a:buChar char="v"/>
            </a:pPr>
            <a:r>
              <a:rPr lang="vi-VN" sz="3600" dirty="0">
                <a:solidFill>
                  <a:schemeClr val="bg1"/>
                </a:solidFill>
                <a:effectLst/>
                <a:latin typeface="Times New Roman" panose="02020603050405020304" pitchFamily="18" charset="0"/>
                <a:ea typeface="Calibri" panose="020F0502020204030204" pitchFamily="34" charset="0"/>
              </a:rPr>
              <a:t>Cách chú thích: Là giải thích để giúp người đọc biết rõ xuất xứ hoặc làm sáng tỏ một ý kiến, một tin tức, một khái niệm, một từ ngữ được dùng trong văn bản</a:t>
            </a:r>
            <a:endParaRPr lang="en-US" sz="3600" dirty="0">
              <a:solidFill>
                <a:schemeClr val="bg1"/>
              </a:solidFill>
              <a:effectLst/>
              <a:latin typeface="Times New Roman" panose="02020603050405020304" pitchFamily="18" charset="0"/>
              <a:ea typeface="Calibri" panose="020F0502020204030204" pitchFamily="34" charset="0"/>
            </a:endParaRPr>
          </a:p>
          <a:p>
            <a:pPr algn="just">
              <a:lnSpc>
                <a:spcPct val="200000"/>
              </a:lnSpc>
            </a:pPr>
            <a:r>
              <a:rPr lang="vi-VN" sz="3600" dirty="0">
                <a:solidFill>
                  <a:srgbClr val="000000"/>
                </a:solidFill>
                <a:effectLst/>
                <a:latin typeface="Times New Roman" panose="02020603050405020304" pitchFamily="18" charset="0"/>
                <a:ea typeface="Calibri" panose="020F0502020204030204" pitchFamily="34" charset="0"/>
              </a:rPr>
              <a:t>- </a:t>
            </a:r>
            <a:r>
              <a:rPr lang="en-US" sz="3600" dirty="0">
                <a:solidFill>
                  <a:srgbClr val="000000"/>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Hình</a:t>
            </a:r>
            <a:r>
              <a:rPr lang="en-US" sz="3600" dirty="0">
                <a:solidFill>
                  <a:schemeClr val="bg1"/>
                </a:solidFill>
                <a:effectLst/>
                <a:latin typeface="Times New Roman" panose="02020603050405020304" pitchFamily="18" charset="0"/>
                <a:ea typeface="Calibri" panose="020F0502020204030204" pitchFamily="34" charset="0"/>
              </a:rPr>
              <a:t> </a:t>
            </a:r>
            <a:r>
              <a:rPr lang="en-US" sz="3600" dirty="0" err="1">
                <a:solidFill>
                  <a:schemeClr val="bg1"/>
                </a:solidFill>
                <a:effectLst/>
                <a:latin typeface="Times New Roman" panose="02020603050405020304" pitchFamily="18" charset="0"/>
                <a:ea typeface="Calibri" panose="020F0502020204030204" pitchFamily="34" charset="0"/>
              </a:rPr>
              <a:t>thức</a:t>
            </a:r>
            <a:r>
              <a:rPr lang="en-US" sz="3600" dirty="0">
                <a:solidFill>
                  <a:schemeClr val="bg1"/>
                </a:solidFill>
                <a:latin typeface="Times New Roman" panose="02020603050405020304" pitchFamily="18" charset="0"/>
                <a:ea typeface="Calibri" panose="020F0502020204030204" pitchFamily="34" charset="0"/>
              </a:rPr>
              <a:t>: </a:t>
            </a:r>
            <a:r>
              <a:rPr lang="vi-VN" sz="3600" dirty="0">
                <a:solidFill>
                  <a:schemeClr val="bg1"/>
                </a:solidFill>
                <a:effectLst/>
                <a:latin typeface="Times New Roman" panose="02020603050405020304" pitchFamily="18" charset="0"/>
                <a:ea typeface="Calibri" panose="020F0502020204030204" pitchFamily="34" charset="0"/>
              </a:rPr>
              <a:t>có thể đặt trong nội dung của văn bản, đặt ở chân trang hoặc ở cuốn sách</a:t>
            </a:r>
            <a:endParaRPr lang="en-US" sz="3600" dirty="0">
              <a:solidFill>
                <a:schemeClr val="bg1"/>
              </a:solidFill>
            </a:endParaRPr>
          </a:p>
        </p:txBody>
      </p:sp>
    </p:spTree>
    <p:extLst>
      <p:ext uri="{BB962C8B-B14F-4D97-AF65-F5344CB8AC3E}">
        <p14:creationId xmlns:p14="http://schemas.microsoft.com/office/powerpoint/2010/main" val="181138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1000"/>
                                        <p:tgtEl>
                                          <p:spTgt spid="8">
                                            <p:txEl>
                                              <p:pRg st="1" end="1"/>
                                            </p:txEl>
                                          </p:spTgt>
                                        </p:tgtEl>
                                      </p:cBhvr>
                                    </p:animEffect>
                                    <p:anim calcmode="lin" valueType="num">
                                      <p:cBhvr>
                                        <p:cTn id="1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8532AE1-3E02-470C-B898-A0C62F2E99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7401DF7-4687-415B-A91D-DB43BEEBD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64612"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EFC09D2-72D2-4174-A2DF-1017D0FEB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0912" y="685800"/>
            <a:ext cx="6048935" cy="5486400"/>
          </a:xfrm>
          <a:prstGeom prst="rect">
            <a:avLst/>
          </a:pr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02653A8-56E6-AD20-1C04-C500D667DFF5}"/>
              </a:ext>
            </a:extLst>
          </p:cNvPr>
          <p:cNvSpPr txBox="1"/>
          <p:nvPr/>
        </p:nvSpPr>
        <p:spPr>
          <a:xfrm>
            <a:off x="358764" y="199093"/>
            <a:ext cx="6411083" cy="1065313"/>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2800" b="1" kern="1200" dirty="0">
                <a:solidFill>
                  <a:schemeClr val="tx1">
                    <a:lumMod val="65000"/>
                    <a:lumOff val="35000"/>
                  </a:schemeClr>
                </a:solidFill>
                <a:latin typeface="+mj-lt"/>
                <a:ea typeface="+mj-ea"/>
                <a:cs typeface="+mj-cs"/>
              </a:rPr>
              <a:t>b) </a:t>
            </a:r>
            <a:r>
              <a:rPr lang="en-US" sz="2800" b="1" kern="1200" dirty="0" err="1">
                <a:solidFill>
                  <a:schemeClr val="tx1">
                    <a:lumMod val="65000"/>
                    <a:lumOff val="35000"/>
                  </a:schemeClr>
                </a:solidFill>
                <a:latin typeface="+mj-lt"/>
                <a:ea typeface="+mj-ea"/>
                <a:cs typeface="+mj-cs"/>
              </a:rPr>
              <a:t>Phương</a:t>
            </a:r>
            <a:r>
              <a:rPr lang="en-US" sz="2800" b="1" kern="1200" dirty="0">
                <a:solidFill>
                  <a:schemeClr val="tx1">
                    <a:lumMod val="65000"/>
                    <a:lumOff val="35000"/>
                  </a:schemeClr>
                </a:solidFill>
                <a:latin typeface="+mj-lt"/>
                <a:ea typeface="+mj-ea"/>
                <a:cs typeface="+mj-cs"/>
              </a:rPr>
              <a:t> </a:t>
            </a:r>
            <a:r>
              <a:rPr lang="en-US" sz="2800" b="1" kern="1200" dirty="0" err="1">
                <a:solidFill>
                  <a:schemeClr val="tx1">
                    <a:lumMod val="65000"/>
                    <a:lumOff val="35000"/>
                  </a:schemeClr>
                </a:solidFill>
                <a:latin typeface="+mj-lt"/>
                <a:ea typeface="+mj-ea"/>
                <a:cs typeface="+mj-cs"/>
              </a:rPr>
              <a:t>tiện</a:t>
            </a:r>
            <a:r>
              <a:rPr lang="en-US" sz="2800" b="1" kern="1200" dirty="0">
                <a:solidFill>
                  <a:schemeClr val="tx1">
                    <a:lumMod val="65000"/>
                    <a:lumOff val="35000"/>
                  </a:schemeClr>
                </a:solidFill>
                <a:latin typeface="+mj-lt"/>
                <a:ea typeface="+mj-ea"/>
                <a:cs typeface="+mj-cs"/>
              </a:rPr>
              <a:t> </a:t>
            </a:r>
            <a:r>
              <a:rPr lang="en-US" sz="2800" b="1" kern="1200" dirty="0" err="1">
                <a:solidFill>
                  <a:schemeClr val="tx1">
                    <a:lumMod val="65000"/>
                    <a:lumOff val="35000"/>
                  </a:schemeClr>
                </a:solidFill>
                <a:latin typeface="+mj-lt"/>
                <a:ea typeface="+mj-ea"/>
                <a:cs typeface="+mj-cs"/>
              </a:rPr>
              <a:t>giao</a:t>
            </a:r>
            <a:r>
              <a:rPr lang="en-US" sz="2800" b="1" kern="1200" dirty="0">
                <a:solidFill>
                  <a:schemeClr val="tx1">
                    <a:lumMod val="65000"/>
                    <a:lumOff val="35000"/>
                  </a:schemeClr>
                </a:solidFill>
                <a:latin typeface="+mj-lt"/>
                <a:ea typeface="+mj-ea"/>
                <a:cs typeface="+mj-cs"/>
              </a:rPr>
              <a:t> </a:t>
            </a:r>
            <a:r>
              <a:rPr lang="en-US" sz="2800" b="1" kern="1200" dirty="0" err="1">
                <a:solidFill>
                  <a:schemeClr val="tx1">
                    <a:lumMod val="65000"/>
                    <a:lumOff val="35000"/>
                  </a:schemeClr>
                </a:solidFill>
                <a:latin typeface="+mj-lt"/>
                <a:ea typeface="+mj-ea"/>
                <a:cs typeface="+mj-cs"/>
              </a:rPr>
              <a:t>tiếp</a:t>
            </a:r>
            <a:r>
              <a:rPr lang="en-US" sz="2800" b="1" kern="1200" dirty="0">
                <a:solidFill>
                  <a:schemeClr val="tx1">
                    <a:lumMod val="65000"/>
                    <a:lumOff val="35000"/>
                  </a:schemeClr>
                </a:solidFill>
                <a:latin typeface="+mj-lt"/>
                <a:ea typeface="+mj-ea"/>
                <a:cs typeface="+mj-cs"/>
              </a:rPr>
              <a:t> phi </a:t>
            </a:r>
            <a:r>
              <a:rPr lang="en-US" sz="2800" b="1" kern="1200" dirty="0" err="1">
                <a:solidFill>
                  <a:schemeClr val="tx1">
                    <a:lumMod val="65000"/>
                    <a:lumOff val="35000"/>
                  </a:schemeClr>
                </a:solidFill>
                <a:latin typeface="+mj-lt"/>
                <a:ea typeface="+mj-ea"/>
                <a:cs typeface="+mj-cs"/>
              </a:rPr>
              <a:t>ngôn</a:t>
            </a:r>
            <a:r>
              <a:rPr lang="en-US" sz="2800" b="1" kern="1200" dirty="0">
                <a:solidFill>
                  <a:schemeClr val="tx1">
                    <a:lumMod val="65000"/>
                    <a:lumOff val="35000"/>
                  </a:schemeClr>
                </a:solidFill>
                <a:latin typeface="+mj-lt"/>
                <a:ea typeface="+mj-ea"/>
                <a:cs typeface="+mj-cs"/>
              </a:rPr>
              <a:t> </a:t>
            </a:r>
            <a:r>
              <a:rPr lang="en-US" sz="2800" b="1" kern="1200" dirty="0" err="1">
                <a:solidFill>
                  <a:schemeClr val="tx1">
                    <a:lumMod val="65000"/>
                    <a:lumOff val="35000"/>
                  </a:schemeClr>
                </a:solidFill>
                <a:latin typeface="+mj-lt"/>
                <a:ea typeface="+mj-ea"/>
                <a:cs typeface="+mj-cs"/>
              </a:rPr>
              <a:t>ngữ</a:t>
            </a:r>
            <a:r>
              <a:rPr lang="en-US" sz="2800" b="1" kern="1200" dirty="0">
                <a:solidFill>
                  <a:schemeClr val="tx1">
                    <a:lumMod val="65000"/>
                    <a:lumOff val="35000"/>
                  </a:schemeClr>
                </a:solidFill>
                <a:latin typeface="+mj-lt"/>
                <a:ea typeface="+mj-ea"/>
                <a:cs typeface="+mj-cs"/>
              </a:rPr>
              <a:t> </a:t>
            </a:r>
          </a:p>
        </p:txBody>
      </p:sp>
      <p:sp>
        <p:nvSpPr>
          <p:cNvPr id="6" name="TextBox 5">
            <a:extLst>
              <a:ext uri="{FF2B5EF4-FFF2-40B4-BE49-F238E27FC236}">
                <a16:creationId xmlns:a16="http://schemas.microsoft.com/office/drawing/2014/main" id="{45C9D0F0-D376-03B9-E281-67BC5F7721AE}"/>
              </a:ext>
            </a:extLst>
          </p:cNvPr>
          <p:cNvSpPr txBox="1"/>
          <p:nvPr/>
        </p:nvSpPr>
        <p:spPr>
          <a:xfrm>
            <a:off x="835303" y="1463499"/>
            <a:ext cx="6607271" cy="3171970"/>
          </a:xfrm>
          <a:prstGeom prst="rect">
            <a:avLst/>
          </a:prstGeom>
        </p:spPr>
        <p:txBody>
          <a:bodyPr vert="horz" lIns="91440" tIns="45720" rIns="91440" bIns="45720" rtlCol="0" anchor="t">
            <a:noAutofit/>
          </a:bodyPr>
          <a:lstStyle/>
          <a:p>
            <a:pPr marL="514350" marR="0" indent="-457200">
              <a:spcBef>
                <a:spcPts val="0"/>
              </a:spcBef>
              <a:spcAft>
                <a:spcPts val="600"/>
              </a:spcAft>
              <a:buFont typeface="Wingdings" panose="05000000000000000000" pitchFamily="2" charset="2"/>
              <a:buChar char="v"/>
            </a:pP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Các</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phương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tiện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giao</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tiếp</a:t>
            </a:r>
            <a:r>
              <a:rPr lang="en-US" sz="2800" dirty="0">
                <a:solidFill>
                  <a:schemeClr val="tx1">
                    <a:lumMod val="65000"/>
                    <a:lumOff val="35000"/>
                  </a:schemeClr>
                </a:solidFill>
                <a:effectLst/>
              </a:rPr>
              <a:t> phi </a:t>
            </a:r>
            <a:r>
              <a:rPr lang="en-US" sz="2800" dirty="0" err="1">
                <a:solidFill>
                  <a:schemeClr val="tx1">
                    <a:lumMod val="65000"/>
                    <a:lumOff val="35000"/>
                  </a:schemeClr>
                </a:solidFill>
                <a:effectLst/>
              </a:rPr>
              <a:t>ngôn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ngữ</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gồm</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có</a:t>
            </a:r>
            <a:r>
              <a:rPr lang="en-US" sz="2800" dirty="0">
                <a:solidFill>
                  <a:schemeClr val="tx1">
                    <a:lumMod val="65000"/>
                    <a:lumOff val="35000"/>
                  </a:schemeClr>
                </a:solidFill>
                <a:effectLst/>
              </a:rPr>
              <a:t>:</a:t>
            </a:r>
          </a:p>
          <a:p>
            <a:pPr marR="0">
              <a:spcBef>
                <a:spcPts val="0"/>
              </a:spcBef>
              <a:spcAft>
                <a:spcPts val="600"/>
              </a:spcAft>
            </a:pP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Các</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tín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hiệu</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của</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cơ</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thể</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Ánh</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mắt</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nụ</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cười</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nét</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mặt</a:t>
            </a:r>
            <a:r>
              <a:rPr lang="en-US" sz="2800" dirty="0">
                <a:solidFill>
                  <a:schemeClr val="tx1">
                    <a:lumMod val="65000"/>
                    <a:lumOff val="35000"/>
                  </a:schemeClr>
                </a:solidFill>
                <a:effectLst/>
              </a:rPr>
              <a:t>..</a:t>
            </a:r>
          </a:p>
          <a:p>
            <a:pPr marR="0">
              <a:spcBef>
                <a:spcPts val="0"/>
              </a:spcBef>
              <a:spcAft>
                <a:spcPts val="600"/>
              </a:spcAft>
            </a:pP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Các</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tín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hiệu</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bằng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hình</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khối</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như</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Kí</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hiệu</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công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thức</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biển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báo</a:t>
            </a:r>
            <a:r>
              <a:rPr lang="en-US" sz="2800" dirty="0">
                <a:solidFill>
                  <a:schemeClr val="tx1">
                    <a:lumMod val="65000"/>
                    <a:lumOff val="35000"/>
                  </a:schemeClr>
                </a:solidFill>
                <a:effectLst/>
              </a:rPr>
              <a:t>...</a:t>
            </a:r>
          </a:p>
          <a:p>
            <a:pPr marR="0">
              <a:spcBef>
                <a:spcPts val="0"/>
              </a:spcBef>
              <a:spcAft>
                <a:spcPts val="600"/>
              </a:spcAft>
            </a:pP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Các</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tín</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hiệu</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bằng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âm</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thanh</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Tiếng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kêu</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tiếng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gõ</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tiếng</a:t>
            </a:r>
            <a:r>
              <a:rPr lang="en-US" sz="2800" dirty="0">
                <a:solidFill>
                  <a:schemeClr val="tx1">
                    <a:lumMod val="65000"/>
                    <a:lumOff val="35000"/>
                  </a:schemeClr>
                </a:solidFill>
                <a:effectLst/>
              </a:rPr>
              <a:t> </a:t>
            </a:r>
            <a:r>
              <a:rPr lang="en-US" sz="2800" dirty="0" err="1">
                <a:solidFill>
                  <a:schemeClr val="tx1">
                    <a:lumMod val="65000"/>
                    <a:lumOff val="35000"/>
                  </a:schemeClr>
                </a:solidFill>
                <a:effectLst/>
              </a:rPr>
              <a:t>nhạc</a:t>
            </a:r>
            <a:endParaRPr lang="en-US" sz="2800" dirty="0">
              <a:solidFill>
                <a:schemeClr val="tx1">
                  <a:lumMod val="65000"/>
                  <a:lumOff val="35000"/>
                </a:schemeClr>
              </a:solidFill>
              <a:effectLst/>
            </a:endParaRPr>
          </a:p>
          <a:p>
            <a:pPr marL="285750" marR="0" indent="-228600">
              <a:lnSpc>
                <a:spcPct val="90000"/>
              </a:lnSpc>
              <a:spcBef>
                <a:spcPts val="0"/>
              </a:spcBef>
              <a:spcAft>
                <a:spcPts val="600"/>
              </a:spcAft>
              <a:buFont typeface="Arial" panose="020B0604020202020204" pitchFamily="34" charset="0"/>
              <a:buChar char="•"/>
            </a:pPr>
            <a:endParaRPr lang="en-US" sz="2800" dirty="0">
              <a:solidFill>
                <a:schemeClr val="tx1">
                  <a:lumMod val="65000"/>
                  <a:lumOff val="35000"/>
                </a:schemeClr>
              </a:solidFill>
              <a:effectLst/>
            </a:endParaRPr>
          </a:p>
        </p:txBody>
      </p:sp>
      <p:pic>
        <p:nvPicPr>
          <p:cNvPr id="7" name="Picture 6">
            <a:extLst>
              <a:ext uri="{FF2B5EF4-FFF2-40B4-BE49-F238E27FC236}">
                <a16:creationId xmlns:a16="http://schemas.microsoft.com/office/drawing/2014/main" id="{8C801A64-9E1A-DC0D-0745-57E9319FCD7F}"/>
              </a:ext>
            </a:extLst>
          </p:cNvPr>
          <p:cNvPicPr>
            <a:picLocks noChangeAspect="1"/>
          </p:cNvPicPr>
          <p:nvPr/>
        </p:nvPicPr>
        <p:blipFill>
          <a:blip r:embed="rId2"/>
          <a:stretch>
            <a:fillRect/>
          </a:stretch>
        </p:blipFill>
        <p:spPr>
          <a:xfrm>
            <a:off x="8137339" y="2321415"/>
            <a:ext cx="3381935" cy="2215167"/>
          </a:xfrm>
          <a:prstGeom prst="rect">
            <a:avLst/>
          </a:prstGeom>
        </p:spPr>
      </p:pic>
    </p:spTree>
    <p:extLst>
      <p:ext uri="{BB962C8B-B14F-4D97-AF65-F5344CB8AC3E}">
        <p14:creationId xmlns:p14="http://schemas.microsoft.com/office/powerpoint/2010/main" val="341132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fade">
                                      <p:cBhvr>
                                        <p:cTn id="24" dur="1000"/>
                                        <p:tgtEl>
                                          <p:spTgt spid="6">
                                            <p:txEl>
                                              <p:pRg st="1" end="1"/>
                                            </p:txEl>
                                          </p:spTgt>
                                        </p:tgtEl>
                                      </p:cBhvr>
                                    </p:animEffect>
                                    <p:anim calcmode="lin" valueType="num">
                                      <p:cBhvr>
                                        <p:cTn id="2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fade">
                                      <p:cBhvr>
                                        <p:cTn id="31" dur="1000"/>
                                        <p:tgtEl>
                                          <p:spTgt spid="6">
                                            <p:txEl>
                                              <p:pRg st="2" end="2"/>
                                            </p:txEl>
                                          </p:spTgt>
                                        </p:tgtEl>
                                      </p:cBhvr>
                                    </p:animEffect>
                                    <p:anim calcmode="lin" valueType="num">
                                      <p:cBhvr>
                                        <p:cTn id="3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fade">
                                      <p:cBhvr>
                                        <p:cTn id="38" dur="1000"/>
                                        <p:tgtEl>
                                          <p:spTgt spid="6">
                                            <p:txEl>
                                              <p:pRg st="3" end="3"/>
                                            </p:txEl>
                                          </p:spTgt>
                                        </p:tgtEl>
                                      </p:cBhvr>
                                    </p:animEffect>
                                    <p:anim calcmode="lin" valueType="num">
                                      <p:cBhvr>
                                        <p:cTn id="3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570</Words>
  <Application>Microsoft Office PowerPoint</Application>
  <PresentationFormat>Widescreen</PresentationFormat>
  <Paragraphs>45</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#9Slide03 Ample</vt:lpstr>
      <vt:lpstr>#9Slide04 Rokkitt ExtraBold</vt:lpstr>
      <vt:lpstr>Arial</vt:lpstr>
      <vt:lpstr>Calibri</vt:lpstr>
      <vt:lpstr>Calibri Light</vt:lpstr>
      <vt:lpstr>Times New Roman</vt:lpstr>
      <vt:lpstr>Wingdings</vt:lpstr>
      <vt:lpstr>Office Theme</vt:lpstr>
      <vt:lpstr>BÀI 4 VĂN BẢN THÔNG TIN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4 VĂN BẢN THÔNG TIN</dc:title>
  <dc:creator>nguyen thuy</dc:creator>
  <cp:lastModifiedBy>nguyen thuy</cp:lastModifiedBy>
  <cp:revision>3</cp:revision>
  <dcterms:created xsi:type="dcterms:W3CDTF">2022-08-22T14:05:31Z</dcterms:created>
  <dcterms:modified xsi:type="dcterms:W3CDTF">2022-08-23T03:39:42Z</dcterms:modified>
</cp:coreProperties>
</file>